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8" r:id="rId2"/>
    <p:sldId id="283" r:id="rId3"/>
    <p:sldId id="285" r:id="rId4"/>
    <p:sldId id="286" r:id="rId5"/>
    <p:sldId id="287" r:id="rId6"/>
    <p:sldId id="288" r:id="rId7"/>
    <p:sldId id="289" r:id="rId8"/>
    <p:sldId id="290" r:id="rId9"/>
    <p:sldId id="292" r:id="rId10"/>
    <p:sldId id="303" r:id="rId11"/>
    <p:sldId id="291" r:id="rId12"/>
    <p:sldId id="284" r:id="rId13"/>
    <p:sldId id="304" r:id="rId14"/>
    <p:sldId id="271" r:id="rId15"/>
    <p:sldId id="293" r:id="rId16"/>
    <p:sldId id="298" r:id="rId17"/>
    <p:sldId id="302" r:id="rId18"/>
    <p:sldId id="272" r:id="rId19"/>
    <p:sldId id="273" r:id="rId20"/>
    <p:sldId id="295" r:id="rId21"/>
    <p:sldId id="279" r:id="rId22"/>
    <p:sldId id="274" r:id="rId23"/>
    <p:sldId id="277" r:id="rId24"/>
    <p:sldId id="276" r:id="rId25"/>
    <p:sldId id="296" r:id="rId26"/>
    <p:sldId id="300" r:id="rId27"/>
    <p:sldId id="297" r:id="rId28"/>
    <p:sldId id="301" r:id="rId29"/>
    <p:sldId id="281" r:id="rId30"/>
    <p:sldId id="282"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00"/>
    <a:srgbClr val="800080"/>
    <a:srgbClr val="333399"/>
    <a:srgbClr val="660066"/>
    <a:srgbClr val="80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32DA93B8-9991-4E38-BE08-35BD6BFBB3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tr-TR"/>
          </a:p>
        </p:txBody>
      </p:sp>
      <p:sp>
        <p:nvSpPr>
          <p:cNvPr id="3" name="2 Veri Yer Tutucusu">
            <a:extLst>
              <a:ext uri="{FF2B5EF4-FFF2-40B4-BE49-F238E27FC236}">
                <a16:creationId xmlns:a16="http://schemas.microsoft.com/office/drawing/2014/main" id="{46C25461-E2BA-4653-BB4E-A49A3FB2AB4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89F1032-F135-4A8D-AA43-64D72A59FBEA}" type="datetimeFigureOut">
              <a:rPr lang="tr-TR"/>
              <a:pPr>
                <a:defRPr/>
              </a:pPr>
              <a:t>5.08.2019</a:t>
            </a:fld>
            <a:endParaRPr lang="tr-TR"/>
          </a:p>
        </p:txBody>
      </p:sp>
      <p:sp>
        <p:nvSpPr>
          <p:cNvPr id="4" name="3 Slayt Görüntüsü Yer Tutucusu">
            <a:extLst>
              <a:ext uri="{FF2B5EF4-FFF2-40B4-BE49-F238E27FC236}">
                <a16:creationId xmlns:a16="http://schemas.microsoft.com/office/drawing/2014/main" id="{9F637702-8FAE-4AFB-BED6-CB0C145EFB7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5DDE0C83-6290-4B94-8A02-39E8B9EEEF2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6C25BC18-4272-4B96-A7FF-FC2F2529C55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tr-TR"/>
          </a:p>
        </p:txBody>
      </p:sp>
      <p:sp>
        <p:nvSpPr>
          <p:cNvPr id="7" name="6 Slayt Numarası Yer Tutucusu">
            <a:extLst>
              <a:ext uri="{FF2B5EF4-FFF2-40B4-BE49-F238E27FC236}">
                <a16:creationId xmlns:a16="http://schemas.microsoft.com/office/drawing/2014/main" id="{8257E1DA-C5E0-4802-A519-C4103F72A1E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380E09-CBBB-4D27-AD91-27C2F08A4B20}"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a:extLst>
              <a:ext uri="{FF2B5EF4-FFF2-40B4-BE49-F238E27FC236}">
                <a16:creationId xmlns:a16="http://schemas.microsoft.com/office/drawing/2014/main" id="{0311A40E-B61F-43C3-9F25-5B143B3D6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a:extLst>
              <a:ext uri="{FF2B5EF4-FFF2-40B4-BE49-F238E27FC236}">
                <a16:creationId xmlns:a16="http://schemas.microsoft.com/office/drawing/2014/main" id="{C2DF4DB3-DD1B-488A-96A2-F6402B8C7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3796" name="3 Slayt Numarası Yer Tutucusu">
            <a:extLst>
              <a:ext uri="{FF2B5EF4-FFF2-40B4-BE49-F238E27FC236}">
                <a16:creationId xmlns:a16="http://schemas.microsoft.com/office/drawing/2014/main" id="{796C4123-1BC0-42C9-8222-7911CD6EF9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6C2D72-A017-414B-8F97-8F540557340B}" type="slidenum">
              <a:rPr lang="tr-TR" altLang="tr-TR"/>
              <a:pPr eaLnBrk="1" hangingPunct="1"/>
              <a:t>1</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a:extLst>
              <a:ext uri="{FF2B5EF4-FFF2-40B4-BE49-F238E27FC236}">
                <a16:creationId xmlns:a16="http://schemas.microsoft.com/office/drawing/2014/main" id="{60F9994E-4197-4CF8-B613-AE2C5C241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a:extLst>
              <a:ext uri="{FF2B5EF4-FFF2-40B4-BE49-F238E27FC236}">
                <a16:creationId xmlns:a16="http://schemas.microsoft.com/office/drawing/2014/main" id="{D2ED8B2F-8CAF-481A-BD75-AE5825D1C9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4820" name="3 Slayt Numarası Yer Tutucusu">
            <a:extLst>
              <a:ext uri="{FF2B5EF4-FFF2-40B4-BE49-F238E27FC236}">
                <a16:creationId xmlns:a16="http://schemas.microsoft.com/office/drawing/2014/main" id="{4A0BD32B-A762-4BEC-9E01-317DDA4D1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06B2E7-F5BC-44F7-910F-5A6CF3E29494}" type="slidenum">
              <a:rPr lang="tr-TR" altLang="tr-TR"/>
              <a:pPr eaLnBrk="1" hangingPunct="1"/>
              <a:t>14</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a:extLst>
              <a:ext uri="{FF2B5EF4-FFF2-40B4-BE49-F238E27FC236}">
                <a16:creationId xmlns:a16="http://schemas.microsoft.com/office/drawing/2014/main" id="{660903F9-5F34-45B2-B819-6693383027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Not Yer Tutucusu">
            <a:extLst>
              <a:ext uri="{FF2B5EF4-FFF2-40B4-BE49-F238E27FC236}">
                <a16:creationId xmlns:a16="http://schemas.microsoft.com/office/drawing/2014/main" id="{C430D414-23CB-4CEF-9791-8C112773C4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5844" name="3 Slayt Numarası Yer Tutucusu">
            <a:extLst>
              <a:ext uri="{FF2B5EF4-FFF2-40B4-BE49-F238E27FC236}">
                <a16:creationId xmlns:a16="http://schemas.microsoft.com/office/drawing/2014/main" id="{19920C9B-E7E3-485D-BA4A-E23389BCD5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DABEB3-C5E1-4BBA-89CD-3F910C52C920}" type="slidenum">
              <a:rPr lang="tr-TR" altLang="tr-TR"/>
              <a:pPr eaLnBrk="1" hangingPunct="1"/>
              <a:t>18</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a:extLst>
              <a:ext uri="{FF2B5EF4-FFF2-40B4-BE49-F238E27FC236}">
                <a16:creationId xmlns:a16="http://schemas.microsoft.com/office/drawing/2014/main" id="{5AA51144-6A37-4DE2-9718-8D19682802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a:extLst>
              <a:ext uri="{FF2B5EF4-FFF2-40B4-BE49-F238E27FC236}">
                <a16:creationId xmlns:a16="http://schemas.microsoft.com/office/drawing/2014/main" id="{F1C8BFE6-F70C-4CC6-9D5E-F4FA34DBA2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6868" name="3 Slayt Numarası Yer Tutucusu">
            <a:extLst>
              <a:ext uri="{FF2B5EF4-FFF2-40B4-BE49-F238E27FC236}">
                <a16:creationId xmlns:a16="http://schemas.microsoft.com/office/drawing/2014/main" id="{C65DCC72-76B2-484F-87A9-A1F822ADB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A1BA58-DBEB-4684-9FBF-7BDE2DD72FD1}" type="slidenum">
              <a:rPr lang="tr-TR" altLang="tr-TR"/>
              <a:pPr eaLnBrk="1" hangingPunct="1"/>
              <a:t>19</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a:extLst>
              <a:ext uri="{FF2B5EF4-FFF2-40B4-BE49-F238E27FC236}">
                <a16:creationId xmlns:a16="http://schemas.microsoft.com/office/drawing/2014/main" id="{6D06E321-73DF-4902-A577-475EDC067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Not Yer Tutucusu">
            <a:extLst>
              <a:ext uri="{FF2B5EF4-FFF2-40B4-BE49-F238E27FC236}">
                <a16:creationId xmlns:a16="http://schemas.microsoft.com/office/drawing/2014/main" id="{D63DC37E-7053-447C-BFF4-CA5D1A6F0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7892" name="3 Slayt Numarası Yer Tutucusu">
            <a:extLst>
              <a:ext uri="{FF2B5EF4-FFF2-40B4-BE49-F238E27FC236}">
                <a16:creationId xmlns:a16="http://schemas.microsoft.com/office/drawing/2014/main" id="{BB90CE99-DDDA-4651-BA7B-FA43B28C78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A027F-5FD2-4DD5-9253-131F63EE3923}" type="slidenum">
              <a:rPr lang="tr-TR" altLang="tr-TR"/>
              <a:pPr eaLnBrk="1" hangingPunct="1"/>
              <a:t>22</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a:extLst>
              <a:ext uri="{FF2B5EF4-FFF2-40B4-BE49-F238E27FC236}">
                <a16:creationId xmlns:a16="http://schemas.microsoft.com/office/drawing/2014/main" id="{00AF7331-5D4F-4596-9677-881D7B3C40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a:extLst>
              <a:ext uri="{FF2B5EF4-FFF2-40B4-BE49-F238E27FC236}">
                <a16:creationId xmlns:a16="http://schemas.microsoft.com/office/drawing/2014/main" id="{931D428B-BC94-462E-9534-89EA268CB4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8916" name="3 Slayt Numarası Yer Tutucusu">
            <a:extLst>
              <a:ext uri="{FF2B5EF4-FFF2-40B4-BE49-F238E27FC236}">
                <a16:creationId xmlns:a16="http://schemas.microsoft.com/office/drawing/2014/main" id="{4715A7F5-DBC1-4BDA-8D03-8D66FA8DA5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B4C998-C53C-4592-A425-A46676C11915}" type="slidenum">
              <a:rPr lang="tr-TR" altLang="tr-TR"/>
              <a:pPr eaLnBrk="1" hangingPunct="1"/>
              <a:t>24</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F2B56028-032D-4EA8-B7E5-66217D30C730}"/>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6214831D-2A90-4BA9-B80E-EC76B6B64EC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76A13416-A362-44FF-A4B7-F6506DD3DCB9}"/>
              </a:ext>
            </a:extLst>
          </p:cNvPr>
          <p:cNvSpPr>
            <a:spLocks noGrp="1" noChangeArrowheads="1"/>
          </p:cNvSpPr>
          <p:nvPr>
            <p:ph type="sldNum" sz="quarter" idx="12"/>
          </p:nvPr>
        </p:nvSpPr>
        <p:spPr>
          <a:ln/>
        </p:spPr>
        <p:txBody>
          <a:bodyPr/>
          <a:lstStyle>
            <a:lvl1pPr>
              <a:defRPr/>
            </a:lvl1pPr>
          </a:lstStyle>
          <a:p>
            <a:fld id="{3AF2D8E6-0D27-49D8-90DD-CBB69DD518BB}" type="slidenum">
              <a:rPr lang="tr-TR" altLang="tr-TR"/>
              <a:pPr/>
              <a:t>‹#›</a:t>
            </a:fld>
            <a:endParaRPr lang="tr-TR" altLang="tr-TR"/>
          </a:p>
        </p:txBody>
      </p:sp>
    </p:spTree>
    <p:extLst>
      <p:ext uri="{BB962C8B-B14F-4D97-AF65-F5344CB8AC3E}">
        <p14:creationId xmlns:p14="http://schemas.microsoft.com/office/powerpoint/2010/main" val="37235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9F815DD1-7E5C-43DE-BB25-BBCB67A97F6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4D0AEDEA-FE23-4DD8-B926-02ABA67BDFC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80E0D002-5EF4-4A14-B42D-DE48880280FB}"/>
              </a:ext>
            </a:extLst>
          </p:cNvPr>
          <p:cNvSpPr>
            <a:spLocks noGrp="1" noChangeArrowheads="1"/>
          </p:cNvSpPr>
          <p:nvPr>
            <p:ph type="sldNum" sz="quarter" idx="12"/>
          </p:nvPr>
        </p:nvSpPr>
        <p:spPr>
          <a:ln/>
        </p:spPr>
        <p:txBody>
          <a:bodyPr/>
          <a:lstStyle>
            <a:lvl1pPr>
              <a:defRPr/>
            </a:lvl1pPr>
          </a:lstStyle>
          <a:p>
            <a:fld id="{69A5A91A-A8E8-4D62-B98D-C15F7B75C969}" type="slidenum">
              <a:rPr lang="tr-TR" altLang="tr-TR"/>
              <a:pPr/>
              <a:t>‹#›</a:t>
            </a:fld>
            <a:endParaRPr lang="tr-TR" altLang="tr-TR"/>
          </a:p>
        </p:txBody>
      </p:sp>
    </p:spTree>
    <p:extLst>
      <p:ext uri="{BB962C8B-B14F-4D97-AF65-F5344CB8AC3E}">
        <p14:creationId xmlns:p14="http://schemas.microsoft.com/office/powerpoint/2010/main" val="374777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42068EF0-16A4-4DF7-9FE6-86BF6699CE49}"/>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69771B59-A08A-45DA-9AD1-E85D8504C0F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753EBA72-C5AB-4C67-AE46-4CBAC0F58BF8}"/>
              </a:ext>
            </a:extLst>
          </p:cNvPr>
          <p:cNvSpPr>
            <a:spLocks noGrp="1" noChangeArrowheads="1"/>
          </p:cNvSpPr>
          <p:nvPr>
            <p:ph type="sldNum" sz="quarter" idx="12"/>
          </p:nvPr>
        </p:nvSpPr>
        <p:spPr>
          <a:ln/>
        </p:spPr>
        <p:txBody>
          <a:bodyPr/>
          <a:lstStyle>
            <a:lvl1pPr>
              <a:defRPr/>
            </a:lvl1pPr>
          </a:lstStyle>
          <a:p>
            <a:fld id="{E89E2B73-7DF7-4FFC-B56E-C4BD46ECEBF8}" type="slidenum">
              <a:rPr lang="tr-TR" altLang="tr-TR"/>
              <a:pPr/>
              <a:t>‹#›</a:t>
            </a:fld>
            <a:endParaRPr lang="tr-TR" altLang="tr-TR"/>
          </a:p>
        </p:txBody>
      </p:sp>
    </p:spTree>
    <p:extLst>
      <p:ext uri="{BB962C8B-B14F-4D97-AF65-F5344CB8AC3E}">
        <p14:creationId xmlns:p14="http://schemas.microsoft.com/office/powerpoint/2010/main" val="20102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F26DF97C-65A6-44E0-9D7A-76CB0A117DE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E04CA8ED-2138-40F5-8CB2-9F0B007923F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761D07DC-C0BE-49D5-8A5E-E0116CF3594E}"/>
              </a:ext>
            </a:extLst>
          </p:cNvPr>
          <p:cNvSpPr>
            <a:spLocks noGrp="1" noChangeArrowheads="1"/>
          </p:cNvSpPr>
          <p:nvPr>
            <p:ph type="sldNum" sz="quarter" idx="12"/>
          </p:nvPr>
        </p:nvSpPr>
        <p:spPr>
          <a:ln/>
        </p:spPr>
        <p:txBody>
          <a:bodyPr/>
          <a:lstStyle>
            <a:lvl1pPr>
              <a:defRPr/>
            </a:lvl1pPr>
          </a:lstStyle>
          <a:p>
            <a:fld id="{133E4BA8-79B0-48B5-8D21-FBA00B8DF246}" type="slidenum">
              <a:rPr lang="tr-TR" altLang="tr-TR"/>
              <a:pPr/>
              <a:t>‹#›</a:t>
            </a:fld>
            <a:endParaRPr lang="tr-TR" altLang="tr-TR"/>
          </a:p>
        </p:txBody>
      </p:sp>
    </p:spTree>
    <p:extLst>
      <p:ext uri="{BB962C8B-B14F-4D97-AF65-F5344CB8AC3E}">
        <p14:creationId xmlns:p14="http://schemas.microsoft.com/office/powerpoint/2010/main" val="357190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CBAE301E-6688-45CC-8E04-48E1E302E32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D4308B87-EF1A-415A-8918-975B0EE8B68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0CE50483-B4A7-44C7-B8D5-D52C5E842AE6}"/>
              </a:ext>
            </a:extLst>
          </p:cNvPr>
          <p:cNvSpPr>
            <a:spLocks noGrp="1" noChangeArrowheads="1"/>
          </p:cNvSpPr>
          <p:nvPr>
            <p:ph type="sldNum" sz="quarter" idx="12"/>
          </p:nvPr>
        </p:nvSpPr>
        <p:spPr>
          <a:ln/>
        </p:spPr>
        <p:txBody>
          <a:bodyPr/>
          <a:lstStyle>
            <a:lvl1pPr>
              <a:defRPr/>
            </a:lvl1pPr>
          </a:lstStyle>
          <a:p>
            <a:fld id="{C5202A41-83F1-48C7-A32F-9C6A5787E450}" type="slidenum">
              <a:rPr lang="tr-TR" altLang="tr-TR"/>
              <a:pPr/>
              <a:t>‹#›</a:t>
            </a:fld>
            <a:endParaRPr lang="tr-TR" altLang="tr-TR"/>
          </a:p>
        </p:txBody>
      </p:sp>
    </p:spTree>
    <p:extLst>
      <p:ext uri="{BB962C8B-B14F-4D97-AF65-F5344CB8AC3E}">
        <p14:creationId xmlns:p14="http://schemas.microsoft.com/office/powerpoint/2010/main" val="97446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E09DCB25-E984-4354-A418-E3F3FD79718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3AA7F2C5-D62E-476E-9B6E-2E4E112EEE6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A3FB5E6A-3E43-4FD4-BBC1-68BA9074D9FE}"/>
              </a:ext>
            </a:extLst>
          </p:cNvPr>
          <p:cNvSpPr>
            <a:spLocks noGrp="1" noChangeArrowheads="1"/>
          </p:cNvSpPr>
          <p:nvPr>
            <p:ph type="sldNum" sz="quarter" idx="12"/>
          </p:nvPr>
        </p:nvSpPr>
        <p:spPr>
          <a:ln/>
        </p:spPr>
        <p:txBody>
          <a:bodyPr/>
          <a:lstStyle>
            <a:lvl1pPr>
              <a:defRPr/>
            </a:lvl1pPr>
          </a:lstStyle>
          <a:p>
            <a:fld id="{49ECFFDC-48AF-42FE-8C03-E73FDCF2D220}" type="slidenum">
              <a:rPr lang="tr-TR" altLang="tr-TR"/>
              <a:pPr/>
              <a:t>‹#›</a:t>
            </a:fld>
            <a:endParaRPr lang="tr-TR" altLang="tr-TR"/>
          </a:p>
        </p:txBody>
      </p:sp>
    </p:spTree>
    <p:extLst>
      <p:ext uri="{BB962C8B-B14F-4D97-AF65-F5344CB8AC3E}">
        <p14:creationId xmlns:p14="http://schemas.microsoft.com/office/powerpoint/2010/main" val="143846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D358B11C-C39D-4B97-8785-29B6D2AD966D}"/>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EB2941F9-A6CF-4A7F-B93E-24EFCD9CBF7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3B3276A4-434E-4B8C-AE2A-DB83DD43A077}"/>
              </a:ext>
            </a:extLst>
          </p:cNvPr>
          <p:cNvSpPr>
            <a:spLocks noGrp="1" noChangeArrowheads="1"/>
          </p:cNvSpPr>
          <p:nvPr>
            <p:ph type="sldNum" sz="quarter" idx="12"/>
          </p:nvPr>
        </p:nvSpPr>
        <p:spPr>
          <a:ln/>
        </p:spPr>
        <p:txBody>
          <a:bodyPr/>
          <a:lstStyle>
            <a:lvl1pPr>
              <a:defRPr/>
            </a:lvl1pPr>
          </a:lstStyle>
          <a:p>
            <a:fld id="{523D1ED6-EC1B-436E-B37F-8122CCFB6179}" type="slidenum">
              <a:rPr lang="tr-TR" altLang="tr-TR"/>
              <a:pPr/>
              <a:t>‹#›</a:t>
            </a:fld>
            <a:endParaRPr lang="tr-TR" altLang="tr-TR"/>
          </a:p>
        </p:txBody>
      </p:sp>
    </p:spTree>
    <p:extLst>
      <p:ext uri="{BB962C8B-B14F-4D97-AF65-F5344CB8AC3E}">
        <p14:creationId xmlns:p14="http://schemas.microsoft.com/office/powerpoint/2010/main" val="76156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26E3BD46-165B-4DB5-A731-48A47AD4B9A1}"/>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B16D18A7-4D26-4132-A933-2CA348FD754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244093AE-78E9-495F-B4A3-97FB115AB137}"/>
              </a:ext>
            </a:extLst>
          </p:cNvPr>
          <p:cNvSpPr>
            <a:spLocks noGrp="1" noChangeArrowheads="1"/>
          </p:cNvSpPr>
          <p:nvPr>
            <p:ph type="sldNum" sz="quarter" idx="12"/>
          </p:nvPr>
        </p:nvSpPr>
        <p:spPr>
          <a:ln/>
        </p:spPr>
        <p:txBody>
          <a:bodyPr/>
          <a:lstStyle>
            <a:lvl1pPr>
              <a:defRPr/>
            </a:lvl1pPr>
          </a:lstStyle>
          <a:p>
            <a:fld id="{B76A9047-7685-4620-93D5-2FCE8F4B267A}" type="slidenum">
              <a:rPr lang="tr-TR" altLang="tr-TR"/>
              <a:pPr/>
              <a:t>‹#›</a:t>
            </a:fld>
            <a:endParaRPr lang="tr-TR" altLang="tr-TR"/>
          </a:p>
        </p:txBody>
      </p:sp>
    </p:spTree>
    <p:extLst>
      <p:ext uri="{BB962C8B-B14F-4D97-AF65-F5344CB8AC3E}">
        <p14:creationId xmlns:p14="http://schemas.microsoft.com/office/powerpoint/2010/main" val="153174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A70673-F99B-47CD-8DBE-379FE32601D4}"/>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6018F763-345A-4500-9BF0-ED14E4C5A38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24D2F0AD-8B60-4598-A771-A7156BC1EED5}"/>
              </a:ext>
            </a:extLst>
          </p:cNvPr>
          <p:cNvSpPr>
            <a:spLocks noGrp="1" noChangeArrowheads="1"/>
          </p:cNvSpPr>
          <p:nvPr>
            <p:ph type="sldNum" sz="quarter" idx="12"/>
          </p:nvPr>
        </p:nvSpPr>
        <p:spPr>
          <a:ln/>
        </p:spPr>
        <p:txBody>
          <a:bodyPr/>
          <a:lstStyle>
            <a:lvl1pPr>
              <a:defRPr/>
            </a:lvl1pPr>
          </a:lstStyle>
          <a:p>
            <a:fld id="{4095F6E1-D22F-4780-BE71-EFC202B1F7FB}" type="slidenum">
              <a:rPr lang="tr-TR" altLang="tr-TR"/>
              <a:pPr/>
              <a:t>‹#›</a:t>
            </a:fld>
            <a:endParaRPr lang="tr-TR" altLang="tr-TR"/>
          </a:p>
        </p:txBody>
      </p:sp>
    </p:spTree>
    <p:extLst>
      <p:ext uri="{BB962C8B-B14F-4D97-AF65-F5344CB8AC3E}">
        <p14:creationId xmlns:p14="http://schemas.microsoft.com/office/powerpoint/2010/main" val="426988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120635C-821B-4C85-845F-C24CA0DEDE9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8F1F7CE3-DEB7-4407-B810-E7F9A55955F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BF25E344-9345-447D-A9FB-C068FA89D81F}"/>
              </a:ext>
            </a:extLst>
          </p:cNvPr>
          <p:cNvSpPr>
            <a:spLocks noGrp="1" noChangeArrowheads="1"/>
          </p:cNvSpPr>
          <p:nvPr>
            <p:ph type="sldNum" sz="quarter" idx="12"/>
          </p:nvPr>
        </p:nvSpPr>
        <p:spPr>
          <a:ln/>
        </p:spPr>
        <p:txBody>
          <a:bodyPr/>
          <a:lstStyle>
            <a:lvl1pPr>
              <a:defRPr/>
            </a:lvl1pPr>
          </a:lstStyle>
          <a:p>
            <a:fld id="{F9FA5DDF-F579-40F8-8727-043E9AE9D9EC}" type="slidenum">
              <a:rPr lang="tr-TR" altLang="tr-TR"/>
              <a:pPr/>
              <a:t>‹#›</a:t>
            </a:fld>
            <a:endParaRPr lang="tr-TR" altLang="tr-TR"/>
          </a:p>
        </p:txBody>
      </p:sp>
    </p:spTree>
    <p:extLst>
      <p:ext uri="{BB962C8B-B14F-4D97-AF65-F5344CB8AC3E}">
        <p14:creationId xmlns:p14="http://schemas.microsoft.com/office/powerpoint/2010/main" val="96955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40C8C31C-EBC0-4BB8-8C60-0829F678A61D}"/>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B462A78C-C55D-4CF1-ADBF-0018DC962F2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81A48919-2506-4634-8779-73C5F20B86D7}"/>
              </a:ext>
            </a:extLst>
          </p:cNvPr>
          <p:cNvSpPr>
            <a:spLocks noGrp="1" noChangeArrowheads="1"/>
          </p:cNvSpPr>
          <p:nvPr>
            <p:ph type="sldNum" sz="quarter" idx="12"/>
          </p:nvPr>
        </p:nvSpPr>
        <p:spPr>
          <a:ln/>
        </p:spPr>
        <p:txBody>
          <a:bodyPr/>
          <a:lstStyle>
            <a:lvl1pPr>
              <a:defRPr/>
            </a:lvl1pPr>
          </a:lstStyle>
          <a:p>
            <a:fld id="{E814539D-5763-4BA3-829F-4C53A8CF3599}" type="slidenum">
              <a:rPr lang="tr-TR" altLang="tr-TR"/>
              <a:pPr/>
              <a:t>‹#›</a:t>
            </a:fld>
            <a:endParaRPr lang="tr-TR" altLang="tr-TR"/>
          </a:p>
        </p:txBody>
      </p:sp>
    </p:spTree>
    <p:extLst>
      <p:ext uri="{BB962C8B-B14F-4D97-AF65-F5344CB8AC3E}">
        <p14:creationId xmlns:p14="http://schemas.microsoft.com/office/powerpoint/2010/main" val="233355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D2FF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DE8C2D-E08D-41BF-9768-83479FF87DF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90E71A56-AB5B-4C2C-87DF-D1D6FD201D2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BBE0F84B-C481-437B-9019-F24E6B5609F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a:extLst>
              <a:ext uri="{FF2B5EF4-FFF2-40B4-BE49-F238E27FC236}">
                <a16:creationId xmlns:a16="http://schemas.microsoft.com/office/drawing/2014/main" id="{775D46CE-9C12-4ECE-98F9-28DC90DF5B6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tr-TR"/>
          </a:p>
        </p:txBody>
      </p:sp>
      <p:sp>
        <p:nvSpPr>
          <p:cNvPr id="1030" name="Rectangle 6">
            <a:extLst>
              <a:ext uri="{FF2B5EF4-FFF2-40B4-BE49-F238E27FC236}">
                <a16:creationId xmlns:a16="http://schemas.microsoft.com/office/drawing/2014/main" id="{5A03643B-9A61-4521-856E-1EFDD3F553E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C4E840-FA7A-4DC0-99A7-FC1E656FF5F0}"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a:extLst>
              <a:ext uri="{FF2B5EF4-FFF2-40B4-BE49-F238E27FC236}">
                <a16:creationId xmlns:a16="http://schemas.microsoft.com/office/drawing/2014/main" id="{09375AD1-85DA-4113-8461-BFD6CC6CC5D7}"/>
              </a:ext>
            </a:extLst>
          </p:cNvPr>
          <p:cNvSpPr>
            <a:spLocks noChangeArrowheads="1" noChangeShapeType="1" noTextEdit="1"/>
          </p:cNvSpPr>
          <p:nvPr/>
        </p:nvSpPr>
        <p:spPr bwMode="auto">
          <a:xfrm>
            <a:off x="684213" y="2205038"/>
            <a:ext cx="7920037" cy="2016125"/>
          </a:xfrm>
          <a:prstGeom prst="rect">
            <a:avLst/>
          </a:prstGeom>
        </p:spPr>
        <p:txBody>
          <a:bodyPr wrap="none" fromWordArt="1">
            <a:prstTxWarp prst="textFadeRight">
              <a:avLst>
                <a:gd name="adj" fmla="val 33333"/>
              </a:avLst>
            </a:prstTxWarp>
          </a:bodyPr>
          <a:lstStyle/>
          <a:p>
            <a:pPr algn="ctr"/>
            <a:r>
              <a:rPr lang="tr-TR" sz="3600" kern="10">
                <a:ln w="12700">
                  <a:solidFill>
                    <a:srgbClr val="3333CC"/>
                  </a:solidFill>
                  <a:round/>
                  <a:headEnd/>
                  <a:tailEnd/>
                </a:ln>
                <a:solidFill>
                  <a:srgbClr val="800000">
                    <a:alpha val="50195"/>
                  </a:srgbClr>
                </a:solidFill>
                <a:effectLst>
                  <a:outerShdw dist="45791" dir="2021404" algn="ctr" rotWithShape="0">
                    <a:srgbClr val="9999FF"/>
                  </a:outerShdw>
                </a:effectLst>
                <a:latin typeface="Arial Black" panose="020B0A04020102020204" pitchFamily="34" charset="0"/>
              </a:rPr>
              <a:t>SÜVEYŞ KANALI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a:extLst>
              <a:ext uri="{FF2B5EF4-FFF2-40B4-BE49-F238E27FC236}">
                <a16:creationId xmlns:a16="http://schemas.microsoft.com/office/drawing/2014/main" id="{88BE7778-0AAB-4EF4-9047-6F59DFCC3648}"/>
              </a:ext>
            </a:extLst>
          </p:cNvPr>
          <p:cNvSpPr>
            <a:spLocks noGrp="1"/>
          </p:cNvSpPr>
          <p:nvPr>
            <p:ph idx="1"/>
          </p:nvPr>
        </p:nvSpPr>
        <p:spPr>
          <a:xfrm>
            <a:off x="179388" y="587375"/>
            <a:ext cx="8713787" cy="5578475"/>
          </a:xfrm>
        </p:spPr>
        <p:txBody>
          <a:bodyPr/>
          <a:lstStyle/>
          <a:p>
            <a:r>
              <a:rPr lang="tr-TR" altLang="tr-TR"/>
              <a:t>İngiltere, 1883 senesinde Mısır'ı, 1884 te Somali'yi, 1898 de Sudan'ı, takiben de Victoria gölü kuzeyindeki Uganda'yı işgal ederek kanalı kuzey, güney ve batıdan muhafaza altına almıştır. Birinci Cihan Harbi'nden sonra da Arabistan üzerinde kazandığı nüfuz ile emniyet işini tamamlamıştır. Port Said'le Süveyş arasında demiryolu ve asfalt yollar inşa ettirilmiştir.</a:t>
            </a:r>
          </a:p>
          <a:p>
            <a:endParaRPr lang="tr-TR" alt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a:extLst>
              <a:ext uri="{FF2B5EF4-FFF2-40B4-BE49-F238E27FC236}">
                <a16:creationId xmlns:a16="http://schemas.microsoft.com/office/drawing/2014/main" id="{7F80A161-FA99-400D-B4F8-5493E066AE26}"/>
              </a:ext>
            </a:extLst>
          </p:cNvPr>
          <p:cNvSpPr>
            <a:spLocks noGrp="1"/>
          </p:cNvSpPr>
          <p:nvPr>
            <p:ph type="title"/>
          </p:nvPr>
        </p:nvSpPr>
        <p:spPr/>
        <p:txBody>
          <a:bodyPr/>
          <a:lstStyle/>
          <a:p>
            <a:r>
              <a:rPr lang="tr-TR" altLang="tr-TR"/>
              <a:t>SÜVEYŞ KANALINA AİT BAZI TEKNİK RAKAMLAR</a:t>
            </a:r>
          </a:p>
        </p:txBody>
      </p:sp>
      <p:graphicFrame>
        <p:nvGraphicFramePr>
          <p:cNvPr id="6" name="İçerik Yer Tutucusu 5">
            <a:extLst>
              <a:ext uri="{FF2B5EF4-FFF2-40B4-BE49-F238E27FC236}">
                <a16:creationId xmlns:a16="http://schemas.microsoft.com/office/drawing/2014/main" id="{5DB0B809-1ADD-4070-A61E-B8C5760DF5A9}"/>
              </a:ext>
            </a:extLst>
          </p:cNvPr>
          <p:cNvGraphicFramePr>
            <a:graphicFrameLocks noGrp="1"/>
          </p:cNvGraphicFramePr>
          <p:nvPr>
            <p:ph idx="1"/>
          </p:nvPr>
        </p:nvGraphicFramePr>
        <p:xfrm>
          <a:off x="457200" y="1600200"/>
          <a:ext cx="8229600" cy="449262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61462">
                <a:tc>
                  <a:txBody>
                    <a:bodyPr/>
                    <a:lstStyle/>
                    <a:p>
                      <a:r>
                        <a:rPr lang="tr-TR" sz="1800" b="1" dirty="0">
                          <a:solidFill>
                            <a:schemeClr val="tx1"/>
                          </a:solidFill>
                        </a:rPr>
                        <a:t>1869 da ki durum</a:t>
                      </a:r>
                    </a:p>
                  </a:txBody>
                  <a:tcPr marT="45715" marB="45715"/>
                </a:tc>
                <a:tc>
                  <a:txBody>
                    <a:bodyPr/>
                    <a:lstStyle/>
                    <a:p>
                      <a:r>
                        <a:rPr lang="tr-TR" sz="1800" b="1" dirty="0">
                          <a:solidFill>
                            <a:schemeClr val="tx1"/>
                          </a:solidFill>
                        </a:rPr>
                        <a:t>bugünkü durum</a:t>
                      </a:r>
                    </a:p>
                  </a:txBody>
                  <a:tcPr marT="45715" marB="45715"/>
                </a:tc>
                <a:extLst>
                  <a:ext uri="{0D108BD9-81ED-4DB2-BD59-A6C34878D82A}">
                    <a16:rowId xmlns:a16="http://schemas.microsoft.com/office/drawing/2014/main" val="10000"/>
                  </a:ext>
                </a:extLst>
              </a:tr>
              <a:tr h="3331163">
                <a:tc>
                  <a:txBody>
                    <a:bodyPr/>
                    <a:lstStyle/>
                    <a:p>
                      <a:r>
                        <a:rPr lang="tr-TR" sz="2000" dirty="0">
                          <a:solidFill>
                            <a:schemeClr val="tx1"/>
                          </a:solidFill>
                        </a:rPr>
                        <a:t>Kanal uzunluğu : 168 km.</a:t>
                      </a:r>
                    </a:p>
                    <a:p>
                      <a:r>
                        <a:rPr lang="tr-TR" sz="2000" dirty="0">
                          <a:solidFill>
                            <a:schemeClr val="tx1"/>
                          </a:solidFill>
                        </a:rPr>
                        <a:t>Kanal genişliği :</a:t>
                      </a:r>
                    </a:p>
                    <a:p>
                      <a:r>
                        <a:rPr lang="tr-TR" sz="2000" dirty="0">
                          <a:solidFill>
                            <a:schemeClr val="tx1"/>
                          </a:solidFill>
                        </a:rPr>
                        <a:t>A) su yüzeyinde: 60 -100 m.</a:t>
                      </a:r>
                    </a:p>
                    <a:p>
                      <a:r>
                        <a:rPr lang="tr-TR" sz="2000" dirty="0">
                          <a:solidFill>
                            <a:schemeClr val="tx1"/>
                          </a:solidFill>
                        </a:rPr>
                        <a:t>B) 10 m derinlikte: 20- 30 m.</a:t>
                      </a:r>
                    </a:p>
                    <a:p>
                      <a:r>
                        <a:rPr lang="tr-TR" sz="2000" dirty="0">
                          <a:solidFill>
                            <a:schemeClr val="tx1"/>
                          </a:solidFill>
                        </a:rPr>
                        <a:t>Kanal derinliği : 8 - 9 m.</a:t>
                      </a:r>
                    </a:p>
                    <a:p>
                      <a:r>
                        <a:rPr lang="tr-TR" sz="2000" dirty="0">
                          <a:solidFill>
                            <a:schemeClr val="tx1"/>
                          </a:solidFill>
                        </a:rPr>
                        <a:t>Müsaade edilen</a:t>
                      </a:r>
                    </a:p>
                    <a:p>
                      <a:r>
                        <a:rPr lang="tr-TR" sz="2000" dirty="0">
                          <a:solidFill>
                            <a:schemeClr val="tx1"/>
                          </a:solidFill>
                        </a:rPr>
                        <a:t>gemi su kesimi : 6 m.</a:t>
                      </a:r>
                    </a:p>
                    <a:p>
                      <a:r>
                        <a:rPr lang="tr-TR" sz="2000" dirty="0">
                          <a:solidFill>
                            <a:schemeClr val="tx1"/>
                          </a:solidFill>
                        </a:rPr>
                        <a:t>Kanaldan geçme</a:t>
                      </a:r>
                    </a:p>
                    <a:p>
                      <a:r>
                        <a:rPr lang="tr-TR" sz="2000" dirty="0">
                          <a:solidFill>
                            <a:schemeClr val="tx1"/>
                          </a:solidFill>
                        </a:rPr>
                        <a:t>müddeti : 50-55 saat</a:t>
                      </a:r>
                    </a:p>
                  </a:txBody>
                  <a:tcPr marT="45715" marB="45715"/>
                </a:tc>
                <a:tc>
                  <a:txBody>
                    <a:bodyPr/>
                    <a:lstStyle/>
                    <a:p>
                      <a:r>
                        <a:rPr lang="tr-TR" sz="2000" dirty="0">
                          <a:solidFill>
                            <a:schemeClr val="tx1"/>
                          </a:solidFill>
                        </a:rPr>
                        <a:t>171 Km. denize doğru </a:t>
                      </a:r>
                      <a:r>
                        <a:rPr lang="tr-TR" sz="2000" dirty="0" err="1">
                          <a:solidFill>
                            <a:schemeClr val="tx1"/>
                          </a:solidFill>
                        </a:rPr>
                        <a:t>sedlerin</a:t>
                      </a:r>
                      <a:endParaRPr lang="tr-TR" sz="2000" dirty="0">
                        <a:solidFill>
                          <a:schemeClr val="tx1"/>
                        </a:solidFill>
                      </a:endParaRPr>
                    </a:p>
                    <a:p>
                      <a:r>
                        <a:rPr lang="tr-TR" sz="2000" dirty="0">
                          <a:solidFill>
                            <a:schemeClr val="tx1"/>
                          </a:solidFill>
                        </a:rPr>
                        <a:t>uzatılması ile</a:t>
                      </a:r>
                    </a:p>
                    <a:p>
                      <a:r>
                        <a:rPr lang="tr-TR" sz="2000" dirty="0">
                          <a:solidFill>
                            <a:schemeClr val="tx1"/>
                          </a:solidFill>
                        </a:rPr>
                        <a:t>120 - 200 m.</a:t>
                      </a:r>
                    </a:p>
                    <a:p>
                      <a:r>
                        <a:rPr lang="tr-TR" sz="2000" dirty="0">
                          <a:solidFill>
                            <a:schemeClr val="tx1"/>
                          </a:solidFill>
                        </a:rPr>
                        <a:t>45 - 115 m-</a:t>
                      </a:r>
                    </a:p>
                    <a:p>
                      <a:r>
                        <a:rPr lang="tr-TR" sz="2000" dirty="0">
                          <a:solidFill>
                            <a:schemeClr val="tx1"/>
                          </a:solidFill>
                        </a:rPr>
                        <a:t>12 - 13 m.</a:t>
                      </a:r>
                    </a:p>
                    <a:p>
                      <a:endParaRPr lang="tr-TR" sz="2000" dirty="0">
                        <a:solidFill>
                          <a:schemeClr val="tx1"/>
                        </a:solidFill>
                      </a:endParaRPr>
                    </a:p>
                    <a:p>
                      <a:r>
                        <a:rPr lang="tr-TR" sz="1800" dirty="0">
                          <a:solidFill>
                            <a:schemeClr val="tx1"/>
                          </a:solidFill>
                        </a:rPr>
                        <a:t>10.6 m.</a:t>
                      </a:r>
                    </a:p>
                    <a:p>
                      <a:endParaRPr lang="tr-TR" sz="1800" dirty="0">
                        <a:solidFill>
                          <a:schemeClr val="tx1"/>
                        </a:solidFill>
                      </a:endParaRPr>
                    </a:p>
                    <a:p>
                      <a:r>
                        <a:rPr lang="tr-TR" sz="1800" dirty="0">
                          <a:solidFill>
                            <a:schemeClr val="tx1"/>
                          </a:solidFill>
                        </a:rPr>
                        <a:t>12- 15 saat</a:t>
                      </a:r>
                    </a:p>
                  </a:txBody>
                  <a:tcPr marT="45715" marB="4571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67A5D668-39B3-4A7B-9A30-9F906AD3AF6A}"/>
              </a:ext>
            </a:extLst>
          </p:cNvPr>
          <p:cNvSpPr>
            <a:spLocks noGrp="1"/>
          </p:cNvSpPr>
          <p:nvPr>
            <p:ph type="title"/>
          </p:nvPr>
        </p:nvSpPr>
        <p:spPr/>
        <p:txBody>
          <a:bodyPr/>
          <a:lstStyle/>
          <a:p>
            <a:endParaRPr lang="tr-TR" altLang="tr-TR"/>
          </a:p>
        </p:txBody>
      </p:sp>
      <p:pic>
        <p:nvPicPr>
          <p:cNvPr id="13315" name="Picture 2">
            <a:extLst>
              <a:ext uri="{FF2B5EF4-FFF2-40B4-BE49-F238E27FC236}">
                <a16:creationId xmlns:a16="http://schemas.microsoft.com/office/drawing/2014/main" id="{DF601A2E-BA16-4DCF-A24C-C444993BBE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715963"/>
            <a:ext cx="7632700" cy="573722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a:extLst>
              <a:ext uri="{FF2B5EF4-FFF2-40B4-BE49-F238E27FC236}">
                <a16:creationId xmlns:a16="http://schemas.microsoft.com/office/drawing/2014/main" id="{5D26F91F-3FF1-4310-B1ED-7FDB52E4CCCD}"/>
              </a:ext>
            </a:extLst>
          </p:cNvPr>
          <p:cNvSpPr>
            <a:spLocks noGrp="1"/>
          </p:cNvSpPr>
          <p:nvPr>
            <p:ph type="title"/>
          </p:nvPr>
        </p:nvSpPr>
        <p:spPr/>
        <p:txBody>
          <a:bodyPr/>
          <a:lstStyle/>
          <a:p>
            <a:endParaRPr lang="tr-TR" altLang="tr-TR"/>
          </a:p>
        </p:txBody>
      </p:sp>
      <p:sp>
        <p:nvSpPr>
          <p:cNvPr id="14339" name="İçerik Yer Tutucusu 2">
            <a:extLst>
              <a:ext uri="{FF2B5EF4-FFF2-40B4-BE49-F238E27FC236}">
                <a16:creationId xmlns:a16="http://schemas.microsoft.com/office/drawing/2014/main" id="{90FA7893-AF7F-4BCB-83AB-6A7AA2A56501}"/>
              </a:ext>
            </a:extLst>
          </p:cNvPr>
          <p:cNvSpPr>
            <a:spLocks noGrp="1"/>
          </p:cNvSpPr>
          <p:nvPr>
            <p:ph idx="1"/>
          </p:nvPr>
        </p:nvSpPr>
        <p:spPr>
          <a:xfrm>
            <a:off x="457200" y="2205038"/>
            <a:ext cx="8229600" cy="3921125"/>
          </a:xfrm>
        </p:spPr>
        <p:txBody>
          <a:bodyPr/>
          <a:lstStyle/>
          <a:p>
            <a:pPr algn="ctr"/>
            <a:r>
              <a:rPr lang="tr-TR" altLang="tr-TR" sz="4000" b="1"/>
              <a:t>GÜNÜMÜZDE SÜVEYŞ</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AE68A2D2-BDF8-4794-9281-4EA3767C11FB}"/>
              </a:ext>
            </a:extLst>
          </p:cNvPr>
          <p:cNvSpPr>
            <a:spLocks noGrp="1" noChangeArrowheads="1"/>
          </p:cNvSpPr>
          <p:nvPr>
            <p:ph type="body" idx="1"/>
          </p:nvPr>
        </p:nvSpPr>
        <p:spPr>
          <a:xfrm>
            <a:off x="0" y="1857375"/>
            <a:ext cx="4643438" cy="4000500"/>
          </a:xfrm>
        </p:spPr>
        <p:txBody>
          <a:bodyPr/>
          <a:lstStyle/>
          <a:p>
            <a:pPr eaLnBrk="1" hangingPunct="1"/>
            <a:r>
              <a:rPr lang="tr-TR" altLang="tr-TR" sz="3600"/>
              <a:t>Süveyş Kanalı Hint Okyanusu ve ötesine bağlantıyı sağladığı gibi karadan da Afrika ile Asya’yı birbirine bağlar.</a:t>
            </a:r>
          </a:p>
          <a:p>
            <a:pPr eaLnBrk="1" hangingPunct="1"/>
            <a:endParaRPr lang="tr-TR" altLang="tr-TR"/>
          </a:p>
        </p:txBody>
      </p:sp>
      <p:pic>
        <p:nvPicPr>
          <p:cNvPr id="15363" name="Picture 5">
            <a:extLst>
              <a:ext uri="{FF2B5EF4-FFF2-40B4-BE49-F238E27FC236}">
                <a16:creationId xmlns:a16="http://schemas.microsoft.com/office/drawing/2014/main" id="{2BE066E6-0646-4F44-A427-01A85AB74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89138"/>
            <a:ext cx="36195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2">
            <a:extLst>
              <a:ext uri="{FF2B5EF4-FFF2-40B4-BE49-F238E27FC236}">
                <a16:creationId xmlns:a16="http://schemas.microsoft.com/office/drawing/2014/main" id="{7C71A7DD-245B-4E42-B889-171006204318}"/>
              </a:ext>
            </a:extLst>
          </p:cNvPr>
          <p:cNvSpPr>
            <a:spLocks noGrp="1"/>
          </p:cNvSpPr>
          <p:nvPr>
            <p:ph idx="1"/>
          </p:nvPr>
        </p:nvSpPr>
        <p:spPr>
          <a:xfrm>
            <a:off x="107950" y="404813"/>
            <a:ext cx="8928100" cy="5721350"/>
          </a:xfrm>
        </p:spPr>
        <p:txBody>
          <a:bodyPr/>
          <a:lstStyle/>
          <a:p>
            <a:r>
              <a:rPr lang="tr-TR" altLang="tr-TR"/>
              <a:t>Süveyş kanalı gemilerin seyir süresini çok kısaltmıştır. Örneğin Hamburg ile Bombay arasındaki deniz yolu güney Afrika'dan gidildiği takdirde 11,220 Süveyş kanalından geçmek suretiyle ise 6,420 deniz mili uzunluğundadır.</a:t>
            </a:r>
          </a:p>
          <a:p>
            <a:r>
              <a:rPr lang="tr-TR" altLang="tr-TR"/>
              <a:t>Kanaldan geçmek suretiyle bu yol %43 oranında kısalmakta, seyahat müddeti de 20-24 gün azalmaktadır. Bu tür avantajlar kanalın kıymetini artırmış ve geçen gemilerin sayısı seneden seneye artmıştır.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a:extLst>
              <a:ext uri="{FF2B5EF4-FFF2-40B4-BE49-F238E27FC236}">
                <a16:creationId xmlns:a16="http://schemas.microsoft.com/office/drawing/2014/main" id="{066DD093-7809-444F-80A4-0C27410F3551}"/>
              </a:ext>
            </a:extLst>
          </p:cNvPr>
          <p:cNvSpPr>
            <a:spLocks noGrp="1"/>
          </p:cNvSpPr>
          <p:nvPr>
            <p:ph idx="1"/>
          </p:nvPr>
        </p:nvSpPr>
        <p:spPr>
          <a:xfrm>
            <a:off x="107950" y="188913"/>
            <a:ext cx="8928100" cy="6553200"/>
          </a:xfrm>
        </p:spPr>
        <p:txBody>
          <a:bodyPr/>
          <a:lstStyle/>
          <a:p>
            <a:r>
              <a:rPr lang="tr-TR" altLang="tr-TR"/>
              <a:t>Süveyş Kanalı'nın iktisadi faaliyet bakımından en büyük önemi endüstri bölgeleriyle ziraat ve ham madde bölgeleri arasındaki deniz yolunu kısaltmış olmasıdır. Nitekim kanal, Asya limanları ile Avrupa'nın Atlantik limanları arasındaki deniz yolunu % 20-40, Akdeniz limanları ile olan mesafeyi ise % 40-65 kısaltmıştır.</a:t>
            </a:r>
          </a:p>
          <a:p>
            <a:r>
              <a:rPr lang="tr-TR" altLang="tr-TR"/>
              <a:t>Ayrıca, Avrupa ile Hint Okyanusu limanları arasında muazzam yolcu ve yük seferlerinin başlanması da kanalın ortaya koyduğu imkânlar ile izah edilebilir.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a:extLst>
              <a:ext uri="{FF2B5EF4-FFF2-40B4-BE49-F238E27FC236}">
                <a16:creationId xmlns:a16="http://schemas.microsoft.com/office/drawing/2014/main" id="{C3D333B1-ABCA-4613-9E68-AEDBE45BCA88}"/>
              </a:ext>
            </a:extLst>
          </p:cNvPr>
          <p:cNvSpPr>
            <a:spLocks noGrp="1"/>
          </p:cNvSpPr>
          <p:nvPr>
            <p:ph type="title"/>
          </p:nvPr>
        </p:nvSpPr>
        <p:spPr/>
        <p:txBody>
          <a:bodyPr/>
          <a:lstStyle/>
          <a:p>
            <a:endParaRPr lang="tr-TR" altLang="tr-TR"/>
          </a:p>
        </p:txBody>
      </p:sp>
      <p:pic>
        <p:nvPicPr>
          <p:cNvPr id="18435" name="Picture 2">
            <a:extLst>
              <a:ext uri="{FF2B5EF4-FFF2-40B4-BE49-F238E27FC236}">
                <a16:creationId xmlns:a16="http://schemas.microsoft.com/office/drawing/2014/main" id="{07B1ACF8-DC1C-4090-9E45-895FCC8B4D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476250"/>
            <a:ext cx="7758113" cy="588327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E86BBAF9-449D-4CB6-9DD6-87A5D58C144C}"/>
              </a:ext>
            </a:extLst>
          </p:cNvPr>
          <p:cNvSpPr>
            <a:spLocks noGrp="1" noChangeArrowheads="1"/>
          </p:cNvSpPr>
          <p:nvPr>
            <p:ph type="body" idx="1"/>
          </p:nvPr>
        </p:nvSpPr>
        <p:spPr>
          <a:xfrm>
            <a:off x="0" y="2420938"/>
            <a:ext cx="4859338" cy="3705225"/>
          </a:xfrm>
        </p:spPr>
        <p:txBody>
          <a:bodyPr/>
          <a:lstStyle/>
          <a:p>
            <a:pPr eaLnBrk="1" hangingPunct="1">
              <a:spcBef>
                <a:spcPct val="0"/>
              </a:spcBef>
              <a:buFontTx/>
              <a:buBlip>
                <a:blip r:embed="rId3"/>
              </a:buBlip>
            </a:pPr>
            <a:r>
              <a:rPr lang="tr-TR" altLang="tr-TR" sz="2400" b="1"/>
              <a:t>Dünyada kapakları olmayan en uzun kanaldır. Kanalda Gemi Trafik Yönetim Sistemleri mevcuttur.</a:t>
            </a:r>
          </a:p>
          <a:p>
            <a:pPr eaLnBrk="1" hangingPunct="1"/>
            <a:endParaRPr lang="tr-TR" altLang="tr-TR"/>
          </a:p>
        </p:txBody>
      </p:sp>
      <p:pic>
        <p:nvPicPr>
          <p:cNvPr id="19459" name="Picture 5">
            <a:extLst>
              <a:ext uri="{FF2B5EF4-FFF2-40B4-BE49-F238E27FC236}">
                <a16:creationId xmlns:a16="http://schemas.microsoft.com/office/drawing/2014/main" id="{C1FE4DFE-FF2D-4D8A-BD2B-27ABD08FC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75" y="1412875"/>
            <a:ext cx="45021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F052C216-431F-4F67-BD9D-0974CEBD6334}"/>
              </a:ext>
            </a:extLst>
          </p:cNvPr>
          <p:cNvSpPr>
            <a:spLocks noGrp="1" noChangeArrowheads="1"/>
          </p:cNvSpPr>
          <p:nvPr>
            <p:ph type="body" idx="1"/>
          </p:nvPr>
        </p:nvSpPr>
        <p:spPr>
          <a:xfrm>
            <a:off x="179388" y="1628775"/>
            <a:ext cx="8734425" cy="4525963"/>
          </a:xfrm>
        </p:spPr>
        <p:txBody>
          <a:bodyPr/>
          <a:lstStyle/>
          <a:p>
            <a:pPr eaLnBrk="1" hangingPunct="1">
              <a:buFont typeface="Wingdings" panose="05000000000000000000" pitchFamily="2" charset="2"/>
              <a:buChar char="v"/>
            </a:pPr>
            <a:r>
              <a:rPr lang="tr-TR" altLang="tr-TR"/>
              <a:t>Kaza oranı neredeyse sıfırdır. Suudi Arabistan’ın Cidde limanı ile Karadeniz’de ki Köstence limanı  arasındaki mesafe Ümit Burnu Üzerinden 11.771 mildir, Süveyş Kanalı üzerinden 1696 mile iner bu durum. Gece ve gündüz geçiş yapılabilir</a:t>
            </a:r>
            <a:r>
              <a:rPr lang="tr-TR" altLang="tr-TR" sz="2800"/>
              <a:t>.</a:t>
            </a:r>
          </a:p>
          <a:p>
            <a:pPr eaLnBrk="1" hangingPunct="1"/>
            <a:endParaRPr lang="tr-TR" alt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2">
            <a:extLst>
              <a:ext uri="{FF2B5EF4-FFF2-40B4-BE49-F238E27FC236}">
                <a16:creationId xmlns:a16="http://schemas.microsoft.com/office/drawing/2014/main" id="{5FEE928E-7319-42CA-A308-BC3B92651A4F}"/>
              </a:ext>
            </a:extLst>
          </p:cNvPr>
          <p:cNvSpPr>
            <a:spLocks noGrp="1"/>
          </p:cNvSpPr>
          <p:nvPr>
            <p:ph idx="1"/>
          </p:nvPr>
        </p:nvSpPr>
        <p:spPr>
          <a:xfrm>
            <a:off x="457200" y="1125538"/>
            <a:ext cx="8229600" cy="5000625"/>
          </a:xfrm>
        </p:spPr>
        <p:txBody>
          <a:bodyPr/>
          <a:lstStyle/>
          <a:p>
            <a:r>
              <a:rPr lang="tr-TR" altLang="tr-TR"/>
              <a:t>Süveyş Kanalı açılmadan önce Süveyş Berzahı, eski dünyanın ortasında Asya ve Afrika kıtalarını birbirine bağlıyan, fakat Kızıl Denizle Akdenizi, dolayısiyle Hind ve Atlas okyanuslarını birbirinden ayıran bir coğrafi hususiyeti bulunuyordu. Böyle bir berzahın tarih boyunca kıymeti, hiç şüphesiz, bağladığı karalar ile ayırdığı denizler bakımından önemi bulunmaktaydı.</a:t>
            </a:r>
          </a:p>
          <a:p>
            <a:endParaRPr lang="tr-TR" alt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a:extLst>
              <a:ext uri="{FF2B5EF4-FFF2-40B4-BE49-F238E27FC236}">
                <a16:creationId xmlns:a16="http://schemas.microsoft.com/office/drawing/2014/main" id="{9A39B758-1169-47F9-B84D-333DC79481A1}"/>
              </a:ext>
            </a:extLst>
          </p:cNvPr>
          <p:cNvSpPr>
            <a:spLocks noGrp="1"/>
          </p:cNvSpPr>
          <p:nvPr>
            <p:ph type="title"/>
          </p:nvPr>
        </p:nvSpPr>
        <p:spPr/>
        <p:txBody>
          <a:bodyPr/>
          <a:lstStyle/>
          <a:p>
            <a:endParaRPr lang="tr-TR" altLang="tr-TR"/>
          </a:p>
        </p:txBody>
      </p:sp>
      <p:sp>
        <p:nvSpPr>
          <p:cNvPr id="21507" name="İçerik Yer Tutucusu 2">
            <a:extLst>
              <a:ext uri="{FF2B5EF4-FFF2-40B4-BE49-F238E27FC236}">
                <a16:creationId xmlns:a16="http://schemas.microsoft.com/office/drawing/2014/main" id="{44252B36-EA3F-447E-AE5C-7FD7C2891B18}"/>
              </a:ext>
            </a:extLst>
          </p:cNvPr>
          <p:cNvSpPr>
            <a:spLocks noGrp="1"/>
          </p:cNvSpPr>
          <p:nvPr>
            <p:ph idx="1"/>
          </p:nvPr>
        </p:nvSpPr>
        <p:spPr/>
        <p:txBody>
          <a:bodyPr/>
          <a:lstStyle/>
          <a:p>
            <a:endParaRPr lang="tr-TR" altLang="tr-TR"/>
          </a:p>
        </p:txBody>
      </p:sp>
      <p:pic>
        <p:nvPicPr>
          <p:cNvPr id="21508" name="Picture 2">
            <a:extLst>
              <a:ext uri="{FF2B5EF4-FFF2-40B4-BE49-F238E27FC236}">
                <a16:creationId xmlns:a16="http://schemas.microsoft.com/office/drawing/2014/main" id="{B38EDCE1-7478-427E-B0EF-307B75E8E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1125538"/>
            <a:ext cx="70072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a16="http://schemas.microsoft.com/office/drawing/2014/main" id="{70FB196E-766C-4003-B2CC-AE836FB7E91A}"/>
              </a:ext>
            </a:extLst>
          </p:cNvPr>
          <p:cNvSpPr>
            <a:spLocks noGrp="1"/>
          </p:cNvSpPr>
          <p:nvPr>
            <p:ph type="title"/>
          </p:nvPr>
        </p:nvSpPr>
        <p:spPr/>
        <p:txBody>
          <a:bodyPr/>
          <a:lstStyle/>
          <a:p>
            <a:endParaRPr lang="tr-TR" altLang="tr-TR"/>
          </a:p>
        </p:txBody>
      </p:sp>
      <p:sp>
        <p:nvSpPr>
          <p:cNvPr id="22531" name="İçerik Yer Tutucusu 2">
            <a:extLst>
              <a:ext uri="{FF2B5EF4-FFF2-40B4-BE49-F238E27FC236}">
                <a16:creationId xmlns:a16="http://schemas.microsoft.com/office/drawing/2014/main" id="{01FBFB19-DE97-4828-BB6E-CD5B387F7F77}"/>
              </a:ext>
            </a:extLst>
          </p:cNvPr>
          <p:cNvSpPr>
            <a:spLocks noGrp="1"/>
          </p:cNvSpPr>
          <p:nvPr>
            <p:ph idx="1"/>
          </p:nvPr>
        </p:nvSpPr>
        <p:spPr/>
        <p:txBody>
          <a:bodyPr/>
          <a:lstStyle/>
          <a:p>
            <a:endParaRPr lang="tr-TR" altLang="tr-TR"/>
          </a:p>
        </p:txBody>
      </p:sp>
      <p:pic>
        <p:nvPicPr>
          <p:cNvPr id="22532" name="Picture 2">
            <a:extLst>
              <a:ext uri="{FF2B5EF4-FFF2-40B4-BE49-F238E27FC236}">
                <a16:creationId xmlns:a16="http://schemas.microsoft.com/office/drawing/2014/main" id="{821DEAF3-9485-4EB3-9550-EB8931255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66976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6865154A-093B-4E16-A875-14FF1C161DBE}"/>
              </a:ext>
            </a:extLst>
          </p:cNvPr>
          <p:cNvSpPr>
            <a:spLocks noGrp="1" noChangeArrowheads="1"/>
          </p:cNvSpPr>
          <p:nvPr>
            <p:ph type="body" idx="1"/>
          </p:nvPr>
        </p:nvSpPr>
        <p:spPr>
          <a:xfrm>
            <a:off x="457200" y="692150"/>
            <a:ext cx="8229600" cy="5434013"/>
          </a:xfrm>
        </p:spPr>
        <p:txBody>
          <a:bodyPr/>
          <a:lstStyle/>
          <a:p>
            <a:pPr eaLnBrk="1" hangingPunct="1">
              <a:buFontTx/>
              <a:buBlip>
                <a:blip r:embed="rId3"/>
              </a:buBlip>
            </a:pPr>
            <a:r>
              <a:rPr lang="tr-TR" altLang="tr-TR" sz="2400" b="1"/>
              <a:t>Sefer yapan büyük  tankerler için barınma imkanına sahiptir. Derinliği 11 - 12 metreye ulaşır</a:t>
            </a:r>
          </a:p>
          <a:p>
            <a:pPr eaLnBrk="1" hangingPunct="1"/>
            <a:endParaRPr lang="tr-TR" altLang="tr-TR"/>
          </a:p>
        </p:txBody>
      </p:sp>
      <p:pic>
        <p:nvPicPr>
          <p:cNvPr id="23555" name="Picture 4">
            <a:extLst>
              <a:ext uri="{FF2B5EF4-FFF2-40B4-BE49-F238E27FC236}">
                <a16:creationId xmlns:a16="http://schemas.microsoft.com/office/drawing/2014/main" id="{8ADC30C0-0D40-4825-982C-6D5E7956A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205038"/>
            <a:ext cx="727233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4BF3DF-741F-46E7-BCBC-A6FE7F609018}"/>
              </a:ext>
            </a:extLst>
          </p:cNvPr>
          <p:cNvSpPr>
            <a:spLocks noGrp="1"/>
          </p:cNvSpPr>
          <p:nvPr>
            <p:ph idx="1"/>
          </p:nvPr>
        </p:nvSpPr>
        <p:spPr>
          <a:xfrm>
            <a:off x="0" y="1484313"/>
            <a:ext cx="9144000" cy="5373687"/>
          </a:xfrm>
        </p:spPr>
        <p:txBody>
          <a:bodyPr/>
          <a:lstStyle/>
          <a:p>
            <a:pPr>
              <a:buFontTx/>
              <a:buNone/>
              <a:defRPr/>
            </a:pPr>
            <a:endParaRPr lang="tr-TR" dirty="0">
              <a:solidFill>
                <a:srgbClr val="C00000"/>
              </a:solidFill>
            </a:endParaRPr>
          </a:p>
          <a:p>
            <a:pPr marL="0" indent="0">
              <a:buFontTx/>
              <a:buNone/>
              <a:defRPr/>
            </a:pPr>
            <a:endParaRPr lang="tr-TR" dirty="0"/>
          </a:p>
          <a:p>
            <a:pPr>
              <a:defRPr/>
            </a:pPr>
            <a:endParaRPr lang="tr-TR" dirty="0"/>
          </a:p>
        </p:txBody>
      </p:sp>
      <p:pic>
        <p:nvPicPr>
          <p:cNvPr id="24579" name="Picture 2">
            <a:extLst>
              <a:ext uri="{FF2B5EF4-FFF2-40B4-BE49-F238E27FC236}">
                <a16:creationId xmlns:a16="http://schemas.microsoft.com/office/drawing/2014/main" id="{64C18EE7-EE49-41CB-AD28-46C3125AC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802798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3D2B75BA-42EE-4963-8E39-EA26FEE0382D}"/>
              </a:ext>
            </a:extLst>
          </p:cNvPr>
          <p:cNvSpPr>
            <a:spLocks noGrp="1" noChangeArrowheads="1"/>
          </p:cNvSpPr>
          <p:nvPr>
            <p:ph type="body" idx="1"/>
          </p:nvPr>
        </p:nvSpPr>
        <p:spPr>
          <a:xfrm>
            <a:off x="457200" y="549275"/>
            <a:ext cx="8229600" cy="5576888"/>
          </a:xfrm>
        </p:spPr>
        <p:txBody>
          <a:bodyPr/>
          <a:lstStyle/>
          <a:p>
            <a:pPr eaLnBrk="1" hangingPunct="1"/>
            <a:r>
              <a:rPr lang="tr-TR" altLang="tr-TR"/>
              <a:t>Süveyş kanalının rekabet gücünün artırılması amacıyla özellikle hacimli ve ağır gemilerin geçişinin sağlanabilmesi için genişliği ve derinliğini artırılması yönünden çalışmalar vardır.</a:t>
            </a:r>
          </a:p>
          <a:p>
            <a:pPr eaLnBrk="1" hangingPunct="1"/>
            <a:r>
              <a:rPr lang="tr-TR" altLang="tr-TR"/>
              <a:t>Doğu Akdeniz’in önemi, Süveyş Kanalı’nın açılması sayesinde Avrupa-Uzakdoğu hattı, Ümit Burnu’ndan geçen yola göre 7.000 deniz mili kısalmış olmasıyla daha da artırmıştır.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2">
            <a:extLst>
              <a:ext uri="{FF2B5EF4-FFF2-40B4-BE49-F238E27FC236}">
                <a16:creationId xmlns:a16="http://schemas.microsoft.com/office/drawing/2014/main" id="{E2C5AB87-61D2-4AF1-9A89-7038C6642895}"/>
              </a:ext>
            </a:extLst>
          </p:cNvPr>
          <p:cNvSpPr>
            <a:spLocks noGrp="1"/>
          </p:cNvSpPr>
          <p:nvPr>
            <p:ph idx="1"/>
          </p:nvPr>
        </p:nvSpPr>
        <p:spPr>
          <a:xfrm>
            <a:off x="0" y="188913"/>
            <a:ext cx="8964613" cy="6192837"/>
          </a:xfrm>
        </p:spPr>
        <p:txBody>
          <a:bodyPr/>
          <a:lstStyle/>
          <a:p>
            <a:r>
              <a:rPr lang="tr-TR" altLang="tr-TR" b="1"/>
              <a:t>Kanalın siyasî durumu</a:t>
            </a:r>
          </a:p>
          <a:p>
            <a:r>
              <a:rPr lang="tr-TR" altLang="tr-TR"/>
              <a:t>Kanalın bir kamu kuruluşu olması ona özel bir siyasî statü kazandırmıştır. 1888’de İstanbul Antlaşması ile getirilen bu statü aynı zamanda kanaldan hangi ülkeye ait ve mahiyeti ne olursa olsun bütün gemilerin faydalanmasına imkan tanımıştır. Antlaşmayı imzalayan devletlerden olan Avusturya, Macaristan, Fransa, Almanya, Türkiye, İtalya, Hollanda ve Rusya’nın günümüz politikaları da anlaşmayla ters düşmediğinden yeni bir karara ihtiyaç duyulmamaktadır.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çerik Yer Tutucusu 2">
            <a:extLst>
              <a:ext uri="{FF2B5EF4-FFF2-40B4-BE49-F238E27FC236}">
                <a16:creationId xmlns:a16="http://schemas.microsoft.com/office/drawing/2014/main" id="{EFDA296F-8A3E-4956-BF83-1D994702F91D}"/>
              </a:ext>
            </a:extLst>
          </p:cNvPr>
          <p:cNvSpPr>
            <a:spLocks noGrp="1"/>
          </p:cNvSpPr>
          <p:nvPr>
            <p:ph idx="1"/>
          </p:nvPr>
        </p:nvSpPr>
        <p:spPr>
          <a:xfrm>
            <a:off x="107950" y="1341438"/>
            <a:ext cx="8928100" cy="4784725"/>
          </a:xfrm>
        </p:spPr>
        <p:txBody>
          <a:bodyPr/>
          <a:lstStyle/>
          <a:p>
            <a:r>
              <a:rPr lang="tr-TR" altLang="tr-TR"/>
              <a:t>Süveyş kanalı Büyük Britanya İmparatorluğu'nun bel kemiğini teşkil eden yol üzerinde bulunması sebebiyle bir iktisadi kudret addedilir. Bu geçit İngiltere'yi senelerden beri siyasi bakımdan zor durumda bırakmaktadır.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a:extLst>
              <a:ext uri="{FF2B5EF4-FFF2-40B4-BE49-F238E27FC236}">
                <a16:creationId xmlns:a16="http://schemas.microsoft.com/office/drawing/2014/main" id="{1C81D02C-4DFC-4DDB-9130-49BC257C39E6}"/>
              </a:ext>
            </a:extLst>
          </p:cNvPr>
          <p:cNvSpPr>
            <a:spLocks noGrp="1"/>
          </p:cNvSpPr>
          <p:nvPr>
            <p:ph idx="1"/>
          </p:nvPr>
        </p:nvSpPr>
        <p:spPr>
          <a:xfrm>
            <a:off x="179388" y="260350"/>
            <a:ext cx="8785225" cy="6264275"/>
          </a:xfrm>
        </p:spPr>
        <p:txBody>
          <a:bodyPr/>
          <a:lstStyle/>
          <a:p>
            <a:r>
              <a:rPr lang="tr-TR" altLang="tr-TR"/>
              <a:t>Mısır’ın İsrail gemilerine ve İsrail malı taşıyanlara koyduğu geçiş ambargosu 1951’de Birleşmiş Milletlerin verdiği emirle sona ermiştir. Arap-İsrail Savaşı sırasında, İsrail birliklerinin 5 Haziran 1967’de kanalın doğu kıyısını işgal etmesi üzerine, Mısır bu tarihten başlayarak sekiz sene müddetle kanalı kapadı. 5 Haziran 1975’te kanal tekrar ulaşıma açıldı. Mısır’ın bu müddet içinde bir trilyon lira geçiş parası elde edebileceği düşünülürse de, diğer devletlere ait gemilerin yollarının uzaması dolayısıyla yaptıkları zarar bu miktarın çok üstündedir.</a:t>
            </a:r>
          </a:p>
          <a:p>
            <a:endParaRPr lang="tr-TR" alt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çerik Yer Tutucusu 2">
            <a:extLst>
              <a:ext uri="{FF2B5EF4-FFF2-40B4-BE49-F238E27FC236}">
                <a16:creationId xmlns:a16="http://schemas.microsoft.com/office/drawing/2014/main" id="{04F66EA5-8473-4DB9-8A5E-8499860B1769}"/>
              </a:ext>
            </a:extLst>
          </p:cNvPr>
          <p:cNvSpPr>
            <a:spLocks noGrp="1"/>
          </p:cNvSpPr>
          <p:nvPr>
            <p:ph idx="1"/>
          </p:nvPr>
        </p:nvSpPr>
        <p:spPr>
          <a:xfrm>
            <a:off x="250825" y="549275"/>
            <a:ext cx="8569325" cy="5576888"/>
          </a:xfrm>
        </p:spPr>
        <p:txBody>
          <a:bodyPr/>
          <a:lstStyle/>
          <a:p>
            <a:r>
              <a:rPr lang="tr-TR" altLang="tr-TR"/>
              <a:t>Süveyş Kanalı’ndan, 105 farklı ülkeden yıllık ortalama 18.000 gemi geçmektedir(2011).</a:t>
            </a:r>
          </a:p>
          <a:p>
            <a:r>
              <a:rPr lang="tr-TR" altLang="tr-TR"/>
              <a:t>Aynı zamanda Ortadoğu Bölgesinin kalbi, İskenderun-Basra-Süveyş üçgenidir.</a:t>
            </a:r>
          </a:p>
          <a:p>
            <a:r>
              <a:rPr lang="tr-TR" altLang="tr-TR"/>
              <a:t>Önemli bir faktör de Süveyş Kanalı’nın açılmasıyla, Kızıldeniz’den Akdeniz’e geçen türler nedeniyle, Doğu Akdeniz’de çeşitli ekolojik değişimler yaşanmaktadır.</a:t>
            </a:r>
          </a:p>
          <a:p>
            <a:endParaRPr lang="tr-TR" alt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a:extLst>
              <a:ext uri="{FF2B5EF4-FFF2-40B4-BE49-F238E27FC236}">
                <a16:creationId xmlns:a16="http://schemas.microsoft.com/office/drawing/2014/main" id="{0BAA3691-6D1F-4B17-9E0C-A5EB856B959E}"/>
              </a:ext>
            </a:extLst>
          </p:cNvPr>
          <p:cNvSpPr>
            <a:spLocks noGrp="1"/>
          </p:cNvSpPr>
          <p:nvPr>
            <p:ph type="title"/>
          </p:nvPr>
        </p:nvSpPr>
        <p:spPr/>
        <p:txBody>
          <a:bodyPr/>
          <a:lstStyle/>
          <a:p>
            <a:endParaRPr lang="tr-TR" altLang="tr-TR"/>
          </a:p>
        </p:txBody>
      </p:sp>
      <p:sp>
        <p:nvSpPr>
          <p:cNvPr id="30723" name="İçerik Yer Tutucusu 2">
            <a:extLst>
              <a:ext uri="{FF2B5EF4-FFF2-40B4-BE49-F238E27FC236}">
                <a16:creationId xmlns:a16="http://schemas.microsoft.com/office/drawing/2014/main" id="{4B960B69-372A-4CBC-802E-20E22708A3D8}"/>
              </a:ext>
            </a:extLst>
          </p:cNvPr>
          <p:cNvSpPr>
            <a:spLocks noGrp="1"/>
          </p:cNvSpPr>
          <p:nvPr>
            <p:ph idx="1"/>
          </p:nvPr>
        </p:nvSpPr>
        <p:spPr/>
        <p:txBody>
          <a:bodyPr/>
          <a:lstStyle/>
          <a:p>
            <a:r>
              <a:rPr lang="tr-TR" altLang="tr-TR" sz="2800"/>
              <a:t>Süveyş Kanalı’nın 1869 yılında açılmasından bu yana, Kızıldeniz’den Akdeniz’e doğru yoğun bir balık göç yaşanmaktadır</a:t>
            </a:r>
          </a:p>
          <a:p>
            <a:r>
              <a:rPr lang="tr-TR" altLang="tr-TR" sz="2800"/>
              <a:t>Kanalın açılmasının ardından Kızıldeniz’den Akdeniz’e 63 balık türü geçmiş durumda olup bu sayı her geçen gün sürekli artış göstermektedir.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çerik Yer Tutucusu 2">
            <a:extLst>
              <a:ext uri="{FF2B5EF4-FFF2-40B4-BE49-F238E27FC236}">
                <a16:creationId xmlns:a16="http://schemas.microsoft.com/office/drawing/2014/main" id="{084BDAC8-708E-4447-BC53-FF9B5B6E6931}"/>
              </a:ext>
            </a:extLst>
          </p:cNvPr>
          <p:cNvSpPr>
            <a:spLocks noGrp="1"/>
          </p:cNvSpPr>
          <p:nvPr>
            <p:ph idx="1"/>
          </p:nvPr>
        </p:nvSpPr>
        <p:spPr>
          <a:xfrm>
            <a:off x="457200" y="765175"/>
            <a:ext cx="8229600" cy="5360988"/>
          </a:xfrm>
        </p:spPr>
        <p:txBody>
          <a:bodyPr/>
          <a:lstStyle/>
          <a:p>
            <a:r>
              <a:rPr lang="tr-TR" altLang="tr-TR"/>
              <a:t>Denizciliğin kara nakliyatı ile rekabet edemeyecek kadar zayıf bulunduğu devirlerde Süveyş Berzahı, jeopolitik önemi yüksek, kıtalar arası bir irtibat köprüsü idi. Bu husustan dolayı Süveyş Berzahı birçok askerî, siyasî ve iktisadi hâdiselere sahne veya sebep olmuştur. Coğrafî mevkii icabı olarak bu berzah, istilâlara çok müsait zemin arzetmektedir.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çerik Yer Tutucusu 2">
            <a:extLst>
              <a:ext uri="{FF2B5EF4-FFF2-40B4-BE49-F238E27FC236}">
                <a16:creationId xmlns:a16="http://schemas.microsoft.com/office/drawing/2014/main" id="{537D1470-CA6D-4917-948B-3106B304A8EB}"/>
              </a:ext>
            </a:extLst>
          </p:cNvPr>
          <p:cNvSpPr>
            <a:spLocks noGrp="1"/>
          </p:cNvSpPr>
          <p:nvPr>
            <p:ph idx="1"/>
          </p:nvPr>
        </p:nvSpPr>
        <p:spPr>
          <a:xfrm>
            <a:off x="250825" y="476250"/>
            <a:ext cx="8713788" cy="5649913"/>
          </a:xfrm>
        </p:spPr>
        <p:txBody>
          <a:bodyPr/>
          <a:lstStyle/>
          <a:p>
            <a:r>
              <a:rPr lang="tr-TR" altLang="tr-TR"/>
              <a:t>Kaynak</a:t>
            </a:r>
          </a:p>
          <a:p>
            <a:r>
              <a:rPr lang="tr-TR" altLang="tr-TR" sz="2800"/>
              <a:t>Süveyş Kanalının Önemi(Danyal Bediz,dergiler.ankara.edu.tr/dergiler/09.052013/.pdf</a:t>
            </a:r>
          </a:p>
          <a:p>
            <a:r>
              <a:rPr lang="tr-TR" altLang="tr-TR" sz="2800"/>
              <a:t>Mavruk, S., Avşar, D.,2007. Lesepsiyen Balıkların Akdeniz Ekosistemine Etkileri, Çukurova Üniversitesi, Su Ürünleri Fakültesi, Adana.</a:t>
            </a:r>
          </a:p>
          <a:p>
            <a:r>
              <a:rPr lang="tr-TR" altLang="tr-TR" sz="2800"/>
              <a:t>Yaycı C.,2012. Doğu Akdeniz’de Deniz Yetki Alanlarının Paylaşılması Sorunu Ve Türkiye, Türk Deniz Kuvvetleri Komutanlığı, Bilge Strateji, Cilt 4, Sayı 6, Bahar 2012.</a:t>
            </a:r>
          </a:p>
          <a:p>
            <a:r>
              <a:rPr lang="tr-TR" altLang="tr-TR" sz="2800"/>
              <a:t>www.turkcebilgi.com/ansiklopedi/süveyş_kanalı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çerik Yer Tutucusu 2">
            <a:extLst>
              <a:ext uri="{FF2B5EF4-FFF2-40B4-BE49-F238E27FC236}">
                <a16:creationId xmlns:a16="http://schemas.microsoft.com/office/drawing/2014/main" id="{B14C2E46-8566-455C-8C0A-A501ED5D5C72}"/>
              </a:ext>
            </a:extLst>
          </p:cNvPr>
          <p:cNvSpPr>
            <a:spLocks noGrp="1"/>
          </p:cNvSpPr>
          <p:nvPr>
            <p:ph idx="1"/>
          </p:nvPr>
        </p:nvSpPr>
        <p:spPr>
          <a:xfrm>
            <a:off x="457200" y="908050"/>
            <a:ext cx="8229600" cy="5218113"/>
          </a:xfrm>
        </p:spPr>
        <p:txBody>
          <a:bodyPr/>
          <a:lstStyle/>
          <a:p>
            <a:r>
              <a:rPr lang="tr-TR" altLang="tr-TR"/>
              <a:t>Denizciliğin inkişafı ile beraber yapılan yeni keşfler, deniz ticaret yollarının istikametlerini değiştirmiştir.15. asır sonunda Portekizliler, Güney Afrika'dan dolaşmak suretiyle denizden Hindistan'a gitme yolunu bulduklarından ticaret faaliyetinin Akdeniz'den Avrupa'nın Atlas Okyanusu sahillerine intikaline sebep olmuşlardır.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çerik Yer Tutucusu 2">
            <a:extLst>
              <a:ext uri="{FF2B5EF4-FFF2-40B4-BE49-F238E27FC236}">
                <a16:creationId xmlns:a16="http://schemas.microsoft.com/office/drawing/2014/main" id="{6EB7F630-2A63-4271-A3A9-917DFB21E092}"/>
              </a:ext>
            </a:extLst>
          </p:cNvPr>
          <p:cNvSpPr>
            <a:spLocks noGrp="1"/>
          </p:cNvSpPr>
          <p:nvPr>
            <p:ph idx="1"/>
          </p:nvPr>
        </p:nvSpPr>
        <p:spPr>
          <a:xfrm>
            <a:off x="250825" y="765175"/>
            <a:ext cx="8713788" cy="5360988"/>
          </a:xfrm>
        </p:spPr>
        <p:txBody>
          <a:bodyPr/>
          <a:lstStyle/>
          <a:p>
            <a:r>
              <a:rPr lang="tr-TR" altLang="tr-TR"/>
              <a:t>Bunun neticesi olarak Süveyş Berzahı ve dolayısıyla Nil deltası üzerindeki limanlarla beraber Venedik ve Cenova da eski kıymet ve ehemmiyetlerini kaybettiler. Bu tarihten, Süveyş Kanalı açılması için teşebbüsler yapılıncaya kadar Süveyş bölgesi üzerinde bir Avrupa siyasî müdahalesi olmadı. </a:t>
            </a:r>
          </a:p>
          <a:p>
            <a:r>
              <a:rPr lang="tr-TR" altLang="tr-TR"/>
              <a:t>XIX. asrın başında, çok görünmeye başlayan deniz seferleri için Süveyş Berzahı artık bir mesele teşkil ediyordu.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a:extLst>
              <a:ext uri="{FF2B5EF4-FFF2-40B4-BE49-F238E27FC236}">
                <a16:creationId xmlns:a16="http://schemas.microsoft.com/office/drawing/2014/main" id="{520FC10F-5C27-42E0-AD16-AB892D35F914}"/>
              </a:ext>
            </a:extLst>
          </p:cNvPr>
          <p:cNvSpPr>
            <a:spLocks noGrp="1"/>
          </p:cNvSpPr>
          <p:nvPr>
            <p:ph idx="1"/>
          </p:nvPr>
        </p:nvSpPr>
        <p:spPr>
          <a:xfrm>
            <a:off x="179388" y="260350"/>
            <a:ext cx="8856662" cy="6337300"/>
          </a:xfrm>
        </p:spPr>
        <p:txBody>
          <a:bodyPr/>
          <a:lstStyle/>
          <a:p>
            <a:r>
              <a:rPr lang="tr-TR" altLang="tr-TR"/>
              <a:t>Süveyş Kanalı, 1859 senesi 25 Nisanında Fransız idaresi altında işe başlandı ve . 10 sene gibi uzun bir çalışma neticesinde kanal açılmıştır.</a:t>
            </a:r>
          </a:p>
          <a:p>
            <a:r>
              <a:rPr lang="tr-TR" altLang="tr-TR"/>
              <a:t>Süveyş kanalının inşası, daha sonra açılan Panama kanalına nazaran daha kolaydı. Çünkü arazisi en son jeolojik devir içinde birikinti mahsulü olan kumlu, çakıllı, killi yumuşak maddelerden husule gelmiş bulunan berzahın jeolojik bünyesi hafriyata çok elverişli idi.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a:extLst>
              <a:ext uri="{FF2B5EF4-FFF2-40B4-BE49-F238E27FC236}">
                <a16:creationId xmlns:a16="http://schemas.microsoft.com/office/drawing/2014/main" id="{DCD45C36-038F-4076-8B60-E1A465A2DB25}"/>
              </a:ext>
            </a:extLst>
          </p:cNvPr>
          <p:cNvSpPr>
            <a:spLocks noGrp="1"/>
          </p:cNvSpPr>
          <p:nvPr>
            <p:ph idx="1"/>
          </p:nvPr>
        </p:nvSpPr>
        <p:spPr>
          <a:xfrm>
            <a:off x="107950" y="260350"/>
            <a:ext cx="9036050" cy="6264275"/>
          </a:xfrm>
        </p:spPr>
        <p:txBody>
          <a:bodyPr/>
          <a:lstStyle/>
          <a:p>
            <a:r>
              <a:rPr lang="tr-TR" altLang="tr-TR"/>
              <a:t>Ayrıca kanal güzergâhı üzerinde 15-20 metreyi aşmayan ufak arızalardan başka, deniz seviyesinden ancak birkaç metre yükseklikte ve çok yerde düz, arızasız bir morfografik arazi bulunmakta idi. </a:t>
            </a:r>
          </a:p>
          <a:p>
            <a:r>
              <a:rPr lang="tr-TR" altLang="tr-TR"/>
              <a:t>Kanalın açılmasını kolaylaştıran diğer bir coğrafi hususiyet de güzergâh üzerinde 4 gölün bulunmasıdır. Port Said'den Süveyş'e kadar 171 km. uzunluğunda bulunan kanalın 40 kilometresinin göllerden geçmekte olması, inşaat bakımından büyük tasarruflar ve büyük kolaylıklar sağlamıştır.</a:t>
            </a:r>
          </a:p>
          <a:p>
            <a:endParaRPr lang="tr-TR" alt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a:extLst>
              <a:ext uri="{FF2B5EF4-FFF2-40B4-BE49-F238E27FC236}">
                <a16:creationId xmlns:a16="http://schemas.microsoft.com/office/drawing/2014/main" id="{D888FB8D-B5A0-420E-A455-09AEE2FA50F1}"/>
              </a:ext>
            </a:extLst>
          </p:cNvPr>
          <p:cNvSpPr>
            <a:spLocks noGrp="1"/>
          </p:cNvSpPr>
          <p:nvPr>
            <p:ph type="title"/>
          </p:nvPr>
        </p:nvSpPr>
        <p:spPr/>
        <p:txBody>
          <a:bodyPr/>
          <a:lstStyle/>
          <a:p>
            <a:endParaRPr lang="tr-TR" altLang="tr-TR"/>
          </a:p>
        </p:txBody>
      </p:sp>
      <p:sp>
        <p:nvSpPr>
          <p:cNvPr id="9219" name="İçerik Yer Tutucusu 2">
            <a:extLst>
              <a:ext uri="{FF2B5EF4-FFF2-40B4-BE49-F238E27FC236}">
                <a16:creationId xmlns:a16="http://schemas.microsoft.com/office/drawing/2014/main" id="{2A9462DF-F563-489F-949C-4432C4E25670}"/>
              </a:ext>
            </a:extLst>
          </p:cNvPr>
          <p:cNvSpPr>
            <a:spLocks noGrp="1"/>
          </p:cNvSpPr>
          <p:nvPr>
            <p:ph idx="1"/>
          </p:nvPr>
        </p:nvSpPr>
        <p:spPr/>
        <p:txBody>
          <a:bodyPr/>
          <a:lstStyle/>
          <a:p>
            <a:r>
              <a:rPr lang="tr-TR" altLang="tr-TR"/>
              <a:t>Kanal, ilk etapta yalnız bir vapurun geçmesine imkân verebilecek genişlikte inşa edilmiş olduğundan nispeten dardı.</a:t>
            </a:r>
          </a:p>
          <a:p>
            <a:r>
              <a:rPr lang="tr-TR" altLang="tr-TR"/>
              <a:t>Bu mahzuru kısmen önlemek maksadıyla her 5 kilometrede bir, karşıdan gelen vapura geçiş imkânı sağlayacak şekilde genişletilmiş bekleme yerleri inşa edilmişti.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a:extLst>
              <a:ext uri="{FF2B5EF4-FFF2-40B4-BE49-F238E27FC236}">
                <a16:creationId xmlns:a16="http://schemas.microsoft.com/office/drawing/2014/main" id="{2C99A38A-F809-40E4-8D0E-9604733CDB67}"/>
              </a:ext>
            </a:extLst>
          </p:cNvPr>
          <p:cNvSpPr>
            <a:spLocks noGrp="1"/>
          </p:cNvSpPr>
          <p:nvPr>
            <p:ph idx="1"/>
          </p:nvPr>
        </p:nvSpPr>
        <p:spPr>
          <a:xfrm>
            <a:off x="250825" y="765175"/>
            <a:ext cx="8785225" cy="5360988"/>
          </a:xfrm>
        </p:spPr>
        <p:txBody>
          <a:bodyPr/>
          <a:lstStyle/>
          <a:p>
            <a:r>
              <a:rPr lang="tr-TR" altLang="tr-TR"/>
              <a:t>Kanalın açılması ile artan gemi tonajı, gemilerin hacimleri ve dolayısiyle su kesimlerinin artması, diğer taraftan kanalın gördüğü rağbet sayesinde gemi sayısının çoğalması fuzûli beklemelere sebep olmakta idi. Bu mahzurun ortadan kalkması için XX. asrın başından bugüne kadar kanal üzerinde teknik bakımdan birçok değişiklikler yapılmıştır.</a:t>
            </a:r>
          </a:p>
        </p:txBody>
      </p:sp>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1196</Words>
  <Application>Microsoft Office PowerPoint</Application>
  <PresentationFormat>Ekran Gösterisi (4:3)</PresentationFormat>
  <Paragraphs>67</Paragraphs>
  <Slides>30</Slides>
  <Notes>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Wingdings</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SÜVEYŞ KANALINA AİT BAZI TEKNİK RAKAMLAR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Süveyş Kanalı</dc:title>
  <dc:creator>http://www.nedir.org</dc:creator>
  <cp:lastModifiedBy>mehmet genç</cp:lastModifiedBy>
  <cp:revision>35</cp:revision>
  <dcterms:created xsi:type="dcterms:W3CDTF">2007-05-22T19:01:41Z</dcterms:created>
  <dcterms:modified xsi:type="dcterms:W3CDTF">2019-08-05T15:30:12Z</dcterms:modified>
</cp:coreProperties>
</file>