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5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11.08.2016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11.08.2016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11.08.2016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11.08.2016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11.08.2016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11.08.2016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11.08.2016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11.08.2016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11.08.2016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11.08.2016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11.08.2016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11.08.2016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1928802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tr-TR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YÖNLER ve YÖN BULMA</a:t>
            </a:r>
            <a:endParaRPr lang="tr-TR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MEZAR TAŞLARI</a:t>
            </a:r>
            <a:endParaRPr lang="tr-TR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357158" y="1500174"/>
            <a:ext cx="4000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2000" b="1" dirty="0" smtClean="0">
                <a:latin typeface="Comic Sans MS" pitchFamily="66" charset="0"/>
              </a:rPr>
              <a:t> MÜSLÜMANLARIN MEZAR </a:t>
            </a:r>
          </a:p>
          <a:p>
            <a:r>
              <a:rPr lang="tr-TR" sz="2000" b="1" dirty="0" smtClean="0">
                <a:latin typeface="Comic Sans MS" pitchFamily="66" charset="0"/>
              </a:rPr>
              <a:t>TAŞLARI </a:t>
            </a:r>
            <a:r>
              <a:rPr lang="tr-TR" sz="2000" b="1" dirty="0" smtClean="0">
                <a:solidFill>
                  <a:srgbClr val="FF0000"/>
                </a:solidFill>
                <a:latin typeface="Comic Sans MS" pitchFamily="66" charset="0"/>
              </a:rPr>
              <a:t>BATIYI</a:t>
            </a:r>
            <a:r>
              <a:rPr lang="tr-TR" sz="2000" b="1" dirty="0" smtClean="0">
                <a:latin typeface="Comic Sans MS" pitchFamily="66" charset="0"/>
              </a:rPr>
              <a:t> GÖSTERİR.</a:t>
            </a:r>
            <a:endParaRPr lang="tr-TR" sz="2000" b="1" dirty="0">
              <a:latin typeface="Comic Sans MS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4000504"/>
            <a:ext cx="2409825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Metin kutusu"/>
          <p:cNvSpPr txBox="1"/>
          <p:nvPr/>
        </p:nvSpPr>
        <p:spPr>
          <a:xfrm>
            <a:off x="4857752" y="1500174"/>
            <a:ext cx="4286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2000" b="1" dirty="0" smtClean="0">
                <a:latin typeface="Comic Sans MS" pitchFamily="66" charset="0"/>
              </a:rPr>
              <a:t> HRİSTİYANLARIN MEZAR </a:t>
            </a:r>
          </a:p>
          <a:p>
            <a:r>
              <a:rPr lang="tr-TR" sz="2000" b="1" dirty="0" smtClean="0">
                <a:latin typeface="Comic Sans MS" pitchFamily="66" charset="0"/>
              </a:rPr>
              <a:t>TAŞLARI </a:t>
            </a:r>
            <a:r>
              <a:rPr lang="tr-TR" sz="2000" b="1" dirty="0" smtClean="0">
                <a:solidFill>
                  <a:srgbClr val="FF0000"/>
                </a:solidFill>
                <a:latin typeface="Comic Sans MS" pitchFamily="66" charset="0"/>
              </a:rPr>
              <a:t>DOĞUYU</a:t>
            </a:r>
            <a:r>
              <a:rPr lang="tr-TR" sz="2000" b="1" dirty="0" smtClean="0">
                <a:latin typeface="Comic Sans MS" pitchFamily="66" charset="0"/>
              </a:rPr>
              <a:t> GÖSTERİR.</a:t>
            </a:r>
            <a:endParaRPr lang="tr-TR" sz="2000" b="1" dirty="0">
              <a:latin typeface="Comic Sans MS" pitchFamily="66" charset="0"/>
            </a:endParaRPr>
          </a:p>
        </p:txBody>
      </p:sp>
      <p:pic>
        <p:nvPicPr>
          <p:cNvPr id="1029" name="Picture 5" descr="http://www.steugenescathedral.com/images/GraveYar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3429000"/>
            <a:ext cx="2381250" cy="2781300"/>
          </a:xfrm>
          <a:prstGeom prst="rect">
            <a:avLst/>
          </a:prstGeom>
          <a:noFill/>
          <a:scene3d>
            <a:camera prst="orthographicFront">
              <a:rot lat="1800000" lon="1800000" rev="0"/>
            </a:camera>
            <a:lightRig rig="threePt" dir="t"/>
          </a:scene3d>
        </p:spPr>
      </p:pic>
      <p:cxnSp>
        <p:nvCxnSpPr>
          <p:cNvPr id="9" name="8 Düz Ok Bağlayıcısı"/>
          <p:cNvCxnSpPr/>
          <p:nvPr/>
        </p:nvCxnSpPr>
        <p:spPr>
          <a:xfrm rot="5400000">
            <a:off x="1035819" y="3679033"/>
            <a:ext cx="785818" cy="1588"/>
          </a:xfrm>
          <a:prstGeom prst="straightConnector1">
            <a:avLst/>
          </a:prstGeom>
          <a:ln w="571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Metin kutusu"/>
          <p:cNvSpPr txBox="1"/>
          <p:nvPr/>
        </p:nvSpPr>
        <p:spPr>
          <a:xfrm>
            <a:off x="6929454" y="2571744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latin typeface="Comic Sans MS" pitchFamily="66" charset="0"/>
              </a:rPr>
              <a:t>DOĞU</a:t>
            </a:r>
            <a:endParaRPr lang="tr-TR" sz="1600" b="1" dirty="0">
              <a:latin typeface="Comic Sans MS" pitchFamily="66" charset="0"/>
            </a:endParaRPr>
          </a:p>
        </p:txBody>
      </p:sp>
      <p:sp>
        <p:nvSpPr>
          <p:cNvPr id="16" name="15 Oval"/>
          <p:cNvSpPr/>
          <p:nvPr/>
        </p:nvSpPr>
        <p:spPr>
          <a:xfrm>
            <a:off x="857224" y="4143380"/>
            <a:ext cx="1143008" cy="10715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16 Oval"/>
          <p:cNvSpPr/>
          <p:nvPr/>
        </p:nvSpPr>
        <p:spPr>
          <a:xfrm>
            <a:off x="6715140" y="3714752"/>
            <a:ext cx="1285884" cy="11430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8" name="17 Düz Ok Bağlayıcısı"/>
          <p:cNvCxnSpPr/>
          <p:nvPr/>
        </p:nvCxnSpPr>
        <p:spPr>
          <a:xfrm rot="5400000">
            <a:off x="7037405" y="3321049"/>
            <a:ext cx="785818" cy="1588"/>
          </a:xfrm>
          <a:prstGeom prst="straightConnector1">
            <a:avLst/>
          </a:prstGeom>
          <a:ln w="571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Metin kutusu"/>
          <p:cNvSpPr txBox="1"/>
          <p:nvPr/>
        </p:nvSpPr>
        <p:spPr>
          <a:xfrm>
            <a:off x="928662" y="3000372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latin typeface="Comic Sans MS" pitchFamily="66" charset="0"/>
              </a:rPr>
              <a:t>BATI</a:t>
            </a:r>
            <a:endParaRPr lang="tr-TR" sz="16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2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7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770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15" grpId="0"/>
      <p:bldP spid="16" grpId="0" animBg="1"/>
      <p:bldP spid="17" grpId="0" animBg="1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1928802"/>
            <a:ext cx="3533775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tr-TR" b="1" dirty="0" smtClean="0">
                <a:ln w="11430"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CAMİ MİNARESİ</a:t>
            </a:r>
            <a:endParaRPr lang="tr-TR" b="1" dirty="0">
              <a:ln w="11430">
                <a:solidFill>
                  <a:srgbClr val="FF0000"/>
                </a:solidFill>
              </a:ln>
              <a:solidFill>
                <a:srgbClr val="FFFF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1357290" y="1571612"/>
            <a:ext cx="63579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2000" b="1" dirty="0" smtClean="0">
                <a:latin typeface="Comic Sans MS" pitchFamily="66" charset="0"/>
              </a:rPr>
              <a:t> CAMİ MİNARELERİNDE BULUNAN ŞEREFE KAPILARI </a:t>
            </a:r>
            <a:r>
              <a:rPr lang="tr-TR" sz="2000" b="1" dirty="0" smtClean="0">
                <a:solidFill>
                  <a:srgbClr val="FF0000"/>
                </a:solidFill>
                <a:latin typeface="Comic Sans MS" pitchFamily="66" charset="0"/>
              </a:rPr>
              <a:t>GÜNEYİ</a:t>
            </a:r>
            <a:r>
              <a:rPr lang="tr-TR" sz="2000" b="1" dirty="0" smtClean="0">
                <a:latin typeface="Comic Sans MS" pitchFamily="66" charset="0"/>
              </a:rPr>
              <a:t> GÖSTERİR.</a:t>
            </a:r>
            <a:endParaRPr lang="tr-TR" sz="2000" b="1" dirty="0">
              <a:latin typeface="Comic Sans MS" pitchFamily="66" charset="0"/>
            </a:endParaRPr>
          </a:p>
        </p:txBody>
      </p:sp>
      <p:sp>
        <p:nvSpPr>
          <p:cNvPr id="7" name="6 Oval"/>
          <p:cNvSpPr/>
          <p:nvPr/>
        </p:nvSpPr>
        <p:spPr>
          <a:xfrm>
            <a:off x="5357818" y="3000372"/>
            <a:ext cx="1000132" cy="8572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9" name="8 Düz Ok Bağlayıcısı"/>
          <p:cNvCxnSpPr/>
          <p:nvPr/>
        </p:nvCxnSpPr>
        <p:spPr>
          <a:xfrm rot="10800000">
            <a:off x="3357554" y="3143248"/>
            <a:ext cx="2000264" cy="285752"/>
          </a:xfrm>
          <a:prstGeom prst="straightConnector1">
            <a:avLst/>
          </a:prstGeom>
          <a:ln w="63500" cmpd="sng">
            <a:solidFill>
              <a:srgbClr val="00B05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Metin kutusu"/>
          <p:cNvSpPr txBox="1"/>
          <p:nvPr/>
        </p:nvSpPr>
        <p:spPr>
          <a:xfrm>
            <a:off x="2357422" y="2928934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latin typeface="Comic Sans MS" pitchFamily="66" charset="0"/>
              </a:rPr>
              <a:t>GÜNEY</a:t>
            </a:r>
            <a:endParaRPr lang="tr-TR" sz="16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2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85786" y="3429000"/>
            <a:ext cx="8358214" cy="1362075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1" algn="l" rtl="0">
              <a:spcBef>
                <a:spcPct val="0"/>
              </a:spcBef>
              <a:buFont typeface="Wingdings" pitchFamily="2" charset="2"/>
              <a:buChar char="Ø"/>
            </a:pPr>
            <a:r>
              <a:rPr lang="tr-TR" sz="3600" b="1" spc="50" dirty="0" smtClean="0">
                <a:ln w="11430"/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tr-TR" sz="4000" b="1" spc="50" dirty="0" smtClean="0">
                <a:ln w="11430"/>
                <a:solidFill>
                  <a:schemeClr val="tx1"/>
                </a:solidFill>
                <a:latin typeface="Comic Sans MS" pitchFamily="66" charset="0"/>
              </a:rPr>
              <a:t>4 TANE DE ARA YÖN VARDIR</a:t>
            </a:r>
            <a:r>
              <a:rPr lang="tr-TR" sz="4000" b="1" spc="50" dirty="0" smtClean="0">
                <a:ln w="11430"/>
                <a:solidFill>
                  <a:schemeClr val="tx1"/>
                </a:solidFill>
              </a:rPr>
              <a:t>. </a:t>
            </a:r>
            <a:r>
              <a:rPr lang="tr-TR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tr-TR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</a:br>
            <a:endParaRPr lang="tr-T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85786" y="1643050"/>
            <a:ext cx="7772400" cy="1500187"/>
          </a:xfrm>
        </p:spPr>
        <p:txBody>
          <a:bodyPr/>
          <a:lstStyle/>
          <a:p>
            <a:pPr marL="0" lvl="1">
              <a:buFont typeface="Wingdings" pitchFamily="2" charset="2"/>
              <a:buChar char="Ø"/>
            </a:pPr>
            <a:r>
              <a:rPr lang="tr-TR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tr-TR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 TANE ANA YÖN</a:t>
            </a:r>
            <a:endParaRPr lang="tr-TR" sz="3600" b="1" dirty="0" smtClean="0">
              <a:solidFill>
                <a:schemeClr val="tx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  <a:p>
            <a:endParaRPr lang="tr-TR" sz="3200" dirty="0"/>
          </a:p>
        </p:txBody>
      </p:sp>
      <p:sp>
        <p:nvSpPr>
          <p:cNvPr id="4" name="3 Metin kutusu"/>
          <p:cNvSpPr txBox="1"/>
          <p:nvPr/>
        </p:nvSpPr>
        <p:spPr>
          <a:xfrm>
            <a:off x="1571604" y="428604"/>
            <a:ext cx="59293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YÖNLER</a:t>
            </a:r>
            <a:endParaRPr lang="tr-TR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80"/>
                            </p:stCondLst>
                            <p:childTnLst>
                              <p:par>
                                <p:cTn id="2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r-TR" b="1" spc="50" dirty="0" smtClean="0">
                <a:ln w="11430"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ANA YÖNLER</a:t>
            </a:r>
            <a:endParaRPr lang="tr-TR" b="1" spc="50" dirty="0">
              <a:ln w="11430">
                <a:solidFill>
                  <a:srgbClr val="00B050"/>
                </a:solidFill>
              </a:ln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1500174"/>
            <a:ext cx="4481530" cy="4416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24 Metin kutusu"/>
          <p:cNvSpPr txBox="1"/>
          <p:nvPr/>
        </p:nvSpPr>
        <p:spPr>
          <a:xfrm>
            <a:off x="3857620" y="1285860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KUZEY</a:t>
            </a:r>
            <a:endParaRPr lang="tr-TR" sz="28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7" name="26 Metin kutusu"/>
          <p:cNvSpPr txBox="1"/>
          <p:nvPr/>
        </p:nvSpPr>
        <p:spPr>
          <a:xfrm>
            <a:off x="3857620" y="5643578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GÜNEY</a:t>
            </a:r>
            <a:endParaRPr lang="tr-TR" sz="28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8" name="27 Metin kutusu"/>
          <p:cNvSpPr txBox="1"/>
          <p:nvPr/>
        </p:nvSpPr>
        <p:spPr>
          <a:xfrm>
            <a:off x="6357950" y="3429000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DOĞU</a:t>
            </a:r>
            <a:endParaRPr lang="tr-TR" sz="28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9" name="28 Metin kutusu"/>
          <p:cNvSpPr txBox="1"/>
          <p:nvPr/>
        </p:nvSpPr>
        <p:spPr>
          <a:xfrm>
            <a:off x="1142976" y="3429000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   </a:t>
            </a:r>
            <a:r>
              <a:rPr lang="tr-TR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BATI</a:t>
            </a:r>
            <a:endParaRPr lang="tr-TR" sz="28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" grpId="0"/>
      <p:bldP spid="27" grpId="0"/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1500174"/>
            <a:ext cx="4481530" cy="4416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Metin kutusu"/>
          <p:cNvSpPr txBox="1"/>
          <p:nvPr/>
        </p:nvSpPr>
        <p:spPr>
          <a:xfrm>
            <a:off x="3857620" y="1285860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KUZEY</a:t>
            </a:r>
            <a:endParaRPr lang="tr-TR" sz="28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3857620" y="5643578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GÜNEY</a:t>
            </a:r>
            <a:endParaRPr lang="tr-TR" sz="28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6357950" y="3429000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DOĞU</a:t>
            </a:r>
            <a:endParaRPr lang="tr-TR" sz="28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1357290" y="3429000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BATI</a:t>
            </a:r>
            <a:endParaRPr lang="tr-TR" sz="28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9" name="1 Başlık"/>
          <p:cNvSpPr txBox="1">
            <a:spLocks/>
          </p:cNvSpPr>
          <p:nvPr/>
        </p:nvSpPr>
        <p:spPr>
          <a:xfrm>
            <a:off x="500034" y="2142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normalizeH="0" baseline="0" noProof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ARA YÖNLER</a:t>
            </a:r>
            <a:endParaRPr kumimoji="0" lang="tr-TR" sz="4400" b="1" i="0" u="none" strike="noStrike" kern="1200" normalizeH="0" baseline="0" noProof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5" name="14 İkizkenar Üçgen"/>
          <p:cNvSpPr/>
          <p:nvPr/>
        </p:nvSpPr>
        <p:spPr>
          <a:xfrm rot="-4140000">
            <a:off x="3754486" y="2575201"/>
            <a:ext cx="290503" cy="857256"/>
          </a:xfrm>
          <a:prstGeom prst="triangle">
            <a:avLst/>
          </a:prstGeom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path path="shape">
              <a:fillToRect l="50000" t="50000" r="50000" b="50000"/>
            </a:path>
            <a:tileRect/>
          </a:gradFill>
          <a:scene3d>
            <a:camera prst="orthographicFront">
              <a:rot lat="0" lon="0" rev="19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15 İkizkenar Üçgen"/>
          <p:cNvSpPr/>
          <p:nvPr/>
        </p:nvSpPr>
        <p:spPr>
          <a:xfrm rot="-9780000">
            <a:off x="3776936" y="4012345"/>
            <a:ext cx="290503" cy="857256"/>
          </a:xfrm>
          <a:prstGeom prst="triangle">
            <a:avLst/>
          </a:prstGeom>
          <a:gradFill flip="none" rotWithShape="1">
            <a:gsLst>
              <a:gs pos="0">
                <a:schemeClr val="tx1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path path="shape">
              <a:fillToRect l="50000" t="50000" r="50000" b="50000"/>
            </a:path>
            <a:tileRect/>
          </a:gradFill>
          <a:scene3d>
            <a:camera prst="orthographicFront">
              <a:rot lat="0" lon="0" rev="19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16 İkizkenar Üçgen"/>
          <p:cNvSpPr/>
          <p:nvPr/>
        </p:nvSpPr>
        <p:spPr>
          <a:xfrm rot="480000">
            <a:off x="5130306" y="2516350"/>
            <a:ext cx="290503" cy="857256"/>
          </a:xfrm>
          <a:prstGeom prst="triangle">
            <a:avLst/>
          </a:prstGeom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path path="shape">
              <a:fillToRect l="50000" t="50000" r="50000" b="50000"/>
            </a:path>
            <a:tileRect/>
          </a:gradFill>
          <a:ln w="0" cmpd="dbl">
            <a:bevel/>
          </a:ln>
          <a:scene3d>
            <a:camera prst="orthographicFront">
              <a:rot lat="0" lon="0" rev="19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17 İkizkenar Üçgen"/>
          <p:cNvSpPr/>
          <p:nvPr/>
        </p:nvSpPr>
        <p:spPr>
          <a:xfrm rot="-15420000">
            <a:off x="5162818" y="3952700"/>
            <a:ext cx="290503" cy="857256"/>
          </a:xfrm>
          <a:prstGeom prst="triangle">
            <a:avLst/>
          </a:prstGeom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path path="shape">
              <a:fillToRect l="50000" t="50000" r="50000" b="50000"/>
            </a:path>
            <a:tileRect/>
          </a:gradFill>
          <a:scene3d>
            <a:camera prst="orthographicFront">
              <a:rot lat="0" lon="0" rev="19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18 Metin kutusu"/>
          <p:cNvSpPr txBox="1"/>
          <p:nvPr/>
        </p:nvSpPr>
        <p:spPr>
          <a:xfrm>
            <a:off x="5357818" y="235743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rgbClr val="7030A0"/>
                </a:solidFill>
              </a:rPr>
              <a:t>KuzeyDoğu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20" name="19 Metin kutusu"/>
          <p:cNvSpPr txBox="1"/>
          <p:nvPr/>
        </p:nvSpPr>
        <p:spPr>
          <a:xfrm>
            <a:off x="2786050" y="235743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rgbClr val="7030A0"/>
                </a:solidFill>
              </a:rPr>
              <a:t>KuzeyBatı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21" name="20 Metin kutusu"/>
          <p:cNvSpPr txBox="1"/>
          <p:nvPr/>
        </p:nvSpPr>
        <p:spPr>
          <a:xfrm>
            <a:off x="2857488" y="464344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rgbClr val="7030A0"/>
                </a:solidFill>
              </a:rPr>
              <a:t>GüneyBatı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22" name="21 Metin kutusu"/>
          <p:cNvSpPr txBox="1"/>
          <p:nvPr/>
        </p:nvSpPr>
        <p:spPr>
          <a:xfrm>
            <a:off x="5143504" y="464344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solidFill>
                  <a:srgbClr val="7030A0"/>
                </a:solidFill>
              </a:rPr>
              <a:t>GüneyDoğu</a:t>
            </a:r>
            <a:endParaRPr lang="tr-TR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 animBg="1"/>
      <p:bldP spid="16" grpId="0" animBg="1"/>
      <p:bldP spid="17" grpId="0" animBg="1"/>
      <p:bldP spid="18" grpId="0" animBg="1"/>
      <p:bldP spid="19" grpId="0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YÖN BULMA</a:t>
            </a:r>
            <a:endParaRPr lang="tr-TR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2 Metin kutusu"/>
          <p:cNvSpPr txBox="1"/>
          <p:nvPr/>
        </p:nvSpPr>
        <p:spPr>
          <a:xfrm>
            <a:off x="642910" y="1500174"/>
            <a:ext cx="78581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2000" dirty="0" smtClean="0">
                <a:latin typeface="Comic Sans MS" pitchFamily="66" charset="0"/>
              </a:rPr>
              <a:t>	</a:t>
            </a:r>
            <a:r>
              <a:rPr lang="tr-TR" sz="2000" b="1" dirty="0" smtClean="0">
                <a:latin typeface="Comic Sans MS" pitchFamily="66" charset="0"/>
              </a:rPr>
              <a:t>YÖNÜMÜZÜ BULMAK İÇİN KULLANILAN ALETE 	</a:t>
            </a:r>
            <a:r>
              <a:rPr lang="tr-TR" sz="2000" b="1" dirty="0" smtClean="0">
                <a:solidFill>
                  <a:srgbClr val="00B0F0"/>
                </a:solidFill>
                <a:latin typeface="Comic Sans MS" pitchFamily="66" charset="0"/>
              </a:rPr>
              <a:t>PUSULA</a:t>
            </a:r>
            <a:r>
              <a:rPr lang="tr-TR" sz="2000" b="1" dirty="0" smtClean="0">
                <a:solidFill>
                  <a:srgbClr val="FFC000"/>
                </a:solidFill>
                <a:latin typeface="Comic Sans MS" pitchFamily="66" charset="0"/>
              </a:rPr>
              <a:t> </a:t>
            </a:r>
            <a:r>
              <a:rPr lang="tr-TR" sz="2000" b="1" dirty="0" smtClean="0">
                <a:latin typeface="Comic Sans MS" pitchFamily="66" charset="0"/>
              </a:rPr>
              <a:t>DENİR. PUSULAYI ÇİNLİLER BULMUŞTUR.</a:t>
            </a:r>
          </a:p>
          <a:p>
            <a:pPr>
              <a:buFont typeface="Wingdings" pitchFamily="2" charset="2"/>
              <a:buChar char="q"/>
            </a:pPr>
            <a:endParaRPr lang="tr-TR" sz="2000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tr-TR" sz="2000" b="1" dirty="0" smtClean="0">
                <a:latin typeface="Comic Sans MS" pitchFamily="66" charset="0"/>
              </a:rPr>
              <a:t>	PUSULANIN RENKLİ UCU HER ZAMAN </a:t>
            </a:r>
            <a:r>
              <a:rPr lang="tr-TR" sz="2000" b="1" dirty="0" smtClean="0">
                <a:solidFill>
                  <a:srgbClr val="FF0000"/>
                </a:solidFill>
                <a:latin typeface="Comic Sans MS" pitchFamily="66" charset="0"/>
              </a:rPr>
              <a:t>KUZEYİ </a:t>
            </a:r>
            <a:r>
              <a:rPr lang="tr-TR" sz="2000" b="1" dirty="0" smtClean="0">
                <a:latin typeface="Comic Sans MS" pitchFamily="66" charset="0"/>
              </a:rPr>
              <a:t>	GÖSTERİR</a:t>
            </a:r>
            <a:endParaRPr lang="tr-TR" sz="2000" b="1" dirty="0">
              <a:latin typeface="Comic Sans MS" pitchFamily="66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3543300"/>
            <a:ext cx="3009900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effectLst>
            <a:outerShdw blurRad="939800" dir="20580000" sx="106000" sy="106000" kx="-1200000" algn="bl" rotWithShape="0">
              <a:prstClr val="black">
                <a:alpha val="20000"/>
              </a:prstClr>
            </a:outerShdw>
          </a:effectLst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tr-TR" b="1" dirty="0" smtClean="0">
                <a:ln w="11430"/>
                <a:solidFill>
                  <a:srgbClr val="FFFF00"/>
                </a:solidFill>
                <a:effectLst>
                  <a:outerShdw blurRad="75057" dist="38100" dir="5400000" sy="-20000" rotWithShape="0">
                    <a:schemeClr val="tx1">
                      <a:alpha val="25000"/>
                    </a:schemeClr>
                  </a:outerShdw>
                </a:effectLst>
                <a:latin typeface="Comic Sans MS" pitchFamily="66" charset="0"/>
              </a:rPr>
              <a:t>GÖLGE</a:t>
            </a:r>
            <a:endParaRPr lang="tr-TR" b="1" dirty="0">
              <a:ln w="11430"/>
              <a:solidFill>
                <a:srgbClr val="FFFF00"/>
              </a:solidFill>
              <a:effectLst>
                <a:outerShdw blurRad="75057" dist="38100" dir="5400000" sy="-20000" rotWithShape="0">
                  <a:schemeClr val="tx1">
                    <a:alpha val="25000"/>
                  </a:scheme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2 Metin kutusu"/>
          <p:cNvSpPr txBox="1"/>
          <p:nvPr/>
        </p:nvSpPr>
        <p:spPr>
          <a:xfrm>
            <a:off x="1357290" y="1571612"/>
            <a:ext cx="63579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2000" dirty="0" smtClean="0">
                <a:latin typeface="Comic Sans MS" pitchFamily="66" charset="0"/>
              </a:rPr>
              <a:t>  </a:t>
            </a:r>
            <a:r>
              <a:rPr lang="tr-TR" sz="2000" b="1" dirty="0" smtClean="0">
                <a:latin typeface="Comic Sans MS" pitchFamily="66" charset="0"/>
              </a:rPr>
              <a:t>GÜNEŞ TAM TEPEDEYKEN YERE DİKİLEN BİR ÇUBUĞUN GÖLGESİ </a:t>
            </a:r>
            <a:r>
              <a:rPr lang="tr-TR" sz="2000" b="1" dirty="0" smtClean="0">
                <a:solidFill>
                  <a:srgbClr val="FF0000"/>
                </a:solidFill>
                <a:latin typeface="Comic Sans MS" pitchFamily="66" charset="0"/>
              </a:rPr>
              <a:t>KUZEYİ</a:t>
            </a:r>
            <a:r>
              <a:rPr lang="tr-TR" sz="2000" b="1" dirty="0" smtClean="0">
                <a:latin typeface="Comic Sans MS" pitchFamily="66" charset="0"/>
              </a:rPr>
              <a:t> GÖSTERİR.</a:t>
            </a:r>
            <a:endParaRPr lang="tr-TR" sz="2000" b="1" dirty="0">
              <a:latin typeface="Comic Sans MS" pitchFamily="66" charset="0"/>
            </a:endParaRPr>
          </a:p>
        </p:txBody>
      </p:sp>
      <p:sp>
        <p:nvSpPr>
          <p:cNvPr id="18434" name="AutoShape 2" descr="data:image/jpeg;base64,/9j/4AAQSkZJRgABAQAAAQABAAD/2wCEAAkGBxQSEhQSEhQUFhQWFhQYFxcYGBYWFhwYFxQWFxYWFRgaHCggGhwlGxQUITEhJSorLy8vHB8zODMsNygtLisBCgoKDg0OGhAQGywmICQ0LDQsLCwsLCwsLC8sLCwsLCwsLCwsLCwsLCwsLCwsLCwsLCwsLCwsLCwsLCwsLCwsLP/AABEIAK8AuAMBEQACEQEDEQH/xAAbAAACAwEBAQAAAAAAAAAAAAAABAEDBQIGB//EAEAQAAIBAgMEBwUGBAUFAQAAAAECAwARBBIhBTFBURMiMmFxgZEGQlKhsSNicpLB0RQzovAVgtLh8TRDU2ODB//EABsBAAIDAQEBAAAAAAAAAAAAAAAEAgMFAQYH/8QANREAAgICAQMCBAMGBwEBAAAAAAECAwQRIQUSMUFREyJhcQYUMhVSgZGhsSMzQlPB0fDxFv/aAAwDAQACEQMRAD8A+40AFABQAUAFABQBBoAS/jB0xh3NkDjv1IPpYVS7l8VVv7lvwf8AC717j1XFQUAFAHJo0H1MX2okPRGNdGkDflUXJ9co86xutZSoq16y4HMCPz979P7mrhpMyK3xKD6gVq0vcIv6CslqTRfVhEKACgAoAKACgAoAKACgAoAKACgAoAKACgCDQwMDb6kTROvayvbvKlSB5hnFec61c6La7V/EfxWnXKD8G1hcQJEV13MLit6q2NkFNeGJTi4yaZdVpEKAOSaH4OGBn6SSRzqP5a+CnrEeLH5Cvn3Xsv4uSoLwjSiuyCivuaOwzeCL8Cj0AFe4wpd9EZL2FMhatY+KYRSTXQCgCCaDmzl5QBckAczQ2l5JJNvSOga4ns4TXQCgAoAKACgAoA4LVz5Wda4Oq6cRNAEGgDK24NYjye35lI+tq89+Iq+7F7vZjWK/1Iq2VLkkMZ3Pd08ffX5g+Z5Ut+G8/vg6Zenglkw7kpL08m0K9SJk10BLa2JMcZI7R0X8R0H7+VJ52SselzZbRDvmkZsEQRQo3AWr5XZY5z7mOt7ex7YJ+xUciw9GavqHS5bxa/sKZP8AmtmgK0CgmgAoApxM6opZjYD+7VVbdGqPdIlGLk9IwHZsTMqsCIx18ncDoZO8ncO41gU5k8+/5OIL+o92worbXl+p6Ra9IZ5NABQAUAFABQAUAef2mjwziWM6SWDKeyWA0vyuLi/Mcb1hdTusw5K6PKfkeo7bK3BrlepqYDHLKNLhh2lO8Hv/AHrRxM6vJgpQYtZU4MbpwqOHkANri5BIHha/1Fc2k+WHpv0M/bq/Yk/CyN6MKzerQ78SzZfjf5n3EcUhIBW2dTmXxHA+I086+d4WTLHujYvQbT8r3NiDFq0YkvZbXN+HO/hX1CF8ZVfF9BGcHCfZ6mdsraTs9pNBJdo+77h77WPmeVY/TurK+6VT/gMX0KK3H08/9kbRkzzBeEYue9m0Hot/zCs38TZfipM7RHtj3e4GvGInv1GNhHqOOUj/ADN/1r6Z0STnixkyjJWpJ+6LsZtBY2RCes5sAOHeeQvp50/dkxhJQ3yyuFTnFscFMsqKMXi1jXMx04cSTwAHE1RfkQog5z8E4Vym9RMWRmc9LLoFuVTgo5tzbv4fM+A6n1ezLl2Qfy+w/CKgu2P8x/YkNkMhGslm7wtrKvp9TXrujYf5fHW/LFcmW32+xqCtgXCgAoAKACgAoAKAFMfhelRkOl9x5Eag+RpfKojfU65epOubjJNGGgLgP2JVuLjgR2l71uN1fOVdb0/IaXGjQlrw/BqbO2jmOSQBZLbuDcyn7b69x07qleXDW/mE7aWuV4F/aCG7wm5BBcAjQglb3B/y0r16ydUI2QfKLcV8SRTNjC0Twy6MysqvuViV0H3W7v8AiqMTrEMup12cS1/MkqtTjOPj1RMEmZVPNQfUD968NbFxkyclqQtIrXMI/lyEMTy+NfM5fVq2qOqyhhunZalF/wCI/KGZ4sy2BsdCDyI3GsnHyJU2KxFS4fJxhIyBdrZ2JZrbrnh5Cw8qszcp5Nrm/U7JrwvBfSi4ZzwL4THiLpVAzOXuq87oup5Dvr2fSuoxxsJub59EFtDscX6JFGKiyo7k5nuHJ3aoQwA5DS1qwl1Cy3Kjc36k4STfb6G9jMcsa5jqToqjeTyFfQb8yuitWSZnwpcpGUFZ26STtcBvCg8B38zXz7qXVbMyX09h1JQXbEJI+kZYuDav+BTqPM2HrVnRML49+2uEHd2Rc/8A2z0AFfSOEZxIrqAmgAoAKACgAoAKAINDRzwYePj6OXMOzJoe5wNPUfQc68b+JMHlXR/iP0S7odvqjieIOLHhqCNCDzB4V5Oq2dUu6L0ycZ6ehfE4h/slfWz6OBvGUjrcjr4Gt/J6qszD7J/qROuqK7mvYakjDCxAIPA156Mu39PkrUmnwIzY+KBQt9wtYG5/2q5UWWvbGI02WvwZc/tGx7CADm2vypyOBFLcmPV9Nil87FH2xOfeA8AKuWLV6F6wqV6HI2rP8Z+X7V149Psd/J0v0Lo9vSjflaq3hVy8FcsCt+DRwm34yesMhO87x5nfS9mHYlw+BS3AsjzF7NYFXGhBU8tQRSSUoS5E3uL5RTg8KVALnM4ULm5Abgo4bvOm8vPsyNJvhBJrfyjRNJJPfHqQ9S7Ycdw0p3yWt+Adn1uT519H6Jg/l6NvyynKktqHt/c1L1timiRQdJoAKACgAoAKACgCsODfUVHuXud00L7QwvSRlb2Punkw1U+tqWyqVdS6yyqbhLf8zKwsuZQdx3EciNCPI3r5dlUyqscZDkvdHcjAC50A1JqqEXJ6QRTb0jzO0tuF+rHovPifDkK1aMSMeZeTXxsFRW5mWkdN90Uh/aRcsVVufuQc9FGKwLOVtI8YF7hAoY66dYg2G/dV1ORGCe4p/cXmnL1IweCkRiGcyJYFSw+0DX1BIABFiCOI76lZfXOKetP6eDkXKL1sZMNLxkhhSK3iqUbNPkkpHWFxTxG6HxB3Hxrk64TWmQtqhatPyeo2ZtNZhpow3r+orJvxpVfYxb8aVPHoXY9GZMqi97XubdXjrY8NKjjThCxSl6FVek+Rj+MnOgESDhoz/wCkCvTz/E8ktQiit0V75bZGz5JXl1kJRO11VALHcotyGp14itXpGRk5e5z0okbYwjHSXLNwGvQLYlyTegOQvQHIXoAmgAoAKAPPbb2aiv0+UEH+ZpqLbnHHTj3eFec65gTnH41XleR/GyG12b+xwMKPdLjwdv3ryEep5cHruZZv3/sdQQhM2pNzmJJ4/wBilsi+V8++Xk5vekjyu2driZzGrDKova+pBNg1uVwbVqYuI6od7NjFojWtz8i0cdWuXO0Nyn7iu0dpxxwPNnBUZ1DL1wGFwL23WawpjHxJztUZLQjbfGMG4ng5fbnGOFmXCv0IMbMQr5DkUh1zgWCklT3Wrfh0zGi9N8/wMqWdbJco9T7B+1n8deNltIoubXN9es26yKLqoBJJ1rG6p0z8uu+PgZx8zvej2JirD7x3vIMVSUl4JdxnbQhl0MJj0vdXDdbdYB1PVOh907xTtE6n8tv8Gv8A3/RxzaKMFOJUz2Km7KynerKSGW/HUHXjU7q/hS1/L7F1NnctnQJQhlNiKg13r5hhpTWpHrtk7QEy33MNGH98Kxsih1yMDJx3VLkux8+Rbi1ybAm5AJ4m3Ab6MatWWJS4RXXDuY3g8fBGgUP55W1J3k6cTX0SjNw6a1WprQrZj3WPaiMf4zB8f9LftV37UxP9xEPytv7of4zD8f8AS/7UftTE/wBxB+Vt/dD/ABmH4z+V/wBqP2pif7iD8rb7HLbcguAXtfddWF/DSpx6hRL9Mkw/KWfuhtH+IFjCUItqrAk+INx6VLJV6W6dfZnafgv9exCLasxOU9EG+FldG8usb+Veeu69k0PVlehn8rTrfOvpoY/xGYf9uM+DkfVKhH8Ur1gVPHrfhskbUe2sJ8nU/W1Xr8TY7WpRfIflknxIQwQYFlyFU3re2nNdDuHD/avK9QsonPvp436DM0klzyI+0uNyqIxva9/D/eo4NTb7hrAq3PuZ5WbZ6SFS1wy9llJVhfeARwNhpu0rahfKlccp+UaV9alz/UTj2ZfEdDLLNJGYS+VnCi4kCkHIBdbEaG9MSyezH+LXFJ70ISh/iab3wemTBpk6PIuS2XLYZbcrcqxZZE+/v3yWtIchhAACiwAAAHAcgKqndKUtlUtHy3C7OOD2xM8ETSQjUrGbBS6g5R11U2JvlO4Eabq9bZcsnp0Y2SSb9/8A4Z9VM/iuUVwfQ9n7bilYR2aKQ7kkAUt+BgSrEcQDXmrsKyK70+5e69Pv6jndJcTWjTeOkt+hNS9yl46sTaLFJCIwyqDlFrksfEm5NNStc9bLa+CiVKnFjMWRs/FmGQNwOjeFF9fxI6I5FXxodvse2Vr6isKScXo8/wA70yajtnNkV3bD7FDYkXyrdm+FdT/m5edO4+DffLUV5JqPG5cfcviwMr9oiMclsz+p0Hoa9Lh/hvndzKpXwj+nn7+B/CbOjjN1HW+I6t6mvTY+FVQtVoWndKXkby02UtJlOKwaSCzqGHf+nKqraK7Y9s1snC2cH8rMyXZkify2zj4X3+Tfv615jO/DcJfNQ+fYbWRGX60UJiRfIwKN8LCx8uB8q8rk4ORjyasRao8bj4Lr0kzmjxO05+klY8L2HgNK36YqEEehxa+ytHUK1Gb4aYTbF5NMZB9+HEj8rYdh9TTCiniT+jX9mIWS1atex6GJKyJS4CTGo46p7mLzlweGhjMcs8LdsTSue9ZXZ0ccxYkeKkV6PIfxIQnHxpf08j+FZHs7fU7xWGWRSjbjbdoQRuZTvVgdQarpunW/lGrqYzi9mLtI7YxoT+GOWJUAMlxHnkUOjld5KkG/K9uValX7Nxm+/wAv0869TzFnxXLXsY2wfaTGYPFDDY1JCSsSKihczZAyxBGJy5TnJLdw10NN5OFj5VPfU177+/nZGu6UJaZ9VIuAdNRwNx32PEV42XyyaNuuW0KyrVsWMxYlMtMwfAxA9R7P4rNCLns6eXD5Vk5lerOPUxMyrtt49R2OcyfylL/e7Kep3+QNNYXR8jIfC0hWSVf6+Pp6jcWySdZXJ+6vVXzO8/3pXqsX8PVVac+WUSytfpWvqaOHw6oMqKFHIaVvV1V1rUVoWlJze5MutVvJEAKPsGiaAOXawvXHr1DWzPk2xFuUlzyQZvUjQetZ93VMahfNIu/LTfLWhLF4l5RlMSBf/Ycx8lXd6157N/EVU49sYbX1Ga641vfc9/QXWIxRt12awJ1tppuHH5mvLuxW2LS19i/fxJrg8XFWzLhI9C/lSQ9CKos5KLXpFO0urJhpOCzZSeQlQoB4l8lX425wsj9P7Pf9hDI4kpHooVrGkyMmORLVO+eRaTFdsbCixIXPmV1vkkQ5ZFvvANrEaDqkEabqcxc+zHbUeYv0fgrjJxe0Yg9jHJs+MkKcljjSTwMmtvEKDT/7WhFbhWu778Fzyrda2ekw+ESJFjjUKiAKqjcABYCsey2Vs3Ox8sphteT5l/8ArmwpcRPgmiiZwDIHZY2kVQWjK51XUjt6V6z8P5cK6JqUtey3oqug21o9nh4GSNVdg7AWzBBGvdZATYVhX2xsscorSNOjajyUzCuxY7FiMwplPSRfF8bNX2TbWRe5T9QfqKU6gtJMR6lHxI2zhADdCUPNTl9RuPpVGP1DIpe4SMvvbWnydttKSLVmjdfvdRvIjQ+gr0eJ+Ib3pTjsh+XhPhbTNTZuO6UXyOv4hb0516vHyPjR7ta+4rbV8N62v4DtMFQUAFAHEqBhZgCOIIuK44qXDDejPk2PGeyCh+4bfLd8qzsnpOPcv0jEcmfq9/cWlwMqAkSIwHxjKfzDT5Vg5H4YhpyjLRdC+E3yv5GXiMbnjkGU9k9YdZN3BuNecli/AtSckxuuvU4vZ5WCtKfOjfnzoehqmWt6Fp88He0MH00Lxg5WI6jfC41RvJgDXMW5VWpvx6id8e5D2w8f08SyWyk3Dqd6upyuh8GDClsyh0WOPp6P3XuLKXcjahrPnwVSLqr2ysKCJy9S22TQnKKui2XxEpaYjuXAzFmRhcYs0aSpfK4uL8r09ZU6rHB+hdTLuWymapxW2OR86ND2W/mP+H9RS2e/lQn1Nrsj9zaYnN9s7KnAx6D/AOh1I8d1XdLrwrZauemZj5j/AIa5+v8AwbeDwUS9ZFW/xdon/Ma93j4lFa/w4rRnztsfyyY6KcaKiaACgCL0BsUxe0Y49C3W+EdZvyjWk8jNopW5ySLIVTl4QhJtCV9EUIPifVvJRp6nyrzuZ+JYR+WlfxGY48F+p7+wu2FDG8haQ/e1HkosK81k9TyL3uci1TcVqPB3MmZWXmCPUUnXJqaYR4kmeFj36763vKTPS73FMdhNUTXqUSQ9EaWkti8hOeJ4JGxESl0e3TxL2iQLCaLm4AsV94AW1Grdc4ZFfwbHpr9L/wCH9P7CFkXH9JvbOxySoJI2DIdxG7w7iOIOtZmRjzqepLRDho0FalGitonNXNBoqkeppEkhOVquii+CE5X48v719KZrTT2i/hLZ5T2bxyFGgQi0bN0ZsQHhLEo6X7Sjs3Glx3itzPx593xGvPn6P2f9wxZR5Xt4H52pSCezSj5Nj2Ui/mN+EfUn9KRz56SRn9RlyonoTWatrwZmilI2jOaIgc0PYPl7p7x6GtnA61djtJvaCSjYtT/maWC2mrnK3Uf4Tx55Tubyr3GF1OnKXyvn2FLKHDnyh+9aCaZSTXQMLEYTFSdp4wvwqzL6m1z8qycnGzbuIzUfsh2NlEP9LOIdmyp2UiHOzNr4nLrWJZ+Hb5cynsk8iD9yw4Sf4Yvzt/pqj/8AL2fvEfi1/Uj+Fn+GP85/00S/C1n7x121+mxdZn6TIVQ27TBiQDwHZ31kZ2BHE47tssaj29yPLbaw/RzNybrDz3/O9M4tinWbuFYp169iuJqGixodial5IXkhyJ6pa9GUTiKz7LBcywSGCU6sygFH0t9rGdH8RZu/hTMMtKPw7V3R/qvs/wDy+gpZS34LE2tPHpPhy1r9fDnOpsBqY2IcE66DN41x4mNZ/lT0/aX/AGuCnmPkk+1eGFukdoieE0ckR/rUVB9KyN6Ud/Zp/wBg7o+rOJfanBgf9VB5OGPoNa6ulZX7jJKcF6i7bd6TSCGaX7xUxR9xzyAXH4QfCr44Hw+bZRX9X/T/AJLVNvwhGbZ8k3/VOuT/AMEYIjPdIx60nh1R3Gr4X11LWPHn95/8e39S6FUm9yOto4KOQAOvZ7JF1ZdLdRlN1000rlV9kHuL8+fXY38FSXBSwygAXsBbUknzJ3+NSb2+4brWlz6HsNj4YxwqOJ1PnWJk2d1hg5VqnbsuwImcHWIlTYizKe7nvFbuL0P83V8SuWim6VcXwmXFJhviJ/Cyn6kVVZ+HcmP6eSKnW/X+YviHB0kjkHijeoKg2pT9m5mO9qLTLI+flZ1hNr5DbOJV5XHSr5e8Pn41v4PW769QyYvXvohPGUvo/wChu4PFpIuZCCO7nyPI16iq+Fq7oPaEp1yg9SLwKuKkQaAIvRvfJ3yZW0doEkxRHre++/KOQ5t9N5rA6v1ZY0eyDTY1VQ9KUiiGEKAANP71J4mvn9lsrJd0i9vbM/b+A6VLjtLcjv5j5Vfh2uEufDGsK51z58HlYnrXktva8G5JN8jkb0vNFEojUclUtFLiMJJVTiVOBaJah2lbgddN30cnOxFZk5aVNd3uSUEUSSVYtlsYIVlerYrfkvihWV6vgn/pLox9i7YuC6WS57C2J/QVDJt+FHRTmXfCjr1Z6qTGIpKswBFt+m/v8qyY0zmu5LezFVcmtpHK4lUcTKbrYCS2t1vo2nw6nwJra6Nl2Yt2pr5WRnW5R019j0abr19BWpLaM3WibV1pPyBXNhlftKG8QDUHVCXlElNrwV4bARxksiKpO+wteuV0Qr/QtEp2zn+p7GatKyDQBkbQxxJMUR13O+/L3Dm30rz/AFnq6x18Ov8AUxuqlfql/IRWZE6i6n4VuzeJtr5mvFRx8jKnvTbYw4t8sYTCzPwEY5t1m8gNB5mt3F/DVj5veiuVtcfqxfCIQ0nWLDNlBNvd37hpqT6VkdVpqou7KvCLJS7orRi7e2VYmSMae8P1FdxcptdsjSxMt67JGRHLTso6WzRktLYzHJVLiVOJestVOJW4lglqLiQcQ6WudhztOWlqSiT7SlpKsUSaiLySVbGHoWxic4bDtK2VfM8AOZrs5KojbaqUexwOFWNAq/8AJ5msS6yU5fMYVtjnL5iZXyMso93RhzQ7/MaHyrS6Rm/lrvm8MrcXNOH8vuabbOhcXKIb8QBx7xX0F42PbFNxTTFFdZDiL8DkEQRQq7gLDwpmEYxWo+CuUnJ7ZZUiIUAFABQAjtVZSuWGwYmxY8BxI76WyVbKOqy6l1p7mJ4XYQAAdmb7o6q+fvN4k1mU9EoU++x9zLZZT8QWjTgw6oLIoUdwtWxCqMFqKFpTcnuTIx2IEcbOfdUn9hUMi1V1uT9DtcO6SR57By2UIoaRx2sgv1jq1zuGt+NfOFg5OXY5Ri+TSkv9T0kWRSOXZXAAUDcbm51sTu3W9arzcP8AKSUW/mOfL2pxMzamwg12i0PFeB8OVcx8zXExzGzXFan4MGRWQ2YEHvrRi4z8s1YyhNcMkS1xwXoHajsS1F1s52k9LXOyRzsOWlrqiyXaVPNVij6kuxLkdwWyXk1bqJzP6CqLstQ48sVuy1XxHlnpsHhUjWybud73771l2WynPbMeyyc5d0irAYaRUul3CllZD2hY6FT4W0Nehj0hZmMrqn83qjltkXL5vX1GYpgw6vfcbiDyIOoPdXnbap0y7ZLTRBprkY2NLlJhO4daP8PFf8p+RFe66B1BX1/Dl+pFOTDjvX8TYWvRIUJroBQAUAFAEGgAtQGkFC4AqxOHV1KuAVNrg7tOdRnBSWmdjOUHuPk4crEhOiqoJNtBYC5qDUKoNr0O8ykjFwSnLmbtN1m7ieHkLDyr5ZnXvIvlNmjZrel4R1NOFsLEsdAo1JPd+9V4+NZfLtgjijvzwvcqjUSp9og3kEb7EEg6+VStjLHscU/BNtwfysRn9nozqpZT6j+/OrYZs0vmQzDPmuJcib+zj8HU+Rq6GfH2GY9RivKOR7OyfGvzqX7Qg14OvqMP3WXRezY99yfAW+tVvO44XJS+oN8xQ/gcDCjFVALLa99SL1RbddKPc/DF7ci2a23waNLJ6YqvIvs3Zh6GN4mytlsVOqNbTxU6bx6Gvcvo1OXjxnHiTQWX9tjjPlF2xnZZZEdWXMFYXGhI6rEHcRbJTHRcezH7qLP4MhkdsoqSY5jdmhznU5JPiA0Pc494fOnc7plOWufPuUU3yiu18oycQ7qQCuWVTmT4WtvCnjcaEcL15BYuR0zJUvT39B2PbJcPg9DhMSsiK67iP+Qe8V72i6N0FOPqZ1kXCXay6rSJNABQAUAFABQAUAQaAMnbcl8kXxm5/AlifU5R51g9ezPg47ivMhnFjy5v/wAxTpGZskQzNxv2V72P6b68fg9KtyppLx7jLcYrcjUwGz1j1uWc9pjvPcOQ7q9/hYFWJDtgufcTtuc+H4MuMWeVeUhPqA36mvC9cr1mSG/MIv3QvKrOonuRGGUKPiBOUue7XT1pirpUlhyumuSSkovs9R+vOeCAriFd2CR9pRnPKwNlU8sxv6GtjpXTnl93sianGC3L14Ov4oZOk1tYk8xbeD38KzpY842fDfk52Pu0dvs1hEkgH2q3Zhzzaun0t4CvdZHSVPDVUVyiuN6c3F+GdQyBgGXUEXFeBnFwl2vyibWnpjewj9mR8LuP6iR9a+l9Fs78ODFcj9ezRArU43so+gWrujn0KsRhlkUq4uO/61XdTG2PbNbROE3W9piezMA0JcZyyEgrftAm+YE8eHfVGNjKj5Y/pXgsttViT1yaVOFJNABQAUAFABQAUAQ26gPJ53oZJ5nYXRBZM/Gy7wniSet3C1687l4M8+9d36Yj6sjVWl5ZuYTDLGuVRYf3qTxNblNEKY9kFpCUpuT2y+1XETBn2ezzuNREwRmPMgWKj0F/96wcjpSvzPiS5Q5C9RrXujQ2lh80Loo1yEL4gafO1auVUpUSgvGheuX+ImzNglDqrDcwB9RevlE4NScR6S09DWwo7q0v/kNx+EaL8rnzr6L0TDVOMn6vkWyZc9vsU4vZhMy5R9m7BnHIrr6NYenfXMjpUbMyNyXHqThfqt78rwbVq20tIT9dmFiYuikt7khJB5PxXz3jzrw/4h6b8OStgvPkfqn3x+qGdiH+aOUl/VVNbP4cn3YuvZlWUtdr+hrV6AVCgAoAi1AE0AFABQAUAFABQAUAQRQBFqiloGyRUgJoAiuLyBBo0HqeVRDl6AaEu0Y5hbnXyT9K+eLBc+ouvXGzUb/1v7nqYkAAA0AFgO4V9CjBRior0Mtvb2dV1AFGgF8bhRIhQ8ePEHgR33qq+mNsHGXqiVc3XLaMn2fdhLMj6OBHfkT1xcdxCg1jdFolj99Uvcby9OMXHwb9b4kFABQAUAFABQAUAFABQAUAFABQAUAFABQAUAQa4BkYXBWxMkh3aZfFlGY/0r86zqsOKypWjNlu6lE1xWkLE0AFAEGub5B+CtYRmLWFyACeNhuHzNc7Ip7O97a0W1I4FABQAUAFABQAUAf/2Q=="/>
          <p:cNvSpPr>
            <a:spLocks noChangeAspect="1" noChangeArrowheads="1"/>
          </p:cNvSpPr>
          <p:nvPr/>
        </p:nvSpPr>
        <p:spPr bwMode="auto">
          <a:xfrm>
            <a:off x="155575" y="-998538"/>
            <a:ext cx="2190750" cy="20859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8439" name="Picture 7" descr="http://images.clipartlogo.com/files/images/18/183326/signposts-with-shadow_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4000504"/>
            <a:ext cx="1800225" cy="2047876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</p:pic>
      <p:pic>
        <p:nvPicPr>
          <p:cNvPr id="18441" name="Picture 9" descr="http://www.yagmurenerji.com/upload/images/gunes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2357430"/>
            <a:ext cx="1643074" cy="1643074"/>
          </a:xfrm>
          <a:prstGeom prst="rect">
            <a:avLst/>
          </a:prstGeom>
          <a:noFill/>
        </p:spPr>
      </p:pic>
      <p:sp>
        <p:nvSpPr>
          <p:cNvPr id="9" name="8 Oval"/>
          <p:cNvSpPr/>
          <p:nvPr/>
        </p:nvSpPr>
        <p:spPr>
          <a:xfrm>
            <a:off x="3714744" y="5000636"/>
            <a:ext cx="1143008" cy="642942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12 Metin kutusu"/>
          <p:cNvSpPr txBox="1"/>
          <p:nvPr/>
        </p:nvSpPr>
        <p:spPr>
          <a:xfrm>
            <a:off x="2857488" y="478632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KUZEY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 animBg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tr-TR" b="1" dirty="0" smtClean="0">
                <a:ln w="11430">
                  <a:solidFill>
                    <a:srgbClr val="FFFF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KUTUP YILDIZI</a:t>
            </a:r>
            <a:endParaRPr lang="tr-TR" b="1" dirty="0">
              <a:ln w="11430">
                <a:solidFill>
                  <a:srgbClr val="FFFF00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2 Metin kutusu"/>
          <p:cNvSpPr txBox="1"/>
          <p:nvPr/>
        </p:nvSpPr>
        <p:spPr>
          <a:xfrm>
            <a:off x="1357290" y="1571612"/>
            <a:ext cx="63579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2000" dirty="0" smtClean="0">
                <a:latin typeface="Comic Sans MS" pitchFamily="66" charset="0"/>
              </a:rPr>
              <a:t>  </a:t>
            </a:r>
            <a:r>
              <a:rPr lang="tr-TR" sz="2000" b="1" dirty="0" smtClean="0">
                <a:latin typeface="Comic Sans MS" pitchFamily="66" charset="0"/>
              </a:rPr>
              <a:t>KUTUP YILDIZI DAİMA </a:t>
            </a:r>
            <a:r>
              <a:rPr lang="tr-TR" sz="2000" b="1" dirty="0" smtClean="0">
                <a:solidFill>
                  <a:srgbClr val="FF0000"/>
                </a:solidFill>
                <a:latin typeface="Comic Sans MS" pitchFamily="66" charset="0"/>
              </a:rPr>
              <a:t>KUZEYİ</a:t>
            </a:r>
            <a:r>
              <a:rPr lang="tr-TR" sz="2000" b="1" dirty="0" smtClean="0">
                <a:latin typeface="Comic Sans MS" pitchFamily="66" charset="0"/>
              </a:rPr>
              <a:t> GÖSTERİR.</a:t>
            </a:r>
            <a:endParaRPr lang="tr-TR" sz="2000" b="1" dirty="0">
              <a:latin typeface="Comic Sans MS" pitchFamily="66" charset="0"/>
            </a:endParaRPr>
          </a:p>
        </p:txBody>
      </p:sp>
      <p:pic>
        <p:nvPicPr>
          <p:cNvPr id="19458" name="Picture 2" descr="https://encrypted-tbn1.gstatic.com/images?q=tbn:ANd9GcQhYVUMPGCCRj70dv5zI450PpdPH4J3UIp54Hrn2t5hAPBVXoHC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214554"/>
            <a:ext cx="1000132" cy="1000132"/>
          </a:xfrm>
          <a:prstGeom prst="rect">
            <a:avLst/>
          </a:prstGeom>
          <a:noFill/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3214686"/>
            <a:ext cx="1714512" cy="2719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Oval"/>
          <p:cNvSpPr/>
          <p:nvPr/>
        </p:nvSpPr>
        <p:spPr>
          <a:xfrm>
            <a:off x="1214414" y="2143116"/>
            <a:ext cx="1857388" cy="1143008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Metin kutusu"/>
          <p:cNvSpPr txBox="1"/>
          <p:nvPr/>
        </p:nvSpPr>
        <p:spPr>
          <a:xfrm>
            <a:off x="214282" y="2071678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Comic Sans MS" pitchFamily="66" charset="0"/>
              </a:rPr>
              <a:t>KUZEY</a:t>
            </a:r>
            <a:endParaRPr lang="tr-TR" sz="16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2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Başlık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tr-TR" b="1" dirty="0" smtClean="0">
                <a:ln w="11430">
                  <a:solidFill>
                    <a:srgbClr val="FF0000"/>
                  </a:solidFill>
                </a:ln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KARINCA YUVASI</a:t>
            </a:r>
            <a:endParaRPr lang="tr-TR" b="1" dirty="0">
              <a:ln w="11430">
                <a:solidFill>
                  <a:srgbClr val="FF0000"/>
                </a:solidFill>
              </a:ln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1357290" y="1571612"/>
            <a:ext cx="63579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2000" b="1" dirty="0" smtClean="0">
                <a:latin typeface="Comic Sans MS" pitchFamily="66" charset="0"/>
              </a:rPr>
              <a:t> KARINCA YUVALARININ GİRİŞİ </a:t>
            </a:r>
            <a:r>
              <a:rPr lang="tr-TR" sz="2000" b="1" dirty="0" smtClean="0">
                <a:solidFill>
                  <a:srgbClr val="FF0000"/>
                </a:solidFill>
                <a:latin typeface="Comic Sans MS" pitchFamily="66" charset="0"/>
              </a:rPr>
              <a:t>GÜNEYİ</a:t>
            </a:r>
            <a:r>
              <a:rPr lang="tr-TR" sz="2000" b="1" dirty="0" smtClean="0">
                <a:latin typeface="Comic Sans MS" pitchFamily="66" charset="0"/>
              </a:rPr>
              <a:t> GÖSTERİR.</a:t>
            </a:r>
            <a:endParaRPr lang="tr-TR" sz="2000" b="1" dirty="0">
              <a:latin typeface="Comic Sans MS" pitchFamily="66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3071810"/>
            <a:ext cx="3838575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9 Düz Ok Bağlayıcısı"/>
          <p:cNvCxnSpPr/>
          <p:nvPr/>
        </p:nvCxnSpPr>
        <p:spPr>
          <a:xfrm rot="10800000">
            <a:off x="2071670" y="4643446"/>
            <a:ext cx="2500330" cy="1588"/>
          </a:xfrm>
          <a:prstGeom prst="straightConnector1">
            <a:avLst/>
          </a:prstGeom>
          <a:ln w="762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Metin kutusu"/>
          <p:cNvSpPr txBox="1"/>
          <p:nvPr/>
        </p:nvSpPr>
        <p:spPr>
          <a:xfrm>
            <a:off x="1142976" y="4429132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Comic Sans MS" pitchFamily="66" charset="0"/>
              </a:rPr>
              <a:t>GÜNEY</a:t>
            </a:r>
            <a:endParaRPr lang="tr-TR" sz="16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6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Başlık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tr-TR" b="1" dirty="0" smtClean="0">
                <a:ln w="11430">
                  <a:solidFill>
                    <a:srgbClr val="FFFF00"/>
                  </a:solidFill>
                </a:ln>
                <a:solidFill>
                  <a:srgbClr val="00B05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YOSUNLAR</a:t>
            </a:r>
            <a:endParaRPr lang="tr-TR" b="1" dirty="0">
              <a:ln w="11430">
                <a:solidFill>
                  <a:srgbClr val="FFFF00"/>
                </a:solidFill>
              </a:ln>
              <a:solidFill>
                <a:srgbClr val="00B05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1357290" y="1571612"/>
            <a:ext cx="63579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2000" dirty="0" smtClean="0">
                <a:latin typeface="Comic Sans MS" pitchFamily="66" charset="0"/>
              </a:rPr>
              <a:t>  </a:t>
            </a:r>
            <a:r>
              <a:rPr lang="tr-TR" sz="2000" b="1" dirty="0" smtClean="0">
                <a:latin typeface="Comic Sans MS" pitchFamily="66" charset="0"/>
              </a:rPr>
              <a:t>AĞAÇLARIN ÜZERİNDEKİ YOSUNLAR </a:t>
            </a:r>
            <a:r>
              <a:rPr lang="tr-TR" sz="2000" b="1" dirty="0" smtClean="0">
                <a:solidFill>
                  <a:srgbClr val="FF0000"/>
                </a:solidFill>
                <a:latin typeface="Comic Sans MS" pitchFamily="66" charset="0"/>
              </a:rPr>
              <a:t>KUZEYİ</a:t>
            </a:r>
            <a:r>
              <a:rPr lang="tr-TR" sz="2000" b="1" dirty="0" smtClean="0">
                <a:latin typeface="Comic Sans MS" pitchFamily="66" charset="0"/>
              </a:rPr>
              <a:t> GÖSTERİR.</a:t>
            </a:r>
            <a:endParaRPr lang="tr-TR" sz="2000" b="1" dirty="0"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2285992"/>
            <a:ext cx="3405211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5 Düz Ok Bağlayıcısı"/>
          <p:cNvCxnSpPr/>
          <p:nvPr/>
        </p:nvCxnSpPr>
        <p:spPr>
          <a:xfrm rot="10800000">
            <a:off x="2500298" y="5143512"/>
            <a:ext cx="2500330" cy="1588"/>
          </a:xfrm>
          <a:prstGeom prst="straightConnector1">
            <a:avLst/>
          </a:prstGeom>
          <a:ln w="762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Metin kutusu"/>
          <p:cNvSpPr txBox="1"/>
          <p:nvPr/>
        </p:nvSpPr>
        <p:spPr>
          <a:xfrm>
            <a:off x="1571604" y="4929198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latin typeface="Comic Sans MS" pitchFamily="66" charset="0"/>
              </a:rPr>
              <a:t>KUZEY</a:t>
            </a:r>
            <a:endParaRPr lang="tr-TR" sz="16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6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111</Words>
  <Application>Microsoft Office PowerPoint</Application>
  <PresentationFormat>Ekran Gösterisi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YÖNLER ve YÖN BULMA</vt:lpstr>
      <vt:lpstr> 4 TANE DE ARA YÖN VARDIR.  </vt:lpstr>
      <vt:lpstr>ANA YÖNLER</vt:lpstr>
      <vt:lpstr>PowerPoint Sunusu</vt:lpstr>
      <vt:lpstr>YÖN BULMA</vt:lpstr>
      <vt:lpstr>GÖLGE</vt:lpstr>
      <vt:lpstr>KUTUP YILDIZI</vt:lpstr>
      <vt:lpstr>KARINCA YUVASI</vt:lpstr>
      <vt:lpstr>YOSUNLAR</vt:lpstr>
      <vt:lpstr>MEZAR TAŞLARI</vt:lpstr>
      <vt:lpstr>CAMİ MİNARESİ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YÖNLER ve YÖN BULMA</dc:title>
  <dc:creator>VESTEL</dc:creator>
  <cp:lastModifiedBy>mehmet genç</cp:lastModifiedBy>
  <cp:revision>69</cp:revision>
  <dcterms:created xsi:type="dcterms:W3CDTF">2013-12-06T16:26:29Z</dcterms:created>
  <dcterms:modified xsi:type="dcterms:W3CDTF">2016-08-11T06:23:46Z</dcterms:modified>
</cp:coreProperties>
</file>