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556500" cy="10693400"/>
  <p:notesSz cx="75565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9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94959" y="380999"/>
            <a:ext cx="1514846" cy="7208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92420" y="376554"/>
            <a:ext cx="1518285" cy="0"/>
          </a:xfrm>
          <a:custGeom>
            <a:avLst/>
            <a:gdLst/>
            <a:ahLst/>
            <a:cxnLst/>
            <a:rect l="l" t="t" r="r" b="b"/>
            <a:pathLst>
              <a:path w="1518284">
                <a:moveTo>
                  <a:pt x="0" y="0"/>
                </a:moveTo>
                <a:lnTo>
                  <a:pt x="151828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93309" y="377316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718058"/>
                </a:lnTo>
              </a:path>
            </a:pathLst>
          </a:custGeom>
          <a:ln w="43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909689" y="377316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718058"/>
                </a:lnTo>
              </a:path>
            </a:pathLst>
          </a:custGeom>
          <a:ln w="43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392420" y="1097787"/>
            <a:ext cx="1518285" cy="0"/>
          </a:xfrm>
          <a:custGeom>
            <a:avLst/>
            <a:gdLst/>
            <a:ahLst/>
            <a:cxnLst/>
            <a:rect l="l" t="t" r="r" b="b"/>
            <a:pathLst>
              <a:path w="1518284">
                <a:moveTo>
                  <a:pt x="0" y="0"/>
                </a:moveTo>
                <a:lnTo>
                  <a:pt x="1518284" y="0"/>
                </a:lnTo>
              </a:path>
            </a:pathLst>
          </a:custGeom>
          <a:ln w="43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63575" y="384809"/>
            <a:ext cx="895350" cy="895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24167" y="9998150"/>
            <a:ext cx="2635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urkoloji.cu.edu.tr/ESKI%20TURK%20%20EDEBIYATI/" TargetMode="External"/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dk.gov.tr/index.php?option=com_gts&amp;amp;arama=gts&amp;amp;guid=TDK.GTS.56f4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ademikbakis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8025" cy="7712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 dirty="0">
              <a:latin typeface="Times New Roman"/>
              <a:cs typeface="Times New Roman"/>
            </a:endParaRPr>
          </a:p>
          <a:p>
            <a:pPr marL="1224280" marR="193992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 dirty="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 dirty="0">
              <a:latin typeface="Times New Roman"/>
              <a:cs typeface="Times New Roman"/>
            </a:endParaRPr>
          </a:p>
          <a:p>
            <a:pPr marL="1760855" marR="146685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HAYVAN MASALLARI İLE EZOP MASALLARI’NIN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KARŞILAŞTIRILMASI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Yasin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KIRILMIŞ</a:t>
            </a:r>
            <a:r>
              <a:rPr sz="975" b="1" spc="-7" baseline="29914" dirty="0">
                <a:latin typeface="Symbol"/>
                <a:cs typeface="Symbol"/>
              </a:rPr>
              <a:t></a:t>
            </a:r>
            <a:endParaRPr sz="975" baseline="29914" dirty="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Özet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900"/>
              </a:lnSpc>
            </a:pPr>
            <a:r>
              <a:rPr sz="1000" dirty="0">
                <a:latin typeface="Times New Roman"/>
                <a:cs typeface="Times New Roman"/>
              </a:rPr>
              <a:t>Bu </a:t>
            </a:r>
            <a:r>
              <a:rPr sz="1000" spc="-5" dirty="0">
                <a:latin typeface="Times New Roman"/>
                <a:cs typeface="Times New Roman"/>
              </a:rPr>
              <a:t>çalışmada Ali </a:t>
            </a:r>
            <a:r>
              <a:rPr sz="1000" dirty="0">
                <a:latin typeface="Times New Roman"/>
                <a:cs typeface="Times New Roman"/>
              </a:rPr>
              <a:t>Berat </a:t>
            </a:r>
            <a:r>
              <a:rPr sz="1000" spc="-5" dirty="0">
                <a:latin typeface="Times New Roman"/>
                <a:cs typeface="Times New Roman"/>
              </a:rPr>
              <a:t>Alptekin’in derlediği Hayvan Masalları ile Ezop Masalları arasında tema, kahramanlar 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verilmek istenilen mesajlar yönünden karşılaştırma yapılmıştır. Evrensel değerler taşıyan masallardaki  kahramanların toplumdan topluma farklılık </a:t>
            </a:r>
            <a:r>
              <a:rPr sz="1000" dirty="0">
                <a:latin typeface="Times New Roman"/>
                <a:cs typeface="Times New Roman"/>
              </a:rPr>
              <a:t>arz </a:t>
            </a:r>
            <a:r>
              <a:rPr sz="1000" spc="-5" dirty="0">
                <a:latin typeface="Times New Roman"/>
                <a:cs typeface="Times New Roman"/>
              </a:rPr>
              <a:t>edip etmediği, farklılıklar varsa hangi noktalardan </a:t>
            </a:r>
            <a:r>
              <a:rPr sz="1000" dirty="0">
                <a:latin typeface="Times New Roman"/>
                <a:cs typeface="Times New Roman"/>
              </a:rPr>
              <a:t>bu  </a:t>
            </a:r>
            <a:r>
              <a:rPr sz="1000" spc="-5" dirty="0">
                <a:latin typeface="Times New Roman"/>
                <a:cs typeface="Times New Roman"/>
              </a:rPr>
              <a:t>farklılıkların olduğu; masallarla verilmek istenilen mesajların </a:t>
            </a:r>
            <a:r>
              <a:rPr sz="1000" dirty="0">
                <a:latin typeface="Times New Roman"/>
                <a:cs typeface="Times New Roman"/>
              </a:rPr>
              <a:t>da </a:t>
            </a:r>
            <a:r>
              <a:rPr sz="1000" spc="-5" dirty="0">
                <a:latin typeface="Times New Roman"/>
                <a:cs typeface="Times New Roman"/>
              </a:rPr>
              <a:t>farklı toplumlarda nasıl ortaya konulduğuna  dair saptama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değerlendirmeler yapılmıştır. Çalışmanın giriş bölümünde </a:t>
            </a:r>
            <a:r>
              <a:rPr sz="1000" spc="-10" dirty="0">
                <a:latin typeface="Times New Roman"/>
                <a:cs typeface="Times New Roman"/>
              </a:rPr>
              <a:t>masal </a:t>
            </a:r>
            <a:r>
              <a:rPr sz="1000" spc="-5" dirty="0">
                <a:latin typeface="Times New Roman"/>
                <a:cs typeface="Times New Roman"/>
              </a:rPr>
              <a:t>kavramı üzerinde durulmuştur.  Halkbilimi çalışmalarıyla </a:t>
            </a:r>
            <a:r>
              <a:rPr sz="1000" dirty="0">
                <a:latin typeface="Times New Roman"/>
                <a:cs typeface="Times New Roman"/>
              </a:rPr>
              <a:t>ön </a:t>
            </a:r>
            <a:r>
              <a:rPr sz="1000" spc="-5" dirty="0">
                <a:latin typeface="Times New Roman"/>
                <a:cs typeface="Times New Roman"/>
              </a:rPr>
              <a:t>plana çıkmış bazı isimlerin masal tanımlarına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masalların sınıflandırılmasıyla  ilgili görüşlere </a:t>
            </a:r>
            <a:r>
              <a:rPr sz="1000" spc="-10" dirty="0">
                <a:latin typeface="Times New Roman"/>
                <a:cs typeface="Times New Roman"/>
              </a:rPr>
              <a:t>yer </a:t>
            </a:r>
            <a:r>
              <a:rPr sz="1000" spc="-5" dirty="0">
                <a:latin typeface="Times New Roman"/>
                <a:cs typeface="Times New Roman"/>
              </a:rPr>
              <a:t>verilmiştir. </a:t>
            </a:r>
            <a:r>
              <a:rPr sz="1000" spc="-10" dirty="0">
                <a:latin typeface="Times New Roman"/>
                <a:cs typeface="Times New Roman"/>
              </a:rPr>
              <a:t>Daha </a:t>
            </a:r>
            <a:r>
              <a:rPr sz="1000" spc="-5" dirty="0">
                <a:latin typeface="Times New Roman"/>
                <a:cs typeface="Times New Roman"/>
              </a:rPr>
              <a:t>sonra </a:t>
            </a:r>
            <a:r>
              <a:rPr sz="1000" spc="-10" dirty="0">
                <a:latin typeface="Times New Roman"/>
                <a:cs typeface="Times New Roman"/>
              </a:rPr>
              <a:t>Hayvan </a:t>
            </a:r>
            <a:r>
              <a:rPr sz="1000" spc="-5" dirty="0">
                <a:latin typeface="Times New Roman"/>
                <a:cs typeface="Times New Roman"/>
              </a:rPr>
              <a:t>Masalları ile Ezop Masalları tema, kahramanlar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verdiği  mesajları </a:t>
            </a:r>
            <a:r>
              <a:rPr sz="1000" spc="-10" dirty="0">
                <a:latin typeface="Times New Roman"/>
                <a:cs typeface="Times New Roman"/>
              </a:rPr>
              <a:t>yönüyle </a:t>
            </a:r>
            <a:r>
              <a:rPr sz="1000" spc="-5" dirty="0">
                <a:latin typeface="Times New Roman"/>
                <a:cs typeface="Times New Roman"/>
              </a:rPr>
              <a:t>değerlendirilmiştir. Burada kitaplarda yer alan bütün masallar </a:t>
            </a:r>
            <a:r>
              <a:rPr sz="1000" dirty="0">
                <a:latin typeface="Times New Roman"/>
                <a:cs typeface="Times New Roman"/>
              </a:rPr>
              <a:t>değil </a:t>
            </a:r>
            <a:r>
              <a:rPr sz="1000" spc="5" dirty="0">
                <a:latin typeface="Times New Roman"/>
                <a:cs typeface="Times New Roman"/>
              </a:rPr>
              <a:t>de </a:t>
            </a:r>
            <a:r>
              <a:rPr sz="1000" spc="-5" dirty="0">
                <a:latin typeface="Times New Roman"/>
                <a:cs typeface="Times New Roman"/>
              </a:rPr>
              <a:t>özellikle kahramanı  (vahşi) </a:t>
            </a:r>
            <a:r>
              <a:rPr sz="1000" spc="-10" dirty="0">
                <a:latin typeface="Times New Roman"/>
                <a:cs typeface="Times New Roman"/>
              </a:rPr>
              <a:t>yabani </a:t>
            </a:r>
            <a:r>
              <a:rPr sz="1000" spc="-5" dirty="0">
                <a:latin typeface="Times New Roman"/>
                <a:cs typeface="Times New Roman"/>
              </a:rPr>
              <a:t>hayvan olan masallar tercih edilmiştir. </a:t>
            </a:r>
            <a:r>
              <a:rPr sz="1000" dirty="0">
                <a:latin typeface="Times New Roman"/>
                <a:cs typeface="Times New Roman"/>
              </a:rPr>
              <a:t>Bir </a:t>
            </a:r>
            <a:r>
              <a:rPr sz="1000" spc="-5" dirty="0">
                <a:latin typeface="Times New Roman"/>
                <a:cs typeface="Times New Roman"/>
              </a:rPr>
              <a:t>sonraki adımda seçilen </a:t>
            </a:r>
            <a:r>
              <a:rPr sz="1000" dirty="0">
                <a:latin typeface="Times New Roman"/>
                <a:cs typeface="Times New Roman"/>
              </a:rPr>
              <a:t>bu </a:t>
            </a:r>
            <a:r>
              <a:rPr sz="1000" spc="-5" dirty="0">
                <a:latin typeface="Times New Roman"/>
                <a:cs typeface="Times New Roman"/>
              </a:rPr>
              <a:t>masallar temaları,  kahramanları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verdiği mesajlar yönünden karşılaştırılıp değerlendirmeler ortaya konulmuştur. Farklı kültürlere  ait masallarında benzer hayvan kahramanlarıyla, benzer temaların, aynı mesajları vermek kaygısıyla işlendiği  tespit edilmiştir. Birbiriyle </a:t>
            </a:r>
            <a:r>
              <a:rPr sz="1000" dirty="0">
                <a:latin typeface="Times New Roman"/>
                <a:cs typeface="Times New Roman"/>
              </a:rPr>
              <a:t>hiçbir </a:t>
            </a:r>
            <a:r>
              <a:rPr sz="1000" spc="-5" dirty="0">
                <a:latin typeface="Times New Roman"/>
                <a:cs typeface="Times New Roman"/>
              </a:rPr>
              <a:t>bağı olmayan toplumlarda tema, kahraman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verilmek istenilen mesajlar  itibariyle aynı masalların bulunması </a:t>
            </a:r>
            <a:r>
              <a:rPr sz="1000" dirty="0">
                <a:latin typeface="Times New Roman"/>
                <a:cs typeface="Times New Roman"/>
              </a:rPr>
              <a:t>da </a:t>
            </a:r>
            <a:r>
              <a:rPr sz="1000" spc="-5" dirty="0">
                <a:latin typeface="Times New Roman"/>
                <a:cs typeface="Times New Roman"/>
              </a:rPr>
              <a:t>ilgi </a:t>
            </a:r>
            <a:r>
              <a:rPr sz="1000" dirty="0">
                <a:latin typeface="Times New Roman"/>
                <a:cs typeface="Times New Roman"/>
              </a:rPr>
              <a:t>çekicidir. </a:t>
            </a:r>
            <a:r>
              <a:rPr sz="1000" spc="-10" dirty="0">
                <a:latin typeface="Times New Roman"/>
                <a:cs typeface="Times New Roman"/>
              </a:rPr>
              <a:t>Yine </a:t>
            </a:r>
            <a:r>
              <a:rPr sz="1000" spc="-5" dirty="0">
                <a:latin typeface="Times New Roman"/>
                <a:cs typeface="Times New Roman"/>
              </a:rPr>
              <a:t>farklı toplumlarda hayvanlara yüklenen misyonun </a:t>
            </a:r>
            <a:r>
              <a:rPr sz="1000" dirty="0">
                <a:latin typeface="Times New Roman"/>
                <a:cs typeface="Times New Roman"/>
              </a:rPr>
              <a:t>da  </a:t>
            </a:r>
            <a:r>
              <a:rPr sz="1000" spc="-5" dirty="0">
                <a:latin typeface="Times New Roman"/>
                <a:cs typeface="Times New Roman"/>
              </a:rPr>
              <a:t>hemen hemen aynı </a:t>
            </a:r>
            <a:r>
              <a:rPr sz="1000" dirty="0">
                <a:latin typeface="Times New Roman"/>
                <a:cs typeface="Times New Roman"/>
              </a:rPr>
              <a:t>olduğu tespit</a:t>
            </a:r>
            <a:r>
              <a:rPr sz="1000" spc="-5" dirty="0">
                <a:latin typeface="Times New Roman"/>
                <a:cs typeface="Times New Roman"/>
              </a:rPr>
              <a:t> edilmiştir.</a:t>
            </a:r>
            <a:endParaRPr sz="1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000" b="1" spc="-5" dirty="0">
                <a:latin typeface="Times New Roman"/>
                <a:cs typeface="Times New Roman"/>
              </a:rPr>
              <a:t>Anahtar Kelimeler: </a:t>
            </a:r>
            <a:r>
              <a:rPr sz="1000" spc="-5" dirty="0">
                <a:latin typeface="Times New Roman"/>
                <a:cs typeface="Times New Roman"/>
              </a:rPr>
              <a:t>Masal, Türk Hayvan Masalları, Ezop Masalları, karşılaştırma,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Ezop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ctr">
              <a:lnSpc>
                <a:spcPts val="1190"/>
              </a:lnSpc>
            </a:pPr>
            <a:r>
              <a:rPr sz="1000" b="1" spc="-5" dirty="0">
                <a:latin typeface="Times New Roman"/>
                <a:cs typeface="Times New Roman"/>
              </a:rPr>
              <a:t>COMPARISON OF ANIMAL TALES AND </a:t>
            </a:r>
            <a:r>
              <a:rPr sz="1000" b="1" dirty="0">
                <a:latin typeface="Times New Roman"/>
                <a:cs typeface="Times New Roman"/>
              </a:rPr>
              <a:t>AESOP</a:t>
            </a:r>
            <a:r>
              <a:rPr sz="1000" dirty="0">
                <a:latin typeface="Times New Roman"/>
                <a:cs typeface="Times New Roman"/>
              </a:rPr>
              <a:t>’</a:t>
            </a:r>
            <a:r>
              <a:rPr sz="1000" b="1" dirty="0">
                <a:latin typeface="Times New Roman"/>
                <a:cs typeface="Times New Roman"/>
              </a:rPr>
              <a:t>S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TALES</a:t>
            </a: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sz="1000" b="1" spc="-5" dirty="0">
                <a:latin typeface="Times New Roman"/>
                <a:cs typeface="Times New Roman"/>
              </a:rPr>
              <a:t>Abstract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In this study, the comparison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Aesop’s </a:t>
            </a:r>
            <a:r>
              <a:rPr sz="1000" dirty="0">
                <a:latin typeface="Times New Roman"/>
                <a:cs typeface="Times New Roman"/>
              </a:rPr>
              <a:t>Tales </a:t>
            </a:r>
            <a:r>
              <a:rPr sz="1000" spc="-5" dirty="0">
                <a:latin typeface="Times New Roman"/>
                <a:cs typeface="Times New Roman"/>
              </a:rPr>
              <a:t>and Animal </a:t>
            </a:r>
            <a:r>
              <a:rPr sz="1000" dirty="0">
                <a:latin typeface="Times New Roman"/>
                <a:cs typeface="Times New Roman"/>
              </a:rPr>
              <a:t>Tales </a:t>
            </a:r>
            <a:r>
              <a:rPr sz="1000" spc="-10" dirty="0">
                <a:latin typeface="Times New Roman"/>
                <a:cs typeface="Times New Roman"/>
              </a:rPr>
              <a:t>which </a:t>
            </a:r>
            <a:r>
              <a:rPr sz="1000" spc="-5" dirty="0">
                <a:latin typeface="Times New Roman"/>
                <a:cs typeface="Times New Roman"/>
              </a:rPr>
              <a:t>compiled </a:t>
            </a:r>
            <a:r>
              <a:rPr sz="1000" spc="5" dirty="0">
                <a:latin typeface="Times New Roman"/>
                <a:cs typeface="Times New Roman"/>
              </a:rPr>
              <a:t>by </a:t>
            </a:r>
            <a:r>
              <a:rPr sz="1000" spc="-5" dirty="0">
                <a:latin typeface="Times New Roman"/>
                <a:cs typeface="Times New Roman"/>
              </a:rPr>
              <a:t>Ali </a:t>
            </a:r>
            <a:r>
              <a:rPr sz="1000" dirty="0">
                <a:latin typeface="Times New Roman"/>
                <a:cs typeface="Times New Roman"/>
              </a:rPr>
              <a:t>Berat </a:t>
            </a:r>
            <a:r>
              <a:rPr sz="1000" spc="-5" dirty="0">
                <a:latin typeface="Times New Roman"/>
                <a:cs typeface="Times New Roman"/>
              </a:rPr>
              <a:t>Alptekin </a:t>
            </a:r>
            <a:r>
              <a:rPr sz="1000" spc="-10" dirty="0">
                <a:latin typeface="Times New Roman"/>
                <a:cs typeface="Times New Roman"/>
              </a:rPr>
              <a:t>was  </a:t>
            </a:r>
            <a:r>
              <a:rPr sz="1000" spc="-5" dirty="0">
                <a:latin typeface="Times New Roman"/>
                <a:cs typeface="Times New Roman"/>
              </a:rPr>
              <a:t>made in terms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themes, the heroes and the messages in. Whether the hero in the tale </a:t>
            </a:r>
            <a:r>
              <a:rPr sz="1000" spc="-10" dirty="0">
                <a:latin typeface="Times New Roman"/>
                <a:cs typeface="Times New Roman"/>
              </a:rPr>
              <a:t>with </a:t>
            </a:r>
            <a:r>
              <a:rPr sz="1000" spc="-5" dirty="0">
                <a:latin typeface="Times New Roman"/>
                <a:cs typeface="Times New Roman"/>
              </a:rPr>
              <a:t>universal values  differs from society to society, if there </a:t>
            </a:r>
            <a:r>
              <a:rPr sz="1000" spc="5" dirty="0">
                <a:latin typeface="Times New Roman"/>
                <a:cs typeface="Times New Roman"/>
              </a:rPr>
              <a:t>are </a:t>
            </a:r>
            <a:r>
              <a:rPr sz="1000" spc="-5" dirty="0">
                <a:latin typeface="Times New Roman"/>
                <a:cs typeface="Times New Roman"/>
              </a:rPr>
              <a:t>differences </a:t>
            </a:r>
            <a:r>
              <a:rPr sz="1000" dirty="0">
                <a:latin typeface="Times New Roman"/>
                <a:cs typeface="Times New Roman"/>
              </a:rPr>
              <a:t>in </a:t>
            </a:r>
            <a:r>
              <a:rPr sz="1000" spc="-5" dirty="0">
                <a:latin typeface="Times New Roman"/>
                <a:cs typeface="Times New Roman"/>
              </a:rPr>
              <a:t>which point these differences are; determination and  evaluation about how given the desired </a:t>
            </a:r>
            <a:r>
              <a:rPr sz="1000" spc="-10" dirty="0">
                <a:latin typeface="Times New Roman"/>
                <a:cs typeface="Times New Roman"/>
              </a:rPr>
              <a:t>message </a:t>
            </a:r>
            <a:r>
              <a:rPr sz="1000" spc="-5" dirty="0">
                <a:latin typeface="Times New Roman"/>
                <a:cs typeface="Times New Roman"/>
              </a:rPr>
              <a:t>to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given </a:t>
            </a:r>
            <a:r>
              <a:rPr sz="1000" spc="-10" dirty="0">
                <a:latin typeface="Times New Roman"/>
                <a:cs typeface="Times New Roman"/>
              </a:rPr>
              <a:t>with </a:t>
            </a:r>
            <a:r>
              <a:rPr sz="1000" spc="-5" dirty="0">
                <a:latin typeface="Times New Roman"/>
                <a:cs typeface="Times New Roman"/>
              </a:rPr>
              <a:t>the </a:t>
            </a:r>
            <a:r>
              <a:rPr sz="1000" dirty="0">
                <a:latin typeface="Times New Roman"/>
                <a:cs typeface="Times New Roman"/>
              </a:rPr>
              <a:t>tales </a:t>
            </a:r>
            <a:r>
              <a:rPr sz="1000" spc="-10" dirty="0">
                <a:latin typeface="Times New Roman"/>
                <a:cs typeface="Times New Roman"/>
              </a:rPr>
              <a:t>was </a:t>
            </a:r>
            <a:r>
              <a:rPr sz="1000" spc="-5" dirty="0">
                <a:latin typeface="Times New Roman"/>
                <a:cs typeface="Times New Roman"/>
              </a:rPr>
              <a:t>made. In the introduction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the  study it is focused </a:t>
            </a:r>
            <a:r>
              <a:rPr sz="1000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the </a:t>
            </a:r>
            <a:r>
              <a:rPr sz="1000" dirty="0">
                <a:latin typeface="Times New Roman"/>
                <a:cs typeface="Times New Roman"/>
              </a:rPr>
              <a:t>concept of </a:t>
            </a:r>
            <a:r>
              <a:rPr sz="1000" spc="-5" dirty="0">
                <a:latin typeface="Times New Roman"/>
                <a:cs typeface="Times New Roman"/>
              </a:rPr>
              <a:t>the tale. The tales definitions </a:t>
            </a:r>
            <a:r>
              <a:rPr sz="1000" dirty="0">
                <a:latin typeface="Times New Roman"/>
                <a:cs typeface="Times New Roman"/>
              </a:rPr>
              <a:t>of some </a:t>
            </a:r>
            <a:r>
              <a:rPr sz="1000" spc="-5" dirty="0">
                <a:latin typeface="Times New Roman"/>
                <a:cs typeface="Times New Roman"/>
              </a:rPr>
              <a:t>names came to the fore with their  studies about folklore and views </a:t>
            </a:r>
            <a:r>
              <a:rPr sz="1000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the classification </a:t>
            </a:r>
            <a:r>
              <a:rPr sz="1000" dirty="0">
                <a:latin typeface="Times New Roman"/>
                <a:cs typeface="Times New Roman"/>
              </a:rPr>
              <a:t>of tales </a:t>
            </a:r>
            <a:r>
              <a:rPr sz="1000" spc="-5" dirty="0">
                <a:latin typeface="Times New Roman"/>
                <a:cs typeface="Times New Roman"/>
              </a:rPr>
              <a:t>were included. Later Animal </a:t>
            </a:r>
            <a:r>
              <a:rPr sz="1000" dirty="0">
                <a:latin typeface="Times New Roman"/>
                <a:cs typeface="Times New Roman"/>
              </a:rPr>
              <a:t>Tales </a:t>
            </a:r>
            <a:r>
              <a:rPr sz="1000" spc="-5" dirty="0">
                <a:latin typeface="Times New Roman"/>
                <a:cs typeface="Times New Roman"/>
              </a:rPr>
              <a:t>and </a:t>
            </a:r>
            <a:r>
              <a:rPr sz="1000" spc="5" dirty="0">
                <a:latin typeface="Times New Roman"/>
                <a:cs typeface="Times New Roman"/>
              </a:rPr>
              <a:t>Aesop’s  </a:t>
            </a:r>
            <a:r>
              <a:rPr sz="1000" dirty="0">
                <a:latin typeface="Times New Roman"/>
                <a:cs typeface="Times New Roman"/>
              </a:rPr>
              <a:t>Tales </a:t>
            </a:r>
            <a:r>
              <a:rPr sz="1000" spc="-10" dirty="0">
                <a:latin typeface="Times New Roman"/>
                <a:cs typeface="Times New Roman"/>
              </a:rPr>
              <a:t>were </a:t>
            </a:r>
            <a:r>
              <a:rPr sz="1000" spc="-5" dirty="0">
                <a:latin typeface="Times New Roman"/>
                <a:cs typeface="Times New Roman"/>
              </a:rPr>
              <a:t>evaluated separately in aspect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10" dirty="0">
                <a:latin typeface="Times New Roman"/>
                <a:cs typeface="Times New Roman"/>
              </a:rPr>
              <a:t>theme, </a:t>
            </a:r>
            <a:r>
              <a:rPr sz="1000" spc="-5" dirty="0">
                <a:latin typeface="Times New Roman"/>
                <a:cs typeface="Times New Roman"/>
              </a:rPr>
              <a:t>heroes and message. Not also all tales contained in the </a:t>
            </a:r>
            <a:r>
              <a:rPr sz="1000" dirty="0">
                <a:latin typeface="Times New Roman"/>
                <a:cs typeface="Times New Roman"/>
              </a:rPr>
              <a:t>book  </a:t>
            </a:r>
            <a:r>
              <a:rPr sz="1000" spc="-5" dirty="0">
                <a:latin typeface="Times New Roman"/>
                <a:cs typeface="Times New Roman"/>
              </a:rPr>
              <a:t>here, in </a:t>
            </a:r>
            <a:r>
              <a:rPr sz="1000" dirty="0">
                <a:latin typeface="Times New Roman"/>
                <a:cs typeface="Times New Roman"/>
              </a:rPr>
              <a:t>particular </a:t>
            </a:r>
            <a:r>
              <a:rPr sz="1000" spc="-5" dirty="0">
                <a:latin typeface="Times New Roman"/>
                <a:cs typeface="Times New Roman"/>
              </a:rPr>
              <a:t>tales with </a:t>
            </a:r>
            <a:r>
              <a:rPr sz="1000" spc="-10" dirty="0">
                <a:latin typeface="Times New Roman"/>
                <a:cs typeface="Times New Roman"/>
              </a:rPr>
              <a:t>wild </a:t>
            </a:r>
            <a:r>
              <a:rPr sz="1000" spc="-5" dirty="0">
                <a:latin typeface="Times New Roman"/>
                <a:cs typeface="Times New Roman"/>
              </a:rPr>
              <a:t>animal hero </a:t>
            </a:r>
            <a:r>
              <a:rPr sz="1000" spc="-10" dirty="0">
                <a:latin typeface="Times New Roman"/>
                <a:cs typeface="Times New Roman"/>
              </a:rPr>
              <a:t>were </a:t>
            </a:r>
            <a:r>
              <a:rPr sz="1000" spc="-5" dirty="0">
                <a:latin typeface="Times New Roman"/>
                <a:cs typeface="Times New Roman"/>
              </a:rPr>
              <a:t>preferred. In a </a:t>
            </a:r>
            <a:r>
              <a:rPr sz="1000" spc="-10" dirty="0">
                <a:latin typeface="Times New Roman"/>
                <a:cs typeface="Times New Roman"/>
              </a:rPr>
              <a:t>next </a:t>
            </a:r>
            <a:r>
              <a:rPr sz="1000" spc="-5" dirty="0">
                <a:latin typeface="Times New Roman"/>
                <a:cs typeface="Times New Roman"/>
              </a:rPr>
              <a:t>step, these selected tales were compared  and assessments were carried out in </a:t>
            </a:r>
            <a:r>
              <a:rPr sz="1000" spc="-10" dirty="0">
                <a:latin typeface="Times New Roman"/>
                <a:cs typeface="Times New Roman"/>
              </a:rPr>
              <a:t>terms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themes, heroes and message. In tales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different cultures with  similar animal hero, similar themes were committed with the concern to give the same message has been  identified. It is also interesting, in societies which </a:t>
            </a:r>
            <a:r>
              <a:rPr sz="1000" spc="-10" dirty="0">
                <a:latin typeface="Times New Roman"/>
                <a:cs typeface="Times New Roman"/>
              </a:rPr>
              <a:t>have no </a:t>
            </a:r>
            <a:r>
              <a:rPr sz="1000" spc="-5" dirty="0">
                <a:latin typeface="Times New Roman"/>
                <a:cs typeface="Times New Roman"/>
              </a:rPr>
              <a:t>connection with </a:t>
            </a:r>
            <a:r>
              <a:rPr sz="1000" dirty="0">
                <a:latin typeface="Times New Roman"/>
                <a:cs typeface="Times New Roman"/>
              </a:rPr>
              <a:t>each </a:t>
            </a:r>
            <a:r>
              <a:rPr sz="1000" spc="-5" dirty="0">
                <a:latin typeface="Times New Roman"/>
                <a:cs typeface="Times New Roman"/>
              </a:rPr>
              <a:t>other there </a:t>
            </a:r>
            <a:r>
              <a:rPr sz="1000" dirty="0">
                <a:latin typeface="Times New Roman"/>
                <a:cs typeface="Times New Roman"/>
              </a:rPr>
              <a:t>are </a:t>
            </a:r>
            <a:r>
              <a:rPr sz="1000" spc="-5" dirty="0">
                <a:latin typeface="Times New Roman"/>
                <a:cs typeface="Times New Roman"/>
              </a:rPr>
              <a:t>also the </a:t>
            </a:r>
            <a:r>
              <a:rPr sz="1000" spc="-10" dirty="0">
                <a:latin typeface="Times New Roman"/>
                <a:cs typeface="Times New Roman"/>
              </a:rPr>
              <a:t>same  </a:t>
            </a:r>
            <a:r>
              <a:rPr sz="1000" spc="-5" dirty="0">
                <a:latin typeface="Times New Roman"/>
                <a:cs typeface="Times New Roman"/>
              </a:rPr>
              <a:t>tales as theme, hero and messages. Again, it </a:t>
            </a:r>
            <a:r>
              <a:rPr sz="1000" spc="-10" dirty="0">
                <a:latin typeface="Times New Roman"/>
                <a:cs typeface="Times New Roman"/>
              </a:rPr>
              <a:t>has </a:t>
            </a:r>
            <a:r>
              <a:rPr sz="1000" spc="-5" dirty="0">
                <a:latin typeface="Times New Roman"/>
                <a:cs typeface="Times New Roman"/>
              </a:rPr>
              <a:t>been identified </a:t>
            </a:r>
            <a:r>
              <a:rPr sz="1000" spc="10" dirty="0">
                <a:latin typeface="Times New Roman"/>
                <a:cs typeface="Times New Roman"/>
              </a:rPr>
              <a:t>the </a:t>
            </a:r>
            <a:r>
              <a:rPr sz="1000" spc="-5" dirty="0">
                <a:latin typeface="Times New Roman"/>
                <a:cs typeface="Times New Roman"/>
              </a:rPr>
              <a:t>mission undertaken to animals is almost the  </a:t>
            </a:r>
            <a:r>
              <a:rPr sz="1000" spc="-10" dirty="0">
                <a:latin typeface="Times New Roman"/>
                <a:cs typeface="Times New Roman"/>
              </a:rPr>
              <a:t>same </a:t>
            </a:r>
            <a:r>
              <a:rPr sz="1000" dirty="0">
                <a:latin typeface="Times New Roman"/>
                <a:cs typeface="Times New Roman"/>
              </a:rPr>
              <a:t>in </a:t>
            </a:r>
            <a:r>
              <a:rPr sz="1000" spc="-5" dirty="0">
                <a:latin typeface="Times New Roman"/>
                <a:cs typeface="Times New Roman"/>
              </a:rPr>
              <a:t>different societies.</a:t>
            </a: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Keywords: </a:t>
            </a:r>
            <a:r>
              <a:rPr sz="1000" dirty="0">
                <a:latin typeface="Times New Roman"/>
                <a:cs typeface="Times New Roman"/>
              </a:rPr>
              <a:t>Tale, </a:t>
            </a:r>
            <a:r>
              <a:rPr sz="1000" spc="-5" dirty="0">
                <a:latin typeface="Times New Roman"/>
                <a:cs typeface="Times New Roman"/>
              </a:rPr>
              <a:t>Turkish Animal </a:t>
            </a:r>
            <a:r>
              <a:rPr sz="1000" dirty="0">
                <a:latin typeface="Times New Roman"/>
                <a:cs typeface="Times New Roman"/>
              </a:rPr>
              <a:t>Tales, </a:t>
            </a:r>
            <a:r>
              <a:rPr sz="1000" spc="-5" dirty="0">
                <a:latin typeface="Times New Roman"/>
                <a:cs typeface="Times New Roman"/>
              </a:rPr>
              <a:t>Aesop’s </a:t>
            </a:r>
            <a:r>
              <a:rPr sz="1000" dirty="0">
                <a:latin typeface="Times New Roman"/>
                <a:cs typeface="Times New Roman"/>
              </a:rPr>
              <a:t>Tales, </a:t>
            </a:r>
            <a:r>
              <a:rPr sz="1000" spc="-5" dirty="0">
                <a:latin typeface="Times New Roman"/>
                <a:cs typeface="Times New Roman"/>
              </a:rPr>
              <a:t>comparison,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Aesop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988" y="956736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8288" y="9623246"/>
            <a:ext cx="3888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 indent="-73025">
              <a:lnSpc>
                <a:spcPct val="100000"/>
              </a:lnSpc>
              <a:spcBef>
                <a:spcPts val="95"/>
              </a:spcBef>
              <a:buSzPct val="65000"/>
              <a:buFont typeface="Symbol"/>
              <a:buChar char=""/>
              <a:tabLst>
                <a:tab pos="86360" algn="l"/>
              </a:tabLst>
            </a:pPr>
            <a:r>
              <a:rPr sz="1000" spc="-5" dirty="0">
                <a:latin typeface="Times New Roman"/>
                <a:cs typeface="Times New Roman"/>
              </a:rPr>
              <a:t>Recep Tayyip Erdoğan Üniversitesi Rektörlük Örgütü Türk </a:t>
            </a:r>
            <a:r>
              <a:rPr sz="1000" spc="-10" dirty="0">
                <a:latin typeface="Times New Roman"/>
                <a:cs typeface="Times New Roman"/>
              </a:rPr>
              <a:t>Dili</a:t>
            </a:r>
            <a:r>
              <a:rPr sz="1000" spc="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Okutmanı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4167" y="9998150"/>
            <a:ext cx="2508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sz="1100" dirty="0">
                <a:latin typeface="Calibri"/>
                <a:cs typeface="Calibri"/>
              </a:rPr>
              <a:t>489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7390" cy="925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9289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6215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Kurt: Çalışkan, saf,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spc="-5" dirty="0">
                <a:latin typeface="Times New Roman"/>
                <a:cs typeface="Times New Roman"/>
              </a:rPr>
              <a:t>kalplidir. </a:t>
            </a:r>
            <a:r>
              <a:rPr sz="1200" dirty="0">
                <a:latin typeface="Times New Roman"/>
                <a:cs typeface="Times New Roman"/>
              </a:rPr>
              <a:t>Tilkinin </a:t>
            </a:r>
            <a:r>
              <a:rPr sz="1200" spc="-5" dirty="0">
                <a:latin typeface="Times New Roman"/>
                <a:cs typeface="Times New Roman"/>
              </a:rPr>
              <a:t>yalanlarına kanar. Bazen güçlünün yanında  dalkavukluk yapar. Düşüncesiz hareket etmesinin cezasını canıyla öder. </a:t>
            </a:r>
            <a:r>
              <a:rPr sz="1200" spc="-10" dirty="0">
                <a:latin typeface="Times New Roman"/>
                <a:cs typeface="Times New Roman"/>
              </a:rPr>
              <a:t>İyi </a:t>
            </a:r>
            <a:r>
              <a:rPr sz="1200" dirty="0">
                <a:latin typeface="Times New Roman"/>
                <a:cs typeface="Times New Roman"/>
              </a:rPr>
              <a:t>bir avcıdır ve  </a:t>
            </a:r>
            <a:r>
              <a:rPr sz="1200" spc="-5" dirty="0">
                <a:latin typeface="Times New Roman"/>
                <a:cs typeface="Times New Roman"/>
              </a:rPr>
              <a:t>ikram etmeyi sever. Herkese karşı </a:t>
            </a:r>
            <a:r>
              <a:rPr sz="1200" dirty="0">
                <a:latin typeface="Times New Roman"/>
                <a:cs typeface="Times New Roman"/>
              </a:rPr>
              <a:t>adaletli </a:t>
            </a:r>
            <a:r>
              <a:rPr sz="1200" spc="-5" dirty="0">
                <a:latin typeface="Times New Roman"/>
                <a:cs typeface="Times New Roman"/>
              </a:rPr>
              <a:t>olmasının karşılığını canıyla öder. Kimi </a:t>
            </a:r>
            <a:r>
              <a:rPr sz="1200" dirty="0">
                <a:latin typeface="Times New Roman"/>
                <a:cs typeface="Times New Roman"/>
              </a:rPr>
              <a:t>zaman da  </a:t>
            </a:r>
            <a:r>
              <a:rPr sz="1200" spc="-5" dirty="0">
                <a:latin typeface="Times New Roman"/>
                <a:cs typeface="Times New Roman"/>
              </a:rPr>
              <a:t>hilekâr, </a:t>
            </a:r>
            <a:r>
              <a:rPr sz="1200" dirty="0">
                <a:latin typeface="Times New Roman"/>
                <a:cs typeface="Times New Roman"/>
              </a:rPr>
              <a:t>dostunu </a:t>
            </a:r>
            <a:r>
              <a:rPr sz="1200" spc="-5" dirty="0">
                <a:latin typeface="Times New Roman"/>
                <a:cs typeface="Times New Roman"/>
              </a:rPr>
              <a:t>düşmanını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dirty="0">
                <a:latin typeface="Times New Roman"/>
                <a:cs typeface="Times New Roman"/>
              </a:rPr>
              <a:t>tanıyan bir </a:t>
            </a:r>
            <a:r>
              <a:rPr sz="1200" spc="-5" dirty="0">
                <a:latin typeface="Times New Roman"/>
                <a:cs typeface="Times New Roman"/>
              </a:rPr>
              <a:t>masal </a:t>
            </a:r>
            <a:r>
              <a:rPr sz="1200" dirty="0">
                <a:latin typeface="Times New Roman"/>
                <a:cs typeface="Times New Roman"/>
              </a:rPr>
              <a:t>kahramanı </a:t>
            </a:r>
            <a:r>
              <a:rPr sz="1200" spc="-5" dirty="0">
                <a:latin typeface="Times New Roman"/>
                <a:cs typeface="Times New Roman"/>
              </a:rPr>
              <a:t>olarak </a:t>
            </a:r>
            <a:r>
              <a:rPr sz="1200" dirty="0">
                <a:latin typeface="Times New Roman"/>
                <a:cs typeface="Times New Roman"/>
              </a:rPr>
              <a:t>karşımıza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çıkıyor.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Ördek: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söze inanır, açgözlülüğünün cezasını canıyla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öder.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8945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Tavşan: Akıllı, aklıyla </a:t>
            </a:r>
            <a:r>
              <a:rPr sz="1200" dirty="0">
                <a:latin typeface="Times New Roman"/>
                <a:cs typeface="Times New Roman"/>
              </a:rPr>
              <a:t>kaba </a:t>
            </a:r>
            <a:r>
              <a:rPr sz="1200" spc="-5" dirty="0">
                <a:latin typeface="Times New Roman"/>
                <a:cs typeface="Times New Roman"/>
              </a:rPr>
              <a:t>kuvvetin </a:t>
            </a:r>
            <a:r>
              <a:rPr sz="1200" dirty="0">
                <a:latin typeface="Times New Roman"/>
                <a:cs typeface="Times New Roman"/>
              </a:rPr>
              <a:t>üstesinden </a:t>
            </a:r>
            <a:r>
              <a:rPr sz="1200" spc="-5" dirty="0">
                <a:latin typeface="Times New Roman"/>
                <a:cs typeface="Times New Roman"/>
              </a:rPr>
              <a:t>gelir. </a:t>
            </a:r>
            <a:r>
              <a:rPr sz="1200" dirty="0">
                <a:latin typeface="Times New Roman"/>
                <a:cs typeface="Times New Roman"/>
              </a:rPr>
              <a:t>Kendine </a:t>
            </a:r>
            <a:r>
              <a:rPr sz="1200" spc="-5" dirty="0">
                <a:latin typeface="Times New Roman"/>
                <a:cs typeface="Times New Roman"/>
              </a:rPr>
              <a:t>aşırı </a:t>
            </a:r>
            <a:r>
              <a:rPr sz="1200" dirty="0">
                <a:latin typeface="Times New Roman"/>
                <a:cs typeface="Times New Roman"/>
              </a:rPr>
              <a:t>güveni </a:t>
            </a:r>
            <a:r>
              <a:rPr sz="1200" spc="-5" dirty="0">
                <a:latin typeface="Times New Roman"/>
                <a:cs typeface="Times New Roman"/>
              </a:rPr>
              <a:t>yüzünden  en zayıf rakipleri </a:t>
            </a:r>
            <a:r>
              <a:rPr sz="1200" dirty="0">
                <a:latin typeface="Times New Roman"/>
                <a:cs typeface="Times New Roman"/>
              </a:rPr>
              <a:t>karşısında bile zor </a:t>
            </a:r>
            <a:r>
              <a:rPr sz="1200" spc="-5" dirty="0">
                <a:latin typeface="Times New Roman"/>
                <a:cs typeface="Times New Roman"/>
              </a:rPr>
              <a:t>durumda</a:t>
            </a:r>
            <a:r>
              <a:rPr sz="1200" dirty="0">
                <a:latin typeface="Times New Roman"/>
                <a:cs typeface="Times New Roman"/>
              </a:rPr>
              <a:t> kalabilir.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ct val="95900"/>
              </a:lnSpc>
              <a:spcBef>
                <a:spcPts val="565"/>
              </a:spcBef>
            </a:pPr>
            <a:r>
              <a:rPr sz="1200" dirty="0">
                <a:latin typeface="Times New Roman"/>
                <a:cs typeface="Times New Roman"/>
              </a:rPr>
              <a:t>Tilki: </a:t>
            </a:r>
            <a:r>
              <a:rPr sz="1200" spc="-5" dirty="0">
                <a:latin typeface="Times New Roman"/>
                <a:cs typeface="Times New Roman"/>
              </a:rPr>
              <a:t>Kurnaz, kendi </a:t>
            </a:r>
            <a:r>
              <a:rPr sz="1200" dirty="0">
                <a:latin typeface="Times New Roman"/>
                <a:cs typeface="Times New Roman"/>
              </a:rPr>
              <a:t>çıkarını düşünür, </a:t>
            </a:r>
            <a:r>
              <a:rPr sz="1200" spc="-5" dirty="0">
                <a:latin typeface="Times New Roman"/>
                <a:cs typeface="Times New Roman"/>
              </a:rPr>
              <a:t>karşısındakileri hep </a:t>
            </a:r>
            <a:r>
              <a:rPr sz="1200" dirty="0">
                <a:latin typeface="Times New Roman"/>
                <a:cs typeface="Times New Roman"/>
              </a:rPr>
              <a:t>kandırıp </a:t>
            </a:r>
            <a:r>
              <a:rPr sz="1200" spc="-5" dirty="0">
                <a:latin typeface="Times New Roman"/>
                <a:cs typeface="Times New Roman"/>
              </a:rPr>
              <a:t>aldatır, </a:t>
            </a:r>
            <a:r>
              <a:rPr sz="1200" dirty="0">
                <a:latin typeface="Times New Roman"/>
                <a:cs typeface="Times New Roman"/>
              </a:rPr>
              <a:t>dostluğuna  </a:t>
            </a:r>
            <a:r>
              <a:rPr sz="1200" spc="-5" dirty="0">
                <a:latin typeface="Times New Roman"/>
                <a:cs typeface="Times New Roman"/>
              </a:rPr>
              <a:t>güvenilmez. Kendisine iyilik </a:t>
            </a:r>
            <a:r>
              <a:rPr sz="1200" spc="-10" dirty="0">
                <a:latin typeface="Times New Roman"/>
                <a:cs typeface="Times New Roman"/>
              </a:rPr>
              <a:t>yapıp </a:t>
            </a:r>
            <a:r>
              <a:rPr sz="1200" spc="-5" dirty="0">
                <a:latin typeface="Times New Roman"/>
                <a:cs typeface="Times New Roman"/>
              </a:rPr>
              <a:t>evini </a:t>
            </a:r>
            <a:r>
              <a:rPr sz="1200" dirty="0">
                <a:latin typeface="Times New Roman"/>
                <a:cs typeface="Times New Roman"/>
              </a:rPr>
              <a:t>açanlara bile kötülük </a:t>
            </a:r>
            <a:r>
              <a:rPr sz="1200" spc="-5" dirty="0">
                <a:latin typeface="Times New Roman"/>
                <a:cs typeface="Times New Roman"/>
              </a:rPr>
              <a:t>yapabilecek </a:t>
            </a:r>
            <a:r>
              <a:rPr sz="1200" dirty="0">
                <a:latin typeface="Times New Roman"/>
                <a:cs typeface="Times New Roman"/>
              </a:rPr>
              <a:t>bir tabiattadır.  </a:t>
            </a:r>
            <a:r>
              <a:rPr sz="1200" spc="-5" dirty="0">
                <a:latin typeface="Times New Roman"/>
                <a:cs typeface="Times New Roman"/>
              </a:rPr>
              <a:t>Bencillik </a:t>
            </a:r>
            <a:r>
              <a:rPr sz="1200" spc="-10" dirty="0">
                <a:latin typeface="Times New Roman"/>
                <a:cs typeface="Times New Roman"/>
              </a:rPr>
              <a:t>yapıp </a:t>
            </a:r>
            <a:r>
              <a:rPr sz="1200" spc="-5" dirty="0">
                <a:latin typeface="Times New Roman"/>
                <a:cs typeface="Times New Roman"/>
              </a:rPr>
              <a:t>misliyle karşılık gördüğünde </a:t>
            </a:r>
            <a:r>
              <a:rPr sz="1200" dirty="0">
                <a:latin typeface="Times New Roman"/>
                <a:cs typeface="Times New Roman"/>
              </a:rPr>
              <a:t>de hemen küsüp </a:t>
            </a:r>
            <a:r>
              <a:rPr sz="1200" spc="-5" dirty="0">
                <a:latin typeface="Times New Roman"/>
                <a:cs typeface="Times New Roman"/>
              </a:rPr>
              <a:t>gider. </a:t>
            </a:r>
            <a:r>
              <a:rPr sz="1200" dirty="0">
                <a:latin typeface="Times New Roman"/>
                <a:cs typeface="Times New Roman"/>
              </a:rPr>
              <a:t>Her duruma hazırlıklıdır,  </a:t>
            </a:r>
            <a:r>
              <a:rPr sz="1200" spc="-5" dirty="0">
                <a:latin typeface="Times New Roman"/>
                <a:cs typeface="Times New Roman"/>
              </a:rPr>
              <a:t>her problemin içinden </a:t>
            </a:r>
            <a:r>
              <a:rPr sz="1200" dirty="0">
                <a:latin typeface="Times New Roman"/>
                <a:cs typeface="Times New Roman"/>
              </a:rPr>
              <a:t>aklı ve </a:t>
            </a:r>
            <a:r>
              <a:rPr sz="1200" spc="-5" dirty="0">
                <a:latin typeface="Times New Roman"/>
                <a:cs typeface="Times New Roman"/>
              </a:rPr>
              <a:t>kurnazlığı sayesinde rahatlıkla </a:t>
            </a:r>
            <a:r>
              <a:rPr sz="1200" dirty="0">
                <a:latin typeface="Times New Roman"/>
                <a:cs typeface="Times New Roman"/>
              </a:rPr>
              <a:t>kurtulur. </a:t>
            </a:r>
            <a:r>
              <a:rPr sz="1200" spc="-5" dirty="0">
                <a:latin typeface="Times New Roman"/>
                <a:cs typeface="Times New Roman"/>
              </a:rPr>
              <a:t>Dalkavukluk </a:t>
            </a:r>
            <a:r>
              <a:rPr sz="1200" dirty="0">
                <a:latin typeface="Times New Roman"/>
                <a:cs typeface="Times New Roman"/>
              </a:rPr>
              <a:t>eder.  </a:t>
            </a:r>
            <a:r>
              <a:rPr sz="1200" spc="-5" dirty="0">
                <a:latin typeface="Times New Roman"/>
                <a:cs typeface="Times New Roman"/>
              </a:rPr>
              <a:t>Kendinden güçlüler </a:t>
            </a:r>
            <a:r>
              <a:rPr sz="1200" dirty="0">
                <a:latin typeface="Times New Roman"/>
                <a:cs typeface="Times New Roman"/>
              </a:rPr>
              <a:t>karşısında </a:t>
            </a:r>
            <a:r>
              <a:rPr sz="1200" spc="-5" dirty="0">
                <a:latin typeface="Times New Roman"/>
                <a:cs typeface="Times New Roman"/>
              </a:rPr>
              <a:t>menfaati icabı </a:t>
            </a:r>
            <a:r>
              <a:rPr sz="1200" dirty="0">
                <a:latin typeface="Times New Roman"/>
                <a:cs typeface="Times New Roman"/>
              </a:rPr>
              <a:t>iki büklüm olur, </a:t>
            </a:r>
            <a:r>
              <a:rPr sz="1200" spc="-5" dirty="0">
                <a:latin typeface="Times New Roman"/>
                <a:cs typeface="Times New Roman"/>
              </a:rPr>
              <a:t>el pençe </a:t>
            </a:r>
            <a:r>
              <a:rPr sz="1200" dirty="0">
                <a:latin typeface="Times New Roman"/>
                <a:cs typeface="Times New Roman"/>
              </a:rPr>
              <a:t>divan </a:t>
            </a:r>
            <a:r>
              <a:rPr sz="1200" spc="-5" dirty="0">
                <a:latin typeface="Times New Roman"/>
                <a:cs typeface="Times New Roman"/>
              </a:rPr>
              <a:t>durur.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çok  az gafil avlanır, ayının lafıyla hareket eder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pişman </a:t>
            </a:r>
            <a:r>
              <a:rPr sz="1200" dirty="0">
                <a:latin typeface="Times New Roman"/>
                <a:cs typeface="Times New Roman"/>
              </a:rPr>
              <a:t>olur.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duruma </a:t>
            </a:r>
            <a:r>
              <a:rPr sz="1200" spc="5" dirty="0">
                <a:latin typeface="Times New Roman"/>
                <a:cs typeface="Times New Roman"/>
              </a:rPr>
              <a:t>göre </a:t>
            </a:r>
            <a:r>
              <a:rPr sz="1200" spc="-5" dirty="0">
                <a:latin typeface="Times New Roman"/>
                <a:cs typeface="Times New Roman"/>
              </a:rPr>
              <a:t>şekil alabilir,  zarar göreceğini </a:t>
            </a:r>
            <a:r>
              <a:rPr sz="1200" dirty="0">
                <a:latin typeface="Times New Roman"/>
                <a:cs typeface="Times New Roman"/>
              </a:rPr>
              <a:t>anladığında </a:t>
            </a:r>
            <a:r>
              <a:rPr sz="1200" spc="-5" dirty="0">
                <a:latin typeface="Times New Roman"/>
                <a:cs typeface="Times New Roman"/>
              </a:rPr>
              <a:t>geri adım atmasını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bilir.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65"/>
              </a:spcBef>
            </a:pPr>
            <a:r>
              <a:rPr sz="1200" b="1" spc="-5" dirty="0">
                <a:latin typeface="Times New Roman"/>
                <a:cs typeface="Times New Roman"/>
              </a:rPr>
              <a:t>Ezop Masallarının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Kahramanları: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15"/>
              </a:spcBef>
            </a:pPr>
            <a:r>
              <a:rPr sz="1200" spc="-5" dirty="0">
                <a:latin typeface="Times New Roman"/>
                <a:cs typeface="Times New Roman"/>
              </a:rPr>
              <a:t>Alakarga: Başkalarına </a:t>
            </a:r>
            <a:r>
              <a:rPr sz="1200" dirty="0">
                <a:latin typeface="Times New Roman"/>
                <a:cs typeface="Times New Roman"/>
              </a:rPr>
              <a:t>özenen,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hayalcidir.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Aslan: Güçlü, kuvvetli, akıllı, kendisinden zayıflara </a:t>
            </a:r>
            <a:r>
              <a:rPr sz="1200" dirty="0">
                <a:latin typeface="Times New Roman"/>
                <a:cs typeface="Times New Roman"/>
              </a:rPr>
              <a:t>karşı, </a:t>
            </a:r>
            <a:r>
              <a:rPr sz="1200" spc="-5" dirty="0">
                <a:latin typeface="Times New Roman"/>
                <a:cs typeface="Times New Roman"/>
              </a:rPr>
              <a:t>acımasız, merhametsiz,  güçsüzlere hayat </a:t>
            </a:r>
            <a:r>
              <a:rPr sz="1200" dirty="0">
                <a:latin typeface="Times New Roman"/>
                <a:cs typeface="Times New Roman"/>
              </a:rPr>
              <a:t>hakkı tanımaz; </a:t>
            </a:r>
            <a:r>
              <a:rPr sz="1200" spc="-5" dirty="0">
                <a:latin typeface="Times New Roman"/>
                <a:cs typeface="Times New Roman"/>
              </a:rPr>
              <a:t>eline </a:t>
            </a:r>
            <a:r>
              <a:rPr sz="1200" spc="-10" dirty="0">
                <a:latin typeface="Times New Roman"/>
                <a:cs typeface="Times New Roman"/>
              </a:rPr>
              <a:t>geçen </a:t>
            </a:r>
            <a:r>
              <a:rPr sz="1200" spc="-5" dirty="0">
                <a:latin typeface="Times New Roman"/>
                <a:cs typeface="Times New Roman"/>
              </a:rPr>
              <a:t>fırsatları affetmez, değerlendirir; adaletle  hükmeder; sadece </a:t>
            </a:r>
            <a:r>
              <a:rPr sz="1200" dirty="0">
                <a:latin typeface="Times New Roman"/>
                <a:cs typeface="Times New Roman"/>
              </a:rPr>
              <a:t>kendi </a:t>
            </a:r>
            <a:r>
              <a:rPr sz="1200" spc="-5" dirty="0">
                <a:latin typeface="Times New Roman"/>
                <a:cs typeface="Times New Roman"/>
              </a:rPr>
              <a:t>menfaatini </a:t>
            </a:r>
            <a:r>
              <a:rPr sz="1200" dirty="0">
                <a:latin typeface="Times New Roman"/>
                <a:cs typeface="Times New Roman"/>
              </a:rPr>
              <a:t>düşünür; </a:t>
            </a:r>
            <a:r>
              <a:rPr sz="1200" spc="-5" dirty="0">
                <a:latin typeface="Times New Roman"/>
                <a:cs typeface="Times New Roman"/>
              </a:rPr>
              <a:t>aza kanaat etmeyip </a:t>
            </a:r>
            <a:r>
              <a:rPr sz="1200" dirty="0">
                <a:latin typeface="Times New Roman"/>
                <a:cs typeface="Times New Roman"/>
              </a:rPr>
              <a:t>elindekini de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kaybeder.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Atmaca: Elindekiyle yetinmesini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bilendir.</a:t>
            </a:r>
            <a:endParaRPr sz="1200">
              <a:latin typeface="Times New Roman"/>
              <a:cs typeface="Times New Roman"/>
            </a:endParaRPr>
          </a:p>
          <a:p>
            <a:pPr marL="461645" marR="1696085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Ayı: İkiyüzlü, </a:t>
            </a:r>
            <a:r>
              <a:rPr sz="1200" dirty="0">
                <a:latin typeface="Times New Roman"/>
                <a:cs typeface="Times New Roman"/>
              </a:rPr>
              <a:t>elindeki malı </a:t>
            </a:r>
            <a:r>
              <a:rPr sz="1200" spc="-5" dirty="0">
                <a:latin typeface="Times New Roman"/>
                <a:cs typeface="Times New Roman"/>
              </a:rPr>
              <a:t>için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şeyiyle mücadele eder.  Bülbül: Güçsüz, </a:t>
            </a:r>
            <a:r>
              <a:rPr sz="1200" dirty="0">
                <a:latin typeface="Times New Roman"/>
                <a:cs typeface="Times New Roman"/>
              </a:rPr>
              <a:t>dikkatsiz, </a:t>
            </a:r>
            <a:r>
              <a:rPr sz="1200" spc="-5" dirty="0">
                <a:latin typeface="Times New Roman"/>
                <a:cs typeface="Times New Roman"/>
              </a:rPr>
              <a:t>tehlikeleri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sezemez.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>
              <a:lnSpc>
                <a:spcPts val="1380"/>
              </a:lnSpc>
              <a:spcBef>
                <a:spcPts val="635"/>
              </a:spcBef>
              <a:tabLst>
                <a:tab pos="1003935" algn="l"/>
                <a:tab pos="1647825" algn="l"/>
                <a:tab pos="2412365" algn="l"/>
                <a:tab pos="2819400" algn="l"/>
                <a:tab pos="3608070" algn="l"/>
                <a:tab pos="4538980" algn="l"/>
                <a:tab pos="5117465" algn="l"/>
                <a:tab pos="5574665" algn="l"/>
              </a:tabLst>
            </a:pP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ik:	</a:t>
            </a:r>
            <a:r>
              <a:rPr sz="1200" spc="-5" dirty="0">
                <a:latin typeface="Times New Roman"/>
                <a:cs typeface="Times New Roman"/>
              </a:rPr>
              <a:t>Dostun</a:t>
            </a:r>
            <a:r>
              <a:rPr sz="1200" dirty="0">
                <a:latin typeface="Times New Roman"/>
                <a:cs typeface="Times New Roman"/>
              </a:rPr>
              <a:t>u	düş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nını	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ırt	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n;	düşün</a:t>
            </a:r>
            <a:r>
              <a:rPr sz="1200" spc="-5" dirty="0">
                <a:latin typeface="Times New Roman"/>
                <a:cs typeface="Times New Roman"/>
              </a:rPr>
              <a:t>cesi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	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	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n;	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 </a:t>
            </a:r>
            <a:r>
              <a:rPr sz="1200" spc="-5" dirty="0">
                <a:latin typeface="Times New Roman"/>
                <a:cs typeface="Times New Roman"/>
              </a:rPr>
              <a:t>söylenilene </a:t>
            </a:r>
            <a:r>
              <a:rPr sz="1200" dirty="0">
                <a:latin typeface="Times New Roman"/>
                <a:cs typeface="Times New Roman"/>
              </a:rPr>
              <a:t>inanan bir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ahmaktır.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Karga: </a:t>
            </a:r>
            <a:r>
              <a:rPr sz="1200" dirty="0">
                <a:latin typeface="Times New Roman"/>
                <a:cs typeface="Times New Roman"/>
              </a:rPr>
              <a:t>Kendini </a:t>
            </a:r>
            <a:r>
              <a:rPr sz="1200" spc="-5" dirty="0">
                <a:latin typeface="Times New Roman"/>
                <a:cs typeface="Times New Roman"/>
              </a:rPr>
              <a:t>beğenmiş, </a:t>
            </a:r>
            <a:r>
              <a:rPr sz="1200" dirty="0">
                <a:latin typeface="Times New Roman"/>
                <a:cs typeface="Times New Roman"/>
              </a:rPr>
              <a:t>ne oldum</a:t>
            </a:r>
            <a:r>
              <a:rPr sz="1200" spc="-5" dirty="0">
                <a:latin typeface="Times New Roman"/>
                <a:cs typeface="Times New Roman"/>
              </a:rPr>
              <a:t> delisidir.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Kartal: Dostluğuna </a:t>
            </a:r>
            <a:r>
              <a:rPr sz="1200" dirty="0">
                <a:latin typeface="Times New Roman"/>
                <a:cs typeface="Times New Roman"/>
              </a:rPr>
              <a:t>bile </a:t>
            </a:r>
            <a:r>
              <a:rPr sz="1200" spc="-5" dirty="0">
                <a:latin typeface="Times New Roman"/>
                <a:cs typeface="Times New Roman"/>
              </a:rPr>
              <a:t>güvenilmez, </a:t>
            </a:r>
            <a:r>
              <a:rPr sz="1200" dirty="0">
                <a:latin typeface="Times New Roman"/>
                <a:cs typeface="Times New Roman"/>
              </a:rPr>
              <a:t>her türlü </a:t>
            </a:r>
            <a:r>
              <a:rPr sz="1200" spc="-5" dirty="0">
                <a:latin typeface="Times New Roman"/>
                <a:cs typeface="Times New Roman"/>
              </a:rPr>
              <a:t>kötülüğün </a:t>
            </a:r>
            <a:r>
              <a:rPr sz="1200" dirty="0">
                <a:latin typeface="Times New Roman"/>
                <a:cs typeface="Times New Roman"/>
              </a:rPr>
              <a:t>bekleneceği, açgözlü; </a:t>
            </a:r>
            <a:r>
              <a:rPr sz="1200" spc="-5" dirty="0">
                <a:latin typeface="Times New Roman"/>
                <a:cs typeface="Times New Roman"/>
              </a:rPr>
              <a:t>güçle,  kaba kuvvetle her şeyi halledeceğini </a:t>
            </a:r>
            <a:r>
              <a:rPr sz="1200" dirty="0">
                <a:latin typeface="Times New Roman"/>
                <a:cs typeface="Times New Roman"/>
              </a:rPr>
              <a:t>düşünür ve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zaman da istediğini </a:t>
            </a:r>
            <a:r>
              <a:rPr sz="1200" spc="-5" dirty="0">
                <a:latin typeface="Times New Roman"/>
                <a:cs typeface="Times New Roman"/>
              </a:rPr>
              <a:t>yapar; gururlu,  gördüğü iyiliği </a:t>
            </a:r>
            <a:r>
              <a:rPr sz="1200" dirty="0">
                <a:latin typeface="Times New Roman"/>
                <a:cs typeface="Times New Roman"/>
              </a:rPr>
              <a:t>karşılıksız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bırakmaz.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Kurbağa: </a:t>
            </a:r>
            <a:r>
              <a:rPr sz="1200" dirty="0">
                <a:latin typeface="Times New Roman"/>
                <a:cs typeface="Times New Roman"/>
              </a:rPr>
              <a:t>Tedbirsiz </a:t>
            </a:r>
            <a:r>
              <a:rPr sz="1200" spc="-5" dirty="0">
                <a:latin typeface="Times New Roman"/>
                <a:cs typeface="Times New Roman"/>
              </a:rPr>
              <a:t>hareket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>
              <a:lnSpc>
                <a:spcPts val="138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Kurt: Gücünün yetmeyeceğini anladığında </a:t>
            </a:r>
            <a:r>
              <a:rPr sz="1200" dirty="0">
                <a:latin typeface="Times New Roman"/>
                <a:cs typeface="Times New Roman"/>
              </a:rPr>
              <a:t>işini </a:t>
            </a:r>
            <a:r>
              <a:rPr sz="1200" spc="-5" dirty="0">
                <a:latin typeface="Times New Roman"/>
                <a:cs typeface="Times New Roman"/>
              </a:rPr>
              <a:t>tatlılıkla halletmeye </a:t>
            </a:r>
            <a:r>
              <a:rPr sz="1200" dirty="0">
                <a:latin typeface="Times New Roman"/>
                <a:cs typeface="Times New Roman"/>
              </a:rPr>
              <a:t>çalışan bir  </a:t>
            </a:r>
            <a:r>
              <a:rPr sz="1200" spc="-5" dirty="0">
                <a:latin typeface="Times New Roman"/>
                <a:cs typeface="Times New Roman"/>
              </a:rPr>
              <a:t>kurnazdır.</a:t>
            </a:r>
            <a:endParaRPr sz="1200">
              <a:latin typeface="Times New Roman"/>
              <a:cs typeface="Times New Roman"/>
            </a:endParaRPr>
          </a:p>
          <a:p>
            <a:pPr marL="461645" marR="1640839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Maymun: </a:t>
            </a:r>
            <a:r>
              <a:rPr sz="1200" dirty="0">
                <a:latin typeface="Times New Roman"/>
                <a:cs typeface="Times New Roman"/>
              </a:rPr>
              <a:t>Ne oldum </a:t>
            </a:r>
            <a:r>
              <a:rPr sz="1200" spc="-5" dirty="0">
                <a:latin typeface="Times New Roman"/>
                <a:cs typeface="Times New Roman"/>
              </a:rPr>
              <a:t>delisi, düşüncesiz, kendini beğenmiştir.  Öküz: Ahmak, hep kendini </a:t>
            </a:r>
            <a:r>
              <a:rPr sz="1200" dirty="0">
                <a:latin typeface="Times New Roman"/>
                <a:cs typeface="Times New Roman"/>
              </a:rPr>
              <a:t>düşünür,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bencildir.</a:t>
            </a:r>
            <a:endParaRPr sz="1200">
              <a:latin typeface="Times New Roman"/>
              <a:cs typeface="Times New Roman"/>
            </a:endParaRPr>
          </a:p>
          <a:p>
            <a:pPr marL="499745" marR="2147570" indent="-38100">
              <a:lnSpc>
                <a:spcPts val="1980"/>
              </a:lnSpc>
            </a:pPr>
            <a:r>
              <a:rPr sz="1200" spc="-5" dirty="0">
                <a:latin typeface="Times New Roman"/>
                <a:cs typeface="Times New Roman"/>
              </a:rPr>
              <a:t>Ördek: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söze inanır, boğazına </a:t>
            </a:r>
            <a:r>
              <a:rPr sz="1200" dirty="0">
                <a:latin typeface="Times New Roman"/>
                <a:cs typeface="Times New Roman"/>
              </a:rPr>
              <a:t>düşkün, korkaktır.  </a:t>
            </a:r>
            <a:r>
              <a:rPr sz="1200" spc="-5" dirty="0">
                <a:latin typeface="Times New Roman"/>
                <a:cs typeface="Times New Roman"/>
              </a:rPr>
              <a:t>Pars: Kendini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beğenmiştir.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385"/>
              </a:spcBef>
            </a:pPr>
            <a:r>
              <a:rPr sz="1200" spc="-5" dirty="0">
                <a:latin typeface="Times New Roman"/>
                <a:cs typeface="Times New Roman"/>
              </a:rPr>
              <a:t>Tavşan: Zayıf, güçsüz, her zaman güçlülerin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yemidir.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latin typeface="Times New Roman"/>
                <a:cs typeface="Times New Roman"/>
              </a:rPr>
              <a:t>Tilki: </a:t>
            </a:r>
            <a:r>
              <a:rPr sz="1200" spc="-5" dirty="0">
                <a:latin typeface="Times New Roman"/>
                <a:cs typeface="Times New Roman"/>
              </a:rPr>
              <a:t>Mazlum, akıllı, </a:t>
            </a:r>
            <a:r>
              <a:rPr sz="1200" dirty="0">
                <a:latin typeface="Times New Roman"/>
                <a:cs typeface="Times New Roman"/>
              </a:rPr>
              <a:t>zeki, </a:t>
            </a:r>
            <a:r>
              <a:rPr sz="1200" spc="-5" dirty="0">
                <a:latin typeface="Times New Roman"/>
                <a:cs typeface="Times New Roman"/>
              </a:rPr>
              <a:t>kurnaz, hazırcevap, mantığıyla hareket eden,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gerçekçidir.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5485" cy="411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8020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431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Tonuzlan </a:t>
            </a:r>
            <a:r>
              <a:rPr sz="1200" spc="-5" dirty="0">
                <a:latin typeface="Times New Roman"/>
                <a:cs typeface="Times New Roman"/>
              </a:rPr>
              <a:t>(Bokböceği): İnatçı, kafasına </a:t>
            </a:r>
            <a:r>
              <a:rPr sz="1200" dirty="0">
                <a:latin typeface="Times New Roman"/>
                <a:cs typeface="Times New Roman"/>
              </a:rPr>
              <a:t>koyduğunu </a:t>
            </a:r>
            <a:r>
              <a:rPr sz="1200" spc="-5" dirty="0">
                <a:latin typeface="Times New Roman"/>
                <a:cs typeface="Times New Roman"/>
              </a:rPr>
              <a:t>gerçekleştirmek için </a:t>
            </a:r>
            <a:r>
              <a:rPr sz="1200" spc="5" dirty="0">
                <a:latin typeface="Times New Roman"/>
                <a:cs typeface="Times New Roman"/>
              </a:rPr>
              <a:t>her </a:t>
            </a:r>
            <a:r>
              <a:rPr sz="1200" spc="-10" dirty="0">
                <a:latin typeface="Times New Roman"/>
                <a:cs typeface="Times New Roman"/>
              </a:rPr>
              <a:t>yolu </a:t>
            </a:r>
            <a:r>
              <a:rPr sz="1200" dirty="0">
                <a:latin typeface="Times New Roman"/>
                <a:cs typeface="Times New Roman"/>
              </a:rPr>
              <a:t>dener  </a:t>
            </a:r>
            <a:r>
              <a:rPr sz="1200" spc="-5" dirty="0">
                <a:latin typeface="Times New Roman"/>
                <a:cs typeface="Times New Roman"/>
              </a:rPr>
              <a:t>asla vazgeçmez.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30"/>
              </a:spcBef>
            </a:pPr>
            <a:r>
              <a:rPr sz="1200" b="1" dirty="0">
                <a:latin typeface="Times New Roman"/>
                <a:cs typeface="Times New Roman"/>
              </a:rPr>
              <a:t>Hayvan </a:t>
            </a:r>
            <a:r>
              <a:rPr sz="1200" b="1" spc="-5" dirty="0">
                <a:latin typeface="Times New Roman"/>
                <a:cs typeface="Times New Roman"/>
              </a:rPr>
              <a:t>Masalları </a:t>
            </a:r>
            <a:r>
              <a:rPr sz="1200" b="1" dirty="0">
                <a:latin typeface="Times New Roman"/>
                <a:cs typeface="Times New Roman"/>
              </a:rPr>
              <a:t>ile </a:t>
            </a:r>
            <a:r>
              <a:rPr sz="1200" b="1" spc="-5" dirty="0">
                <a:latin typeface="Times New Roman"/>
                <a:cs typeface="Times New Roman"/>
              </a:rPr>
              <a:t>Ezop Masallarını Kahraman Yönünden</a:t>
            </a:r>
            <a:r>
              <a:rPr sz="1200" b="1" spc="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Karşılaştırma: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ts val="1380"/>
              </a:lnSpc>
              <a:spcBef>
                <a:spcPts val="610"/>
              </a:spcBef>
            </a:pPr>
            <a:r>
              <a:rPr sz="1200" spc="-5" dirty="0">
                <a:latin typeface="Times New Roman"/>
                <a:cs typeface="Times New Roman"/>
              </a:rPr>
              <a:t>Hayvan Masallarında </a:t>
            </a:r>
            <a:r>
              <a:rPr sz="1200" dirty="0">
                <a:latin typeface="Times New Roman"/>
                <a:cs typeface="Times New Roman"/>
              </a:rPr>
              <a:t>aslan, </a:t>
            </a:r>
            <a:r>
              <a:rPr sz="1200" spc="-5" dirty="0">
                <a:latin typeface="Times New Roman"/>
                <a:cs typeface="Times New Roman"/>
              </a:rPr>
              <a:t>at, </a:t>
            </a:r>
            <a:r>
              <a:rPr sz="1200" spc="-10" dirty="0">
                <a:latin typeface="Times New Roman"/>
                <a:cs typeface="Times New Roman"/>
              </a:rPr>
              <a:t>ayı, </a:t>
            </a:r>
            <a:r>
              <a:rPr sz="1200" spc="-5" dirty="0">
                <a:latin typeface="Times New Roman"/>
                <a:cs typeface="Times New Roman"/>
              </a:rPr>
              <a:t>çakal, geyik, </a:t>
            </a:r>
            <a:r>
              <a:rPr sz="1200" dirty="0">
                <a:latin typeface="Times New Roman"/>
                <a:cs typeface="Times New Roman"/>
              </a:rPr>
              <a:t>horoz, </a:t>
            </a:r>
            <a:r>
              <a:rPr sz="1200" spc="-5" dirty="0">
                <a:latin typeface="Times New Roman"/>
                <a:cs typeface="Times New Roman"/>
              </a:rPr>
              <a:t>kaplumbağa, kartal, </a:t>
            </a:r>
            <a:r>
              <a:rPr sz="1200" dirty="0">
                <a:latin typeface="Times New Roman"/>
                <a:cs typeface="Times New Roman"/>
              </a:rPr>
              <a:t>kirpi,  </a:t>
            </a:r>
            <a:r>
              <a:rPr sz="1200" spc="-5" dirty="0">
                <a:latin typeface="Times New Roman"/>
                <a:cs typeface="Times New Roman"/>
              </a:rPr>
              <a:t>köpek, kurbağa, </a:t>
            </a:r>
            <a:r>
              <a:rPr sz="1200" dirty="0">
                <a:latin typeface="Times New Roman"/>
                <a:cs typeface="Times New Roman"/>
              </a:rPr>
              <a:t>kurt, ördek, </a:t>
            </a:r>
            <a:r>
              <a:rPr sz="1200" spc="-5" dirty="0">
                <a:latin typeface="Times New Roman"/>
                <a:cs typeface="Times New Roman"/>
              </a:rPr>
              <a:t>tavşan, </a:t>
            </a:r>
            <a:r>
              <a:rPr sz="1200" dirty="0">
                <a:latin typeface="Times New Roman"/>
                <a:cs typeface="Times New Roman"/>
              </a:rPr>
              <a:t>tilki </a:t>
            </a:r>
            <a:r>
              <a:rPr sz="1200" spc="-10" dirty="0">
                <a:latin typeface="Times New Roman"/>
                <a:cs typeface="Times New Roman"/>
              </a:rPr>
              <a:t>yer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alır.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ts val="1380"/>
              </a:lnSpc>
              <a:spcBef>
                <a:spcPts val="600"/>
              </a:spcBef>
            </a:pPr>
            <a:r>
              <a:rPr sz="1200" dirty="0">
                <a:latin typeface="Times New Roman"/>
                <a:cs typeface="Times New Roman"/>
              </a:rPr>
              <a:t>Ezop </a:t>
            </a:r>
            <a:r>
              <a:rPr sz="1200" spc="-5" dirty="0">
                <a:latin typeface="Times New Roman"/>
                <a:cs typeface="Times New Roman"/>
              </a:rPr>
              <a:t>Masallarında </a:t>
            </a:r>
            <a:r>
              <a:rPr sz="1200" dirty="0">
                <a:latin typeface="Times New Roman"/>
                <a:cs typeface="Times New Roman"/>
              </a:rPr>
              <a:t>ise </a:t>
            </a:r>
            <a:r>
              <a:rPr sz="1200" spc="-5" dirty="0">
                <a:latin typeface="Times New Roman"/>
                <a:cs typeface="Times New Roman"/>
              </a:rPr>
              <a:t>alakarga, karga, aslan, atmaca, ayı, </a:t>
            </a:r>
            <a:r>
              <a:rPr sz="1200" dirty="0">
                <a:latin typeface="Times New Roman"/>
                <a:cs typeface="Times New Roman"/>
              </a:rPr>
              <a:t>bülbül, </a:t>
            </a:r>
            <a:r>
              <a:rPr sz="1200" spc="-5" dirty="0">
                <a:latin typeface="Times New Roman"/>
                <a:cs typeface="Times New Roman"/>
              </a:rPr>
              <a:t>geyik, kartal,  kurbağa, </a:t>
            </a:r>
            <a:r>
              <a:rPr sz="1200" dirty="0">
                <a:latin typeface="Times New Roman"/>
                <a:cs typeface="Times New Roman"/>
              </a:rPr>
              <a:t>kurt, </a:t>
            </a:r>
            <a:r>
              <a:rPr sz="1200" spc="-5" dirty="0">
                <a:latin typeface="Times New Roman"/>
                <a:cs typeface="Times New Roman"/>
              </a:rPr>
              <a:t>maymun, </a:t>
            </a:r>
            <a:r>
              <a:rPr sz="1200" dirty="0">
                <a:latin typeface="Times New Roman"/>
                <a:cs typeface="Times New Roman"/>
              </a:rPr>
              <a:t>öküz, </a:t>
            </a:r>
            <a:r>
              <a:rPr sz="1200" spc="-5" dirty="0">
                <a:latin typeface="Times New Roman"/>
                <a:cs typeface="Times New Roman"/>
              </a:rPr>
              <a:t>pars, tavşan,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tonuzlan (bokböceği) </a:t>
            </a:r>
            <a:r>
              <a:rPr sz="1200" spc="-10" dirty="0">
                <a:latin typeface="Times New Roman"/>
                <a:cs typeface="Times New Roman"/>
              </a:rPr>
              <a:t>yer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alır.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95900"/>
              </a:lnSpc>
              <a:spcBef>
                <a:spcPts val="565"/>
              </a:spcBef>
            </a:pPr>
            <a:r>
              <a:rPr sz="1200" spc="-5" dirty="0">
                <a:latin typeface="Times New Roman"/>
                <a:cs typeface="Times New Roman"/>
              </a:rPr>
              <a:t>Hayvan Masalları </a:t>
            </a:r>
            <a:r>
              <a:rPr sz="1200" dirty="0">
                <a:latin typeface="Times New Roman"/>
                <a:cs typeface="Times New Roman"/>
              </a:rPr>
              <a:t>ve Ezop </a:t>
            </a:r>
            <a:r>
              <a:rPr sz="1200" spc="-5" dirty="0">
                <a:latin typeface="Times New Roman"/>
                <a:cs typeface="Times New Roman"/>
              </a:rPr>
              <a:t>Masalları’nda </a:t>
            </a:r>
            <a:r>
              <a:rPr sz="1200" dirty="0">
                <a:latin typeface="Times New Roman"/>
                <a:cs typeface="Times New Roman"/>
              </a:rPr>
              <a:t>toplam kırk </a:t>
            </a:r>
            <a:r>
              <a:rPr sz="1200" spc="-5" dirty="0">
                <a:latin typeface="Times New Roman"/>
                <a:cs typeface="Times New Roman"/>
              </a:rPr>
              <a:t>beş </a:t>
            </a:r>
            <a:r>
              <a:rPr sz="1200" dirty="0">
                <a:latin typeface="Times New Roman"/>
                <a:cs typeface="Times New Roman"/>
              </a:rPr>
              <a:t>farklı </a:t>
            </a:r>
            <a:r>
              <a:rPr sz="1200" spc="-5" dirty="0">
                <a:latin typeface="Times New Roman"/>
                <a:cs typeface="Times New Roman"/>
              </a:rPr>
              <a:t>hayvan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spc="-5" dirty="0">
                <a:latin typeface="Times New Roman"/>
                <a:cs typeface="Times New Roman"/>
              </a:rPr>
              <a:t>alır.  Bunlardan </a:t>
            </a:r>
            <a:r>
              <a:rPr sz="1200" dirty="0">
                <a:latin typeface="Times New Roman"/>
                <a:cs typeface="Times New Roman"/>
              </a:rPr>
              <a:t>tabloda 1.de </a:t>
            </a:r>
            <a:r>
              <a:rPr sz="1200" spc="-5" dirty="0">
                <a:latin typeface="Times New Roman"/>
                <a:cs typeface="Times New Roman"/>
              </a:rPr>
              <a:t>belirttiğimiz dokuz tanesi her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masal grubunda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ortaktır. </a:t>
            </a:r>
            <a:r>
              <a:rPr sz="1200" dirty="0">
                <a:latin typeface="Times New Roman"/>
                <a:cs typeface="Times New Roman"/>
              </a:rPr>
              <a:t>Tilki,  </a:t>
            </a:r>
            <a:r>
              <a:rPr sz="1200" spc="-5" dirty="0">
                <a:latin typeface="Times New Roman"/>
                <a:cs typeface="Times New Roman"/>
              </a:rPr>
              <a:t>Hayvan Masallarında </a:t>
            </a:r>
            <a:r>
              <a:rPr sz="1200" dirty="0">
                <a:latin typeface="Times New Roman"/>
                <a:cs typeface="Times New Roman"/>
              </a:rPr>
              <a:t>16 ve Ezop </a:t>
            </a:r>
            <a:r>
              <a:rPr sz="1200" spc="-5" dirty="0">
                <a:latin typeface="Times New Roman"/>
                <a:cs typeface="Times New Roman"/>
              </a:rPr>
              <a:t>Masallarında </a:t>
            </a:r>
            <a:r>
              <a:rPr sz="1200" dirty="0">
                <a:latin typeface="Times New Roman"/>
                <a:cs typeface="Times New Roman"/>
              </a:rPr>
              <a:t>10 </a:t>
            </a:r>
            <a:r>
              <a:rPr sz="1200" spc="-5" dirty="0">
                <a:latin typeface="Times New Roman"/>
                <a:cs typeface="Times New Roman"/>
              </a:rPr>
              <a:t>masalda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spc="-5" dirty="0">
                <a:latin typeface="Times New Roman"/>
                <a:cs typeface="Times New Roman"/>
              </a:rPr>
              <a:t>alarak </a:t>
            </a:r>
            <a:r>
              <a:rPr sz="1200" dirty="0">
                <a:latin typeface="Times New Roman"/>
                <a:cs typeface="Times New Roman"/>
              </a:rPr>
              <a:t>her iki </a:t>
            </a:r>
            <a:r>
              <a:rPr sz="1200" spc="-5" dirty="0">
                <a:latin typeface="Times New Roman"/>
                <a:cs typeface="Times New Roman"/>
              </a:rPr>
              <a:t>masal grubunda 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en çok ele alınan </a:t>
            </a:r>
            <a:r>
              <a:rPr sz="1200" dirty="0">
                <a:latin typeface="Times New Roman"/>
                <a:cs typeface="Times New Roman"/>
              </a:rPr>
              <a:t>hayvandır. </a:t>
            </a:r>
            <a:r>
              <a:rPr sz="1200" spc="-5" dirty="0">
                <a:latin typeface="Times New Roman"/>
                <a:cs typeface="Times New Roman"/>
              </a:rPr>
              <a:t>Onu aslan </a:t>
            </a:r>
            <a:r>
              <a:rPr sz="1200" dirty="0">
                <a:latin typeface="Times New Roman"/>
                <a:cs typeface="Times New Roman"/>
              </a:rPr>
              <a:t>(6 / 8), kurt </a:t>
            </a:r>
            <a:r>
              <a:rPr sz="1200" spc="-5" dirty="0">
                <a:latin typeface="Times New Roman"/>
                <a:cs typeface="Times New Roman"/>
              </a:rPr>
              <a:t>(6 </a:t>
            </a:r>
            <a:r>
              <a:rPr sz="1200" dirty="0">
                <a:latin typeface="Times New Roman"/>
                <a:cs typeface="Times New Roman"/>
              </a:rPr>
              <a:t>/ 2) ve </a:t>
            </a:r>
            <a:r>
              <a:rPr sz="1200" spc="-5" dirty="0">
                <a:latin typeface="Times New Roman"/>
                <a:cs typeface="Times New Roman"/>
              </a:rPr>
              <a:t>ayı </a:t>
            </a:r>
            <a:r>
              <a:rPr sz="1200" dirty="0">
                <a:latin typeface="Times New Roman"/>
                <a:cs typeface="Times New Roman"/>
              </a:rPr>
              <a:t>(4 / 2) takip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3925">
              <a:lnSpc>
                <a:spcPts val="1295"/>
              </a:lnSpc>
              <a:spcBef>
                <a:spcPts val="919"/>
              </a:spcBef>
            </a:pPr>
            <a:r>
              <a:rPr sz="1100" b="1" dirty="0">
                <a:latin typeface="Times New Roman"/>
                <a:cs typeface="Times New Roman"/>
              </a:rPr>
              <a:t>Tablo 1. </a:t>
            </a:r>
            <a:r>
              <a:rPr sz="1100" i="1" spc="-5" dirty="0">
                <a:latin typeface="Times New Roman"/>
                <a:cs typeface="Times New Roman"/>
              </a:rPr>
              <a:t>İncelemeye esas aldığımız masallarda geçen hayvanların sayı</a:t>
            </a:r>
            <a:r>
              <a:rPr sz="1100" i="1" spc="35" dirty="0">
                <a:latin typeface="Times New Roman"/>
                <a:cs typeface="Times New Roman"/>
              </a:rPr>
              <a:t> </a:t>
            </a:r>
            <a:r>
              <a:rPr sz="1100" i="1" spc="-5" dirty="0">
                <a:latin typeface="Times New Roman"/>
                <a:cs typeface="Times New Roman"/>
              </a:rPr>
              <a:t>olarak</a:t>
            </a:r>
            <a:endParaRPr sz="1100">
              <a:latin typeface="Times New Roman"/>
              <a:cs typeface="Times New Roman"/>
            </a:endParaRPr>
          </a:p>
          <a:p>
            <a:pPr marL="3175" algn="ctr">
              <a:lnSpc>
                <a:spcPts val="1295"/>
              </a:lnSpc>
            </a:pPr>
            <a:r>
              <a:rPr sz="1100" i="1" spc="-5" dirty="0">
                <a:latin typeface="Times New Roman"/>
                <a:cs typeface="Times New Roman"/>
              </a:rPr>
              <a:t>karşılaştırılması.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499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47469" y="4610734"/>
          <a:ext cx="4145279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5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Hayvan</a:t>
                      </a:r>
                      <a:r>
                        <a:rPr sz="10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Masalları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b="1" spc="-5" dirty="0">
                          <a:latin typeface="Times New Roman"/>
                          <a:cs typeface="Times New Roman"/>
                        </a:rPr>
                        <a:t>Ezop</a:t>
                      </a:r>
                      <a:r>
                        <a:rPr sz="10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latin typeface="Times New Roman"/>
                          <a:cs typeface="Times New Roman"/>
                        </a:rPr>
                        <a:t>Masalları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Alakarga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Aslan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At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Atmaca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46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Ayı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Bülbül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Civciv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068">
                <a:tc>
                  <a:txBody>
                    <a:bodyPr/>
                    <a:lstStyle/>
                    <a:p>
                      <a:pPr marL="43815">
                        <a:lnSpc>
                          <a:spcPts val="116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Çakal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65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Geyik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Horoz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Kaplumbağa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Kartal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Kirpi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Köpek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Kurbağa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Kurt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Maymun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Öküz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4973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Ördek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068">
                <a:tc>
                  <a:txBody>
                    <a:bodyPr/>
                    <a:lstStyle/>
                    <a:p>
                      <a:pPr marL="43815">
                        <a:lnSpc>
                          <a:spcPts val="1165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Pars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L="43815">
                        <a:lnSpc>
                          <a:spcPts val="1165"/>
                        </a:lnSpc>
                        <a:spcBef>
                          <a:spcPts val="3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Tavşan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Tilki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16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L="43815">
                        <a:lnSpc>
                          <a:spcPts val="1175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Tonuzlan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95"/>
                        </a:lnSpc>
                      </a:pPr>
                      <a:r>
                        <a:rPr sz="10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8288" y="8998457"/>
            <a:ext cx="578421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8945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Aslan, her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masalda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gücü, kuvveti, güçlüyü,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istediğini yaptıran, dünyanın  kendi etrafında </a:t>
            </a:r>
            <a:r>
              <a:rPr sz="1200" dirty="0">
                <a:latin typeface="Times New Roman"/>
                <a:cs typeface="Times New Roman"/>
              </a:rPr>
              <a:t>döndüğünü </a:t>
            </a:r>
            <a:r>
              <a:rPr sz="1200" spc="-5" dirty="0">
                <a:latin typeface="Times New Roman"/>
                <a:cs typeface="Times New Roman"/>
              </a:rPr>
              <a:t>düşünenlerdendir. </a:t>
            </a:r>
            <a:r>
              <a:rPr sz="1200" dirty="0">
                <a:latin typeface="Times New Roman"/>
                <a:cs typeface="Times New Roman"/>
              </a:rPr>
              <a:t>Bunlar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durumda istediğini </a:t>
            </a:r>
            <a:r>
              <a:rPr sz="1200" spc="-5" dirty="0">
                <a:latin typeface="Times New Roman"/>
                <a:cs typeface="Times New Roman"/>
              </a:rPr>
              <a:t>alan, kendinden  zayıfları </a:t>
            </a:r>
            <a:r>
              <a:rPr sz="1200" dirty="0">
                <a:latin typeface="Times New Roman"/>
                <a:cs typeface="Times New Roman"/>
              </a:rPr>
              <a:t>hiç </a:t>
            </a:r>
            <a:r>
              <a:rPr sz="1200" spc="-5" dirty="0">
                <a:latin typeface="Times New Roman"/>
                <a:cs typeface="Times New Roman"/>
              </a:rPr>
              <a:t>çekinmeden, utanmadan ezen,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bencillerdir.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9295" cy="9349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4119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812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1430" indent="448945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Ayı, Türk Masalları’nda hep </a:t>
            </a:r>
            <a:r>
              <a:rPr sz="1200" dirty="0">
                <a:latin typeface="Times New Roman"/>
                <a:cs typeface="Times New Roman"/>
              </a:rPr>
              <a:t>mazlum,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dirty="0">
                <a:latin typeface="Times New Roman"/>
                <a:cs typeface="Times New Roman"/>
              </a:rPr>
              <a:t>kalpli, </a:t>
            </a:r>
            <a:r>
              <a:rPr sz="1200" spc="-5" dirty="0">
                <a:latin typeface="Times New Roman"/>
                <a:cs typeface="Times New Roman"/>
              </a:rPr>
              <a:t>mağduriyet yaşayan görünüm  çizerken </a:t>
            </a:r>
            <a:r>
              <a:rPr sz="1200" dirty="0">
                <a:latin typeface="Times New Roman"/>
                <a:cs typeface="Times New Roman"/>
              </a:rPr>
              <a:t>Ezop </a:t>
            </a:r>
            <a:r>
              <a:rPr sz="1200" spc="-5" dirty="0">
                <a:latin typeface="Times New Roman"/>
                <a:cs typeface="Times New Roman"/>
              </a:rPr>
              <a:t>Masalları’nda </a:t>
            </a:r>
            <a:r>
              <a:rPr sz="1200" dirty="0">
                <a:latin typeface="Times New Roman"/>
                <a:cs typeface="Times New Roman"/>
              </a:rPr>
              <a:t>ise </a:t>
            </a:r>
            <a:r>
              <a:rPr sz="1200" spc="-5" dirty="0">
                <a:latin typeface="Times New Roman"/>
                <a:cs typeface="Times New Roman"/>
              </a:rPr>
              <a:t>ikiyüzlü, bencil olarak </a:t>
            </a:r>
            <a:r>
              <a:rPr sz="1200" dirty="0">
                <a:latin typeface="Times New Roman"/>
                <a:cs typeface="Times New Roman"/>
              </a:rPr>
              <a:t>karşımıza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çıkar.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Öküz, ahmak, bencil, sadece </a:t>
            </a:r>
            <a:r>
              <a:rPr sz="1200" dirty="0">
                <a:latin typeface="Times New Roman"/>
                <a:cs typeface="Times New Roman"/>
              </a:rPr>
              <a:t>kendini </a:t>
            </a:r>
            <a:r>
              <a:rPr sz="1200" spc="-5" dirty="0">
                <a:latin typeface="Times New Roman"/>
                <a:cs typeface="Times New Roman"/>
              </a:rPr>
              <a:t>düşünen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durumundadır.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Geyik, </a:t>
            </a:r>
            <a:r>
              <a:rPr sz="1200" dirty="0">
                <a:latin typeface="Times New Roman"/>
                <a:cs typeface="Times New Roman"/>
              </a:rPr>
              <a:t>her iki </a:t>
            </a:r>
            <a:r>
              <a:rPr sz="1200" spc="-5" dirty="0">
                <a:latin typeface="Times New Roman"/>
                <a:cs typeface="Times New Roman"/>
              </a:rPr>
              <a:t>masalda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düşüncesiz, </a:t>
            </a:r>
            <a:r>
              <a:rPr sz="1200" dirty="0">
                <a:latin typeface="Times New Roman"/>
                <a:cs typeface="Times New Roman"/>
              </a:rPr>
              <a:t>dostunu </a:t>
            </a:r>
            <a:r>
              <a:rPr sz="1200" spc="-5" dirty="0">
                <a:latin typeface="Times New Roman"/>
                <a:cs typeface="Times New Roman"/>
              </a:rPr>
              <a:t>düşmanını ayırt edemeyen, makam  sevdalısı,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söze kanan </a:t>
            </a:r>
            <a:r>
              <a:rPr sz="1200" dirty="0">
                <a:latin typeface="Times New Roman"/>
                <a:cs typeface="Times New Roman"/>
              </a:rPr>
              <a:t>birisi </a:t>
            </a:r>
            <a:r>
              <a:rPr sz="1200" spc="-5" dirty="0">
                <a:latin typeface="Times New Roman"/>
                <a:cs typeface="Times New Roman"/>
              </a:rPr>
              <a:t>olarak </a:t>
            </a:r>
            <a:r>
              <a:rPr sz="1200" dirty="0">
                <a:latin typeface="Times New Roman"/>
                <a:cs typeface="Times New Roman"/>
              </a:rPr>
              <a:t>karşımıza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çıkmaktadır.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 algn="just">
              <a:lnSpc>
                <a:spcPct val="95900"/>
              </a:lnSpc>
              <a:spcBef>
                <a:spcPts val="565"/>
              </a:spcBef>
            </a:pPr>
            <a:r>
              <a:rPr sz="1200" spc="-5" dirty="0">
                <a:latin typeface="Times New Roman"/>
                <a:cs typeface="Times New Roman"/>
              </a:rPr>
              <a:t>Kartal, hemen herkese tepeden bakan, </a:t>
            </a:r>
            <a:r>
              <a:rPr sz="1200" dirty="0">
                <a:latin typeface="Times New Roman"/>
                <a:cs typeface="Times New Roman"/>
              </a:rPr>
              <a:t>her işini </a:t>
            </a:r>
            <a:r>
              <a:rPr sz="1200" spc="-5" dirty="0">
                <a:latin typeface="Times New Roman"/>
                <a:cs typeface="Times New Roman"/>
              </a:rPr>
              <a:t>kaba kuvvetle halleden, bencil,  dostluğuna </a:t>
            </a:r>
            <a:r>
              <a:rPr sz="1200" dirty="0">
                <a:latin typeface="Times New Roman"/>
                <a:cs typeface="Times New Roman"/>
              </a:rPr>
              <a:t>bile </a:t>
            </a:r>
            <a:r>
              <a:rPr sz="1200" spc="-5" dirty="0">
                <a:latin typeface="Times New Roman"/>
                <a:cs typeface="Times New Roman"/>
              </a:rPr>
              <a:t>güvenilmeyecek, </a:t>
            </a:r>
            <a:r>
              <a:rPr sz="1200" dirty="0">
                <a:latin typeface="Times New Roman"/>
                <a:cs typeface="Times New Roman"/>
              </a:rPr>
              <a:t>açgözlü bir tip </a:t>
            </a:r>
            <a:r>
              <a:rPr sz="1200" spc="-5" dirty="0">
                <a:latin typeface="Times New Roman"/>
                <a:cs typeface="Times New Roman"/>
              </a:rPr>
              <a:t>olarak görülürken yalnızca </a:t>
            </a:r>
            <a:r>
              <a:rPr sz="1200" dirty="0">
                <a:latin typeface="Times New Roman"/>
                <a:cs typeface="Times New Roman"/>
              </a:rPr>
              <a:t>Ezop  </a:t>
            </a:r>
            <a:r>
              <a:rPr sz="1200" spc="-5" dirty="0">
                <a:latin typeface="Times New Roman"/>
                <a:cs typeface="Times New Roman"/>
              </a:rPr>
              <a:t>Masallarında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masalda </a:t>
            </a:r>
            <a:r>
              <a:rPr sz="1200" dirty="0">
                <a:latin typeface="Times New Roman"/>
                <a:cs typeface="Times New Roman"/>
              </a:rPr>
              <a:t>kendisine </a:t>
            </a:r>
            <a:r>
              <a:rPr sz="1200" spc="-5" dirty="0">
                <a:latin typeface="Times New Roman"/>
                <a:cs typeface="Times New Roman"/>
              </a:rPr>
              <a:t>yapılan iyilik karşısında altta kalmayıp teşekkür babından  mukabelede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bulunur.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Kurbağa, gelgeç hevesli, ayran gönüllü, tedbirsiz hareket </a:t>
            </a:r>
            <a:r>
              <a:rPr sz="1200" dirty="0">
                <a:latin typeface="Times New Roman"/>
                <a:cs typeface="Times New Roman"/>
              </a:rPr>
              <a:t>eden </a:t>
            </a:r>
            <a:r>
              <a:rPr sz="1200" spc="-5" dirty="0">
                <a:latin typeface="Times New Roman"/>
                <a:cs typeface="Times New Roman"/>
              </a:rPr>
              <a:t>şekliyle </a:t>
            </a:r>
            <a:r>
              <a:rPr sz="1200" dirty="0">
                <a:latin typeface="Times New Roman"/>
                <a:cs typeface="Times New Roman"/>
              </a:rPr>
              <a:t>her iki </a:t>
            </a:r>
            <a:r>
              <a:rPr sz="1200" spc="-5" dirty="0">
                <a:latin typeface="Times New Roman"/>
                <a:cs typeface="Times New Roman"/>
              </a:rPr>
              <a:t>masal  grubunda </a:t>
            </a:r>
            <a:r>
              <a:rPr sz="1200" dirty="0">
                <a:latin typeface="Times New Roman"/>
                <a:cs typeface="Times New Roman"/>
              </a:rPr>
              <a:t>da hemen </a:t>
            </a:r>
            <a:r>
              <a:rPr sz="1200" spc="-5" dirty="0">
                <a:latin typeface="Times New Roman"/>
                <a:cs typeface="Times New Roman"/>
              </a:rPr>
              <a:t>hemen aynı özelliklerle </a:t>
            </a:r>
            <a:r>
              <a:rPr sz="1200" spc="-10" dirty="0">
                <a:latin typeface="Times New Roman"/>
                <a:cs typeface="Times New Roman"/>
              </a:rPr>
              <a:t>yer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almaktadır.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Kurt, genellikle </a:t>
            </a:r>
            <a:r>
              <a:rPr sz="1200" dirty="0">
                <a:latin typeface="Times New Roman"/>
                <a:cs typeface="Times New Roman"/>
              </a:rPr>
              <a:t>çalışkan,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dirty="0">
                <a:latin typeface="Times New Roman"/>
                <a:cs typeface="Times New Roman"/>
              </a:rPr>
              <a:t>kalpli, </a:t>
            </a:r>
            <a:r>
              <a:rPr sz="1200" spc="-5" dirty="0">
                <a:latin typeface="Times New Roman"/>
                <a:cs typeface="Times New Roman"/>
              </a:rPr>
              <a:t>saf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herkesin yalanlarına </a:t>
            </a:r>
            <a:r>
              <a:rPr sz="1200" dirty="0">
                <a:latin typeface="Times New Roman"/>
                <a:cs typeface="Times New Roman"/>
              </a:rPr>
              <a:t>kanan </a:t>
            </a:r>
            <a:r>
              <a:rPr sz="1200" spc="-5" dirty="0">
                <a:latin typeface="Times New Roman"/>
                <a:cs typeface="Times New Roman"/>
              </a:rPr>
              <a:t>herkese </a:t>
            </a:r>
            <a:r>
              <a:rPr sz="1200" dirty="0">
                <a:latin typeface="Times New Roman"/>
                <a:cs typeface="Times New Roman"/>
              </a:rPr>
              <a:t>karşı  </a:t>
            </a:r>
            <a:r>
              <a:rPr sz="1200" spc="-5" dirty="0">
                <a:latin typeface="Times New Roman"/>
                <a:cs typeface="Times New Roman"/>
              </a:rPr>
              <a:t>adaletli olmasının karşılığını canıyla ödeyen, cömert olarak görünse </a:t>
            </a:r>
            <a:r>
              <a:rPr sz="1200" spc="5" dirty="0">
                <a:latin typeface="Times New Roman"/>
                <a:cs typeface="Times New Roman"/>
              </a:rPr>
              <a:t>de </a:t>
            </a:r>
            <a:r>
              <a:rPr sz="1200" dirty="0">
                <a:latin typeface="Times New Roman"/>
                <a:cs typeface="Times New Roman"/>
              </a:rPr>
              <a:t>kimi zaman da  </a:t>
            </a:r>
            <a:r>
              <a:rPr sz="1200" spc="-5" dirty="0">
                <a:latin typeface="Times New Roman"/>
                <a:cs typeface="Times New Roman"/>
              </a:rPr>
              <a:t>güçlünün yanında </a:t>
            </a:r>
            <a:r>
              <a:rPr sz="1200" dirty="0">
                <a:latin typeface="Times New Roman"/>
                <a:cs typeface="Times New Roman"/>
              </a:rPr>
              <a:t>dalkavukluk </a:t>
            </a:r>
            <a:r>
              <a:rPr sz="1200" spc="-5" dirty="0">
                <a:latin typeface="Times New Roman"/>
                <a:cs typeface="Times New Roman"/>
              </a:rPr>
              <a:t>yapan, hilekâr, </a:t>
            </a:r>
            <a:r>
              <a:rPr sz="1200" dirty="0">
                <a:latin typeface="Times New Roman"/>
                <a:cs typeface="Times New Roman"/>
              </a:rPr>
              <a:t>nabza </a:t>
            </a:r>
            <a:r>
              <a:rPr sz="1200" spc="-5" dirty="0">
                <a:latin typeface="Times New Roman"/>
                <a:cs typeface="Times New Roman"/>
              </a:rPr>
              <a:t>göre şerbet </a:t>
            </a:r>
            <a:r>
              <a:rPr sz="1200" dirty="0">
                <a:latin typeface="Times New Roman"/>
                <a:cs typeface="Times New Roman"/>
              </a:rPr>
              <a:t>veren </a:t>
            </a:r>
            <a:r>
              <a:rPr sz="1200" spc="-5" dirty="0">
                <a:latin typeface="Times New Roman"/>
                <a:cs typeface="Times New Roman"/>
              </a:rPr>
              <a:t>kahraman olarak  </a:t>
            </a:r>
            <a:r>
              <a:rPr sz="1200" dirty="0">
                <a:latin typeface="Times New Roman"/>
                <a:cs typeface="Times New Roman"/>
              </a:rPr>
              <a:t>karşımıza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çıkıyor.</a:t>
            </a:r>
            <a:endParaRPr sz="1200">
              <a:latin typeface="Times New Roman"/>
              <a:cs typeface="Times New Roman"/>
            </a:endParaRPr>
          </a:p>
          <a:p>
            <a:pPr marL="12700" marR="1270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Tavşan, zayıf, güçsüz </a:t>
            </a:r>
            <a:r>
              <a:rPr sz="1200" dirty="0">
                <a:latin typeface="Times New Roman"/>
                <a:cs typeface="Times New Roman"/>
              </a:rPr>
              <a:t>buna </a:t>
            </a:r>
            <a:r>
              <a:rPr sz="1200" spc="-5" dirty="0">
                <a:latin typeface="Times New Roman"/>
                <a:cs typeface="Times New Roman"/>
              </a:rPr>
              <a:t>rağmen </a:t>
            </a:r>
            <a:r>
              <a:rPr sz="1200" dirty="0">
                <a:latin typeface="Times New Roman"/>
                <a:cs typeface="Times New Roman"/>
              </a:rPr>
              <a:t>kendine olan </a:t>
            </a:r>
            <a:r>
              <a:rPr sz="1200" spc="-5" dirty="0">
                <a:latin typeface="Times New Roman"/>
                <a:cs typeface="Times New Roman"/>
              </a:rPr>
              <a:t>aşırı güveni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rakiplerini  küçümsemesi yüzünden kaybeden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birisidir.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ct val="95900"/>
              </a:lnSpc>
              <a:spcBef>
                <a:spcPts val="565"/>
              </a:spcBef>
            </a:pP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masal grubunda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kurnaz, </a:t>
            </a:r>
            <a:r>
              <a:rPr sz="1200" dirty="0">
                <a:latin typeface="Times New Roman"/>
                <a:cs typeface="Times New Roman"/>
              </a:rPr>
              <a:t>zeki, </a:t>
            </a:r>
            <a:r>
              <a:rPr sz="1200" spc="-5" dirty="0">
                <a:latin typeface="Times New Roman"/>
                <a:cs typeface="Times New Roman"/>
              </a:rPr>
              <a:t>bencil, her şartta gemisini yürüten,  </a:t>
            </a:r>
            <a:r>
              <a:rPr sz="1200" dirty="0">
                <a:latin typeface="Times New Roman"/>
                <a:cs typeface="Times New Roman"/>
              </a:rPr>
              <a:t>duruma </a:t>
            </a:r>
            <a:r>
              <a:rPr sz="1200" spc="-5" dirty="0">
                <a:latin typeface="Times New Roman"/>
                <a:cs typeface="Times New Roman"/>
              </a:rPr>
              <a:t>göre pozisyon almasını çok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spc="-5" dirty="0">
                <a:latin typeface="Times New Roman"/>
                <a:cs typeface="Times New Roman"/>
              </a:rPr>
              <a:t>bilen, hazırcevap, dalkavuk, çok nadir </a:t>
            </a:r>
            <a:r>
              <a:rPr sz="1200" dirty="0">
                <a:latin typeface="Times New Roman"/>
                <a:cs typeface="Times New Roman"/>
              </a:rPr>
              <a:t>zor durumda  </a:t>
            </a:r>
            <a:r>
              <a:rPr sz="1200" spc="-5" dirty="0">
                <a:latin typeface="Times New Roman"/>
                <a:cs typeface="Times New Roman"/>
              </a:rPr>
              <a:t>kalan </a:t>
            </a:r>
            <a:r>
              <a:rPr sz="1200" dirty="0">
                <a:latin typeface="Times New Roman"/>
                <a:cs typeface="Times New Roman"/>
              </a:rPr>
              <a:t>bir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tiptir.</a:t>
            </a:r>
            <a:endParaRPr sz="1200">
              <a:latin typeface="Times New Roman"/>
              <a:cs typeface="Times New Roman"/>
            </a:endParaRPr>
          </a:p>
          <a:p>
            <a:pPr marL="461645" marR="2548255">
              <a:lnSpc>
                <a:spcPct val="137500"/>
              </a:lnSpc>
              <a:spcBef>
                <a:spcPts val="20"/>
              </a:spcBef>
            </a:pPr>
            <a:r>
              <a:rPr sz="1200" b="1" spc="-5" dirty="0">
                <a:latin typeface="Times New Roman"/>
                <a:cs typeface="Times New Roman"/>
              </a:rPr>
              <a:t>Verdiği Mesajlar Yönünden Karşılaştırma  </a:t>
            </a:r>
            <a:r>
              <a:rPr sz="1200" b="1" dirty="0">
                <a:latin typeface="Times New Roman"/>
                <a:cs typeface="Times New Roman"/>
              </a:rPr>
              <a:t>Hayvan </a:t>
            </a:r>
            <a:r>
              <a:rPr sz="1200" b="1" spc="-5" dirty="0">
                <a:latin typeface="Times New Roman"/>
                <a:cs typeface="Times New Roman"/>
              </a:rPr>
              <a:t>Masalları: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ct val="95900"/>
              </a:lnSpc>
              <a:spcBef>
                <a:spcPts val="575"/>
              </a:spcBef>
            </a:pPr>
            <a:r>
              <a:rPr sz="1200" spc="-5" dirty="0">
                <a:latin typeface="Times New Roman"/>
                <a:cs typeface="Times New Roman"/>
              </a:rPr>
              <a:t>Kıskançlık yapanlar </a:t>
            </a:r>
            <a:r>
              <a:rPr sz="1200" dirty="0">
                <a:latin typeface="Times New Roman"/>
                <a:cs typeface="Times New Roman"/>
              </a:rPr>
              <a:t>hiç </a:t>
            </a:r>
            <a:r>
              <a:rPr sz="1200" spc="-5" dirty="0">
                <a:latin typeface="Times New Roman"/>
                <a:cs typeface="Times New Roman"/>
              </a:rPr>
              <a:t>rahat yüzü görmez. Açgözlüler kendi menfaatleri </a:t>
            </a:r>
            <a:r>
              <a:rPr sz="1200" dirty="0">
                <a:latin typeface="Times New Roman"/>
                <a:cs typeface="Times New Roman"/>
              </a:rPr>
              <a:t>için </a:t>
            </a:r>
            <a:r>
              <a:rPr sz="1200" spc="-5" dirty="0">
                <a:latin typeface="Times New Roman"/>
                <a:cs typeface="Times New Roman"/>
              </a:rPr>
              <a:t>her şeyi  kullanır. Ahmaklar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söze kanar. Kurnazlık yapanlar </a:t>
            </a:r>
            <a:r>
              <a:rPr sz="1200" dirty="0">
                <a:latin typeface="Times New Roman"/>
                <a:cs typeface="Times New Roman"/>
              </a:rPr>
              <a:t>her şartta işini </a:t>
            </a:r>
            <a:r>
              <a:rPr sz="1200" spc="-5" dirty="0">
                <a:latin typeface="Times New Roman"/>
                <a:cs typeface="Times New Roman"/>
              </a:rPr>
              <a:t>yoluna </a:t>
            </a:r>
            <a:r>
              <a:rPr sz="1200" dirty="0">
                <a:latin typeface="Times New Roman"/>
                <a:cs typeface="Times New Roman"/>
              </a:rPr>
              <a:t>koyar, her  zorluktan </a:t>
            </a:r>
            <a:r>
              <a:rPr sz="1200" spc="-5" dirty="0">
                <a:latin typeface="Times New Roman"/>
                <a:cs typeface="Times New Roman"/>
              </a:rPr>
              <a:t>kolayca </a:t>
            </a:r>
            <a:r>
              <a:rPr sz="1200" dirty="0">
                <a:latin typeface="Times New Roman"/>
                <a:cs typeface="Times New Roman"/>
              </a:rPr>
              <a:t>sıyrılır. </a:t>
            </a:r>
            <a:r>
              <a:rPr sz="1200" spc="-5" dirty="0">
                <a:latin typeface="Times New Roman"/>
                <a:cs typeface="Times New Roman"/>
              </a:rPr>
              <a:t>Kurnazlık </a:t>
            </a:r>
            <a:r>
              <a:rPr sz="1200" spc="-10" dirty="0">
                <a:latin typeface="Times New Roman"/>
                <a:cs typeface="Times New Roman"/>
              </a:rPr>
              <a:t>yapıp </a:t>
            </a:r>
            <a:r>
              <a:rPr sz="1200" dirty="0">
                <a:latin typeface="Times New Roman"/>
                <a:cs typeface="Times New Roman"/>
              </a:rPr>
              <a:t>daha </a:t>
            </a:r>
            <a:r>
              <a:rPr sz="1200" spc="-5" dirty="0">
                <a:latin typeface="Times New Roman"/>
                <a:cs typeface="Times New Roman"/>
              </a:rPr>
              <a:t>fazlasını elde edeyim derken </a:t>
            </a:r>
            <a:r>
              <a:rPr sz="1200" spc="5" dirty="0">
                <a:latin typeface="Times New Roman"/>
                <a:cs typeface="Times New Roman"/>
              </a:rPr>
              <a:t>bazen  </a:t>
            </a:r>
            <a:r>
              <a:rPr sz="1200" spc="-5" dirty="0">
                <a:latin typeface="Times New Roman"/>
                <a:cs typeface="Times New Roman"/>
              </a:rPr>
              <a:t>ellerindekini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kaybeder. Açgözlülük yapanlar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gün cezasını </a:t>
            </a:r>
            <a:r>
              <a:rPr sz="1200" dirty="0">
                <a:latin typeface="Times New Roman"/>
                <a:cs typeface="Times New Roman"/>
              </a:rPr>
              <a:t>bulur ve </a:t>
            </a:r>
            <a:r>
              <a:rPr sz="1200" spc="-5" dirty="0">
                <a:latin typeface="Times New Roman"/>
                <a:cs typeface="Times New Roman"/>
              </a:rPr>
              <a:t>yapayalnız kalır.  Akıllı </a:t>
            </a:r>
            <a:r>
              <a:rPr sz="1200" dirty="0">
                <a:latin typeface="Times New Roman"/>
                <a:cs typeface="Times New Roman"/>
              </a:rPr>
              <a:t>insan </a:t>
            </a:r>
            <a:r>
              <a:rPr sz="1200" spc="-10" dirty="0">
                <a:latin typeface="Times New Roman"/>
                <a:cs typeface="Times New Roman"/>
              </a:rPr>
              <a:t>aynı </a:t>
            </a:r>
            <a:r>
              <a:rPr sz="1200" spc="-5" dirty="0">
                <a:latin typeface="Times New Roman"/>
                <a:cs typeface="Times New Roman"/>
              </a:rPr>
              <a:t>yanlışı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defa yapmaz. Dalkavukluk yapanlar sonunda cezasını çeker.  Menfaat dünyasında herkes kendi çıkarı uğruna hareket </a:t>
            </a:r>
            <a:r>
              <a:rPr sz="1200" dirty="0">
                <a:latin typeface="Times New Roman"/>
                <a:cs typeface="Times New Roman"/>
              </a:rPr>
              <a:t>eder. </a:t>
            </a:r>
            <a:r>
              <a:rPr sz="1200" spc="-5" dirty="0">
                <a:latin typeface="Times New Roman"/>
                <a:cs typeface="Times New Roman"/>
              </a:rPr>
              <a:t>Asil insanları düşman </a:t>
            </a:r>
            <a:r>
              <a:rPr sz="1200" dirty="0">
                <a:latin typeface="Times New Roman"/>
                <a:cs typeface="Times New Roman"/>
              </a:rPr>
              <a:t>değil, bir  </a:t>
            </a:r>
            <a:r>
              <a:rPr sz="1200" spc="-5" dirty="0">
                <a:latin typeface="Times New Roman"/>
                <a:cs typeface="Times New Roman"/>
              </a:rPr>
              <a:t>söz </a:t>
            </a:r>
            <a:r>
              <a:rPr sz="1200" spc="-10" dirty="0">
                <a:latin typeface="Times New Roman"/>
                <a:cs typeface="Times New Roman"/>
              </a:rPr>
              <a:t>yıkar. </a:t>
            </a:r>
            <a:r>
              <a:rPr sz="1200" spc="-5" dirty="0">
                <a:latin typeface="Times New Roman"/>
                <a:cs typeface="Times New Roman"/>
              </a:rPr>
              <a:t>Zekâ </a:t>
            </a:r>
            <a:r>
              <a:rPr sz="1200" dirty="0">
                <a:latin typeface="Times New Roman"/>
                <a:cs typeface="Times New Roman"/>
              </a:rPr>
              <a:t>her zaman kaba </a:t>
            </a:r>
            <a:r>
              <a:rPr sz="1200" spc="-5" dirty="0">
                <a:latin typeface="Times New Roman"/>
                <a:cs typeface="Times New Roman"/>
              </a:rPr>
              <a:t>kuvvetten </a:t>
            </a:r>
            <a:r>
              <a:rPr sz="1200" dirty="0">
                <a:latin typeface="Times New Roman"/>
                <a:cs typeface="Times New Roman"/>
              </a:rPr>
              <a:t>üstündür. </a:t>
            </a:r>
            <a:r>
              <a:rPr sz="1200" spc="-5" dirty="0">
                <a:latin typeface="Times New Roman"/>
                <a:cs typeface="Times New Roman"/>
              </a:rPr>
              <a:t>Akılsıza </a:t>
            </a:r>
            <a:r>
              <a:rPr sz="1200" dirty="0">
                <a:latin typeface="Times New Roman"/>
                <a:cs typeface="Times New Roman"/>
              </a:rPr>
              <a:t>bilmek de </a:t>
            </a:r>
            <a:r>
              <a:rPr sz="1200" spc="-5" dirty="0">
                <a:latin typeface="Times New Roman"/>
                <a:cs typeface="Times New Roman"/>
              </a:rPr>
              <a:t>fayda etmez. Herkes  kişiliğinin gerektiği gibi davranır. Güçlüysen her şeyi istediğin gibi yaptırırsın. Sağlam  dostlarınız olduğu sürece kimse size </a:t>
            </a:r>
            <a:r>
              <a:rPr sz="1200" dirty="0">
                <a:latin typeface="Times New Roman"/>
                <a:cs typeface="Times New Roman"/>
              </a:rPr>
              <a:t>ilişemez. </a:t>
            </a:r>
            <a:r>
              <a:rPr sz="1200" spc="-5" dirty="0">
                <a:latin typeface="Times New Roman"/>
                <a:cs typeface="Times New Roman"/>
              </a:rPr>
              <a:t>Akıl </a:t>
            </a:r>
            <a:r>
              <a:rPr sz="1200" dirty="0">
                <a:latin typeface="Times New Roman"/>
                <a:cs typeface="Times New Roman"/>
              </a:rPr>
              <a:t>akıldan üstündür. </a:t>
            </a:r>
            <a:r>
              <a:rPr sz="1200" spc="-5" dirty="0">
                <a:latin typeface="Times New Roman"/>
                <a:cs typeface="Times New Roman"/>
              </a:rPr>
              <a:t>Kendisini akıllı  zannedip başkalarını küçük görenler </a:t>
            </a:r>
            <a:r>
              <a:rPr sz="1200" dirty="0">
                <a:latin typeface="Times New Roman"/>
                <a:cs typeface="Times New Roman"/>
              </a:rPr>
              <a:t>hüsrana </a:t>
            </a:r>
            <a:r>
              <a:rPr sz="1200" spc="-5" dirty="0">
                <a:latin typeface="Times New Roman"/>
                <a:cs typeface="Times New Roman"/>
              </a:rPr>
              <a:t>uğrar. Birlik beraberliğiniz bozulduğunda  düşmanlarınız sizi çok </a:t>
            </a:r>
            <a:r>
              <a:rPr sz="1200" dirty="0">
                <a:latin typeface="Times New Roman"/>
                <a:cs typeface="Times New Roman"/>
              </a:rPr>
              <a:t>kolay </a:t>
            </a:r>
            <a:r>
              <a:rPr sz="1200" spc="-10" dirty="0">
                <a:latin typeface="Times New Roman"/>
                <a:cs typeface="Times New Roman"/>
              </a:rPr>
              <a:t>yok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65"/>
              </a:spcBef>
            </a:pPr>
            <a:r>
              <a:rPr sz="1200" b="1" spc="-5" dirty="0">
                <a:latin typeface="Times New Roman"/>
                <a:cs typeface="Times New Roman"/>
              </a:rPr>
              <a:t>Ezop (Aisopos)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Masalları: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15"/>
              </a:spcBef>
            </a:pPr>
            <a:r>
              <a:rPr sz="1200" spc="-5" dirty="0">
                <a:latin typeface="Times New Roman"/>
                <a:cs typeface="Times New Roman"/>
              </a:rPr>
              <a:t>Dostlarının ahını alan, onlara zulmeden </a:t>
            </a:r>
            <a:r>
              <a:rPr sz="1200" dirty="0">
                <a:latin typeface="Times New Roman"/>
                <a:cs typeface="Times New Roman"/>
              </a:rPr>
              <a:t>elbet bir </a:t>
            </a:r>
            <a:r>
              <a:rPr sz="1200" spc="-5" dirty="0">
                <a:latin typeface="Times New Roman"/>
                <a:cs typeface="Times New Roman"/>
              </a:rPr>
              <a:t>gün cezasını </a:t>
            </a:r>
            <a:r>
              <a:rPr sz="1200" dirty="0">
                <a:latin typeface="Times New Roman"/>
                <a:cs typeface="Times New Roman"/>
              </a:rPr>
              <a:t>bulur. </a:t>
            </a:r>
            <a:r>
              <a:rPr sz="1200" spc="5" dirty="0">
                <a:latin typeface="Times New Roman"/>
                <a:cs typeface="Times New Roman"/>
              </a:rPr>
              <a:t>Azimle,  </a:t>
            </a:r>
            <a:r>
              <a:rPr sz="1200" spc="-5" dirty="0">
                <a:latin typeface="Times New Roman"/>
                <a:cs typeface="Times New Roman"/>
              </a:rPr>
              <a:t>kararlılıkla </a:t>
            </a:r>
            <a:r>
              <a:rPr sz="1200" dirty="0">
                <a:latin typeface="Times New Roman"/>
                <a:cs typeface="Times New Roman"/>
              </a:rPr>
              <a:t>iş </a:t>
            </a:r>
            <a:r>
              <a:rPr sz="1200" spc="-5" dirty="0">
                <a:latin typeface="Times New Roman"/>
                <a:cs typeface="Times New Roman"/>
              </a:rPr>
              <a:t>yapan </a:t>
            </a:r>
            <a:r>
              <a:rPr sz="1200" dirty="0">
                <a:latin typeface="Times New Roman"/>
                <a:cs typeface="Times New Roman"/>
              </a:rPr>
              <a:t>mutlaka </a:t>
            </a:r>
            <a:r>
              <a:rPr sz="1200" spc="-5" dirty="0">
                <a:latin typeface="Times New Roman"/>
                <a:cs typeface="Times New Roman"/>
              </a:rPr>
              <a:t>neticesini görür. Başkalarına bakıp yapamayacağın </a:t>
            </a:r>
            <a:r>
              <a:rPr sz="1200" dirty="0">
                <a:latin typeface="Times New Roman"/>
                <a:cs typeface="Times New Roman"/>
              </a:rPr>
              <a:t>işlere  </a:t>
            </a:r>
            <a:r>
              <a:rPr sz="1200" spc="-5" dirty="0">
                <a:latin typeface="Times New Roman"/>
                <a:cs typeface="Times New Roman"/>
              </a:rPr>
              <a:t>kalkışma. Kötülük yapana iyilik yapmalı </a:t>
            </a:r>
            <a:r>
              <a:rPr sz="1200" dirty="0">
                <a:latin typeface="Times New Roman"/>
                <a:cs typeface="Times New Roman"/>
              </a:rPr>
              <a:t>ki bir </a:t>
            </a:r>
            <a:r>
              <a:rPr sz="1200" spc="-5" dirty="0">
                <a:latin typeface="Times New Roman"/>
                <a:cs typeface="Times New Roman"/>
              </a:rPr>
              <a:t>daha </a:t>
            </a:r>
            <a:r>
              <a:rPr sz="1200" dirty="0">
                <a:latin typeface="Times New Roman"/>
                <a:cs typeface="Times New Roman"/>
              </a:rPr>
              <a:t>o </a:t>
            </a:r>
            <a:r>
              <a:rPr sz="1200" spc="-5" dirty="0">
                <a:latin typeface="Times New Roman"/>
                <a:cs typeface="Times New Roman"/>
              </a:rPr>
              <a:t>şekilde </a:t>
            </a:r>
            <a:r>
              <a:rPr sz="1200" dirty="0">
                <a:latin typeface="Times New Roman"/>
                <a:cs typeface="Times New Roman"/>
              </a:rPr>
              <a:t>davranmasın. </a:t>
            </a:r>
            <a:r>
              <a:rPr sz="1200" spc="-5" dirty="0">
                <a:latin typeface="Times New Roman"/>
                <a:cs typeface="Times New Roman"/>
              </a:rPr>
              <a:t>Aza kanaat  etmeli, elinde olmayana meyletmemeli. Aza </a:t>
            </a:r>
            <a:r>
              <a:rPr sz="1200" dirty="0">
                <a:latin typeface="Times New Roman"/>
                <a:cs typeface="Times New Roman"/>
              </a:rPr>
              <a:t>kanaat </a:t>
            </a:r>
            <a:r>
              <a:rPr sz="1200" spc="-5" dirty="0">
                <a:latin typeface="Times New Roman"/>
                <a:cs typeface="Times New Roman"/>
              </a:rPr>
              <a:t>etmeyip tamahkârlık eden </a:t>
            </a:r>
            <a:r>
              <a:rPr sz="1200" dirty="0">
                <a:latin typeface="Times New Roman"/>
                <a:cs typeface="Times New Roman"/>
              </a:rPr>
              <a:t>elindekini de  </a:t>
            </a:r>
            <a:r>
              <a:rPr sz="1200" spc="-5" dirty="0">
                <a:latin typeface="Times New Roman"/>
                <a:cs typeface="Times New Roman"/>
              </a:rPr>
              <a:t>kaybeder. Herkesin </a:t>
            </a:r>
            <a:r>
              <a:rPr sz="1200" dirty="0">
                <a:latin typeface="Times New Roman"/>
                <a:cs typeface="Times New Roman"/>
              </a:rPr>
              <a:t>üstün </a:t>
            </a:r>
            <a:r>
              <a:rPr sz="1200" spc="-5" dirty="0">
                <a:latin typeface="Times New Roman"/>
                <a:cs typeface="Times New Roman"/>
              </a:rPr>
              <a:t>olduğu </a:t>
            </a:r>
            <a:r>
              <a:rPr sz="1200" spc="-10" dirty="0">
                <a:latin typeface="Times New Roman"/>
                <a:cs typeface="Times New Roman"/>
              </a:rPr>
              <a:t>yönü </a:t>
            </a:r>
            <a:r>
              <a:rPr sz="1200" dirty="0">
                <a:latin typeface="Times New Roman"/>
                <a:cs typeface="Times New Roman"/>
              </a:rPr>
              <a:t>farklı faklıdır. </a:t>
            </a:r>
            <a:r>
              <a:rPr sz="1200" spc="-5" dirty="0">
                <a:latin typeface="Times New Roman"/>
                <a:cs typeface="Times New Roman"/>
              </a:rPr>
              <a:t>Lider, yetenekten ziyade akıllı olandır.  Kişi bilmediğinden korkar. Herkes menfaatine göre, </a:t>
            </a:r>
            <a:r>
              <a:rPr sz="1200" dirty="0">
                <a:latin typeface="Times New Roman"/>
                <a:cs typeface="Times New Roman"/>
              </a:rPr>
              <a:t>işine </a:t>
            </a:r>
            <a:r>
              <a:rPr sz="1200" spc="-5" dirty="0">
                <a:latin typeface="Times New Roman"/>
                <a:cs typeface="Times New Roman"/>
              </a:rPr>
              <a:t>nasıl gelirse öyle hareket </a:t>
            </a:r>
            <a:r>
              <a:rPr sz="1200" dirty="0">
                <a:latin typeface="Times New Roman"/>
                <a:cs typeface="Times New Roman"/>
              </a:rPr>
              <a:t>eder.  </a:t>
            </a:r>
            <a:r>
              <a:rPr sz="1200" spc="-5" dirty="0">
                <a:latin typeface="Times New Roman"/>
                <a:cs typeface="Times New Roman"/>
              </a:rPr>
              <a:t>Birlik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beraberliğiniz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bozulduğunda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düşmanlarınız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sizi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çok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kolay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yok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eder.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Bazen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iyi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olarak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500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9930" cy="923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41830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8755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795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bildiğimiz, kötü; </a:t>
            </a:r>
            <a:r>
              <a:rPr sz="1200" dirty="0">
                <a:latin typeface="Times New Roman"/>
                <a:cs typeface="Times New Roman"/>
              </a:rPr>
              <a:t>kötü </a:t>
            </a:r>
            <a:r>
              <a:rPr sz="1200" spc="-5" dirty="0">
                <a:latin typeface="Times New Roman"/>
                <a:cs typeface="Times New Roman"/>
              </a:rPr>
              <a:t>olarak bildiğimiz,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spc="-5" dirty="0">
                <a:latin typeface="Times New Roman"/>
                <a:cs typeface="Times New Roman"/>
              </a:rPr>
              <a:t>olarak </a:t>
            </a:r>
            <a:r>
              <a:rPr sz="1200" dirty="0">
                <a:latin typeface="Times New Roman"/>
                <a:cs typeface="Times New Roman"/>
              </a:rPr>
              <a:t>karşımıza </a:t>
            </a:r>
            <a:r>
              <a:rPr sz="1200" spc="-5" dirty="0">
                <a:latin typeface="Times New Roman"/>
                <a:cs typeface="Times New Roman"/>
              </a:rPr>
              <a:t>çıkabilir. Ne yaparsan </a:t>
            </a:r>
            <a:r>
              <a:rPr sz="1200" spc="-10" dirty="0">
                <a:latin typeface="Times New Roman"/>
                <a:cs typeface="Times New Roman"/>
              </a:rPr>
              <a:t>yap  </a:t>
            </a:r>
            <a:r>
              <a:rPr sz="1200" spc="-5" dirty="0">
                <a:latin typeface="Times New Roman"/>
                <a:cs typeface="Times New Roman"/>
              </a:rPr>
              <a:t>kaderden </a:t>
            </a:r>
            <a:r>
              <a:rPr sz="1200" dirty="0">
                <a:latin typeface="Times New Roman"/>
                <a:cs typeface="Times New Roman"/>
              </a:rPr>
              <a:t>kaçılmaz. </a:t>
            </a:r>
            <a:r>
              <a:rPr sz="1200" spc="-5" dirty="0">
                <a:latin typeface="Times New Roman"/>
                <a:cs typeface="Times New Roman"/>
              </a:rPr>
              <a:t>Hayal kurmak </a:t>
            </a:r>
            <a:r>
              <a:rPr sz="1200" dirty="0">
                <a:latin typeface="Times New Roman"/>
                <a:cs typeface="Times New Roman"/>
              </a:rPr>
              <a:t>güzeldir </a:t>
            </a:r>
            <a:r>
              <a:rPr sz="1200" spc="-5" dirty="0">
                <a:latin typeface="Times New Roman"/>
                <a:cs typeface="Times New Roman"/>
              </a:rPr>
              <a:t>ama karın doyurmaz. Asalet soydan gelir. Akıllı  </a:t>
            </a:r>
            <a:r>
              <a:rPr sz="1200" dirty="0">
                <a:latin typeface="Times New Roman"/>
                <a:cs typeface="Times New Roman"/>
              </a:rPr>
              <a:t>insan </a:t>
            </a:r>
            <a:r>
              <a:rPr sz="1200" spc="-5" dirty="0">
                <a:latin typeface="Times New Roman"/>
                <a:cs typeface="Times New Roman"/>
              </a:rPr>
              <a:t>aynı yanlışı </a:t>
            </a:r>
            <a:r>
              <a:rPr sz="1200" dirty="0">
                <a:latin typeface="Times New Roman"/>
                <a:cs typeface="Times New Roman"/>
              </a:rPr>
              <a:t>iki defa </a:t>
            </a:r>
            <a:r>
              <a:rPr sz="1200" spc="-5" dirty="0">
                <a:latin typeface="Times New Roman"/>
                <a:cs typeface="Times New Roman"/>
              </a:rPr>
              <a:t>yapmaz. Kendini </a:t>
            </a:r>
            <a:r>
              <a:rPr sz="1200" dirty="0">
                <a:latin typeface="Times New Roman"/>
                <a:cs typeface="Times New Roman"/>
              </a:rPr>
              <a:t>bilen, zor durumda </a:t>
            </a:r>
            <a:r>
              <a:rPr sz="1200" spc="-5" dirty="0">
                <a:latin typeface="Times New Roman"/>
                <a:cs typeface="Times New Roman"/>
              </a:rPr>
              <a:t>kalmaz. Kendinden güçsüzleri  ezen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gün aynı akıbete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uğrar.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1015"/>
              </a:spcBef>
            </a:pPr>
            <a:r>
              <a:rPr sz="1200" b="1" spc="-5" dirty="0">
                <a:latin typeface="Times New Roman"/>
                <a:cs typeface="Times New Roman"/>
              </a:rPr>
              <a:t>SONUÇ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95900"/>
              </a:lnSpc>
              <a:spcBef>
                <a:spcPts val="575"/>
              </a:spcBef>
            </a:pPr>
            <a:r>
              <a:rPr sz="1200" spc="-10" dirty="0">
                <a:latin typeface="Times New Roman"/>
                <a:cs typeface="Times New Roman"/>
              </a:rPr>
              <a:t>Doğu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Batı toplumları genel olarak </a:t>
            </a:r>
            <a:r>
              <a:rPr sz="1200" dirty="0">
                <a:latin typeface="Times New Roman"/>
                <a:cs typeface="Times New Roman"/>
              </a:rPr>
              <a:t>birbirine zıt </a:t>
            </a:r>
            <a:r>
              <a:rPr sz="1200" spc="-5" dirty="0">
                <a:latin typeface="Times New Roman"/>
                <a:cs typeface="Times New Roman"/>
              </a:rPr>
              <a:t>iki </a:t>
            </a:r>
            <a:r>
              <a:rPr sz="1200" spc="-10" dirty="0">
                <a:latin typeface="Times New Roman"/>
                <a:cs typeface="Times New Roman"/>
              </a:rPr>
              <a:t>yapı </a:t>
            </a:r>
            <a:r>
              <a:rPr sz="1200" spc="-5" dirty="0">
                <a:latin typeface="Times New Roman"/>
                <a:cs typeface="Times New Roman"/>
              </a:rPr>
              <a:t>gibi </a:t>
            </a:r>
            <a:r>
              <a:rPr sz="1200" dirty="0">
                <a:latin typeface="Times New Roman"/>
                <a:cs typeface="Times New Roman"/>
              </a:rPr>
              <a:t>dursa da bazı  </a:t>
            </a:r>
            <a:r>
              <a:rPr sz="1200" spc="-5" dirty="0">
                <a:latin typeface="Times New Roman"/>
                <a:cs typeface="Times New Roman"/>
              </a:rPr>
              <a:t>noktalarda benzerliklerinin olduğunu </a:t>
            </a:r>
            <a:r>
              <a:rPr sz="1200" dirty="0">
                <a:latin typeface="Times New Roman"/>
                <a:cs typeface="Times New Roman"/>
              </a:rPr>
              <a:t>görülmektedir. </a:t>
            </a:r>
            <a:r>
              <a:rPr sz="1200" spc="-5" dirty="0">
                <a:latin typeface="Times New Roman"/>
                <a:cs typeface="Times New Roman"/>
              </a:rPr>
              <a:t>İnsanın eğitilip yetiştirilmesi, </a:t>
            </a:r>
            <a:r>
              <a:rPr sz="1200" dirty="0">
                <a:latin typeface="Times New Roman"/>
                <a:cs typeface="Times New Roman"/>
              </a:rPr>
              <a:t>insana  </a:t>
            </a:r>
            <a:r>
              <a:rPr sz="1200" spc="-5" dirty="0">
                <a:latin typeface="Times New Roman"/>
                <a:cs typeface="Times New Roman"/>
              </a:rPr>
              <a:t>ahlaki </a:t>
            </a:r>
            <a:r>
              <a:rPr sz="1200" dirty="0">
                <a:latin typeface="Times New Roman"/>
                <a:cs typeface="Times New Roman"/>
              </a:rPr>
              <a:t>bazı </a:t>
            </a:r>
            <a:r>
              <a:rPr sz="1200" spc="-5" dirty="0">
                <a:latin typeface="Times New Roman"/>
                <a:cs typeface="Times New Roman"/>
              </a:rPr>
              <a:t>meziyetlerin kazandırılması, sorumluluk sahibi bireylerin yetiştirilmesi gibi  hususlarda her </a:t>
            </a:r>
            <a:r>
              <a:rPr sz="1200" dirty="0">
                <a:latin typeface="Times New Roman"/>
                <a:cs typeface="Times New Roman"/>
              </a:rPr>
              <a:t>toplumun </a:t>
            </a:r>
            <a:r>
              <a:rPr sz="1200" spc="-5" dirty="0">
                <a:latin typeface="Times New Roman"/>
                <a:cs typeface="Times New Roman"/>
              </a:rPr>
              <a:t>benzer kaygıları taşıdığı söylenebilir. Doğu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Batı toplumların  masallarında </a:t>
            </a:r>
            <a:r>
              <a:rPr sz="1200" dirty="0">
                <a:latin typeface="Times New Roman"/>
                <a:cs typeface="Times New Roman"/>
              </a:rPr>
              <a:t>farklı </a:t>
            </a:r>
            <a:r>
              <a:rPr sz="1200" spc="-5" dirty="0">
                <a:latin typeface="Times New Roman"/>
                <a:cs typeface="Times New Roman"/>
              </a:rPr>
              <a:t>konuların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spc="-5" dirty="0">
                <a:latin typeface="Times New Roman"/>
                <a:cs typeface="Times New Roman"/>
              </a:rPr>
              <a:t>alması kültürlerin, hayata bakışların </a:t>
            </a:r>
            <a:r>
              <a:rPr sz="1200" dirty="0">
                <a:latin typeface="Times New Roman"/>
                <a:cs typeface="Times New Roman"/>
              </a:rPr>
              <a:t>farklılığına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bağlanabilir.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Bu bağlamda masallara bakıldığında </a:t>
            </a:r>
            <a:r>
              <a:rPr sz="1200" dirty="0">
                <a:latin typeface="Times New Roman"/>
                <a:cs typeface="Times New Roman"/>
              </a:rPr>
              <a:t>her iki </a:t>
            </a:r>
            <a:r>
              <a:rPr sz="1200" spc="-5" dirty="0">
                <a:latin typeface="Times New Roman"/>
                <a:cs typeface="Times New Roman"/>
              </a:rPr>
              <a:t>masalda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akıllı olma, hatalardan ders  alma, bencilliğin kötülüğü, </a:t>
            </a:r>
            <a:r>
              <a:rPr sz="1200" dirty="0">
                <a:latin typeface="Times New Roman"/>
                <a:cs typeface="Times New Roman"/>
              </a:rPr>
              <a:t>kötülük </a:t>
            </a:r>
            <a:r>
              <a:rPr sz="1200" spc="-5" dirty="0">
                <a:latin typeface="Times New Roman"/>
                <a:cs typeface="Times New Roman"/>
              </a:rPr>
              <a:t>edenlerin </a:t>
            </a:r>
            <a:r>
              <a:rPr sz="1200" dirty="0">
                <a:latin typeface="Times New Roman"/>
                <a:cs typeface="Times New Roman"/>
              </a:rPr>
              <a:t>mutlaka </a:t>
            </a:r>
            <a:r>
              <a:rPr sz="1200" spc="-5" dirty="0">
                <a:latin typeface="Times New Roman"/>
                <a:cs typeface="Times New Roman"/>
              </a:rPr>
              <a:t>cezasını bulacağı, yardım etmenin  güzellikleri, çalışmanın </a:t>
            </a:r>
            <a:r>
              <a:rPr sz="1200" dirty="0">
                <a:latin typeface="Times New Roman"/>
                <a:cs typeface="Times New Roman"/>
              </a:rPr>
              <a:t>kazandırdıkları, vb. </a:t>
            </a:r>
            <a:r>
              <a:rPr sz="1200" spc="-5" dirty="0">
                <a:latin typeface="Times New Roman"/>
                <a:cs typeface="Times New Roman"/>
              </a:rPr>
              <a:t>ortak </a:t>
            </a:r>
            <a:r>
              <a:rPr sz="1200" dirty="0">
                <a:latin typeface="Times New Roman"/>
                <a:cs typeface="Times New Roman"/>
              </a:rPr>
              <a:t>temaların </a:t>
            </a:r>
            <a:r>
              <a:rPr sz="1200" spc="-5" dirty="0">
                <a:latin typeface="Times New Roman"/>
                <a:cs typeface="Times New Roman"/>
              </a:rPr>
              <a:t>işlendiği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görülmektedir.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Kahramanlar noktasından bakıldığında her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masal grubunda </a:t>
            </a:r>
            <a:r>
              <a:rPr sz="1200" dirty="0">
                <a:latin typeface="Times New Roman"/>
                <a:cs typeface="Times New Roman"/>
              </a:rPr>
              <a:t>da </a:t>
            </a:r>
            <a:r>
              <a:rPr sz="1200" spc="-5" dirty="0">
                <a:latin typeface="Times New Roman"/>
                <a:cs typeface="Times New Roman"/>
              </a:rPr>
              <a:t>nispeten  ehlileştirilen hayvanların daha ahmak, saf, hep mağdur </a:t>
            </a:r>
            <a:r>
              <a:rPr sz="1200" dirty="0">
                <a:latin typeface="Times New Roman"/>
                <a:cs typeface="Times New Roman"/>
              </a:rPr>
              <a:t>olan, </a:t>
            </a:r>
            <a:r>
              <a:rPr sz="1200" spc="-5" dirty="0">
                <a:latin typeface="Times New Roman"/>
                <a:cs typeface="Times New Roman"/>
              </a:rPr>
              <a:t>zarara </a:t>
            </a:r>
            <a:r>
              <a:rPr sz="1200" dirty="0">
                <a:latin typeface="Times New Roman"/>
                <a:cs typeface="Times New Roman"/>
              </a:rPr>
              <a:t>uğrayan; buna mukabil  </a:t>
            </a:r>
            <a:r>
              <a:rPr sz="1200" spc="-5" dirty="0">
                <a:latin typeface="Times New Roman"/>
                <a:cs typeface="Times New Roman"/>
              </a:rPr>
              <a:t>vahşi hayvanların </a:t>
            </a:r>
            <a:r>
              <a:rPr sz="1200" dirty="0">
                <a:latin typeface="Times New Roman"/>
                <a:cs typeface="Times New Roman"/>
              </a:rPr>
              <a:t>ise </a:t>
            </a:r>
            <a:r>
              <a:rPr sz="1200" spc="-5" dirty="0">
                <a:latin typeface="Times New Roman"/>
                <a:cs typeface="Times New Roman"/>
              </a:rPr>
              <a:t>açıkgöz, kurnaz, dediğini yaptıran, </a:t>
            </a:r>
            <a:r>
              <a:rPr sz="1200" dirty="0">
                <a:latin typeface="Times New Roman"/>
                <a:cs typeface="Times New Roman"/>
              </a:rPr>
              <a:t>güçlü </a:t>
            </a:r>
            <a:r>
              <a:rPr sz="1200" spc="-5" dirty="0">
                <a:latin typeface="Times New Roman"/>
                <a:cs typeface="Times New Roman"/>
              </a:rPr>
              <a:t>oldukları görülmektedir. </a:t>
            </a:r>
            <a:r>
              <a:rPr sz="1200" dirty="0">
                <a:latin typeface="Times New Roman"/>
                <a:cs typeface="Times New Roman"/>
              </a:rPr>
              <a:t>Bu  durum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iki toplumda </a:t>
            </a:r>
            <a:r>
              <a:rPr sz="1200" spc="-5" dirty="0">
                <a:latin typeface="Times New Roman"/>
                <a:cs typeface="Times New Roman"/>
              </a:rPr>
              <a:t>hayvanlarla </a:t>
            </a:r>
            <a:r>
              <a:rPr sz="1200" dirty="0">
                <a:latin typeface="Times New Roman"/>
                <a:cs typeface="Times New Roman"/>
              </a:rPr>
              <a:t>ilgili algının </a:t>
            </a:r>
            <a:r>
              <a:rPr sz="1200" spc="-5" dirty="0">
                <a:latin typeface="Times New Roman"/>
                <a:cs typeface="Times New Roman"/>
              </a:rPr>
              <a:t>hemen hemen aynı olduğunu, hayvanlara  yüklenen misyonun </a:t>
            </a:r>
            <a:r>
              <a:rPr sz="1200" dirty="0">
                <a:latin typeface="Times New Roman"/>
                <a:cs typeface="Times New Roman"/>
              </a:rPr>
              <a:t>benzer </a:t>
            </a:r>
            <a:r>
              <a:rPr sz="1200" spc="-5" dirty="0">
                <a:latin typeface="Times New Roman"/>
                <a:cs typeface="Times New Roman"/>
              </a:rPr>
              <a:t>olduğunu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göstermektedir.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ct val="95900"/>
              </a:lnSpc>
              <a:spcBef>
                <a:spcPts val="565"/>
              </a:spcBef>
            </a:pPr>
            <a:r>
              <a:rPr sz="1200" spc="-5" dirty="0">
                <a:latin typeface="Times New Roman"/>
                <a:cs typeface="Times New Roman"/>
              </a:rPr>
              <a:t>Hem Hayvan Masalları’nda hem </a:t>
            </a:r>
            <a:r>
              <a:rPr sz="1200" dirty="0">
                <a:latin typeface="Times New Roman"/>
                <a:cs typeface="Times New Roman"/>
              </a:rPr>
              <a:t>Ezop </a:t>
            </a:r>
            <a:r>
              <a:rPr sz="1200" spc="-5" dirty="0">
                <a:latin typeface="Times New Roman"/>
                <a:cs typeface="Times New Roman"/>
              </a:rPr>
              <a:t>Masalları’nda </a:t>
            </a:r>
            <a:r>
              <a:rPr sz="1200" dirty="0">
                <a:latin typeface="Times New Roman"/>
                <a:cs typeface="Times New Roman"/>
              </a:rPr>
              <a:t>kıskançlık, </a:t>
            </a:r>
            <a:r>
              <a:rPr sz="1200" spc="-5" dirty="0">
                <a:latin typeface="Times New Roman"/>
                <a:cs typeface="Times New Roman"/>
              </a:rPr>
              <a:t>açgözlülük,  tamahkârlık, menfaatperestlik, başkalarının âhını alma, ahmaklık </a:t>
            </a:r>
            <a:r>
              <a:rPr sz="1200" dirty="0">
                <a:latin typeface="Times New Roman"/>
                <a:cs typeface="Times New Roman"/>
              </a:rPr>
              <a:t>vb. </a:t>
            </a:r>
            <a:r>
              <a:rPr sz="1200" spc="-5" dirty="0">
                <a:latin typeface="Times New Roman"/>
                <a:cs typeface="Times New Roman"/>
              </a:rPr>
              <a:t>olumsuz davranışları  sergileyenlerin kötülenmesi, </a:t>
            </a:r>
            <a:r>
              <a:rPr sz="1200" dirty="0">
                <a:latin typeface="Times New Roman"/>
                <a:cs typeface="Times New Roman"/>
              </a:rPr>
              <a:t>toplumdan </a:t>
            </a:r>
            <a:r>
              <a:rPr sz="1200" spc="-5" dirty="0">
                <a:latin typeface="Times New Roman"/>
                <a:cs typeface="Times New Roman"/>
              </a:rPr>
              <a:t>dışlanması gibi ortak mesajlar görülmektedir. </a:t>
            </a:r>
            <a:r>
              <a:rPr sz="1200" dirty="0">
                <a:latin typeface="Times New Roman"/>
                <a:cs typeface="Times New Roman"/>
              </a:rPr>
              <a:t>Tüm  bunlar </a:t>
            </a:r>
            <a:r>
              <a:rPr sz="1200" spc="-5" dirty="0">
                <a:latin typeface="Times New Roman"/>
                <a:cs typeface="Times New Roman"/>
              </a:rPr>
              <a:t>toplumların </a:t>
            </a:r>
            <a:r>
              <a:rPr sz="1200" dirty="0">
                <a:latin typeface="Times New Roman"/>
                <a:cs typeface="Times New Roman"/>
              </a:rPr>
              <a:t>benzer </a:t>
            </a:r>
            <a:r>
              <a:rPr sz="1200" spc="-5" dirty="0">
                <a:latin typeface="Times New Roman"/>
                <a:cs typeface="Times New Roman"/>
              </a:rPr>
              <a:t>kaygıları taşıdığını, aslında insanların </a:t>
            </a:r>
            <a:r>
              <a:rPr sz="1200" dirty="0">
                <a:latin typeface="Times New Roman"/>
                <a:cs typeface="Times New Roman"/>
              </a:rPr>
              <a:t>ortak dertlerinin olduğunu,  </a:t>
            </a:r>
            <a:r>
              <a:rPr sz="1200" spc="-5" dirty="0">
                <a:latin typeface="Times New Roman"/>
                <a:cs typeface="Times New Roman"/>
              </a:rPr>
              <a:t>yetiştirmek istedikleri nesillere benzer ahlaki </a:t>
            </a:r>
            <a:r>
              <a:rPr sz="1200" dirty="0">
                <a:latin typeface="Times New Roman"/>
                <a:cs typeface="Times New Roman"/>
              </a:rPr>
              <a:t>değerler </a:t>
            </a:r>
            <a:r>
              <a:rPr sz="1200" spc="-5" dirty="0">
                <a:latin typeface="Times New Roman"/>
                <a:cs typeface="Times New Roman"/>
              </a:rPr>
              <a:t>aşılama gayreti </a:t>
            </a:r>
            <a:r>
              <a:rPr sz="1200" dirty="0">
                <a:latin typeface="Times New Roman"/>
                <a:cs typeface="Times New Roman"/>
              </a:rPr>
              <a:t>içinde </a:t>
            </a:r>
            <a:r>
              <a:rPr sz="1200" spc="-5" dirty="0">
                <a:latin typeface="Times New Roman"/>
                <a:cs typeface="Times New Roman"/>
              </a:rPr>
              <a:t>olduklarını  göstermektedir.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Farklı </a:t>
            </a:r>
            <a:r>
              <a:rPr sz="1200" dirty="0">
                <a:latin typeface="Times New Roman"/>
                <a:cs typeface="Times New Roman"/>
              </a:rPr>
              <a:t>zaman </a:t>
            </a:r>
            <a:r>
              <a:rPr sz="1200" spc="-5" dirty="0">
                <a:latin typeface="Times New Roman"/>
                <a:cs typeface="Times New Roman"/>
              </a:rPr>
              <a:t>dilimlerinde derlenen Hayvan Masalları </a:t>
            </a:r>
            <a:r>
              <a:rPr sz="1200" dirty="0">
                <a:latin typeface="Times New Roman"/>
                <a:cs typeface="Times New Roman"/>
              </a:rPr>
              <a:t>ve Ezop </a:t>
            </a:r>
            <a:r>
              <a:rPr sz="1200" spc="-5" dirty="0">
                <a:latin typeface="Times New Roman"/>
                <a:cs typeface="Times New Roman"/>
              </a:rPr>
              <a:t>Masalları’nda  benzerliklerin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spc="-5" dirty="0">
                <a:latin typeface="Times New Roman"/>
                <a:cs typeface="Times New Roman"/>
              </a:rPr>
              <a:t>alması masalların </a:t>
            </a:r>
            <a:r>
              <a:rPr sz="1200" spc="-10" dirty="0">
                <a:latin typeface="Times New Roman"/>
                <a:cs typeface="Times New Roman"/>
              </a:rPr>
              <a:t>yakın </a:t>
            </a:r>
            <a:r>
              <a:rPr sz="1200" spc="-5" dirty="0">
                <a:latin typeface="Times New Roman"/>
                <a:cs typeface="Times New Roman"/>
              </a:rPr>
              <a:t>coğrafyalara ait olmalarına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bağlanabilir.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KAYNAKÇA</a:t>
            </a:r>
            <a:endParaRPr sz="1200">
              <a:latin typeface="Times New Roman"/>
              <a:cs typeface="Times New Roman"/>
            </a:endParaRPr>
          </a:p>
          <a:p>
            <a:pPr marL="12700" marR="247015">
              <a:lnSpc>
                <a:spcPts val="1980"/>
              </a:lnSpc>
              <a:spcBef>
                <a:spcPts val="135"/>
              </a:spcBef>
            </a:pPr>
            <a:r>
              <a:rPr sz="1200" spc="-10" dirty="0">
                <a:latin typeface="Times New Roman"/>
                <a:cs typeface="Times New Roman"/>
              </a:rPr>
              <a:t>AİSOPOS </a:t>
            </a:r>
            <a:r>
              <a:rPr sz="1200" spc="-5" dirty="0">
                <a:latin typeface="Times New Roman"/>
                <a:cs typeface="Times New Roman"/>
              </a:rPr>
              <a:t>(2001). </a:t>
            </a:r>
            <a:r>
              <a:rPr sz="1200" i="1" dirty="0">
                <a:latin typeface="Times New Roman"/>
                <a:cs typeface="Times New Roman"/>
              </a:rPr>
              <a:t>Aisopos Masalları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Çev. Nurullah Ataç, </a:t>
            </a:r>
            <a:r>
              <a:rPr sz="1200" spc="-10" dirty="0">
                <a:latin typeface="Times New Roman"/>
                <a:cs typeface="Times New Roman"/>
              </a:rPr>
              <a:t>İstanbul: </a:t>
            </a:r>
            <a:r>
              <a:rPr sz="1200" dirty="0">
                <a:latin typeface="Times New Roman"/>
                <a:cs typeface="Times New Roman"/>
              </a:rPr>
              <a:t>Yapı </a:t>
            </a:r>
            <a:r>
              <a:rPr sz="1200" spc="-5" dirty="0">
                <a:latin typeface="Times New Roman"/>
                <a:cs typeface="Times New Roman"/>
              </a:rPr>
              <a:t>Kredi Yayınları.  ALPTEKİN, A. B. </a:t>
            </a:r>
            <a:r>
              <a:rPr sz="1200" dirty="0">
                <a:latin typeface="Times New Roman"/>
                <a:cs typeface="Times New Roman"/>
              </a:rPr>
              <a:t>(1991). </a:t>
            </a:r>
            <a:r>
              <a:rPr sz="1200" i="1" spc="-5" dirty="0">
                <a:latin typeface="Times New Roman"/>
                <a:cs typeface="Times New Roman"/>
              </a:rPr>
              <a:t>Hayvan </a:t>
            </a:r>
            <a:r>
              <a:rPr sz="1200" i="1" dirty="0">
                <a:latin typeface="Times New Roman"/>
                <a:cs typeface="Times New Roman"/>
              </a:rPr>
              <a:t>Masalları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Ankara: Kültür Bakanlığı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Yayınları.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385"/>
              </a:spcBef>
            </a:pPr>
            <a:r>
              <a:rPr sz="1200" spc="-5" dirty="0">
                <a:latin typeface="Times New Roman"/>
                <a:cs typeface="Times New Roman"/>
              </a:rPr>
              <a:t>ASLAN, </a:t>
            </a:r>
            <a:r>
              <a:rPr sz="1200" spc="-10" dirty="0">
                <a:latin typeface="Times New Roman"/>
                <a:cs typeface="Times New Roman"/>
              </a:rPr>
              <a:t>F. </a:t>
            </a:r>
            <a:r>
              <a:rPr sz="1200" spc="-5" dirty="0">
                <a:latin typeface="Times New Roman"/>
                <a:cs typeface="Times New Roman"/>
              </a:rPr>
              <a:t>(2012). </a:t>
            </a:r>
            <a:r>
              <a:rPr sz="1200" i="1" dirty="0">
                <a:latin typeface="Times New Roman"/>
                <a:cs typeface="Times New Roman"/>
              </a:rPr>
              <a:t>Naki </a:t>
            </a:r>
            <a:r>
              <a:rPr sz="1200" i="1" spc="-5" dirty="0">
                <a:latin typeface="Times New Roman"/>
                <a:cs typeface="Times New Roman"/>
              </a:rPr>
              <a:t>Tezel’in </a:t>
            </a:r>
            <a:r>
              <a:rPr sz="1200" i="1" dirty="0">
                <a:latin typeface="Times New Roman"/>
                <a:cs typeface="Times New Roman"/>
              </a:rPr>
              <a:t>İstanbul’dan </a:t>
            </a:r>
            <a:r>
              <a:rPr sz="1200" i="1" spc="-5" dirty="0">
                <a:latin typeface="Times New Roman"/>
                <a:cs typeface="Times New Roman"/>
              </a:rPr>
              <a:t>Derlediği Masallar</a:t>
            </a:r>
            <a:r>
              <a:rPr sz="1200" i="1" spc="27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(inceleme–metin),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</a:pPr>
            <a:r>
              <a:rPr sz="1200" spc="-10" dirty="0">
                <a:latin typeface="Times New Roman"/>
                <a:cs typeface="Times New Roman"/>
              </a:rPr>
              <a:t>İstanbul: </a:t>
            </a:r>
            <a:r>
              <a:rPr sz="1200" spc="-5" dirty="0">
                <a:latin typeface="Times New Roman"/>
                <a:cs typeface="Times New Roman"/>
              </a:rPr>
              <a:t>Bilge Kültür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Sanat.</a:t>
            </a:r>
            <a:endParaRPr sz="1200">
              <a:latin typeface="Times New Roman"/>
              <a:cs typeface="Times New Roman"/>
            </a:endParaRPr>
          </a:p>
          <a:p>
            <a:pPr marL="12700" marR="1108075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BAYRI, M. H. (1936). “Halk Masalları </a:t>
            </a:r>
            <a:r>
              <a:rPr sz="1200" dirty="0">
                <a:latin typeface="Times New Roman"/>
                <a:cs typeface="Times New Roman"/>
              </a:rPr>
              <a:t>Hakkında”, </a:t>
            </a:r>
            <a:r>
              <a:rPr sz="1200" i="1" spc="-5" dirty="0">
                <a:latin typeface="Times New Roman"/>
                <a:cs typeface="Times New Roman"/>
              </a:rPr>
              <a:t>HBH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C5, nr. 60, </a:t>
            </a:r>
            <a:r>
              <a:rPr sz="1200" spc="-5" dirty="0">
                <a:latin typeface="Times New Roman"/>
                <a:cs typeface="Times New Roman"/>
              </a:rPr>
              <a:t>s. </a:t>
            </a:r>
            <a:r>
              <a:rPr sz="1200" dirty="0">
                <a:latin typeface="Times New Roman"/>
                <a:cs typeface="Times New Roman"/>
              </a:rPr>
              <a:t>185.  </a:t>
            </a:r>
            <a:r>
              <a:rPr sz="1200" spc="-5" dirty="0">
                <a:latin typeface="Times New Roman"/>
                <a:cs typeface="Times New Roman"/>
              </a:rPr>
              <a:t>BİLKAN, A. </a:t>
            </a:r>
            <a:r>
              <a:rPr sz="1200" spc="-10" dirty="0">
                <a:latin typeface="Times New Roman"/>
                <a:cs typeface="Times New Roman"/>
              </a:rPr>
              <a:t>F. </a:t>
            </a:r>
            <a:r>
              <a:rPr sz="1200" spc="-5" dirty="0">
                <a:latin typeface="Times New Roman"/>
                <a:cs typeface="Times New Roman"/>
              </a:rPr>
              <a:t>(2001). </a:t>
            </a:r>
            <a:r>
              <a:rPr sz="1200" i="1" spc="-5" dirty="0">
                <a:latin typeface="Times New Roman"/>
                <a:cs typeface="Times New Roman"/>
              </a:rPr>
              <a:t>Masal </a:t>
            </a:r>
            <a:r>
              <a:rPr sz="1200" i="1" dirty="0">
                <a:latin typeface="Times New Roman"/>
                <a:cs typeface="Times New Roman"/>
              </a:rPr>
              <a:t>Estetiği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10" dirty="0">
                <a:latin typeface="Times New Roman"/>
                <a:cs typeface="Times New Roman"/>
              </a:rPr>
              <a:t>İstanbul: </a:t>
            </a:r>
            <a:r>
              <a:rPr sz="1200" dirty="0">
                <a:latin typeface="Times New Roman"/>
                <a:cs typeface="Times New Roman"/>
              </a:rPr>
              <a:t>Timaş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Yayınları.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BORATAV, P. N. </a:t>
            </a:r>
            <a:r>
              <a:rPr sz="1200" dirty="0">
                <a:latin typeface="Times New Roman"/>
                <a:cs typeface="Times New Roman"/>
              </a:rPr>
              <a:t>(1969). </a:t>
            </a:r>
            <a:r>
              <a:rPr sz="1200" i="1" dirty="0">
                <a:latin typeface="Times New Roman"/>
                <a:cs typeface="Times New Roman"/>
              </a:rPr>
              <a:t>100 </a:t>
            </a:r>
            <a:r>
              <a:rPr sz="1200" i="1" spc="-5" dirty="0">
                <a:latin typeface="Times New Roman"/>
                <a:cs typeface="Times New Roman"/>
              </a:rPr>
              <a:t>soruda Halk </a:t>
            </a:r>
            <a:r>
              <a:rPr sz="1200" i="1" dirty="0">
                <a:latin typeface="Times New Roman"/>
                <a:cs typeface="Times New Roman"/>
              </a:rPr>
              <a:t>Edebiyatı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10" dirty="0">
                <a:latin typeface="Times New Roman"/>
                <a:cs typeface="Times New Roman"/>
              </a:rPr>
              <a:t>İstanbul: </a:t>
            </a:r>
            <a:r>
              <a:rPr sz="1200" spc="-5" dirty="0">
                <a:latin typeface="Times New Roman"/>
                <a:cs typeface="Times New Roman"/>
              </a:rPr>
              <a:t>Gerçek Yayınevi.  ÇOBANOĞLU,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Ö.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(2005).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Halkbilimi</a:t>
            </a:r>
            <a:r>
              <a:rPr sz="1200" i="1" spc="20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Kuramları</a:t>
            </a:r>
            <a:r>
              <a:rPr sz="1200" i="1" spc="20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ve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Araştırma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Yöntemleri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Tarihine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Giriş</a:t>
            </a:r>
            <a:r>
              <a:rPr sz="1200" dirty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3.bsk., </a:t>
            </a:r>
            <a:r>
              <a:rPr sz="1200" spc="-5" dirty="0">
                <a:latin typeface="Times New Roman"/>
                <a:cs typeface="Times New Roman"/>
              </a:rPr>
              <a:t>Ankara: </a:t>
            </a:r>
            <a:r>
              <a:rPr sz="1200" dirty="0">
                <a:latin typeface="Times New Roman"/>
                <a:cs typeface="Times New Roman"/>
              </a:rPr>
              <a:t>Akçağ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Yayınları.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501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7390" cy="805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992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774065" marR="1466850" algn="ctr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61645" marR="6350" indent="-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DERDİYOK, </a:t>
            </a:r>
            <a:r>
              <a:rPr sz="1200" spc="-10" dirty="0">
                <a:latin typeface="Times New Roman"/>
                <a:cs typeface="Times New Roman"/>
              </a:rPr>
              <a:t>İ. </a:t>
            </a:r>
            <a:r>
              <a:rPr sz="1200" spc="5" dirty="0">
                <a:latin typeface="Times New Roman"/>
                <a:cs typeface="Times New Roman"/>
              </a:rPr>
              <a:t>Ç. </a:t>
            </a:r>
            <a:r>
              <a:rPr sz="1200" dirty="0">
                <a:latin typeface="Times New Roman"/>
                <a:cs typeface="Times New Roman"/>
              </a:rPr>
              <a:t>(2003). </a:t>
            </a:r>
            <a:r>
              <a:rPr sz="1200" spc="-5" dirty="0">
                <a:latin typeface="Times New Roman"/>
                <a:cs typeface="Times New Roman"/>
              </a:rPr>
              <a:t>“Sadi’nin Bostan’ı </a:t>
            </a:r>
            <a:r>
              <a:rPr sz="1200" dirty="0">
                <a:latin typeface="Times New Roman"/>
                <a:cs typeface="Times New Roman"/>
              </a:rPr>
              <a:t>ve Ezop </a:t>
            </a:r>
            <a:r>
              <a:rPr sz="1200" spc="-5" dirty="0">
                <a:latin typeface="Times New Roman"/>
                <a:cs typeface="Times New Roman"/>
              </a:rPr>
              <a:t>Masalları’nda Ortak Temalar”,  </a:t>
            </a:r>
            <a:r>
              <a:rPr sz="1200" i="1" spc="-5" dirty="0">
                <a:latin typeface="Times New Roman"/>
                <a:cs typeface="Times New Roman"/>
              </a:rPr>
              <a:t>Çukurova Üniversitesi </a:t>
            </a:r>
            <a:r>
              <a:rPr sz="1200" i="1" dirty="0">
                <a:latin typeface="Times New Roman"/>
                <a:cs typeface="Times New Roman"/>
              </a:rPr>
              <a:t>Sosyal </a:t>
            </a:r>
            <a:r>
              <a:rPr sz="1200" i="1" spc="-5" dirty="0">
                <a:latin typeface="Times New Roman"/>
                <a:cs typeface="Times New Roman"/>
              </a:rPr>
              <a:t>Bilimler </a:t>
            </a:r>
            <a:r>
              <a:rPr sz="1200" i="1" dirty="0">
                <a:latin typeface="Times New Roman"/>
                <a:cs typeface="Times New Roman"/>
              </a:rPr>
              <a:t>Enstitüsü Dergisi, </a:t>
            </a:r>
            <a:r>
              <a:rPr sz="1200" dirty="0">
                <a:latin typeface="Times New Roman"/>
                <a:cs typeface="Times New Roman"/>
              </a:rPr>
              <a:t>C. </a:t>
            </a:r>
            <a:r>
              <a:rPr sz="1200" spc="-5" dirty="0">
                <a:latin typeface="Times New Roman"/>
                <a:cs typeface="Times New Roman"/>
              </a:rPr>
              <a:t>XII, Sayı: </a:t>
            </a:r>
            <a:r>
              <a:rPr sz="1200" dirty="0">
                <a:latin typeface="Times New Roman"/>
                <a:cs typeface="Times New Roman"/>
              </a:rPr>
              <a:t>12, </a:t>
            </a:r>
            <a:r>
              <a:rPr sz="1200" spc="-5" dirty="0">
                <a:latin typeface="Times New Roman"/>
                <a:cs typeface="Times New Roman"/>
              </a:rPr>
              <a:t>s. </a:t>
            </a:r>
            <a:r>
              <a:rPr sz="1200" dirty="0">
                <a:latin typeface="Times New Roman"/>
                <a:cs typeface="Times New Roman"/>
              </a:rPr>
              <a:t>1-14. 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http://turkoloji.cu.edu.tr/ESKI%20TURK%20%20EDEBIYATI/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derdiyok_2.pdf,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Kasım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endParaRPr sz="1200">
              <a:latin typeface="Times New Roman"/>
              <a:cs typeface="Times New Roman"/>
            </a:endParaRPr>
          </a:p>
          <a:p>
            <a:pPr marL="461645" marR="6350" indent="-449580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DUYMAZ, A. (1996), “Bir Hayvan Masalının </a:t>
            </a:r>
            <a:r>
              <a:rPr sz="1200" dirty="0">
                <a:latin typeface="Times New Roman"/>
                <a:cs typeface="Times New Roman"/>
              </a:rPr>
              <a:t>Yapısı </a:t>
            </a:r>
            <a:r>
              <a:rPr sz="1200" spc="-5" dirty="0">
                <a:latin typeface="Times New Roman"/>
                <a:cs typeface="Times New Roman"/>
              </a:rPr>
              <a:t>Üzerine”, </a:t>
            </a:r>
            <a:r>
              <a:rPr sz="1200" i="1" spc="-5" dirty="0">
                <a:latin typeface="Times New Roman"/>
                <a:cs typeface="Times New Roman"/>
              </a:rPr>
              <a:t>Erciyes Aylık Fikir </a:t>
            </a:r>
            <a:r>
              <a:rPr sz="1200" i="1" dirty="0">
                <a:latin typeface="Times New Roman"/>
                <a:cs typeface="Times New Roman"/>
              </a:rPr>
              <a:t>ve Sanat  </a:t>
            </a:r>
            <a:r>
              <a:rPr sz="1200" i="1" spc="-5" dirty="0">
                <a:latin typeface="Times New Roman"/>
                <a:cs typeface="Times New Roman"/>
              </a:rPr>
              <a:t>Dergisi</a:t>
            </a:r>
            <a:r>
              <a:rPr sz="1200" spc="-5" dirty="0">
                <a:latin typeface="Times New Roman"/>
                <a:cs typeface="Times New Roman"/>
              </a:rPr>
              <a:t>, Yıl </a:t>
            </a:r>
            <a:r>
              <a:rPr sz="1200" dirty="0">
                <a:latin typeface="Times New Roman"/>
                <a:cs typeface="Times New Roman"/>
              </a:rPr>
              <a:t>19, </a:t>
            </a:r>
            <a:r>
              <a:rPr sz="1200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217, </a:t>
            </a:r>
            <a:r>
              <a:rPr sz="1200" spc="-5" dirty="0">
                <a:latin typeface="Times New Roman"/>
                <a:cs typeface="Times New Roman"/>
              </a:rPr>
              <a:t>s.</a:t>
            </a:r>
            <a:r>
              <a:rPr sz="1200" dirty="0">
                <a:latin typeface="Times New Roman"/>
                <a:cs typeface="Times New Roman"/>
              </a:rPr>
              <a:t> 7.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EBERHARD, </a:t>
            </a:r>
            <a:r>
              <a:rPr sz="1200" dirty="0">
                <a:latin typeface="Times New Roman"/>
                <a:cs typeface="Times New Roman"/>
              </a:rPr>
              <a:t>W. ve </a:t>
            </a:r>
            <a:r>
              <a:rPr sz="1200" spc="-5" dirty="0">
                <a:latin typeface="Times New Roman"/>
                <a:cs typeface="Times New Roman"/>
              </a:rPr>
              <a:t>BORATAV, P.N. (1953). </a:t>
            </a:r>
            <a:r>
              <a:rPr sz="1200" i="1" dirty="0">
                <a:latin typeface="Times New Roman"/>
                <a:cs typeface="Times New Roman"/>
              </a:rPr>
              <a:t>Typen </a:t>
            </a:r>
            <a:r>
              <a:rPr sz="1200" i="1" spc="-5" dirty="0">
                <a:latin typeface="Times New Roman"/>
                <a:cs typeface="Times New Roman"/>
              </a:rPr>
              <a:t>Türkischer Volksmärchen</a:t>
            </a:r>
            <a:r>
              <a:rPr sz="1200" spc="-5" dirty="0">
                <a:latin typeface="Times New Roman"/>
                <a:cs typeface="Times New Roman"/>
              </a:rPr>
              <a:t>.Wiesbaden.  EKİCİ,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(2011).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Halk</a:t>
            </a:r>
            <a:r>
              <a:rPr sz="1200" i="1" spc="7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Bilgisi</a:t>
            </a:r>
            <a:r>
              <a:rPr sz="1200" i="1" spc="6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(Folklor),</a:t>
            </a:r>
            <a:r>
              <a:rPr sz="1200" i="1" spc="7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Derleme</a:t>
            </a:r>
            <a:r>
              <a:rPr sz="1200" i="1" spc="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ve</a:t>
            </a:r>
            <a:r>
              <a:rPr sz="1200" i="1" spc="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İnceleme</a:t>
            </a:r>
            <a:r>
              <a:rPr sz="1200" i="1" spc="5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Yöntemleri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bsm.,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Ankara: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225"/>
              </a:lnSpc>
            </a:pPr>
            <a:r>
              <a:rPr sz="1200" spc="-5" dirty="0">
                <a:latin typeface="Times New Roman"/>
                <a:cs typeface="Times New Roman"/>
              </a:rPr>
              <a:t>Geleneksel Yayınları.</a:t>
            </a:r>
            <a:endParaRPr sz="1200">
              <a:latin typeface="Times New Roman"/>
              <a:cs typeface="Times New Roman"/>
            </a:endParaRPr>
          </a:p>
          <a:p>
            <a:pPr marL="12700" marR="1522730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ELÇİN, </a:t>
            </a:r>
            <a:r>
              <a:rPr sz="1200" dirty="0">
                <a:latin typeface="Times New Roman"/>
                <a:cs typeface="Times New Roman"/>
              </a:rPr>
              <a:t>Ş. (2001). </a:t>
            </a:r>
            <a:r>
              <a:rPr sz="1200" i="1" spc="-5" dirty="0">
                <a:latin typeface="Times New Roman"/>
                <a:cs typeface="Times New Roman"/>
              </a:rPr>
              <a:t>Halk Edebiyatına Giriş</a:t>
            </a:r>
            <a:r>
              <a:rPr sz="1200" spc="-5" dirty="0">
                <a:latin typeface="Times New Roman"/>
                <a:cs typeface="Times New Roman"/>
              </a:rPr>
              <a:t>, Ankara: Akçağ Yayınları.  </a:t>
            </a:r>
            <a:r>
              <a:rPr sz="1200" spc="-10" dirty="0">
                <a:latin typeface="Times New Roman"/>
                <a:cs typeface="Times New Roman"/>
              </a:rPr>
              <a:t>GRİMM, </a:t>
            </a:r>
            <a:r>
              <a:rPr sz="1200" spc="5" dirty="0">
                <a:latin typeface="Times New Roman"/>
                <a:cs typeface="Times New Roman"/>
              </a:rPr>
              <a:t>J. </a:t>
            </a:r>
            <a:r>
              <a:rPr sz="1200" dirty="0">
                <a:latin typeface="Times New Roman"/>
                <a:cs typeface="Times New Roman"/>
              </a:rPr>
              <a:t>ve W. </a:t>
            </a:r>
            <a:r>
              <a:rPr sz="1200" spc="-5" dirty="0">
                <a:latin typeface="Times New Roman"/>
                <a:cs typeface="Times New Roman"/>
              </a:rPr>
              <a:t>(1812). </a:t>
            </a:r>
            <a:r>
              <a:rPr sz="1200" i="1" dirty="0">
                <a:latin typeface="Times New Roman"/>
                <a:cs typeface="Times New Roman"/>
              </a:rPr>
              <a:t>Kinder und </a:t>
            </a:r>
            <a:r>
              <a:rPr sz="1200" i="1" spc="-5" dirty="0">
                <a:latin typeface="Times New Roman"/>
                <a:cs typeface="Times New Roman"/>
              </a:rPr>
              <a:t>Hausmarchen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Berlin.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GÜNAY, </a:t>
            </a:r>
            <a:r>
              <a:rPr sz="1200" spc="-10" dirty="0">
                <a:latin typeface="Times New Roman"/>
                <a:cs typeface="Times New Roman"/>
              </a:rPr>
              <a:t>U. </a:t>
            </a:r>
            <a:r>
              <a:rPr sz="1200" spc="-5" dirty="0">
                <a:latin typeface="Times New Roman"/>
                <a:cs typeface="Times New Roman"/>
              </a:rPr>
              <a:t>(1975). </a:t>
            </a:r>
            <a:r>
              <a:rPr sz="1200" i="1" dirty="0">
                <a:latin typeface="Times New Roman"/>
                <a:cs typeface="Times New Roman"/>
              </a:rPr>
              <a:t>Elazığ Masalları </a:t>
            </a:r>
            <a:r>
              <a:rPr sz="1200" i="1" spc="-5" dirty="0">
                <a:latin typeface="Times New Roman"/>
                <a:cs typeface="Times New Roman"/>
              </a:rPr>
              <a:t>(İnceleme)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Erzurum: </a:t>
            </a:r>
            <a:r>
              <a:rPr sz="1200" spc="-5" dirty="0">
                <a:latin typeface="Times New Roman"/>
                <a:cs typeface="Times New Roman"/>
              </a:rPr>
              <a:t>Atatürk </a:t>
            </a:r>
            <a:r>
              <a:rPr sz="1200" dirty="0">
                <a:latin typeface="Times New Roman"/>
                <a:cs typeface="Times New Roman"/>
              </a:rPr>
              <a:t>Üniversitesi </a:t>
            </a:r>
            <a:r>
              <a:rPr sz="1200" spc="-5" dirty="0">
                <a:latin typeface="Times New Roman"/>
                <a:cs typeface="Times New Roman"/>
              </a:rPr>
              <a:t>Basımevi.  GÜNAY, U. </a:t>
            </a:r>
            <a:r>
              <a:rPr sz="1200" dirty="0">
                <a:latin typeface="Times New Roman"/>
                <a:cs typeface="Times New Roman"/>
              </a:rPr>
              <a:t>(1992). </a:t>
            </a:r>
            <a:r>
              <a:rPr sz="1200" spc="-5" dirty="0">
                <a:latin typeface="Times New Roman"/>
                <a:cs typeface="Times New Roman"/>
              </a:rPr>
              <a:t>"Masal", </a:t>
            </a:r>
            <a:r>
              <a:rPr sz="1200" i="1" dirty="0">
                <a:latin typeface="Times New Roman"/>
                <a:cs typeface="Times New Roman"/>
              </a:rPr>
              <a:t>Türk </a:t>
            </a:r>
            <a:r>
              <a:rPr sz="1200" i="1" spc="-5" dirty="0">
                <a:latin typeface="Times New Roman"/>
                <a:cs typeface="Times New Roman"/>
              </a:rPr>
              <a:t>Dünyası </a:t>
            </a:r>
            <a:r>
              <a:rPr sz="1200" i="1" dirty="0">
                <a:latin typeface="Times New Roman"/>
                <a:cs typeface="Times New Roman"/>
              </a:rPr>
              <a:t>El Kitabı</a:t>
            </a:r>
            <a:r>
              <a:rPr sz="1200" dirty="0">
                <a:latin typeface="Times New Roman"/>
                <a:cs typeface="Times New Roman"/>
              </a:rPr>
              <a:t>, C </a:t>
            </a:r>
            <a:r>
              <a:rPr sz="1200" spc="-10" dirty="0">
                <a:latin typeface="Times New Roman"/>
                <a:cs typeface="Times New Roman"/>
              </a:rPr>
              <a:t>III, </a:t>
            </a:r>
            <a:r>
              <a:rPr sz="1200" dirty="0">
                <a:latin typeface="Times New Roman"/>
                <a:cs typeface="Times New Roman"/>
              </a:rPr>
              <a:t>Ankara: </a:t>
            </a:r>
            <a:r>
              <a:rPr sz="1200" spc="-5" dirty="0">
                <a:latin typeface="Times New Roman"/>
                <a:cs typeface="Times New Roman"/>
              </a:rPr>
              <a:t>Türk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Kültürü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Araştırmaları </a:t>
            </a:r>
            <a:r>
              <a:rPr sz="1200" dirty="0">
                <a:latin typeface="Times New Roman"/>
                <a:cs typeface="Times New Roman"/>
              </a:rPr>
              <a:t>Enstitüsü </a:t>
            </a:r>
            <a:r>
              <a:rPr sz="1200" spc="-5" dirty="0">
                <a:latin typeface="Times New Roman"/>
                <a:cs typeface="Times New Roman"/>
              </a:rPr>
              <a:t>Yayını.</a:t>
            </a:r>
            <a:endParaRPr sz="1200">
              <a:latin typeface="Times New Roman"/>
              <a:cs typeface="Times New Roman"/>
            </a:endParaRPr>
          </a:p>
          <a:p>
            <a:pPr marL="461645" marR="5080" indent="-449580" algn="just">
              <a:lnSpc>
                <a:spcPts val="138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SAKAOĞLU, 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(1973). </a:t>
            </a:r>
            <a:r>
              <a:rPr sz="1200" i="1" spc="-5" dirty="0">
                <a:latin typeface="Times New Roman"/>
                <a:cs typeface="Times New Roman"/>
              </a:rPr>
              <a:t>Gümüşhane </a:t>
            </a:r>
            <a:r>
              <a:rPr sz="1200" i="1" dirty="0">
                <a:latin typeface="Times New Roman"/>
                <a:cs typeface="Times New Roman"/>
              </a:rPr>
              <a:t>Masalları, </a:t>
            </a:r>
            <a:r>
              <a:rPr sz="1200" i="1" spc="-5" dirty="0">
                <a:latin typeface="Times New Roman"/>
                <a:cs typeface="Times New Roman"/>
              </a:rPr>
              <a:t>Metin </a:t>
            </a:r>
            <a:r>
              <a:rPr sz="1200" i="1" dirty="0">
                <a:latin typeface="Times New Roman"/>
                <a:cs typeface="Times New Roman"/>
              </a:rPr>
              <a:t>Toplama </a:t>
            </a:r>
            <a:r>
              <a:rPr sz="1200" i="1" spc="-5" dirty="0">
                <a:latin typeface="Times New Roman"/>
                <a:cs typeface="Times New Roman"/>
              </a:rPr>
              <a:t>ve </a:t>
            </a:r>
            <a:r>
              <a:rPr sz="1200" i="1" dirty="0">
                <a:latin typeface="Times New Roman"/>
                <a:cs typeface="Times New Roman"/>
              </a:rPr>
              <a:t>Tahlil</a:t>
            </a:r>
            <a:r>
              <a:rPr sz="1200" b="1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Erzurum: </a:t>
            </a:r>
            <a:r>
              <a:rPr sz="1200" spc="-5" dirty="0">
                <a:latin typeface="Times New Roman"/>
                <a:cs typeface="Times New Roman"/>
              </a:rPr>
              <a:t>Atatürk  Üniversitesi Yayınları.</a:t>
            </a:r>
            <a:endParaRPr sz="1200">
              <a:latin typeface="Times New Roman"/>
              <a:cs typeface="Times New Roman"/>
            </a:endParaRPr>
          </a:p>
          <a:p>
            <a:pPr marL="12700" marR="1100455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SAKAOĞLU, 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(1999). </a:t>
            </a:r>
            <a:r>
              <a:rPr sz="1200" i="1" spc="-5" dirty="0">
                <a:latin typeface="Times New Roman"/>
                <a:cs typeface="Times New Roman"/>
              </a:rPr>
              <a:t>Masal </a:t>
            </a:r>
            <a:r>
              <a:rPr sz="1200" i="1" dirty="0">
                <a:latin typeface="Times New Roman"/>
                <a:cs typeface="Times New Roman"/>
              </a:rPr>
              <a:t>Araştırmaları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Ankara: </a:t>
            </a:r>
            <a:r>
              <a:rPr sz="1200" dirty="0">
                <a:latin typeface="Times New Roman"/>
                <a:cs typeface="Times New Roman"/>
              </a:rPr>
              <a:t>Akçağ </a:t>
            </a:r>
            <a:r>
              <a:rPr sz="1200" spc="-5" dirty="0">
                <a:latin typeface="Times New Roman"/>
                <a:cs typeface="Times New Roman"/>
              </a:rPr>
              <a:t>Yayınları.  </a:t>
            </a:r>
            <a:r>
              <a:rPr sz="1200" spc="-10" dirty="0">
                <a:latin typeface="Times New Roman"/>
                <a:cs typeface="Times New Roman"/>
              </a:rPr>
              <a:t>SAMİ, </a:t>
            </a:r>
            <a:r>
              <a:rPr sz="1200" dirty="0">
                <a:latin typeface="Times New Roman"/>
                <a:cs typeface="Times New Roman"/>
              </a:rPr>
              <a:t>Ş. </a:t>
            </a:r>
            <a:r>
              <a:rPr sz="1200" spc="-5" dirty="0">
                <a:latin typeface="Times New Roman"/>
                <a:cs typeface="Times New Roman"/>
              </a:rPr>
              <a:t>(1991). </a:t>
            </a:r>
            <a:r>
              <a:rPr sz="1200" dirty="0">
                <a:latin typeface="Times New Roman"/>
                <a:cs typeface="Times New Roman"/>
              </a:rPr>
              <a:t>Kâmûs-ı Türkî </a:t>
            </a:r>
            <a:r>
              <a:rPr sz="1200" spc="-5" dirty="0">
                <a:latin typeface="Times New Roman"/>
                <a:cs typeface="Times New Roman"/>
              </a:rPr>
              <a:t>Temel </a:t>
            </a:r>
            <a:r>
              <a:rPr sz="1200" dirty="0">
                <a:latin typeface="Times New Roman"/>
                <a:cs typeface="Times New Roman"/>
              </a:rPr>
              <a:t>Türkçe Sözlük, </a:t>
            </a:r>
            <a:r>
              <a:rPr sz="1200" spc="-5" dirty="0">
                <a:latin typeface="Times New Roman"/>
                <a:cs typeface="Times New Roman"/>
              </a:rPr>
              <a:t>İstanbul: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Tercüman.</a:t>
            </a:r>
            <a:endParaRPr sz="1200">
              <a:latin typeface="Times New Roman"/>
              <a:cs typeface="Times New Roman"/>
            </a:endParaRPr>
          </a:p>
          <a:p>
            <a:pPr marL="461645" marR="5080" indent="-449580" algn="just">
              <a:lnSpc>
                <a:spcPts val="1380"/>
              </a:lnSpc>
              <a:spcBef>
                <a:spcPts val="480"/>
              </a:spcBef>
            </a:pPr>
            <a:r>
              <a:rPr sz="1200" dirty="0">
                <a:latin typeface="Times New Roman"/>
                <a:cs typeface="Times New Roman"/>
              </a:rPr>
              <a:t>Kültür </a:t>
            </a:r>
            <a:r>
              <a:rPr sz="1200" spc="-5" dirty="0">
                <a:latin typeface="Times New Roman"/>
                <a:cs typeface="Times New Roman"/>
              </a:rPr>
              <a:t>Yay. </a:t>
            </a:r>
            <a:r>
              <a:rPr sz="1200" dirty="0">
                <a:latin typeface="Times New Roman"/>
                <a:cs typeface="Times New Roman"/>
              </a:rPr>
              <a:t>1. </a:t>
            </a:r>
            <a:r>
              <a:rPr sz="1200" spc="-5" dirty="0">
                <a:latin typeface="Times New Roman"/>
                <a:cs typeface="Times New Roman"/>
              </a:rPr>
              <a:t>SEYİDOĞLU, </a:t>
            </a:r>
            <a:r>
              <a:rPr sz="1200" dirty="0">
                <a:latin typeface="Times New Roman"/>
                <a:cs typeface="Times New Roman"/>
              </a:rPr>
              <a:t>B. (1975). </a:t>
            </a:r>
            <a:r>
              <a:rPr sz="1200" i="1" dirty="0">
                <a:latin typeface="Times New Roman"/>
                <a:cs typeface="Times New Roman"/>
              </a:rPr>
              <a:t>Erzurum </a:t>
            </a:r>
            <a:r>
              <a:rPr sz="1200" i="1" spc="-5" dirty="0">
                <a:latin typeface="Times New Roman"/>
                <a:cs typeface="Times New Roman"/>
              </a:rPr>
              <a:t>Halk </a:t>
            </a:r>
            <a:r>
              <a:rPr sz="1200" i="1" dirty="0">
                <a:latin typeface="Times New Roman"/>
                <a:cs typeface="Times New Roman"/>
              </a:rPr>
              <a:t>Masalları </a:t>
            </a:r>
            <a:r>
              <a:rPr sz="1200" i="1" spc="-5" dirty="0">
                <a:latin typeface="Times New Roman"/>
                <a:cs typeface="Times New Roman"/>
              </a:rPr>
              <a:t>Üzerinde Araştırmalar</a:t>
            </a:r>
            <a:r>
              <a:rPr sz="1200" spc="-5" dirty="0">
                <a:latin typeface="Times New Roman"/>
                <a:cs typeface="Times New Roman"/>
              </a:rPr>
              <a:t>,  Ankara: Baylan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Matbaası.</a:t>
            </a:r>
            <a:endParaRPr sz="1200">
              <a:latin typeface="Times New Roman"/>
              <a:cs typeface="Times New Roman"/>
            </a:endParaRPr>
          </a:p>
          <a:p>
            <a:pPr marL="461645" marR="7620" indent="-449580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Matbaası, TDK (2011). </a:t>
            </a:r>
            <a:r>
              <a:rPr sz="1200" i="1" spc="-5" dirty="0">
                <a:latin typeface="Times New Roman"/>
                <a:cs typeface="Times New Roman"/>
              </a:rPr>
              <a:t>Güncel </a:t>
            </a:r>
            <a:r>
              <a:rPr sz="1200" i="1" dirty="0">
                <a:latin typeface="Times New Roman"/>
                <a:cs typeface="Times New Roman"/>
              </a:rPr>
              <a:t>Türkçe Sözlük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Ankara: Türk Dil Kurumu Yayınları, 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http://www.tdk.gov.tr/index.php?option=com_gts&amp;arama=gts&amp;guid=TDK.GTS.56f4f </a:t>
            </a:r>
            <a:r>
              <a:rPr sz="1200" spc="-5" dirty="0">
                <a:latin typeface="Times New Roman"/>
                <a:cs typeface="Times New Roman"/>
              </a:rPr>
              <a:t> ecd700179.11191650, </a:t>
            </a:r>
            <a:r>
              <a:rPr sz="1200" dirty="0">
                <a:latin typeface="Times New Roman"/>
                <a:cs typeface="Times New Roman"/>
              </a:rPr>
              <a:t>30.10.2015</a:t>
            </a:r>
            <a:endParaRPr sz="1200">
              <a:latin typeface="Times New Roman"/>
              <a:cs typeface="Times New Roman"/>
            </a:endParaRPr>
          </a:p>
          <a:p>
            <a:pPr marL="12700" marR="1229995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TEZEL, N. (1990). </a:t>
            </a:r>
            <a:r>
              <a:rPr sz="1200" i="1" dirty="0">
                <a:latin typeface="Times New Roman"/>
                <a:cs typeface="Times New Roman"/>
              </a:rPr>
              <a:t>Türk </a:t>
            </a:r>
            <a:r>
              <a:rPr sz="1200" i="1" spc="-5" dirty="0">
                <a:latin typeface="Times New Roman"/>
                <a:cs typeface="Times New Roman"/>
              </a:rPr>
              <a:t>Masalları </a:t>
            </a:r>
            <a:r>
              <a:rPr sz="1200" i="1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Ankara: </a:t>
            </a:r>
            <a:r>
              <a:rPr sz="1200" dirty="0">
                <a:latin typeface="Times New Roman"/>
                <a:cs typeface="Times New Roman"/>
              </a:rPr>
              <a:t>Kültür </a:t>
            </a:r>
            <a:r>
              <a:rPr sz="1200" spc="-5" dirty="0">
                <a:latin typeface="Times New Roman"/>
                <a:cs typeface="Times New Roman"/>
              </a:rPr>
              <a:t>Bakanlığı Yayınları.  THOMPSON, S. (1964). </a:t>
            </a:r>
            <a:r>
              <a:rPr sz="1200" i="1" spc="-5" dirty="0">
                <a:latin typeface="Times New Roman"/>
                <a:cs typeface="Times New Roman"/>
              </a:rPr>
              <a:t>The Types </a:t>
            </a:r>
            <a:r>
              <a:rPr sz="1200" i="1" dirty="0">
                <a:latin typeface="Times New Roman"/>
                <a:cs typeface="Times New Roman"/>
              </a:rPr>
              <a:t>of </a:t>
            </a:r>
            <a:r>
              <a:rPr sz="1200" i="1" spc="-5" dirty="0">
                <a:latin typeface="Times New Roman"/>
                <a:cs typeface="Times New Roman"/>
              </a:rPr>
              <a:t>The Folktale</a:t>
            </a:r>
            <a:r>
              <a:rPr sz="1200" spc="-5" dirty="0">
                <a:latin typeface="Times New Roman"/>
                <a:cs typeface="Times New Roman"/>
              </a:rPr>
              <a:t>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Helsinki</a:t>
            </a:r>
            <a:endParaRPr sz="1200">
              <a:latin typeface="Times New Roman"/>
              <a:cs typeface="Times New Roman"/>
            </a:endParaRPr>
          </a:p>
          <a:p>
            <a:pPr marL="461645" marR="6985" indent="-449580" algn="just">
              <a:lnSpc>
                <a:spcPts val="1380"/>
              </a:lnSpc>
              <a:spcBef>
                <a:spcPts val="480"/>
              </a:spcBef>
            </a:pPr>
            <a:r>
              <a:rPr sz="1200" spc="-5" dirty="0">
                <a:latin typeface="Times New Roman"/>
                <a:cs typeface="Times New Roman"/>
              </a:rPr>
              <a:t>TUNÇ, M. </a:t>
            </a:r>
            <a:r>
              <a:rPr sz="1200" dirty="0">
                <a:latin typeface="Times New Roman"/>
                <a:cs typeface="Times New Roman"/>
              </a:rPr>
              <a:t>Ş. </a:t>
            </a:r>
            <a:r>
              <a:rPr sz="1200" spc="-5" dirty="0">
                <a:latin typeface="Times New Roman"/>
                <a:cs typeface="Times New Roman"/>
              </a:rPr>
              <a:t>(1941). “Türk Çocuklarına Ne gibi Masal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Hikâyeler Okunmalı? Anketine  Cevap”, </a:t>
            </a:r>
            <a:r>
              <a:rPr sz="1200" i="1" dirty="0">
                <a:latin typeface="Times New Roman"/>
                <a:cs typeface="Times New Roman"/>
              </a:rPr>
              <a:t>Yücel</a:t>
            </a:r>
            <a:r>
              <a:rPr sz="1200" dirty="0">
                <a:latin typeface="Times New Roman"/>
                <a:cs typeface="Times New Roman"/>
              </a:rPr>
              <a:t>, C.13, </a:t>
            </a:r>
            <a:r>
              <a:rPr sz="1200" spc="-5" dirty="0">
                <a:latin typeface="Times New Roman"/>
                <a:cs typeface="Times New Roman"/>
              </a:rPr>
              <a:t>nr. </a:t>
            </a:r>
            <a:r>
              <a:rPr sz="1200" dirty="0">
                <a:latin typeface="Times New Roman"/>
                <a:cs typeface="Times New Roman"/>
              </a:rPr>
              <a:t>73, </a:t>
            </a:r>
            <a:r>
              <a:rPr sz="1200" spc="-5" dirty="0">
                <a:latin typeface="Times New Roman"/>
                <a:cs typeface="Times New Roman"/>
              </a:rPr>
              <a:t>s.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19.</a:t>
            </a:r>
            <a:endParaRPr sz="1200">
              <a:latin typeface="Times New Roman"/>
              <a:cs typeface="Times New Roman"/>
            </a:endParaRPr>
          </a:p>
          <a:p>
            <a:pPr marL="461645" marR="391160" indent="-449580">
              <a:lnSpc>
                <a:spcPct val="110100"/>
              </a:lnSpc>
              <a:spcBef>
                <a:spcPts val="370"/>
              </a:spcBef>
            </a:pPr>
            <a:r>
              <a:rPr sz="1200" spc="-5" dirty="0">
                <a:latin typeface="Times New Roman"/>
                <a:cs typeface="Times New Roman"/>
              </a:rPr>
              <a:t>UTHER, </a:t>
            </a:r>
            <a:r>
              <a:rPr sz="1200" dirty="0">
                <a:latin typeface="Times New Roman"/>
                <a:cs typeface="Times New Roman"/>
              </a:rPr>
              <a:t>H.J. </a:t>
            </a:r>
            <a:r>
              <a:rPr sz="1200" spc="-5" dirty="0">
                <a:latin typeface="Times New Roman"/>
                <a:cs typeface="Times New Roman"/>
              </a:rPr>
              <a:t>(2004). </a:t>
            </a:r>
            <a:r>
              <a:rPr sz="1200" i="1" spc="-5" dirty="0">
                <a:latin typeface="Times New Roman"/>
                <a:cs typeface="Times New Roman"/>
              </a:rPr>
              <a:t>The Types </a:t>
            </a:r>
            <a:r>
              <a:rPr sz="1200" i="1" dirty="0">
                <a:latin typeface="Times New Roman"/>
                <a:cs typeface="Times New Roman"/>
              </a:rPr>
              <a:t>of </a:t>
            </a:r>
            <a:r>
              <a:rPr sz="1200" i="1" spc="-5" dirty="0">
                <a:latin typeface="Times New Roman"/>
                <a:cs typeface="Times New Roman"/>
              </a:rPr>
              <a:t>International Folktales. </a:t>
            </a:r>
            <a:r>
              <a:rPr sz="1200" i="1" dirty="0">
                <a:latin typeface="Times New Roman"/>
                <a:cs typeface="Times New Roman"/>
              </a:rPr>
              <a:t>A </a:t>
            </a:r>
            <a:r>
              <a:rPr sz="1200" i="1" spc="-5" dirty="0">
                <a:latin typeface="Times New Roman"/>
                <a:cs typeface="Times New Roman"/>
              </a:rPr>
              <a:t>Classification </a:t>
            </a:r>
            <a:r>
              <a:rPr sz="1200" i="1" dirty="0">
                <a:latin typeface="Times New Roman"/>
                <a:cs typeface="Times New Roman"/>
              </a:rPr>
              <a:t>and  </a:t>
            </a:r>
            <a:r>
              <a:rPr sz="1200" i="1" spc="-5" dirty="0">
                <a:latin typeface="Times New Roman"/>
                <a:cs typeface="Times New Roman"/>
              </a:rPr>
              <a:t>Bibliography, Based </a:t>
            </a:r>
            <a:r>
              <a:rPr sz="1200" i="1" dirty="0">
                <a:latin typeface="Times New Roman"/>
                <a:cs typeface="Times New Roman"/>
              </a:rPr>
              <a:t>on the </a:t>
            </a:r>
            <a:r>
              <a:rPr sz="1200" i="1" spc="-5" dirty="0">
                <a:latin typeface="Times New Roman"/>
                <a:cs typeface="Times New Roman"/>
              </a:rPr>
              <a:t>System </a:t>
            </a:r>
            <a:r>
              <a:rPr sz="1200" i="1" dirty="0">
                <a:latin typeface="Times New Roman"/>
                <a:cs typeface="Times New Roman"/>
              </a:rPr>
              <a:t>of Antti Aarne and Stith Thompson, </a:t>
            </a:r>
            <a:r>
              <a:rPr sz="1200" spc="-5" dirty="0">
                <a:latin typeface="Times New Roman"/>
                <a:cs typeface="Times New Roman"/>
              </a:rPr>
              <a:t>Helsinki:  Suomalainen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Tiedeakatemia.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spc="-5" dirty="0">
                <a:latin typeface="Times New Roman"/>
                <a:cs typeface="Times New Roman"/>
              </a:rPr>
              <a:t>YETKİN, 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-5" dirty="0">
                <a:latin typeface="Times New Roman"/>
                <a:cs typeface="Times New Roman"/>
              </a:rPr>
              <a:t>K. </a:t>
            </a:r>
            <a:r>
              <a:rPr sz="1200" dirty="0">
                <a:latin typeface="Times New Roman"/>
                <a:cs typeface="Times New Roman"/>
              </a:rPr>
              <a:t>(1979). </a:t>
            </a:r>
            <a:r>
              <a:rPr sz="1200" i="1" dirty="0">
                <a:latin typeface="Times New Roman"/>
                <a:cs typeface="Times New Roman"/>
              </a:rPr>
              <a:t>Estetik </a:t>
            </a:r>
            <a:r>
              <a:rPr sz="1200" i="1" spc="-5" dirty="0">
                <a:latin typeface="Times New Roman"/>
                <a:cs typeface="Times New Roman"/>
              </a:rPr>
              <a:t>ve </a:t>
            </a:r>
            <a:r>
              <a:rPr sz="1200" i="1" dirty="0">
                <a:latin typeface="Times New Roman"/>
                <a:cs typeface="Times New Roman"/>
              </a:rPr>
              <a:t>Ana Sorunları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10" dirty="0">
                <a:latin typeface="Times New Roman"/>
                <a:cs typeface="Times New Roman"/>
              </a:rPr>
              <a:t>İstanbul: </a:t>
            </a:r>
            <a:r>
              <a:rPr sz="1200" spc="-5" dirty="0">
                <a:latin typeface="Times New Roman"/>
                <a:cs typeface="Times New Roman"/>
              </a:rPr>
              <a:t>İnkılâp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Aka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Yayınları.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502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7390" cy="880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992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685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GİRİŞ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ts val="1380"/>
              </a:lnSpc>
              <a:spcBef>
                <a:spcPts val="615"/>
              </a:spcBef>
            </a:pPr>
            <a:r>
              <a:rPr sz="1200" spc="-5" dirty="0">
                <a:latin typeface="Times New Roman"/>
                <a:cs typeface="Times New Roman"/>
              </a:rPr>
              <a:t>Bu çalışmamızda Hayvan </a:t>
            </a:r>
            <a:r>
              <a:rPr sz="1200" dirty="0">
                <a:latin typeface="Times New Roman"/>
                <a:cs typeface="Times New Roman"/>
              </a:rPr>
              <a:t>Masalları</a:t>
            </a:r>
            <a:r>
              <a:rPr sz="1200" baseline="31250" dirty="0">
                <a:latin typeface="Times New Roman"/>
                <a:cs typeface="Times New Roman"/>
              </a:rPr>
              <a:t>1 </a:t>
            </a:r>
            <a:r>
              <a:rPr sz="1200" dirty="0">
                <a:latin typeface="Times New Roman"/>
                <a:cs typeface="Times New Roman"/>
              </a:rPr>
              <a:t>ile Ezop </a:t>
            </a:r>
            <a:r>
              <a:rPr sz="1200" spc="-5" dirty="0">
                <a:latin typeface="Times New Roman"/>
                <a:cs typeface="Times New Roman"/>
              </a:rPr>
              <a:t>Masallarının </a:t>
            </a:r>
            <a:r>
              <a:rPr sz="1200" dirty="0">
                <a:latin typeface="Times New Roman"/>
                <a:cs typeface="Times New Roman"/>
              </a:rPr>
              <a:t>(Ezop, 2001) </a:t>
            </a:r>
            <a:r>
              <a:rPr sz="1200" spc="-5" dirty="0">
                <a:latin typeface="Times New Roman"/>
                <a:cs typeface="Times New Roman"/>
              </a:rPr>
              <a:t>tema,  kahramanlar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verdiği mesajlar yönünden </a:t>
            </a:r>
            <a:r>
              <a:rPr sz="1200" dirty="0">
                <a:latin typeface="Times New Roman"/>
                <a:cs typeface="Times New Roman"/>
              </a:rPr>
              <a:t>karşılaştırma </a:t>
            </a:r>
            <a:r>
              <a:rPr sz="1200" spc="-5" dirty="0">
                <a:latin typeface="Times New Roman"/>
                <a:cs typeface="Times New Roman"/>
              </a:rPr>
              <a:t>denemesi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yapılacaktır.</a:t>
            </a:r>
            <a:endParaRPr sz="1200">
              <a:latin typeface="Times New Roman"/>
              <a:cs typeface="Times New Roman"/>
            </a:endParaRPr>
          </a:p>
          <a:p>
            <a:pPr marL="12700" marR="8255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Masal kelimesi dilimize Arapça “mesel” sözcüğünden geçmiştir. Masal güncel </a:t>
            </a:r>
            <a:r>
              <a:rPr sz="1200" dirty="0">
                <a:latin typeface="Times New Roman"/>
                <a:cs typeface="Times New Roman"/>
              </a:rPr>
              <a:t>Türkçe  </a:t>
            </a:r>
            <a:r>
              <a:rPr sz="1200" spc="-5" dirty="0">
                <a:latin typeface="Times New Roman"/>
                <a:cs typeface="Times New Roman"/>
              </a:rPr>
              <a:t>sözlükte “Genellikle </a:t>
            </a:r>
            <a:r>
              <a:rPr sz="1200" dirty="0">
                <a:latin typeface="Times New Roman"/>
                <a:cs typeface="Times New Roman"/>
              </a:rPr>
              <a:t>halkın </a:t>
            </a:r>
            <a:r>
              <a:rPr sz="1200" spc="-5" dirty="0">
                <a:latin typeface="Times New Roman"/>
                <a:cs typeface="Times New Roman"/>
              </a:rPr>
              <a:t>yarattığı, hayale </a:t>
            </a:r>
            <a:r>
              <a:rPr sz="1200" dirty="0">
                <a:latin typeface="Times New Roman"/>
                <a:cs typeface="Times New Roman"/>
              </a:rPr>
              <a:t>dayanan, </a:t>
            </a:r>
            <a:r>
              <a:rPr sz="1200" spc="-5" dirty="0">
                <a:latin typeface="Times New Roman"/>
                <a:cs typeface="Times New Roman"/>
              </a:rPr>
              <a:t>sözlü gelenekte yaşayan, çoğunlukla  insanlar, hayvanlar </a:t>
            </a:r>
            <a:r>
              <a:rPr sz="1200" dirty="0">
                <a:latin typeface="Times New Roman"/>
                <a:cs typeface="Times New Roman"/>
              </a:rPr>
              <a:t>ile cadı, </a:t>
            </a:r>
            <a:r>
              <a:rPr sz="1200" spc="-5" dirty="0">
                <a:latin typeface="Times New Roman"/>
                <a:cs typeface="Times New Roman"/>
              </a:rPr>
              <a:t>cin, dev, peri </a:t>
            </a:r>
            <a:r>
              <a:rPr sz="1200" dirty="0">
                <a:latin typeface="Times New Roman"/>
                <a:cs typeface="Times New Roman"/>
              </a:rPr>
              <a:t>vb. varlıkların </a:t>
            </a:r>
            <a:r>
              <a:rPr sz="1200" spc="-5" dirty="0">
                <a:latin typeface="Times New Roman"/>
                <a:cs typeface="Times New Roman"/>
              </a:rPr>
              <a:t>başından geçen olağanüstü olayları  anlatan </a:t>
            </a:r>
            <a:r>
              <a:rPr sz="1200" dirty="0">
                <a:latin typeface="Times New Roman"/>
                <a:cs typeface="Times New Roman"/>
              </a:rPr>
              <a:t>edebî tür. </a:t>
            </a:r>
            <a:r>
              <a:rPr sz="1200" spc="-5" dirty="0">
                <a:latin typeface="Times New Roman"/>
                <a:cs typeface="Times New Roman"/>
              </a:rPr>
              <a:t>Boşuna söylenmiş </a:t>
            </a:r>
            <a:r>
              <a:rPr sz="1200" dirty="0">
                <a:latin typeface="Times New Roman"/>
                <a:cs typeface="Times New Roman"/>
              </a:rPr>
              <a:t>söz” </a:t>
            </a:r>
            <a:r>
              <a:rPr sz="1200" spc="-5" dirty="0">
                <a:latin typeface="Times New Roman"/>
                <a:cs typeface="Times New Roman"/>
              </a:rPr>
              <a:t>(www.tdk.gov.tr) olarak </a:t>
            </a:r>
            <a:r>
              <a:rPr sz="1200" dirty="0">
                <a:latin typeface="Times New Roman"/>
                <a:cs typeface="Times New Roman"/>
              </a:rPr>
              <a:t>tanımlanmıştır. </a:t>
            </a:r>
            <a:r>
              <a:rPr sz="1200" spc="-5" dirty="0">
                <a:latin typeface="Times New Roman"/>
                <a:cs typeface="Times New Roman"/>
              </a:rPr>
              <a:t>Bununla  </a:t>
            </a:r>
            <a:r>
              <a:rPr sz="1200" dirty="0">
                <a:latin typeface="Times New Roman"/>
                <a:cs typeface="Times New Roman"/>
              </a:rPr>
              <a:t>birlikte Şemsettin </a:t>
            </a:r>
            <a:r>
              <a:rPr sz="1200" spc="-5" dirty="0">
                <a:latin typeface="Times New Roman"/>
                <a:cs typeface="Times New Roman"/>
              </a:rPr>
              <a:t>Sami (Sami, </a:t>
            </a:r>
            <a:r>
              <a:rPr sz="1200" dirty="0">
                <a:latin typeface="Times New Roman"/>
                <a:cs typeface="Times New Roman"/>
              </a:rPr>
              <a:t>1991: 830), </a:t>
            </a:r>
            <a:r>
              <a:rPr sz="1200" spc="-5" dirty="0">
                <a:latin typeface="Times New Roman"/>
                <a:cs typeface="Times New Roman"/>
              </a:rPr>
              <a:t>Mehmet Halit Bayrı (Bayrı, </a:t>
            </a:r>
            <a:r>
              <a:rPr sz="1200" dirty="0">
                <a:latin typeface="Times New Roman"/>
                <a:cs typeface="Times New Roman"/>
              </a:rPr>
              <a:t>1936: 185), </a:t>
            </a:r>
            <a:r>
              <a:rPr sz="1200" spc="-5" dirty="0">
                <a:latin typeface="Times New Roman"/>
                <a:cs typeface="Times New Roman"/>
              </a:rPr>
              <a:t>M. Şekip  </a:t>
            </a:r>
            <a:r>
              <a:rPr sz="1200" dirty="0">
                <a:latin typeface="Times New Roman"/>
                <a:cs typeface="Times New Roman"/>
              </a:rPr>
              <a:t>Tunç </a:t>
            </a:r>
            <a:r>
              <a:rPr sz="1200" spc="-5" dirty="0">
                <a:latin typeface="Times New Roman"/>
                <a:cs typeface="Times New Roman"/>
              </a:rPr>
              <a:t>(Tunç, </a:t>
            </a:r>
            <a:r>
              <a:rPr sz="1200" dirty="0">
                <a:latin typeface="Times New Roman"/>
                <a:cs typeface="Times New Roman"/>
              </a:rPr>
              <a:t>1941: 19), </a:t>
            </a:r>
            <a:r>
              <a:rPr sz="1200" spc="5" dirty="0">
                <a:latin typeface="Times New Roman"/>
                <a:cs typeface="Times New Roman"/>
              </a:rPr>
              <a:t>P. </a:t>
            </a:r>
            <a:r>
              <a:rPr sz="1200" spc="-5" dirty="0">
                <a:latin typeface="Times New Roman"/>
                <a:cs typeface="Times New Roman"/>
              </a:rPr>
              <a:t>Naili Boratav (Boratav, </a:t>
            </a:r>
            <a:r>
              <a:rPr sz="1200" dirty="0">
                <a:latin typeface="Times New Roman"/>
                <a:cs typeface="Times New Roman"/>
              </a:rPr>
              <a:t>1969: 80), </a:t>
            </a:r>
            <a:r>
              <a:rPr sz="1200" spc="-5" dirty="0">
                <a:latin typeface="Times New Roman"/>
                <a:cs typeface="Times New Roman"/>
              </a:rPr>
              <a:t>Saim Sakaoğlu (Sakaoğlu,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1973: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5), </a:t>
            </a:r>
            <a:r>
              <a:rPr sz="1200" spc="-5" dirty="0">
                <a:latin typeface="Times New Roman"/>
                <a:cs typeface="Times New Roman"/>
              </a:rPr>
              <a:t>Naki Tezel (Tezel, </a:t>
            </a:r>
            <a:r>
              <a:rPr sz="1200" dirty="0">
                <a:latin typeface="Times New Roman"/>
                <a:cs typeface="Times New Roman"/>
              </a:rPr>
              <a:t>1990: 6), Şükrü </a:t>
            </a:r>
            <a:r>
              <a:rPr sz="1200" spc="-5" dirty="0">
                <a:latin typeface="Times New Roman"/>
                <a:cs typeface="Times New Roman"/>
              </a:rPr>
              <a:t>Elçin (Elçin, </a:t>
            </a:r>
            <a:r>
              <a:rPr sz="1200" dirty="0">
                <a:latin typeface="Times New Roman"/>
                <a:cs typeface="Times New Roman"/>
              </a:rPr>
              <a:t>2001: 368) </a:t>
            </a:r>
            <a:r>
              <a:rPr sz="1200" spc="-5" dirty="0">
                <a:latin typeface="Times New Roman"/>
                <a:cs typeface="Times New Roman"/>
              </a:rPr>
              <a:t>gibi halkbilimciler tarafından  çeşitli masal tanımları yapılmıştır. Fakat </a:t>
            </a:r>
            <a:r>
              <a:rPr sz="1200" dirty="0">
                <a:latin typeface="Times New Roman"/>
                <a:cs typeface="Times New Roman"/>
              </a:rPr>
              <a:t>biz, </a:t>
            </a:r>
            <a:r>
              <a:rPr sz="1200" spc="-5" dirty="0">
                <a:latin typeface="Times New Roman"/>
                <a:cs typeface="Times New Roman"/>
              </a:rPr>
              <a:t>halk anlatılarında </a:t>
            </a:r>
            <a:r>
              <a:rPr sz="1200" dirty="0">
                <a:latin typeface="Times New Roman"/>
                <a:cs typeface="Times New Roman"/>
              </a:rPr>
              <a:t>bir tanımda </a:t>
            </a:r>
            <a:r>
              <a:rPr sz="1200" spc="-5" dirty="0">
                <a:latin typeface="Times New Roman"/>
                <a:cs typeface="Times New Roman"/>
              </a:rPr>
              <a:t>bulunması gereken  yaratım-aktarım, şekil-yapı, içerik-konu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dirty="0">
                <a:latin typeface="Times New Roman"/>
                <a:cs typeface="Times New Roman"/>
              </a:rPr>
              <a:t>işlev </a:t>
            </a:r>
            <a:r>
              <a:rPr sz="1200" spc="-5" dirty="0">
                <a:latin typeface="Times New Roman"/>
                <a:cs typeface="Times New Roman"/>
              </a:rPr>
              <a:t>özelliklerini (Ekici, </a:t>
            </a:r>
            <a:r>
              <a:rPr sz="1200" dirty="0">
                <a:latin typeface="Times New Roman"/>
                <a:cs typeface="Times New Roman"/>
              </a:rPr>
              <a:t>2011: 133-134) tam  ihtiva </a:t>
            </a:r>
            <a:r>
              <a:rPr sz="1200" spc="-5" dirty="0">
                <a:latin typeface="Times New Roman"/>
                <a:cs typeface="Times New Roman"/>
              </a:rPr>
              <a:t>etmesi bakımından Ferhat Aslan’ın masal </a:t>
            </a:r>
            <a:r>
              <a:rPr sz="1200" dirty="0">
                <a:latin typeface="Times New Roman"/>
                <a:cs typeface="Times New Roman"/>
              </a:rPr>
              <a:t>tanımını </a:t>
            </a:r>
            <a:r>
              <a:rPr sz="1200" spc="-10" dirty="0">
                <a:latin typeface="Times New Roman"/>
                <a:cs typeface="Times New Roman"/>
              </a:rPr>
              <a:t>almayı </a:t>
            </a:r>
            <a:r>
              <a:rPr sz="1200" spc="-5" dirty="0">
                <a:latin typeface="Times New Roman"/>
                <a:cs typeface="Times New Roman"/>
              </a:rPr>
              <a:t>uygun gördük. Aslan masalı  (2012: </a:t>
            </a:r>
            <a:r>
              <a:rPr sz="1200" dirty="0">
                <a:latin typeface="Times New Roman"/>
                <a:cs typeface="Times New Roman"/>
              </a:rPr>
              <a:t>105) </a:t>
            </a:r>
            <a:r>
              <a:rPr sz="1200" spc="-5" dirty="0">
                <a:latin typeface="Times New Roman"/>
                <a:cs typeface="Times New Roman"/>
              </a:rPr>
              <a:t>şu şeklinde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tanımlar;</a:t>
            </a:r>
            <a:endParaRPr sz="1200">
              <a:latin typeface="Times New Roman"/>
              <a:cs typeface="Times New Roman"/>
            </a:endParaRPr>
          </a:p>
          <a:p>
            <a:pPr marL="355600" marR="5080" indent="484505" algn="just">
              <a:lnSpc>
                <a:spcPct val="95900"/>
              </a:lnSpc>
              <a:spcBef>
                <a:spcPts val="575"/>
              </a:spcBef>
            </a:pPr>
            <a:r>
              <a:rPr sz="1000" spc="-5" dirty="0">
                <a:latin typeface="Times New Roman"/>
                <a:cs typeface="Times New Roman"/>
              </a:rPr>
              <a:t>“Anlatıcının hayal gücüne bağlı olarak, insanî duygu, tecrübe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beklentilerin ifade edildiği,  yaşanması mümkün </a:t>
            </a:r>
            <a:r>
              <a:rPr sz="1000" dirty="0">
                <a:latin typeface="Times New Roman"/>
                <a:cs typeface="Times New Roman"/>
              </a:rPr>
              <a:t>olan </a:t>
            </a:r>
            <a:r>
              <a:rPr sz="1000" spc="-15" dirty="0">
                <a:latin typeface="Times New Roman"/>
                <a:cs typeface="Times New Roman"/>
              </a:rPr>
              <a:t>ya </a:t>
            </a:r>
            <a:r>
              <a:rPr sz="1000" dirty="0">
                <a:latin typeface="Times New Roman"/>
                <a:cs typeface="Times New Roman"/>
              </a:rPr>
              <a:t>da </a:t>
            </a:r>
            <a:r>
              <a:rPr sz="1000" spc="-5" dirty="0">
                <a:latin typeface="Times New Roman"/>
                <a:cs typeface="Times New Roman"/>
              </a:rPr>
              <a:t>olmayan, ancak inandırıcılık gayesi olmamasına rağmen içeriğindeki  kahraman, </a:t>
            </a:r>
            <a:r>
              <a:rPr sz="1000" dirty="0">
                <a:latin typeface="Times New Roman"/>
                <a:cs typeface="Times New Roman"/>
              </a:rPr>
              <a:t>olay </a:t>
            </a:r>
            <a:r>
              <a:rPr sz="1000" spc="-5" dirty="0">
                <a:latin typeface="Times New Roman"/>
                <a:cs typeface="Times New Roman"/>
              </a:rPr>
              <a:t>vb., çeşitli unsurlarla kendi hayat tecrübesini bağdaştırabilen </a:t>
            </a:r>
            <a:r>
              <a:rPr sz="1000" dirty="0">
                <a:latin typeface="Times New Roman"/>
                <a:cs typeface="Times New Roman"/>
              </a:rPr>
              <a:t>dinleyicilere </a:t>
            </a:r>
            <a:r>
              <a:rPr sz="1000" spc="-5" dirty="0">
                <a:latin typeface="Times New Roman"/>
                <a:cs typeface="Times New Roman"/>
              </a:rPr>
              <a:t>göre gerçekten  yaşanmış gibi algılanabilen, insan, hayvan </a:t>
            </a:r>
            <a:r>
              <a:rPr sz="1000" spc="-10" dirty="0">
                <a:latin typeface="Times New Roman"/>
                <a:cs typeface="Times New Roman"/>
              </a:rPr>
              <a:t>veya </a:t>
            </a:r>
            <a:r>
              <a:rPr sz="1000" spc="-5" dirty="0">
                <a:latin typeface="Times New Roman"/>
                <a:cs typeface="Times New Roman"/>
              </a:rPr>
              <a:t>olağanüstü varlıkların başından geçen olayları, hayatın  gerçekliğiyle ilişkilendirerek, hem gerçek hem </a:t>
            </a:r>
            <a:r>
              <a:rPr sz="1000" dirty="0">
                <a:latin typeface="Times New Roman"/>
                <a:cs typeface="Times New Roman"/>
              </a:rPr>
              <a:t>de </a:t>
            </a:r>
            <a:r>
              <a:rPr sz="1000" spc="-5" dirty="0">
                <a:latin typeface="Times New Roman"/>
                <a:cs typeface="Times New Roman"/>
              </a:rPr>
              <a:t>gerçek olmayan soyutlaştırılmış </a:t>
            </a:r>
            <a:r>
              <a:rPr sz="1000" dirty="0">
                <a:latin typeface="Times New Roman"/>
                <a:cs typeface="Times New Roman"/>
              </a:rPr>
              <a:t>bir </a:t>
            </a:r>
            <a:r>
              <a:rPr sz="1000" spc="-5" dirty="0">
                <a:latin typeface="Times New Roman"/>
                <a:cs typeface="Times New Roman"/>
              </a:rPr>
              <a:t>zaman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mekân  algısı içerisinde, dinleyici/okuyucu tarafından farklı şekillerde anlaşılabilecek katmanlı </a:t>
            </a:r>
            <a:r>
              <a:rPr sz="1000" dirty="0">
                <a:latin typeface="Times New Roman"/>
                <a:cs typeface="Times New Roman"/>
              </a:rPr>
              <a:t>bir </a:t>
            </a:r>
            <a:r>
              <a:rPr sz="1000" spc="-5" dirty="0">
                <a:latin typeface="Times New Roman"/>
                <a:cs typeface="Times New Roman"/>
              </a:rPr>
              <a:t>anlam  yapısıyla kurgulanan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dirty="0">
                <a:latin typeface="Times New Roman"/>
                <a:cs typeface="Times New Roman"/>
              </a:rPr>
              <a:t>ilk </a:t>
            </a:r>
            <a:r>
              <a:rPr sz="1000" spc="-5" dirty="0">
                <a:latin typeface="Times New Roman"/>
                <a:cs typeface="Times New Roman"/>
              </a:rPr>
              <a:t>örnekleri “sözlü”, sonradan “sözlü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yazılı” olarak yaratılan; belirli </a:t>
            </a:r>
            <a:r>
              <a:rPr sz="1000" dirty="0">
                <a:latin typeface="Times New Roman"/>
                <a:cs typeface="Times New Roman"/>
              </a:rPr>
              <a:t>bir  </a:t>
            </a:r>
            <a:r>
              <a:rPr sz="1000" spc="-5" dirty="0">
                <a:latin typeface="Times New Roman"/>
                <a:cs typeface="Times New Roman"/>
              </a:rPr>
              <a:t>anlatıcı </a:t>
            </a:r>
            <a:r>
              <a:rPr sz="1000" dirty="0">
                <a:latin typeface="Times New Roman"/>
                <a:cs typeface="Times New Roman"/>
              </a:rPr>
              <a:t>tipi </a:t>
            </a:r>
            <a:r>
              <a:rPr sz="1000" spc="-5" dirty="0">
                <a:latin typeface="Times New Roman"/>
                <a:cs typeface="Times New Roman"/>
              </a:rPr>
              <a:t>olmaksızın farklı seviyelerdeki icra yeteneklerini kendinde </a:t>
            </a:r>
            <a:r>
              <a:rPr sz="1000" dirty="0">
                <a:latin typeface="Times New Roman"/>
                <a:cs typeface="Times New Roman"/>
              </a:rPr>
              <a:t>taşıyan </a:t>
            </a:r>
            <a:r>
              <a:rPr sz="1000" spc="-5" dirty="0">
                <a:latin typeface="Times New Roman"/>
                <a:cs typeface="Times New Roman"/>
              </a:rPr>
              <a:t>anlatıcı/yazar tarafından,  yaş, cinsiyet, sosyal sınıf vb. farklı özelliklere sahip dinleyicilere hitaben icra edilen, çok çeşitli icra  mekanlarında geleneğin belirlediği kurallar çerçevesinde </a:t>
            </a:r>
            <a:r>
              <a:rPr sz="1000" dirty="0">
                <a:latin typeface="Times New Roman"/>
                <a:cs typeface="Times New Roman"/>
              </a:rPr>
              <a:t>icra </a:t>
            </a:r>
            <a:r>
              <a:rPr sz="1000" spc="-5" dirty="0">
                <a:latin typeface="Times New Roman"/>
                <a:cs typeface="Times New Roman"/>
              </a:rPr>
              <a:t>edildiği </a:t>
            </a:r>
            <a:r>
              <a:rPr sz="1000" spc="-10" dirty="0">
                <a:latin typeface="Times New Roman"/>
                <a:cs typeface="Times New Roman"/>
              </a:rPr>
              <a:t>kültür </a:t>
            </a:r>
            <a:r>
              <a:rPr sz="1000" spc="-5" dirty="0">
                <a:latin typeface="Times New Roman"/>
                <a:cs typeface="Times New Roman"/>
              </a:rPr>
              <a:t>ortamlarının gerektirdiği </a:t>
            </a:r>
            <a:r>
              <a:rPr sz="1000" dirty="0">
                <a:latin typeface="Times New Roman"/>
                <a:cs typeface="Times New Roman"/>
              </a:rPr>
              <a:t>bir  </a:t>
            </a:r>
            <a:r>
              <a:rPr sz="1000" spc="-5" dirty="0">
                <a:latin typeface="Times New Roman"/>
                <a:cs typeface="Times New Roman"/>
              </a:rPr>
              <a:t>anlatım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üslubuyla, </a:t>
            </a:r>
            <a:r>
              <a:rPr sz="1000" dirty="0">
                <a:latin typeface="Times New Roman"/>
                <a:cs typeface="Times New Roman"/>
              </a:rPr>
              <a:t>başında, </a:t>
            </a:r>
            <a:r>
              <a:rPr sz="1000" spc="-5" dirty="0">
                <a:latin typeface="Times New Roman"/>
                <a:cs typeface="Times New Roman"/>
              </a:rPr>
              <a:t>ortasında </a:t>
            </a:r>
            <a:r>
              <a:rPr sz="1000" spc="-1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sonunda </a:t>
            </a:r>
            <a:r>
              <a:rPr sz="1000" spc="-10" dirty="0">
                <a:latin typeface="Times New Roman"/>
                <a:cs typeface="Times New Roman"/>
              </a:rPr>
              <a:t>yer </a:t>
            </a:r>
            <a:r>
              <a:rPr sz="1000" dirty="0">
                <a:latin typeface="Times New Roman"/>
                <a:cs typeface="Times New Roman"/>
              </a:rPr>
              <a:t>alan </a:t>
            </a:r>
            <a:r>
              <a:rPr sz="1000" spc="-5" dirty="0">
                <a:latin typeface="Times New Roman"/>
                <a:cs typeface="Times New Roman"/>
              </a:rPr>
              <a:t>belli başlı ifadelerle kalıplaşmış </a:t>
            </a:r>
            <a:r>
              <a:rPr sz="1000" spc="-10" dirty="0">
                <a:latin typeface="Times New Roman"/>
                <a:cs typeface="Times New Roman"/>
              </a:rPr>
              <a:t>mensur </a:t>
            </a:r>
            <a:r>
              <a:rPr sz="1000" dirty="0">
                <a:latin typeface="Times New Roman"/>
                <a:cs typeface="Times New Roman"/>
              </a:rPr>
              <a:t>bir  </a:t>
            </a:r>
            <a:r>
              <a:rPr sz="1000" spc="-5" dirty="0">
                <a:latin typeface="Times New Roman"/>
                <a:cs typeface="Times New Roman"/>
              </a:rPr>
              <a:t>yapısı olan, dinleyenlere hoşça vakit geçirtmek, onları toplumsal kuralların benimsenmesiyle ilgili olarak  eğiterek davranışlarına </a:t>
            </a:r>
            <a:r>
              <a:rPr sz="1000" spc="-10" dirty="0">
                <a:latin typeface="Times New Roman"/>
                <a:cs typeface="Times New Roman"/>
              </a:rPr>
              <a:t>yön </a:t>
            </a:r>
            <a:r>
              <a:rPr sz="1000" spc="-5" dirty="0">
                <a:latin typeface="Times New Roman"/>
                <a:cs typeface="Times New Roman"/>
              </a:rPr>
              <a:t>vermek, insanların sosyalleşmesine zemin hazırlayarak toplum düzeninin  korunmasına katkı sağlamak, yaratıldığı kültürü yansıtmak vb. işlevleri olan </a:t>
            </a:r>
            <a:r>
              <a:rPr sz="1000" dirty="0">
                <a:latin typeface="Times New Roman"/>
                <a:cs typeface="Times New Roman"/>
              </a:rPr>
              <a:t>bir </a:t>
            </a:r>
            <a:r>
              <a:rPr sz="1000" spc="-5" dirty="0">
                <a:latin typeface="Times New Roman"/>
                <a:cs typeface="Times New Roman"/>
              </a:rPr>
              <a:t>anlatı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türüdür.”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95900"/>
              </a:lnSpc>
            </a:pPr>
            <a:r>
              <a:rPr sz="1200" spc="-5" dirty="0">
                <a:latin typeface="Times New Roman"/>
                <a:cs typeface="Times New Roman"/>
              </a:rPr>
              <a:t>Masalların kaynağı, </a:t>
            </a:r>
            <a:r>
              <a:rPr sz="1200" dirty="0">
                <a:latin typeface="Times New Roman"/>
                <a:cs typeface="Times New Roman"/>
              </a:rPr>
              <a:t>ilk </a:t>
            </a:r>
            <a:r>
              <a:rPr sz="1200" spc="-5" dirty="0">
                <a:latin typeface="Times New Roman"/>
                <a:cs typeface="Times New Roman"/>
              </a:rPr>
              <a:t>olarak nerede </a:t>
            </a:r>
            <a:r>
              <a:rPr sz="1200" dirty="0">
                <a:latin typeface="Times New Roman"/>
                <a:cs typeface="Times New Roman"/>
              </a:rPr>
              <a:t>ortaya </a:t>
            </a:r>
            <a:r>
              <a:rPr sz="1200" spc="-5" dirty="0">
                <a:latin typeface="Times New Roman"/>
                <a:cs typeface="Times New Roman"/>
              </a:rPr>
              <a:t>çıktığı, nasıl yayıldığı konusuyla </a:t>
            </a:r>
            <a:r>
              <a:rPr sz="1200" dirty="0">
                <a:latin typeface="Times New Roman"/>
                <a:cs typeface="Times New Roman"/>
              </a:rPr>
              <a:t>ilgili  </a:t>
            </a:r>
            <a:r>
              <a:rPr sz="1200" spc="-5" dirty="0">
                <a:latin typeface="Times New Roman"/>
                <a:cs typeface="Times New Roman"/>
              </a:rPr>
              <a:t>çeşitli görüşler </a:t>
            </a:r>
            <a:r>
              <a:rPr sz="1200" dirty="0">
                <a:latin typeface="Times New Roman"/>
                <a:cs typeface="Times New Roman"/>
              </a:rPr>
              <a:t>olmakla birlikte </a:t>
            </a:r>
            <a:r>
              <a:rPr sz="1200" spc="-5" dirty="0">
                <a:latin typeface="Times New Roman"/>
                <a:cs typeface="Times New Roman"/>
              </a:rPr>
              <a:t>herkesin kabul ettiği, </a:t>
            </a:r>
            <a:r>
              <a:rPr sz="1200" dirty="0">
                <a:latin typeface="Times New Roman"/>
                <a:cs typeface="Times New Roman"/>
              </a:rPr>
              <a:t>üzerinde </a:t>
            </a:r>
            <a:r>
              <a:rPr sz="1200" spc="-5" dirty="0">
                <a:latin typeface="Times New Roman"/>
                <a:cs typeface="Times New Roman"/>
              </a:rPr>
              <a:t>uzlaştığı kesin </a:t>
            </a:r>
            <a:r>
              <a:rPr sz="1200" dirty="0">
                <a:latin typeface="Times New Roman"/>
                <a:cs typeface="Times New Roman"/>
              </a:rPr>
              <a:t>bir fikir  </a:t>
            </a:r>
            <a:r>
              <a:rPr sz="1200" spc="-5" dirty="0">
                <a:latin typeface="Times New Roman"/>
                <a:cs typeface="Times New Roman"/>
              </a:rPr>
              <a:t>oluşmamıştır. </a:t>
            </a:r>
            <a:r>
              <a:rPr sz="1200" spc="-10" dirty="0">
                <a:latin typeface="Times New Roman"/>
                <a:cs typeface="Times New Roman"/>
              </a:rPr>
              <a:t>İlk </a:t>
            </a:r>
            <a:r>
              <a:rPr sz="1200" spc="-5" dirty="0">
                <a:latin typeface="Times New Roman"/>
                <a:cs typeface="Times New Roman"/>
              </a:rPr>
              <a:t>olarak </a:t>
            </a:r>
            <a:r>
              <a:rPr sz="1200" dirty="0">
                <a:latin typeface="Times New Roman"/>
                <a:cs typeface="Times New Roman"/>
              </a:rPr>
              <a:t>Wilhelm </a:t>
            </a:r>
            <a:r>
              <a:rPr sz="1200" spc="-5" dirty="0">
                <a:latin typeface="Times New Roman"/>
                <a:cs typeface="Times New Roman"/>
              </a:rPr>
              <a:t>Grimm (1812), </a:t>
            </a:r>
            <a:r>
              <a:rPr sz="1200" dirty="0">
                <a:latin typeface="Times New Roman"/>
                <a:cs typeface="Times New Roman"/>
              </a:rPr>
              <a:t>Hint </a:t>
            </a:r>
            <a:r>
              <a:rPr sz="1200" spc="-5" dirty="0">
                <a:latin typeface="Times New Roman"/>
                <a:cs typeface="Times New Roman"/>
              </a:rPr>
              <a:t>Avrupa </a:t>
            </a:r>
            <a:r>
              <a:rPr sz="1200" dirty="0">
                <a:latin typeface="Times New Roman"/>
                <a:cs typeface="Times New Roman"/>
              </a:rPr>
              <a:t>dil </a:t>
            </a:r>
            <a:r>
              <a:rPr sz="1200" spc="-5" dirty="0">
                <a:latin typeface="Times New Roman"/>
                <a:cs typeface="Times New Roman"/>
              </a:rPr>
              <a:t>dairesine giren milletlerin  masallarını, bilinmeyen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zamandan Hint-Avrupa medeniyetinin mirası olarak “Hint Avrupa  Teorisi”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masallar eski mitlerin parçalanmış şekillerini </a:t>
            </a:r>
            <a:r>
              <a:rPr sz="1200" dirty="0">
                <a:latin typeface="Times New Roman"/>
                <a:cs typeface="Times New Roman"/>
              </a:rPr>
              <a:t>oluşturur </a:t>
            </a:r>
            <a:r>
              <a:rPr sz="1200" spc="-5" dirty="0">
                <a:latin typeface="Times New Roman"/>
                <a:cs typeface="Times New Roman"/>
              </a:rPr>
              <a:t>diyerek “Parçalanan Mitler  Teorisi” görüşünü </a:t>
            </a:r>
            <a:r>
              <a:rPr sz="1200" dirty="0">
                <a:latin typeface="Times New Roman"/>
                <a:cs typeface="Times New Roman"/>
              </a:rPr>
              <a:t>ortaya atmıştır. Wilhelm </a:t>
            </a:r>
            <a:r>
              <a:rPr sz="1200" spc="-5" dirty="0">
                <a:latin typeface="Times New Roman"/>
                <a:cs typeface="Times New Roman"/>
              </a:rPr>
              <a:t>Grimm’in </a:t>
            </a:r>
            <a:r>
              <a:rPr sz="1200" dirty="0">
                <a:latin typeface="Times New Roman"/>
                <a:cs typeface="Times New Roman"/>
              </a:rPr>
              <a:t>bu </a:t>
            </a:r>
            <a:r>
              <a:rPr sz="1200" spc="-5" dirty="0">
                <a:latin typeface="Times New Roman"/>
                <a:cs typeface="Times New Roman"/>
              </a:rPr>
              <a:t>görüşü </a:t>
            </a:r>
            <a:r>
              <a:rPr sz="1200" dirty="0">
                <a:latin typeface="Times New Roman"/>
                <a:cs typeface="Times New Roman"/>
              </a:rPr>
              <a:t>daha </a:t>
            </a:r>
            <a:r>
              <a:rPr sz="1200" spc="-5" dirty="0">
                <a:latin typeface="Times New Roman"/>
                <a:cs typeface="Times New Roman"/>
              </a:rPr>
              <a:t>sonra araştırmacılar  tarafından geliştirilerek “Mitoloji Okulu”, </a:t>
            </a:r>
            <a:r>
              <a:rPr sz="1200" dirty="0">
                <a:latin typeface="Times New Roman"/>
                <a:cs typeface="Times New Roman"/>
              </a:rPr>
              <a:t>“Hindoloji </a:t>
            </a:r>
            <a:r>
              <a:rPr sz="1200" spc="-5" dirty="0">
                <a:latin typeface="Times New Roman"/>
                <a:cs typeface="Times New Roman"/>
              </a:rPr>
              <a:t>Okulu” </a:t>
            </a:r>
            <a:r>
              <a:rPr sz="1200" dirty="0">
                <a:latin typeface="Times New Roman"/>
                <a:cs typeface="Times New Roman"/>
              </a:rPr>
              <a:t>ve “Antropoloji </a:t>
            </a:r>
            <a:r>
              <a:rPr sz="1200" spc="-5" dirty="0">
                <a:latin typeface="Times New Roman"/>
                <a:cs typeface="Times New Roman"/>
              </a:rPr>
              <a:t>Okulu”  şeklinde masalın kaynağıyla </a:t>
            </a:r>
            <a:r>
              <a:rPr sz="1200" dirty="0">
                <a:latin typeface="Times New Roman"/>
                <a:cs typeface="Times New Roman"/>
              </a:rPr>
              <a:t>ilgili </a:t>
            </a:r>
            <a:r>
              <a:rPr sz="1200" spc="-5" dirty="0">
                <a:latin typeface="Times New Roman"/>
                <a:cs typeface="Times New Roman"/>
              </a:rPr>
              <a:t>görüşler ileri </a:t>
            </a:r>
            <a:r>
              <a:rPr sz="1200" dirty="0">
                <a:latin typeface="Times New Roman"/>
                <a:cs typeface="Times New Roman"/>
              </a:rPr>
              <a:t>sürülmüştür </a:t>
            </a:r>
            <a:r>
              <a:rPr sz="1200" spc="-5" dirty="0">
                <a:latin typeface="Times New Roman"/>
                <a:cs typeface="Times New Roman"/>
              </a:rPr>
              <a:t>(Günay, </a:t>
            </a:r>
            <a:r>
              <a:rPr sz="1200" dirty="0">
                <a:latin typeface="Times New Roman"/>
                <a:cs typeface="Times New Roman"/>
              </a:rPr>
              <a:t>1975: 17-18; </a:t>
            </a:r>
            <a:r>
              <a:rPr sz="1200" spc="-5" dirty="0">
                <a:latin typeface="Times New Roman"/>
                <a:cs typeface="Times New Roman"/>
              </a:rPr>
              <a:t>Seyidoğlu,  </a:t>
            </a:r>
            <a:r>
              <a:rPr sz="1200" dirty="0">
                <a:latin typeface="Times New Roman"/>
                <a:cs typeface="Times New Roman"/>
              </a:rPr>
              <a:t>1975: </a:t>
            </a:r>
            <a:r>
              <a:rPr sz="1200" spc="-5" dirty="0">
                <a:latin typeface="Times New Roman"/>
                <a:cs typeface="Times New Roman"/>
              </a:rPr>
              <a:t>30-35; Günay, </a:t>
            </a:r>
            <a:r>
              <a:rPr sz="1200" dirty="0">
                <a:latin typeface="Times New Roman"/>
                <a:cs typeface="Times New Roman"/>
              </a:rPr>
              <a:t>1992: 321-322; </a:t>
            </a:r>
            <a:r>
              <a:rPr sz="1200" spc="-5" dirty="0">
                <a:latin typeface="Times New Roman"/>
                <a:cs typeface="Times New Roman"/>
              </a:rPr>
              <a:t>Sakaoğlu, </a:t>
            </a:r>
            <a:r>
              <a:rPr sz="1200" dirty="0">
                <a:latin typeface="Times New Roman"/>
                <a:cs typeface="Times New Roman"/>
              </a:rPr>
              <a:t>1999: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5-10).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“Onlarca, yüzlerce, binlerce </a:t>
            </a:r>
            <a:r>
              <a:rPr sz="1200" dirty="0">
                <a:latin typeface="Times New Roman"/>
                <a:cs typeface="Times New Roman"/>
              </a:rPr>
              <a:t>masalı bir </a:t>
            </a:r>
            <a:r>
              <a:rPr sz="1200" spc="-5" dirty="0">
                <a:latin typeface="Times New Roman"/>
                <a:cs typeface="Times New Roman"/>
              </a:rPr>
              <a:t>görüşün </a:t>
            </a:r>
            <a:r>
              <a:rPr sz="1200" dirty="0">
                <a:latin typeface="Times New Roman"/>
                <a:cs typeface="Times New Roman"/>
              </a:rPr>
              <a:t>sıkışık </a:t>
            </a:r>
            <a:r>
              <a:rPr sz="1200" spc="-5" dirty="0">
                <a:latin typeface="Times New Roman"/>
                <a:cs typeface="Times New Roman"/>
              </a:rPr>
              <a:t>sayfalarına </a:t>
            </a:r>
            <a:r>
              <a:rPr sz="1200" dirty="0">
                <a:latin typeface="Times New Roman"/>
                <a:cs typeface="Times New Roman"/>
              </a:rPr>
              <a:t>hapsetmek </a:t>
            </a:r>
            <a:r>
              <a:rPr sz="1200" spc="-5" dirty="0">
                <a:latin typeface="Times New Roman"/>
                <a:cs typeface="Times New Roman"/>
              </a:rPr>
              <a:t>yerine,  her </a:t>
            </a:r>
            <a:r>
              <a:rPr sz="1200" dirty="0">
                <a:latin typeface="Times New Roman"/>
                <a:cs typeface="Times New Roman"/>
              </a:rPr>
              <a:t>birine </a:t>
            </a:r>
            <a:r>
              <a:rPr sz="1200" spc="-5" dirty="0">
                <a:latin typeface="Times New Roman"/>
                <a:cs typeface="Times New Roman"/>
              </a:rPr>
              <a:t>ayrı </a:t>
            </a:r>
            <a:r>
              <a:rPr sz="1200" dirty="0">
                <a:latin typeface="Times New Roman"/>
                <a:cs typeface="Times New Roman"/>
              </a:rPr>
              <a:t>bir köken </a:t>
            </a:r>
            <a:r>
              <a:rPr sz="1200" spc="-5" dirty="0">
                <a:latin typeface="Times New Roman"/>
                <a:cs typeface="Times New Roman"/>
              </a:rPr>
              <a:t>aramak </a:t>
            </a:r>
            <a:r>
              <a:rPr sz="1200" dirty="0">
                <a:latin typeface="Times New Roman"/>
                <a:cs typeface="Times New Roman"/>
              </a:rPr>
              <a:t>daha </a:t>
            </a:r>
            <a:r>
              <a:rPr sz="1200" spc="-5" dirty="0">
                <a:latin typeface="Times New Roman"/>
                <a:cs typeface="Times New Roman"/>
              </a:rPr>
              <a:t>doğru olmaz mı?” </a:t>
            </a:r>
            <a:r>
              <a:rPr sz="1200" spc="-10" dirty="0">
                <a:latin typeface="Times New Roman"/>
                <a:cs typeface="Times New Roman"/>
              </a:rPr>
              <a:t>diyen </a:t>
            </a:r>
            <a:r>
              <a:rPr sz="1200" spc="-5" dirty="0">
                <a:latin typeface="Times New Roman"/>
                <a:cs typeface="Times New Roman"/>
              </a:rPr>
              <a:t>Sakaoğlu (2009: </a:t>
            </a:r>
            <a:r>
              <a:rPr sz="1200" dirty="0">
                <a:latin typeface="Times New Roman"/>
                <a:cs typeface="Times New Roman"/>
              </a:rPr>
              <a:t>17)  </a:t>
            </a:r>
            <a:r>
              <a:rPr sz="1200" spc="-5" dirty="0">
                <a:latin typeface="Times New Roman"/>
                <a:cs typeface="Times New Roman"/>
              </a:rPr>
              <a:t>masalların kaynağıyla </a:t>
            </a:r>
            <a:r>
              <a:rPr sz="1200" dirty="0">
                <a:latin typeface="Times New Roman"/>
                <a:cs typeface="Times New Roman"/>
              </a:rPr>
              <a:t>ilgili </a:t>
            </a:r>
            <a:r>
              <a:rPr sz="1200" spc="-5" dirty="0">
                <a:latin typeface="Times New Roman"/>
                <a:cs typeface="Times New Roman"/>
              </a:rPr>
              <a:t>belirtilen görüşlerden farklı olarak </a:t>
            </a:r>
            <a:r>
              <a:rPr sz="1200" dirty="0">
                <a:latin typeface="Times New Roman"/>
                <a:cs typeface="Times New Roman"/>
              </a:rPr>
              <a:t>hiçbir </a:t>
            </a:r>
            <a:r>
              <a:rPr sz="1200" spc="-5" dirty="0">
                <a:latin typeface="Times New Roman"/>
                <a:cs typeface="Times New Roman"/>
              </a:rPr>
              <a:t>coğrafyanın, </a:t>
            </a:r>
            <a:r>
              <a:rPr sz="1200" dirty="0">
                <a:latin typeface="Times New Roman"/>
                <a:cs typeface="Times New Roman"/>
              </a:rPr>
              <a:t>kültürün ve  dinin </a:t>
            </a:r>
            <a:r>
              <a:rPr sz="1200" spc="-5" dirty="0">
                <a:latin typeface="Times New Roman"/>
                <a:cs typeface="Times New Roman"/>
              </a:rPr>
              <a:t>temel olarak ele alınmaması gerektiğini </a:t>
            </a:r>
            <a:r>
              <a:rPr sz="1200" dirty="0">
                <a:latin typeface="Times New Roman"/>
                <a:cs typeface="Times New Roman"/>
              </a:rPr>
              <a:t>düşünür. </a:t>
            </a:r>
            <a:r>
              <a:rPr sz="1200" spc="-5" dirty="0">
                <a:latin typeface="Times New Roman"/>
                <a:cs typeface="Times New Roman"/>
              </a:rPr>
              <a:t>O, “Masalların </a:t>
            </a:r>
            <a:r>
              <a:rPr sz="1200" dirty="0">
                <a:latin typeface="Times New Roman"/>
                <a:cs typeface="Times New Roman"/>
              </a:rPr>
              <a:t>bir bütün olarak </a:t>
            </a:r>
            <a:r>
              <a:rPr sz="1200" spc="-5" dirty="0">
                <a:latin typeface="Times New Roman"/>
                <a:cs typeface="Times New Roman"/>
              </a:rPr>
              <a:t>değil  </a:t>
            </a:r>
            <a:r>
              <a:rPr sz="1200" dirty="0">
                <a:latin typeface="Times New Roman"/>
                <a:cs typeface="Times New Roman"/>
              </a:rPr>
              <a:t>de tek tek </a:t>
            </a:r>
            <a:r>
              <a:rPr sz="1200" spc="-5" dirty="0">
                <a:latin typeface="Times New Roman"/>
                <a:cs typeface="Times New Roman"/>
              </a:rPr>
              <a:t>ele </a:t>
            </a:r>
            <a:r>
              <a:rPr sz="1200" dirty="0">
                <a:latin typeface="Times New Roman"/>
                <a:cs typeface="Times New Roman"/>
              </a:rPr>
              <a:t>alınması </a:t>
            </a:r>
            <a:r>
              <a:rPr sz="1200" spc="-5" dirty="0">
                <a:latin typeface="Times New Roman"/>
                <a:cs typeface="Times New Roman"/>
              </a:rPr>
              <a:t>halinde belki bazılarını belirli coğrafyaya, </a:t>
            </a:r>
            <a:r>
              <a:rPr sz="1200" dirty="0">
                <a:latin typeface="Times New Roman"/>
                <a:cs typeface="Times New Roman"/>
              </a:rPr>
              <a:t>kültüre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veya </a:t>
            </a:r>
            <a:r>
              <a:rPr sz="1200" dirty="0">
                <a:latin typeface="Times New Roman"/>
                <a:cs typeface="Times New Roman"/>
              </a:rPr>
              <a:t>dine”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0988" y="9430207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8288" y="9475419"/>
            <a:ext cx="6667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4167" y="9998150"/>
            <a:ext cx="2508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sz="1100" dirty="0">
                <a:latin typeface="Calibri"/>
                <a:cs typeface="Calibri"/>
              </a:rPr>
              <a:t>490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9475419"/>
            <a:ext cx="5634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Çalışmamızda geçecek </a:t>
            </a:r>
            <a:r>
              <a:rPr sz="1000" dirty="0">
                <a:latin typeface="Times New Roman"/>
                <a:cs typeface="Times New Roman"/>
              </a:rPr>
              <a:t>olan </a:t>
            </a:r>
            <a:r>
              <a:rPr sz="1000" spc="-5" dirty="0">
                <a:latin typeface="Times New Roman"/>
                <a:cs typeface="Times New Roman"/>
              </a:rPr>
              <a:t>Hayvan Masalları ile Ali </a:t>
            </a:r>
            <a:r>
              <a:rPr sz="1000" dirty="0">
                <a:latin typeface="Times New Roman"/>
                <a:cs typeface="Times New Roman"/>
              </a:rPr>
              <a:t>Berat </a:t>
            </a:r>
            <a:r>
              <a:rPr sz="1000" spc="-5" dirty="0">
                <a:latin typeface="Times New Roman"/>
                <a:cs typeface="Times New Roman"/>
              </a:rPr>
              <a:t>Alptekin </a:t>
            </a:r>
            <a:r>
              <a:rPr sz="1000" dirty="0">
                <a:latin typeface="Times New Roman"/>
                <a:cs typeface="Times New Roman"/>
              </a:rPr>
              <a:t>(1991),</a:t>
            </a:r>
            <a:r>
              <a:rPr sz="1000" spc="1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Hayvan Masalları</a:t>
            </a:r>
            <a:r>
              <a:rPr sz="1000" spc="-5" dirty="0">
                <a:latin typeface="Times New Roman"/>
                <a:cs typeface="Times New Roman"/>
              </a:rPr>
              <a:t>, Ankara: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8288" y="9621722"/>
            <a:ext cx="2332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Times New Roman"/>
                <a:cs typeface="Times New Roman"/>
              </a:rPr>
              <a:t>Kültür </a:t>
            </a:r>
            <a:r>
              <a:rPr sz="1000" spc="-5" dirty="0">
                <a:latin typeface="Times New Roman"/>
                <a:cs typeface="Times New Roman"/>
              </a:rPr>
              <a:t>Bakanlığı Yayınları,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kastedilmektedir.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8025" cy="9135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4119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685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bağlayabileceğimizi her masalda aslından gelen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belirtinin, </a:t>
            </a:r>
            <a:r>
              <a:rPr sz="1200" dirty="0">
                <a:latin typeface="Times New Roman"/>
                <a:cs typeface="Times New Roman"/>
              </a:rPr>
              <a:t>bir kalıntının mutlaka  </a:t>
            </a:r>
            <a:r>
              <a:rPr sz="1200" spc="-5" dirty="0">
                <a:latin typeface="Times New Roman"/>
                <a:cs typeface="Times New Roman"/>
              </a:rPr>
              <a:t>bulunacağını söyler (Sakaoğlu, </a:t>
            </a:r>
            <a:r>
              <a:rPr sz="1200" dirty="0">
                <a:latin typeface="Times New Roman"/>
                <a:cs typeface="Times New Roman"/>
              </a:rPr>
              <a:t>1999: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8-9).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ts val="1410"/>
              </a:lnSpc>
              <a:spcBef>
                <a:spcPts val="505"/>
              </a:spcBef>
            </a:pPr>
            <a:r>
              <a:rPr sz="1200" spc="-5" dirty="0">
                <a:latin typeface="Times New Roman"/>
                <a:cs typeface="Times New Roman"/>
              </a:rPr>
              <a:t>Masal araştırmalarında </a:t>
            </a:r>
            <a:r>
              <a:rPr sz="1200" dirty="0">
                <a:latin typeface="Times New Roman"/>
                <a:cs typeface="Times New Roman"/>
              </a:rPr>
              <a:t>önemli bir </a:t>
            </a:r>
            <a:r>
              <a:rPr sz="1200" spc="-5" dirty="0">
                <a:latin typeface="Times New Roman"/>
                <a:cs typeface="Times New Roman"/>
              </a:rPr>
              <a:t>sınıflandırma olarak görülen Antti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Aarne’nin </a:t>
            </a:r>
            <a:r>
              <a:rPr sz="1200" dirty="0">
                <a:latin typeface="Times New Roman"/>
                <a:cs typeface="Times New Roman"/>
              </a:rPr>
              <a:t>(1876</a:t>
            </a:r>
            <a:endParaRPr sz="1200">
              <a:latin typeface="Times New Roman"/>
              <a:cs typeface="Times New Roman"/>
            </a:endParaRPr>
          </a:p>
          <a:p>
            <a:pPr marL="12700" marR="762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-1925) ortaya koyduğu </a:t>
            </a:r>
            <a:r>
              <a:rPr sz="1200" dirty="0">
                <a:latin typeface="Times New Roman"/>
                <a:cs typeface="Times New Roman"/>
              </a:rPr>
              <a:t>ve Stith Thompson’ın </a:t>
            </a:r>
            <a:r>
              <a:rPr sz="1200" spc="-5" dirty="0">
                <a:latin typeface="Times New Roman"/>
                <a:cs typeface="Times New Roman"/>
              </a:rPr>
              <a:t>(1885-1976) geliştirdiği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Types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Folktale (AaTh)(1964) masal </a:t>
            </a:r>
            <a:r>
              <a:rPr sz="1200" dirty="0">
                <a:latin typeface="Times New Roman"/>
                <a:cs typeface="Times New Roman"/>
              </a:rPr>
              <a:t>tip </a:t>
            </a:r>
            <a:r>
              <a:rPr sz="1200" spc="-5" dirty="0">
                <a:latin typeface="Times New Roman"/>
                <a:cs typeface="Times New Roman"/>
              </a:rPr>
              <a:t>indeksinde </a:t>
            </a:r>
            <a:r>
              <a:rPr sz="1200" dirty="0">
                <a:latin typeface="Times New Roman"/>
                <a:cs typeface="Times New Roman"/>
              </a:rPr>
              <a:t>tasnif </a:t>
            </a:r>
            <a:r>
              <a:rPr sz="1200" spc="-5" dirty="0">
                <a:latin typeface="Times New Roman"/>
                <a:cs typeface="Times New Roman"/>
              </a:rPr>
              <a:t>şöyle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yapılmıştır:</a:t>
            </a:r>
            <a:endParaRPr sz="1200">
              <a:latin typeface="Times New Roman"/>
              <a:cs typeface="Times New Roman"/>
            </a:endParaRPr>
          </a:p>
          <a:p>
            <a:pPr marL="461645" marR="3717290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1.Hayvan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Masalları:1-299  </a:t>
            </a:r>
            <a:r>
              <a:rPr sz="1200" spc="-5" dirty="0">
                <a:latin typeface="Times New Roman"/>
                <a:cs typeface="Times New Roman"/>
              </a:rPr>
              <a:t>1-99 Vahşi Hayvanlar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385"/>
              </a:spcBef>
            </a:pPr>
            <a:r>
              <a:rPr sz="1200" spc="-5" dirty="0">
                <a:latin typeface="Times New Roman"/>
                <a:cs typeface="Times New Roman"/>
              </a:rPr>
              <a:t>100-149 Vahşi </a:t>
            </a:r>
            <a:r>
              <a:rPr sz="1200" dirty="0">
                <a:latin typeface="Times New Roman"/>
                <a:cs typeface="Times New Roman"/>
              </a:rPr>
              <a:t>ve Evcil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Hayvanlar</a:t>
            </a:r>
            <a:endParaRPr sz="1200">
              <a:latin typeface="Times New Roman"/>
              <a:cs typeface="Times New Roman"/>
            </a:endParaRPr>
          </a:p>
          <a:p>
            <a:pPr marL="461645" marR="3195320">
              <a:lnSpc>
                <a:spcPct val="1375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150-199 Vahşi Hayvanlar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İnsan  200-219 Evcil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Hayvanlar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220-249 Kuşlar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250-274 Balıklar</a:t>
            </a:r>
            <a:endParaRPr sz="1200">
              <a:latin typeface="Times New Roman"/>
              <a:cs typeface="Times New Roman"/>
            </a:endParaRPr>
          </a:p>
          <a:p>
            <a:pPr marL="461645" marR="2999740">
              <a:lnSpc>
                <a:spcPct val="137500"/>
              </a:lnSpc>
            </a:pPr>
            <a:r>
              <a:rPr sz="1200" spc="-5" dirty="0">
                <a:latin typeface="Times New Roman"/>
                <a:cs typeface="Times New Roman"/>
              </a:rPr>
              <a:t>275-299 Öteki Hayvanlar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Nesneler  </a:t>
            </a:r>
            <a:r>
              <a:rPr sz="1200" dirty="0">
                <a:latin typeface="Times New Roman"/>
                <a:cs typeface="Times New Roman"/>
              </a:rPr>
              <a:t>2.Asıl </a:t>
            </a:r>
            <a:r>
              <a:rPr sz="1200" spc="-5" dirty="0">
                <a:latin typeface="Times New Roman"/>
                <a:cs typeface="Times New Roman"/>
              </a:rPr>
              <a:t>Masallar: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300-1199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40"/>
              </a:spcBef>
            </a:pPr>
            <a:r>
              <a:rPr sz="1200" dirty="0">
                <a:latin typeface="Times New Roman"/>
                <a:cs typeface="Times New Roman"/>
              </a:rPr>
              <a:t>3.</a:t>
            </a:r>
            <a:r>
              <a:rPr sz="1200" spc="-5" dirty="0">
                <a:latin typeface="Times New Roman"/>
                <a:cs typeface="Times New Roman"/>
              </a:rPr>
              <a:t> Fıkralar:1200-1999</a:t>
            </a:r>
            <a:endParaRPr sz="1200">
              <a:latin typeface="Times New Roman"/>
              <a:cs typeface="Times New Roman"/>
            </a:endParaRPr>
          </a:p>
          <a:p>
            <a:pPr marL="614045" indent="-152400">
              <a:lnSpc>
                <a:spcPct val="100000"/>
              </a:lnSpc>
              <a:spcBef>
                <a:spcPts val="540"/>
              </a:spcBef>
              <a:buAutoNum type="arabicPeriod" startAt="4"/>
              <a:tabLst>
                <a:tab pos="614680" algn="l"/>
              </a:tabLst>
            </a:pPr>
            <a:r>
              <a:rPr sz="1200" spc="-5" dirty="0">
                <a:latin typeface="Times New Roman"/>
                <a:cs typeface="Times New Roman"/>
              </a:rPr>
              <a:t>Zincirlemeli Masallar: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2000-2399</a:t>
            </a:r>
            <a:endParaRPr sz="1200">
              <a:latin typeface="Times New Roman"/>
              <a:cs typeface="Times New Roman"/>
            </a:endParaRPr>
          </a:p>
          <a:p>
            <a:pPr marL="614045" indent="-152400">
              <a:lnSpc>
                <a:spcPct val="100000"/>
              </a:lnSpc>
              <a:spcBef>
                <a:spcPts val="540"/>
              </a:spcBef>
              <a:buAutoNum type="arabicPeriod" startAt="4"/>
              <a:tabLst>
                <a:tab pos="614680" algn="l"/>
              </a:tabLst>
            </a:pPr>
            <a:r>
              <a:rPr sz="1200" spc="-5" dirty="0">
                <a:latin typeface="Times New Roman"/>
                <a:cs typeface="Times New Roman"/>
              </a:rPr>
              <a:t>Sınıflamaya Girmeyen Masallar: </a:t>
            </a:r>
            <a:r>
              <a:rPr sz="1200" dirty="0">
                <a:latin typeface="Times New Roman"/>
                <a:cs typeface="Times New Roman"/>
              </a:rPr>
              <a:t>2400-2499 </a:t>
            </a:r>
            <a:r>
              <a:rPr sz="1200" spc="-5" dirty="0">
                <a:latin typeface="Times New Roman"/>
                <a:cs typeface="Times New Roman"/>
              </a:rPr>
              <a:t>(Çobanoğlu, </a:t>
            </a:r>
            <a:r>
              <a:rPr sz="1200" dirty="0">
                <a:latin typeface="Times New Roman"/>
                <a:cs typeface="Times New Roman"/>
              </a:rPr>
              <a:t>2005: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118-119)</a:t>
            </a:r>
            <a:endParaRPr sz="1200">
              <a:latin typeface="Times New Roman"/>
              <a:cs typeface="Times New Roman"/>
            </a:endParaRPr>
          </a:p>
          <a:p>
            <a:pPr marL="12700" marR="12065" indent="448945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Beş ana başlıkta ele </a:t>
            </a:r>
            <a:r>
              <a:rPr sz="1200" dirty="0">
                <a:latin typeface="Times New Roman"/>
                <a:cs typeface="Times New Roman"/>
              </a:rPr>
              <a:t>alınan </a:t>
            </a:r>
            <a:r>
              <a:rPr sz="1200" spc="-5" dirty="0">
                <a:latin typeface="Times New Roman"/>
                <a:cs typeface="Times New Roman"/>
              </a:rPr>
              <a:t>masal tipleri sınıflandırmasında </a:t>
            </a:r>
            <a:r>
              <a:rPr sz="1200" dirty="0">
                <a:latin typeface="Times New Roman"/>
                <a:cs typeface="Times New Roman"/>
              </a:rPr>
              <a:t>konumuz </a:t>
            </a:r>
            <a:r>
              <a:rPr sz="1200" spc="-5" dirty="0">
                <a:latin typeface="Times New Roman"/>
                <a:cs typeface="Times New Roman"/>
              </a:rPr>
              <a:t>gereği ‘Hayvan  Masalları’nı </a:t>
            </a:r>
            <a:r>
              <a:rPr sz="1200" dirty="0">
                <a:latin typeface="Times New Roman"/>
                <a:cs typeface="Times New Roman"/>
              </a:rPr>
              <a:t>alt </a:t>
            </a:r>
            <a:r>
              <a:rPr sz="1200" spc="-5" dirty="0">
                <a:latin typeface="Times New Roman"/>
                <a:cs typeface="Times New Roman"/>
              </a:rPr>
              <a:t>başlıklarıyla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aldık.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Masalların </a:t>
            </a:r>
            <a:r>
              <a:rPr sz="1200" dirty="0">
                <a:latin typeface="Times New Roman"/>
                <a:cs typeface="Times New Roman"/>
              </a:rPr>
              <a:t>tip ve </a:t>
            </a:r>
            <a:r>
              <a:rPr sz="1200" spc="-5" dirty="0">
                <a:latin typeface="Times New Roman"/>
                <a:cs typeface="Times New Roman"/>
              </a:rPr>
              <a:t>motifleriyle ilgili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başka </a:t>
            </a:r>
            <a:r>
              <a:rPr sz="1200" dirty="0">
                <a:latin typeface="Times New Roman"/>
                <a:cs typeface="Times New Roman"/>
              </a:rPr>
              <a:t>önemli </a:t>
            </a:r>
            <a:r>
              <a:rPr sz="1200" spc="-5" dirty="0">
                <a:latin typeface="Times New Roman"/>
                <a:cs typeface="Times New Roman"/>
              </a:rPr>
              <a:t>çalışma ise Pertev Naili Boratav 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Wolfram </a:t>
            </a:r>
            <a:r>
              <a:rPr sz="1200" dirty="0">
                <a:latin typeface="Times New Roman"/>
                <a:cs typeface="Times New Roman"/>
              </a:rPr>
              <a:t>Eberhard’ın birlikte </a:t>
            </a:r>
            <a:r>
              <a:rPr sz="1200" spc="-5" dirty="0">
                <a:latin typeface="Times New Roman"/>
                <a:cs typeface="Times New Roman"/>
              </a:rPr>
              <a:t>hazırladığı </a:t>
            </a:r>
            <a:r>
              <a:rPr sz="1200" dirty="0">
                <a:latin typeface="Times New Roman"/>
                <a:cs typeface="Times New Roman"/>
              </a:rPr>
              <a:t>378 </a:t>
            </a:r>
            <a:r>
              <a:rPr sz="1200" spc="-5" dirty="0">
                <a:latin typeface="Times New Roman"/>
                <a:cs typeface="Times New Roman"/>
              </a:rPr>
              <a:t>Türk masal </a:t>
            </a:r>
            <a:r>
              <a:rPr sz="1200" dirty="0">
                <a:latin typeface="Times New Roman"/>
                <a:cs typeface="Times New Roman"/>
              </a:rPr>
              <a:t>tipini </a:t>
            </a:r>
            <a:r>
              <a:rPr sz="1200" spc="-5" dirty="0">
                <a:latin typeface="Times New Roman"/>
                <a:cs typeface="Times New Roman"/>
              </a:rPr>
              <a:t>içeren Typen Türkischer  Volksmärchen (TTV) </a:t>
            </a:r>
            <a:r>
              <a:rPr sz="1200" dirty="0">
                <a:latin typeface="Times New Roman"/>
                <a:cs typeface="Times New Roman"/>
              </a:rPr>
              <a:t>(1953) </a:t>
            </a:r>
            <a:r>
              <a:rPr sz="1200" spc="-5" dirty="0">
                <a:latin typeface="Times New Roman"/>
                <a:cs typeface="Times New Roman"/>
              </a:rPr>
              <a:t>adlı eserdir. Yirmi </a:t>
            </a:r>
            <a:r>
              <a:rPr sz="1200" dirty="0">
                <a:latin typeface="Times New Roman"/>
                <a:cs typeface="Times New Roman"/>
              </a:rPr>
              <a:t>üç </a:t>
            </a:r>
            <a:r>
              <a:rPr sz="1200" spc="-5" dirty="0">
                <a:latin typeface="Times New Roman"/>
                <a:cs typeface="Times New Roman"/>
              </a:rPr>
              <a:t>ana başlık altında toplanan </a:t>
            </a:r>
            <a:r>
              <a:rPr sz="1200" dirty="0">
                <a:latin typeface="Times New Roman"/>
                <a:cs typeface="Times New Roman"/>
              </a:rPr>
              <a:t>eserde  </a:t>
            </a:r>
            <a:r>
              <a:rPr sz="1200" spc="-5" dirty="0">
                <a:latin typeface="Times New Roman"/>
                <a:cs typeface="Times New Roman"/>
              </a:rPr>
              <a:t>hayvanlarla </a:t>
            </a:r>
            <a:r>
              <a:rPr sz="1200" dirty="0">
                <a:latin typeface="Times New Roman"/>
                <a:cs typeface="Times New Roman"/>
              </a:rPr>
              <a:t>ilgili bölüm </a:t>
            </a:r>
            <a:r>
              <a:rPr sz="1200" spc="-5" dirty="0">
                <a:latin typeface="Times New Roman"/>
                <a:cs typeface="Times New Roman"/>
              </a:rPr>
              <a:t>“Hayvan Masalları </a:t>
            </a:r>
            <a:r>
              <a:rPr sz="1200" dirty="0">
                <a:latin typeface="Times New Roman"/>
                <a:cs typeface="Times New Roman"/>
              </a:rPr>
              <a:t>(1-22)” ve </a:t>
            </a:r>
            <a:r>
              <a:rPr sz="1200" spc="-5" dirty="0">
                <a:latin typeface="Times New Roman"/>
                <a:cs typeface="Times New Roman"/>
              </a:rPr>
              <a:t>“Hayvan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İnsan </a:t>
            </a:r>
            <a:r>
              <a:rPr sz="1200" dirty="0">
                <a:latin typeface="Times New Roman"/>
                <a:cs typeface="Times New Roman"/>
              </a:rPr>
              <a:t>(23-33)” </a:t>
            </a:r>
            <a:r>
              <a:rPr sz="1200" spc="-5" dirty="0">
                <a:latin typeface="Times New Roman"/>
                <a:cs typeface="Times New Roman"/>
              </a:rPr>
              <a:t>(Sakaoğlu,  </a:t>
            </a:r>
            <a:r>
              <a:rPr sz="1200" dirty="0">
                <a:latin typeface="Times New Roman"/>
                <a:cs typeface="Times New Roman"/>
              </a:rPr>
              <a:t>1999: </a:t>
            </a:r>
            <a:r>
              <a:rPr sz="1200" spc="-5" dirty="0">
                <a:latin typeface="Times New Roman"/>
                <a:cs typeface="Times New Roman"/>
              </a:rPr>
              <a:t>14-15) masalları olarak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değerlendirilmiştir.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Hans-Jörg Uther, düzenlediği </a:t>
            </a:r>
            <a:r>
              <a:rPr sz="1200" dirty="0">
                <a:latin typeface="Times New Roman"/>
                <a:cs typeface="Times New Roman"/>
              </a:rPr>
              <a:t>The Types of </a:t>
            </a:r>
            <a:r>
              <a:rPr sz="1200" spc="-5" dirty="0">
                <a:latin typeface="Times New Roman"/>
                <a:cs typeface="Times New Roman"/>
              </a:rPr>
              <a:t>International Folktales (Uluslararası Masal  Tipleri Kataloğu- </a:t>
            </a:r>
            <a:r>
              <a:rPr sz="1200" dirty="0">
                <a:latin typeface="Times New Roman"/>
                <a:cs typeface="Times New Roman"/>
              </a:rPr>
              <a:t>ATU) </a:t>
            </a:r>
            <a:r>
              <a:rPr sz="1200" spc="-5" dirty="0">
                <a:latin typeface="Times New Roman"/>
                <a:cs typeface="Times New Roman"/>
              </a:rPr>
              <a:t>(2004) </a:t>
            </a:r>
            <a:r>
              <a:rPr sz="1200" dirty="0">
                <a:latin typeface="Times New Roman"/>
                <a:cs typeface="Times New Roman"/>
              </a:rPr>
              <a:t>ile daha </a:t>
            </a:r>
            <a:r>
              <a:rPr sz="1200" spc="-5" dirty="0">
                <a:latin typeface="Times New Roman"/>
                <a:cs typeface="Times New Roman"/>
              </a:rPr>
              <a:t>önceden yapılan numaralandırma sistemini  değiştirmeden eksiklikleri tamamlar. </a:t>
            </a:r>
            <a:r>
              <a:rPr sz="1200" dirty="0">
                <a:latin typeface="Times New Roman"/>
                <a:cs typeface="Times New Roman"/>
              </a:rPr>
              <a:t>En </a:t>
            </a:r>
            <a:r>
              <a:rPr sz="1200" spc="-5" dirty="0">
                <a:latin typeface="Times New Roman"/>
                <a:cs typeface="Times New Roman"/>
              </a:rPr>
              <a:t>son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en detaylı incelemeyle </a:t>
            </a:r>
            <a:r>
              <a:rPr sz="1200" dirty="0">
                <a:latin typeface="Times New Roman"/>
                <a:cs typeface="Times New Roman"/>
              </a:rPr>
              <a:t>oluşan </a:t>
            </a:r>
            <a:r>
              <a:rPr sz="1200" spc="-5" dirty="0">
                <a:latin typeface="Times New Roman"/>
                <a:cs typeface="Times New Roman"/>
              </a:rPr>
              <a:t>ATU  kataloğunda sınıflandırma şöyledir:</a:t>
            </a:r>
            <a:endParaRPr sz="1200">
              <a:latin typeface="Times New Roman"/>
              <a:cs typeface="Times New Roman"/>
            </a:endParaRPr>
          </a:p>
          <a:p>
            <a:pPr marL="461645" marR="3581400">
              <a:lnSpc>
                <a:spcPts val="1980"/>
              </a:lnSpc>
              <a:spcBef>
                <a:spcPts val="125"/>
              </a:spcBef>
            </a:pPr>
            <a:r>
              <a:rPr sz="1200" dirty="0">
                <a:latin typeface="Times New Roman"/>
                <a:cs typeface="Times New Roman"/>
              </a:rPr>
              <a:t>1. </a:t>
            </a:r>
            <a:r>
              <a:rPr sz="1200" spc="-5" dirty="0">
                <a:latin typeface="Times New Roman"/>
                <a:cs typeface="Times New Roman"/>
              </a:rPr>
              <a:t>Hayvan Masalları </a:t>
            </a:r>
            <a:r>
              <a:rPr sz="1200" dirty="0">
                <a:latin typeface="Times New Roman"/>
                <a:cs typeface="Times New Roman"/>
              </a:rPr>
              <a:t>1 – 299  </a:t>
            </a:r>
            <a:r>
              <a:rPr sz="1200" spc="-5" dirty="0">
                <a:latin typeface="Times New Roman"/>
                <a:cs typeface="Times New Roman"/>
              </a:rPr>
              <a:t>1.1.Vahşi Hayvanlar </a:t>
            </a:r>
            <a:r>
              <a:rPr sz="1200" dirty="0">
                <a:latin typeface="Times New Roman"/>
                <a:cs typeface="Times New Roman"/>
              </a:rPr>
              <a:t>1-99</a:t>
            </a:r>
            <a:endParaRPr sz="1200">
              <a:latin typeface="Times New Roman"/>
              <a:cs typeface="Times New Roman"/>
            </a:endParaRPr>
          </a:p>
          <a:p>
            <a:pPr marL="461645" marR="2877185">
              <a:lnSpc>
                <a:spcPts val="1980"/>
              </a:lnSpc>
            </a:pPr>
            <a:r>
              <a:rPr sz="1200" spc="-5" dirty="0">
                <a:latin typeface="Times New Roman"/>
                <a:cs typeface="Times New Roman"/>
              </a:rPr>
              <a:t>1.1.1.Kurnaz </a:t>
            </a:r>
            <a:r>
              <a:rPr sz="1200" dirty="0">
                <a:latin typeface="Times New Roman"/>
                <a:cs typeface="Times New Roman"/>
              </a:rPr>
              <a:t>Tilki </a:t>
            </a:r>
            <a:r>
              <a:rPr sz="1200" spc="-5" dirty="0">
                <a:latin typeface="Times New Roman"/>
                <a:cs typeface="Times New Roman"/>
              </a:rPr>
              <a:t>(Diğer Hayvan) </a:t>
            </a:r>
            <a:r>
              <a:rPr sz="1200" dirty="0">
                <a:latin typeface="Times New Roman"/>
                <a:cs typeface="Times New Roman"/>
              </a:rPr>
              <a:t>1-69  </a:t>
            </a:r>
            <a:r>
              <a:rPr sz="1200" spc="-5" dirty="0">
                <a:latin typeface="Times New Roman"/>
                <a:cs typeface="Times New Roman"/>
              </a:rPr>
              <a:t>1.1.2.Diğer Vahşi </a:t>
            </a:r>
            <a:r>
              <a:rPr sz="1200" dirty="0">
                <a:latin typeface="Times New Roman"/>
                <a:cs typeface="Times New Roman"/>
              </a:rPr>
              <a:t>Hayvanlar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70-99</a:t>
            </a:r>
            <a:endParaRPr sz="1200">
              <a:latin typeface="Times New Roman"/>
              <a:cs typeface="Times New Roman"/>
            </a:endParaRPr>
          </a:p>
          <a:p>
            <a:pPr marL="461645" marR="2214245">
              <a:lnSpc>
                <a:spcPts val="1980"/>
              </a:lnSpc>
            </a:pPr>
            <a:r>
              <a:rPr sz="1200" spc="-5" dirty="0">
                <a:latin typeface="Times New Roman"/>
                <a:cs typeface="Times New Roman"/>
              </a:rPr>
              <a:t>1.2.Yabani Hayvanlar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Evcil Hayvanlar </a:t>
            </a:r>
            <a:r>
              <a:rPr sz="1200" dirty="0">
                <a:latin typeface="Times New Roman"/>
                <a:cs typeface="Times New Roman"/>
              </a:rPr>
              <a:t>100-149  </a:t>
            </a:r>
            <a:r>
              <a:rPr sz="1200" spc="-5" dirty="0">
                <a:latin typeface="Times New Roman"/>
                <a:cs typeface="Times New Roman"/>
              </a:rPr>
              <a:t>1.3.Yabani Hayvanlar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İnsanlar </a:t>
            </a:r>
            <a:r>
              <a:rPr sz="1200" dirty="0">
                <a:latin typeface="Times New Roman"/>
                <a:cs typeface="Times New Roman"/>
              </a:rPr>
              <a:t>150-199  </a:t>
            </a:r>
            <a:r>
              <a:rPr sz="1200" spc="-5" dirty="0">
                <a:latin typeface="Times New Roman"/>
                <a:cs typeface="Times New Roman"/>
              </a:rPr>
              <a:t>1.4.Evcil Hayvanlar</a:t>
            </a:r>
            <a:r>
              <a:rPr sz="1200" dirty="0">
                <a:latin typeface="Times New Roman"/>
                <a:cs typeface="Times New Roman"/>
              </a:rPr>
              <a:t> 200-219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8660" cy="9227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40560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7485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461645" marR="2761615">
              <a:lnSpc>
                <a:spcPct val="137500"/>
              </a:lnSpc>
              <a:spcBef>
                <a:spcPts val="775"/>
              </a:spcBef>
            </a:pPr>
            <a:r>
              <a:rPr sz="1200" spc="-5" dirty="0">
                <a:latin typeface="Times New Roman"/>
                <a:cs typeface="Times New Roman"/>
              </a:rPr>
              <a:t>1.5.Diğer Hayvanlar </a:t>
            </a:r>
            <a:r>
              <a:rPr sz="1200" spc="5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Nesneler </a:t>
            </a:r>
            <a:r>
              <a:rPr sz="1200" dirty="0">
                <a:latin typeface="Times New Roman"/>
                <a:cs typeface="Times New Roman"/>
              </a:rPr>
              <a:t>220-299  2.Sihir </a:t>
            </a:r>
            <a:r>
              <a:rPr sz="1200" spc="-5" dirty="0">
                <a:latin typeface="Times New Roman"/>
                <a:cs typeface="Times New Roman"/>
              </a:rPr>
              <a:t>Masalları </a:t>
            </a:r>
            <a:r>
              <a:rPr sz="1200" dirty="0">
                <a:latin typeface="Times New Roman"/>
                <a:cs typeface="Times New Roman"/>
              </a:rPr>
              <a:t>300 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749</a:t>
            </a:r>
            <a:endParaRPr sz="1200">
              <a:latin typeface="Times New Roman"/>
              <a:cs typeface="Times New Roman"/>
            </a:endParaRPr>
          </a:p>
          <a:p>
            <a:pPr marL="576580" indent="-114935">
              <a:lnSpc>
                <a:spcPct val="100000"/>
              </a:lnSpc>
              <a:spcBef>
                <a:spcPts val="540"/>
              </a:spcBef>
              <a:buSzPct val="91666"/>
              <a:buAutoNum type="arabicPeriod" startAt="3"/>
              <a:tabLst>
                <a:tab pos="577215" algn="l"/>
              </a:tabLst>
            </a:pPr>
            <a:r>
              <a:rPr sz="1200" dirty="0">
                <a:latin typeface="Times New Roman"/>
                <a:cs typeface="Times New Roman"/>
              </a:rPr>
              <a:t>Dini </a:t>
            </a:r>
            <a:r>
              <a:rPr sz="1200" spc="-5" dirty="0">
                <a:latin typeface="Times New Roman"/>
                <a:cs typeface="Times New Roman"/>
              </a:rPr>
              <a:t>Masallar </a:t>
            </a:r>
            <a:r>
              <a:rPr sz="1200" dirty="0">
                <a:latin typeface="Times New Roman"/>
                <a:cs typeface="Times New Roman"/>
              </a:rPr>
              <a:t>750 – 849</a:t>
            </a:r>
            <a:endParaRPr sz="1200">
              <a:latin typeface="Times New Roman"/>
              <a:cs typeface="Times New Roman"/>
            </a:endParaRPr>
          </a:p>
          <a:p>
            <a:pPr marL="576580" indent="-114935">
              <a:lnSpc>
                <a:spcPct val="100000"/>
              </a:lnSpc>
              <a:spcBef>
                <a:spcPts val="540"/>
              </a:spcBef>
              <a:buSzPct val="91666"/>
              <a:buAutoNum type="arabicPeriod" startAt="3"/>
              <a:tabLst>
                <a:tab pos="577215" algn="l"/>
              </a:tabLst>
            </a:pPr>
            <a:r>
              <a:rPr sz="1200" spc="-5" dirty="0">
                <a:latin typeface="Times New Roman"/>
                <a:cs typeface="Times New Roman"/>
              </a:rPr>
              <a:t>Gerçekçi </a:t>
            </a:r>
            <a:r>
              <a:rPr sz="1200" dirty="0">
                <a:latin typeface="Times New Roman"/>
                <a:cs typeface="Times New Roman"/>
              </a:rPr>
              <a:t>Masallar 850 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999</a:t>
            </a:r>
            <a:endParaRPr sz="1200">
              <a:latin typeface="Times New Roman"/>
              <a:cs typeface="Times New Roman"/>
            </a:endParaRPr>
          </a:p>
          <a:p>
            <a:pPr marL="576580" indent="-114935">
              <a:lnSpc>
                <a:spcPct val="100000"/>
              </a:lnSpc>
              <a:spcBef>
                <a:spcPts val="540"/>
              </a:spcBef>
              <a:buSzPct val="91666"/>
              <a:buAutoNum type="arabicPeriod" startAt="3"/>
              <a:tabLst>
                <a:tab pos="577215" algn="l"/>
              </a:tabLst>
            </a:pPr>
            <a:r>
              <a:rPr sz="1200" spc="-5" dirty="0">
                <a:latin typeface="Times New Roman"/>
                <a:cs typeface="Times New Roman"/>
              </a:rPr>
              <a:t>Aptal Dev </a:t>
            </a:r>
            <a:r>
              <a:rPr sz="1200" dirty="0">
                <a:latin typeface="Times New Roman"/>
                <a:cs typeface="Times New Roman"/>
              </a:rPr>
              <a:t>Masalları 1000 -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1199</a:t>
            </a:r>
            <a:endParaRPr sz="1200">
              <a:latin typeface="Times New Roman"/>
              <a:cs typeface="Times New Roman"/>
            </a:endParaRPr>
          </a:p>
          <a:p>
            <a:pPr marL="576580" indent="-114935">
              <a:lnSpc>
                <a:spcPct val="100000"/>
              </a:lnSpc>
              <a:spcBef>
                <a:spcPts val="540"/>
              </a:spcBef>
              <a:buSzPct val="91666"/>
              <a:buAutoNum type="arabicPeriod" startAt="3"/>
              <a:tabLst>
                <a:tab pos="577215" algn="l"/>
              </a:tabLst>
            </a:pPr>
            <a:r>
              <a:rPr sz="1200" spc="-5" dirty="0">
                <a:latin typeface="Times New Roman"/>
                <a:cs typeface="Times New Roman"/>
              </a:rPr>
              <a:t>Fıkralar </a:t>
            </a:r>
            <a:r>
              <a:rPr sz="1200" dirty="0">
                <a:latin typeface="Times New Roman"/>
                <a:cs typeface="Times New Roman"/>
              </a:rPr>
              <a:t>ve Espriler 1200 –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1999</a:t>
            </a:r>
            <a:endParaRPr sz="1200">
              <a:latin typeface="Times New Roman"/>
              <a:cs typeface="Times New Roman"/>
            </a:endParaRPr>
          </a:p>
          <a:p>
            <a:pPr marL="576580" indent="-114935">
              <a:lnSpc>
                <a:spcPct val="100000"/>
              </a:lnSpc>
              <a:spcBef>
                <a:spcPts val="540"/>
              </a:spcBef>
              <a:buSzPct val="91666"/>
              <a:buAutoNum type="arabicPeriod" startAt="3"/>
              <a:tabLst>
                <a:tab pos="577215" algn="l"/>
              </a:tabLst>
            </a:pPr>
            <a:r>
              <a:rPr sz="1200" spc="-5" dirty="0">
                <a:latin typeface="Times New Roman"/>
                <a:cs typeface="Times New Roman"/>
              </a:rPr>
              <a:t>Formül Masalları </a:t>
            </a:r>
            <a:r>
              <a:rPr sz="1200" dirty="0">
                <a:latin typeface="Times New Roman"/>
                <a:cs typeface="Times New Roman"/>
              </a:rPr>
              <a:t>2000 – 2399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(http://oaks.nvg.org)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Diğer masallara göre hayvan masallarını ele aldığımızda, hayvan masallarının  eğlendiricilik vasfı </a:t>
            </a:r>
            <a:r>
              <a:rPr sz="1200" dirty="0">
                <a:latin typeface="Times New Roman"/>
                <a:cs typeface="Times New Roman"/>
              </a:rPr>
              <a:t>kadar </a:t>
            </a:r>
            <a:r>
              <a:rPr sz="1200" spc="-5" dirty="0">
                <a:latin typeface="Times New Roman"/>
                <a:cs typeface="Times New Roman"/>
              </a:rPr>
              <a:t>kıssadan </a:t>
            </a:r>
            <a:r>
              <a:rPr sz="1200" dirty="0">
                <a:latin typeface="Times New Roman"/>
                <a:cs typeface="Times New Roman"/>
              </a:rPr>
              <a:t>hisse </a:t>
            </a:r>
            <a:r>
              <a:rPr sz="1200" spc="-5" dirty="0">
                <a:latin typeface="Times New Roman"/>
                <a:cs typeface="Times New Roman"/>
              </a:rPr>
              <a:t>çıkarma, dinleyicileri </a:t>
            </a:r>
            <a:r>
              <a:rPr sz="1200" dirty="0">
                <a:latin typeface="Times New Roman"/>
                <a:cs typeface="Times New Roman"/>
              </a:rPr>
              <a:t>düşünmeye, </a:t>
            </a:r>
            <a:r>
              <a:rPr sz="1200" spc="-5" dirty="0">
                <a:latin typeface="Times New Roman"/>
                <a:cs typeface="Times New Roman"/>
              </a:rPr>
              <a:t>ibret almaya </a:t>
            </a:r>
            <a:r>
              <a:rPr sz="1200" dirty="0">
                <a:latin typeface="Times New Roman"/>
                <a:cs typeface="Times New Roman"/>
              </a:rPr>
              <a:t>sevk  </a:t>
            </a:r>
            <a:r>
              <a:rPr sz="1200" spc="-5" dirty="0">
                <a:latin typeface="Times New Roman"/>
                <a:cs typeface="Times New Roman"/>
              </a:rPr>
              <a:t>etme yani eğiticilik yönünün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önemli </a:t>
            </a:r>
            <a:r>
              <a:rPr sz="1200" dirty="0">
                <a:latin typeface="Times New Roman"/>
                <a:cs typeface="Times New Roman"/>
              </a:rPr>
              <a:t>olduğunu </a:t>
            </a:r>
            <a:r>
              <a:rPr sz="1200" spc="-5" dirty="0">
                <a:latin typeface="Times New Roman"/>
                <a:cs typeface="Times New Roman"/>
              </a:rPr>
              <a:t>görürüz. Bundan dolayı </a:t>
            </a:r>
            <a:r>
              <a:rPr sz="1200" dirty="0">
                <a:latin typeface="Times New Roman"/>
                <a:cs typeface="Times New Roman"/>
              </a:rPr>
              <a:t>diğer </a:t>
            </a:r>
            <a:r>
              <a:rPr sz="1200" spc="-5" dirty="0">
                <a:latin typeface="Times New Roman"/>
                <a:cs typeface="Times New Roman"/>
              </a:rPr>
              <a:t>masallara  nispeten daha </a:t>
            </a:r>
            <a:r>
              <a:rPr sz="1200" dirty="0">
                <a:latin typeface="Times New Roman"/>
                <a:cs typeface="Times New Roman"/>
              </a:rPr>
              <a:t>kısadır. </a:t>
            </a:r>
            <a:r>
              <a:rPr sz="1200" spc="-5" dirty="0">
                <a:latin typeface="Times New Roman"/>
                <a:cs typeface="Times New Roman"/>
              </a:rPr>
              <a:t>Kahraman </a:t>
            </a:r>
            <a:r>
              <a:rPr sz="1200" dirty="0">
                <a:latin typeface="Times New Roman"/>
                <a:cs typeface="Times New Roman"/>
              </a:rPr>
              <a:t>sayısı </a:t>
            </a:r>
            <a:r>
              <a:rPr sz="1200" spc="-5" dirty="0">
                <a:latin typeface="Times New Roman"/>
                <a:cs typeface="Times New Roman"/>
              </a:rPr>
              <a:t>daha </a:t>
            </a:r>
            <a:r>
              <a:rPr sz="1200" dirty="0">
                <a:latin typeface="Times New Roman"/>
                <a:cs typeface="Times New Roman"/>
              </a:rPr>
              <a:t>azdır. </a:t>
            </a:r>
            <a:r>
              <a:rPr sz="1200" spc="-5" dirty="0">
                <a:latin typeface="Times New Roman"/>
                <a:cs typeface="Times New Roman"/>
              </a:rPr>
              <a:t>Olaylar </a:t>
            </a:r>
            <a:r>
              <a:rPr sz="1200" dirty="0">
                <a:latin typeface="Times New Roman"/>
                <a:cs typeface="Times New Roman"/>
              </a:rPr>
              <a:t>bakımında da </a:t>
            </a:r>
            <a:r>
              <a:rPr sz="1200" spc="-5" dirty="0">
                <a:latin typeface="Times New Roman"/>
                <a:cs typeface="Times New Roman"/>
              </a:rPr>
              <a:t>fazla karmaşıklık  yoktur. Masallarda hayvanların, yaratılış özelliklerini </a:t>
            </a:r>
            <a:r>
              <a:rPr sz="1200" dirty="0">
                <a:latin typeface="Times New Roman"/>
                <a:cs typeface="Times New Roman"/>
              </a:rPr>
              <a:t>koruduklarını, </a:t>
            </a:r>
            <a:r>
              <a:rPr sz="1200" spc="-5" dirty="0">
                <a:latin typeface="Times New Roman"/>
                <a:cs typeface="Times New Roman"/>
              </a:rPr>
              <a:t>yalnız </a:t>
            </a:r>
            <a:r>
              <a:rPr sz="1200" dirty="0">
                <a:latin typeface="Times New Roman"/>
                <a:cs typeface="Times New Roman"/>
              </a:rPr>
              <a:t>kılık </a:t>
            </a:r>
            <a:r>
              <a:rPr sz="1200" spc="-5" dirty="0">
                <a:latin typeface="Times New Roman"/>
                <a:cs typeface="Times New Roman"/>
              </a:rPr>
              <a:t>değiştirerek  </a:t>
            </a:r>
            <a:r>
              <a:rPr sz="1200" dirty="0">
                <a:latin typeface="Times New Roman"/>
                <a:cs typeface="Times New Roman"/>
              </a:rPr>
              <a:t>insana </a:t>
            </a:r>
            <a:r>
              <a:rPr sz="1200" spc="-5" dirty="0">
                <a:latin typeface="Times New Roman"/>
                <a:cs typeface="Times New Roman"/>
              </a:rPr>
              <a:t>özgü vasıflarla ortaya çıktıklarını görürüz, </a:t>
            </a:r>
            <a:r>
              <a:rPr sz="1200" dirty="0">
                <a:latin typeface="Times New Roman"/>
                <a:cs typeface="Times New Roman"/>
              </a:rPr>
              <a:t>tabii </a:t>
            </a:r>
            <a:r>
              <a:rPr sz="1200" spc="-5" dirty="0">
                <a:latin typeface="Times New Roman"/>
                <a:cs typeface="Times New Roman"/>
              </a:rPr>
              <a:t>olmayan </a:t>
            </a:r>
            <a:r>
              <a:rPr sz="1200" dirty="0">
                <a:latin typeface="Times New Roman"/>
                <a:cs typeface="Times New Roman"/>
              </a:rPr>
              <a:t>tek husus ise konuşma  </a:t>
            </a:r>
            <a:r>
              <a:rPr sz="1200" spc="-5" dirty="0">
                <a:latin typeface="Times New Roman"/>
                <a:cs typeface="Times New Roman"/>
              </a:rPr>
              <a:t>kabiliyetlerinin </a:t>
            </a:r>
            <a:r>
              <a:rPr sz="1200" dirty="0">
                <a:latin typeface="Times New Roman"/>
                <a:cs typeface="Times New Roman"/>
              </a:rPr>
              <a:t>olmasıdır </a:t>
            </a:r>
            <a:r>
              <a:rPr sz="1200" spc="-5" dirty="0">
                <a:latin typeface="Times New Roman"/>
                <a:cs typeface="Times New Roman"/>
              </a:rPr>
              <a:t>(Bilkan, </a:t>
            </a:r>
            <a:r>
              <a:rPr sz="1200" dirty="0">
                <a:latin typeface="Times New Roman"/>
                <a:cs typeface="Times New Roman"/>
              </a:rPr>
              <a:t>2001: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86).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Hayvan masallarının </a:t>
            </a:r>
            <a:r>
              <a:rPr sz="1200" dirty="0">
                <a:latin typeface="Times New Roman"/>
                <a:cs typeface="Times New Roman"/>
              </a:rPr>
              <a:t>fabl türünde </a:t>
            </a:r>
            <a:r>
              <a:rPr sz="1200" spc="-5" dirty="0">
                <a:latin typeface="Times New Roman"/>
                <a:cs typeface="Times New Roman"/>
              </a:rPr>
              <a:t>yazılı edebiyata girdiği kabul </a:t>
            </a:r>
            <a:r>
              <a:rPr sz="1200" dirty="0">
                <a:latin typeface="Times New Roman"/>
                <a:cs typeface="Times New Roman"/>
              </a:rPr>
              <a:t>edilse de Stith  </a:t>
            </a:r>
            <a:r>
              <a:rPr sz="1200" spc="-5" dirty="0">
                <a:latin typeface="Times New Roman"/>
                <a:cs typeface="Times New Roman"/>
              </a:rPr>
              <a:t>Thompson havyan masallarının sözlü edebiyata yazılı edebiyattan geçtiği görüşündedir  (aktaran Duymaz, </a:t>
            </a:r>
            <a:r>
              <a:rPr sz="1200" dirty="0">
                <a:latin typeface="Times New Roman"/>
                <a:cs typeface="Times New Roman"/>
              </a:rPr>
              <a:t>1996: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7)</a:t>
            </a:r>
            <a:endParaRPr sz="1200">
              <a:latin typeface="Times New Roman"/>
              <a:cs typeface="Times New Roman"/>
            </a:endParaRPr>
          </a:p>
          <a:p>
            <a:pPr marL="12700" marR="6985" indent="487045" algn="just">
              <a:lnSpc>
                <a:spcPct val="95900"/>
              </a:lnSpc>
              <a:spcBef>
                <a:spcPts val="560"/>
              </a:spcBef>
            </a:pPr>
            <a:r>
              <a:rPr sz="1200" spc="-5" dirty="0">
                <a:latin typeface="Times New Roman"/>
                <a:cs typeface="Times New Roman"/>
              </a:rPr>
              <a:t>Masallarda hayvan kahramanların, çocuklara </a:t>
            </a:r>
            <a:r>
              <a:rPr sz="1200" spc="-10" dirty="0">
                <a:latin typeface="Times New Roman"/>
                <a:cs typeface="Times New Roman"/>
              </a:rPr>
              <a:t>soyut </a:t>
            </a:r>
            <a:r>
              <a:rPr sz="1200" spc="-5" dirty="0">
                <a:latin typeface="Times New Roman"/>
                <a:cs typeface="Times New Roman"/>
              </a:rPr>
              <a:t>kavramların öğretilmesinde  somutlama aracı olmaları, hayvanlar üzerinden anlatıldığında anlatının ilgi çekici olması,  verilmek istenilen mesajı aktarmada </a:t>
            </a:r>
            <a:r>
              <a:rPr sz="1200" dirty="0">
                <a:latin typeface="Times New Roman"/>
                <a:cs typeface="Times New Roman"/>
              </a:rPr>
              <a:t>iyi bir </a:t>
            </a:r>
            <a:r>
              <a:rPr sz="1200" spc="-10" dirty="0">
                <a:latin typeface="Times New Roman"/>
                <a:cs typeface="Times New Roman"/>
              </a:rPr>
              <a:t>yol </a:t>
            </a:r>
            <a:r>
              <a:rPr sz="1200" dirty="0">
                <a:latin typeface="Times New Roman"/>
                <a:cs typeface="Times New Roman"/>
              </a:rPr>
              <a:t>olmaları </a:t>
            </a:r>
            <a:r>
              <a:rPr sz="1200" spc="-5" dirty="0">
                <a:latin typeface="Times New Roman"/>
                <a:cs typeface="Times New Roman"/>
              </a:rPr>
              <a:t>sebebiyle </a:t>
            </a:r>
            <a:r>
              <a:rPr sz="1200" spc="-10" dirty="0">
                <a:latin typeface="Times New Roman"/>
                <a:cs typeface="Times New Roman"/>
              </a:rPr>
              <a:t>yer </a:t>
            </a:r>
            <a:r>
              <a:rPr sz="1200" spc="-5" dirty="0">
                <a:latin typeface="Times New Roman"/>
                <a:cs typeface="Times New Roman"/>
              </a:rPr>
              <a:t>aldığını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söyleyebiliriz.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40"/>
              </a:spcBef>
            </a:pPr>
            <a:r>
              <a:rPr sz="1200" spc="-5" dirty="0">
                <a:latin typeface="Times New Roman"/>
                <a:cs typeface="Times New Roman"/>
              </a:rPr>
              <a:t>Daha çok hayvanların başından geçen olayları </a:t>
            </a:r>
            <a:r>
              <a:rPr sz="1200" dirty="0">
                <a:latin typeface="Times New Roman"/>
                <a:cs typeface="Times New Roman"/>
              </a:rPr>
              <a:t>anlatan, insanlara ders </a:t>
            </a:r>
            <a:r>
              <a:rPr sz="1200" spc="-5" dirty="0">
                <a:latin typeface="Times New Roman"/>
                <a:cs typeface="Times New Roman"/>
              </a:rPr>
              <a:t>vermek amacı  güden masallarıyla </a:t>
            </a:r>
            <a:r>
              <a:rPr sz="1200" dirty="0">
                <a:latin typeface="Times New Roman"/>
                <a:cs typeface="Times New Roman"/>
              </a:rPr>
              <a:t>tanınan Ezop, </a:t>
            </a:r>
            <a:r>
              <a:rPr sz="1200" spc="-5" dirty="0">
                <a:latin typeface="Times New Roman"/>
                <a:cs typeface="Times New Roman"/>
              </a:rPr>
              <a:t>M.Ö. VI. yüzyılda </a:t>
            </a:r>
            <a:r>
              <a:rPr sz="1200" dirty="0">
                <a:latin typeface="Times New Roman"/>
                <a:cs typeface="Times New Roman"/>
              </a:rPr>
              <a:t>Frigya’da doğmuştur. </a:t>
            </a:r>
            <a:r>
              <a:rPr sz="1200" spc="-5" dirty="0">
                <a:latin typeface="Times New Roman"/>
                <a:cs typeface="Times New Roman"/>
              </a:rPr>
              <a:t>Fakat </a:t>
            </a:r>
            <a:r>
              <a:rPr sz="1200" dirty="0">
                <a:latin typeface="Times New Roman"/>
                <a:cs typeface="Times New Roman"/>
              </a:rPr>
              <a:t>onun  </a:t>
            </a:r>
            <a:r>
              <a:rPr sz="1200" spc="-5" dirty="0">
                <a:latin typeface="Times New Roman"/>
                <a:cs typeface="Times New Roman"/>
              </a:rPr>
              <a:t>Trakya'da, Samos'ta, Sardeis'te, Mısır’da </a:t>
            </a:r>
            <a:r>
              <a:rPr sz="1200" dirty="0">
                <a:latin typeface="Times New Roman"/>
                <a:cs typeface="Times New Roman"/>
              </a:rPr>
              <a:t>doğduğunu </a:t>
            </a:r>
            <a:r>
              <a:rPr sz="1200" spc="-5" dirty="0">
                <a:latin typeface="Times New Roman"/>
                <a:cs typeface="Times New Roman"/>
              </a:rPr>
              <a:t>söyleyenler </a:t>
            </a:r>
            <a:r>
              <a:rPr sz="1200" dirty="0">
                <a:latin typeface="Times New Roman"/>
                <a:cs typeface="Times New Roman"/>
              </a:rPr>
              <a:t>de vardır. </a:t>
            </a:r>
            <a:r>
              <a:rPr sz="1200" spc="-5" dirty="0">
                <a:latin typeface="Times New Roman"/>
                <a:cs typeface="Times New Roman"/>
              </a:rPr>
              <a:t>Hatta </a:t>
            </a:r>
            <a:r>
              <a:rPr sz="1200" dirty="0">
                <a:latin typeface="Times New Roman"/>
                <a:cs typeface="Times New Roman"/>
              </a:rPr>
              <a:t>Bandırmalı  </a:t>
            </a:r>
            <a:r>
              <a:rPr sz="1200" spc="-5" dirty="0">
                <a:latin typeface="Times New Roman"/>
                <a:cs typeface="Times New Roman"/>
              </a:rPr>
              <a:t>olduğu </a:t>
            </a:r>
            <a:r>
              <a:rPr sz="1200" dirty="0">
                <a:latin typeface="Times New Roman"/>
                <a:cs typeface="Times New Roman"/>
              </a:rPr>
              <a:t>da iddia </a:t>
            </a:r>
            <a:r>
              <a:rPr sz="1200" spc="-5" dirty="0">
                <a:latin typeface="Times New Roman"/>
                <a:cs typeface="Times New Roman"/>
              </a:rPr>
              <a:t>edilmiştir (Derdiyok,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2003:2).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10" dirty="0">
                <a:latin typeface="Times New Roman"/>
                <a:cs typeface="Times New Roman"/>
              </a:rPr>
              <a:t>Doğu </a:t>
            </a:r>
            <a:r>
              <a:rPr sz="1200" dirty="0">
                <a:latin typeface="Times New Roman"/>
                <a:cs typeface="Times New Roman"/>
              </a:rPr>
              <a:t>kültürü </a:t>
            </a:r>
            <a:r>
              <a:rPr sz="1200" spc="-5" dirty="0">
                <a:latin typeface="Times New Roman"/>
                <a:cs typeface="Times New Roman"/>
              </a:rPr>
              <a:t>masalları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Batı </a:t>
            </a:r>
            <a:r>
              <a:rPr sz="1200" dirty="0">
                <a:latin typeface="Times New Roman"/>
                <a:cs typeface="Times New Roman"/>
              </a:rPr>
              <a:t>kültürü </a:t>
            </a:r>
            <a:r>
              <a:rPr sz="1200" spc="-5" dirty="0">
                <a:latin typeface="Times New Roman"/>
                <a:cs typeface="Times New Roman"/>
              </a:rPr>
              <a:t>masalları arasında temelde ayrılıklar </a:t>
            </a:r>
            <a:r>
              <a:rPr sz="1200" dirty="0">
                <a:latin typeface="Times New Roman"/>
                <a:cs typeface="Times New Roman"/>
              </a:rPr>
              <a:t>bulunsa  da bazı </a:t>
            </a:r>
            <a:r>
              <a:rPr sz="1200" spc="-5" dirty="0">
                <a:latin typeface="Times New Roman"/>
                <a:cs typeface="Times New Roman"/>
              </a:rPr>
              <a:t>hususlarda </a:t>
            </a:r>
            <a:r>
              <a:rPr sz="1200" dirty="0">
                <a:latin typeface="Times New Roman"/>
                <a:cs typeface="Times New Roman"/>
              </a:rPr>
              <a:t>ortak </a:t>
            </a:r>
            <a:r>
              <a:rPr sz="1200" spc="-5" dirty="0">
                <a:latin typeface="Times New Roman"/>
                <a:cs typeface="Times New Roman"/>
              </a:rPr>
              <a:t>değerlerin </a:t>
            </a:r>
            <a:r>
              <a:rPr sz="1200" dirty="0">
                <a:latin typeface="Times New Roman"/>
                <a:cs typeface="Times New Roman"/>
              </a:rPr>
              <a:t>varlığını da </a:t>
            </a:r>
            <a:r>
              <a:rPr sz="1200" spc="-5" dirty="0">
                <a:latin typeface="Times New Roman"/>
                <a:cs typeface="Times New Roman"/>
              </a:rPr>
              <a:t>görmekteyiz. Bu nedenle Ali Berat  Alptekin’in Hayvan Masalları </a:t>
            </a:r>
            <a:r>
              <a:rPr sz="1200" dirty="0">
                <a:latin typeface="Times New Roman"/>
                <a:cs typeface="Times New Roman"/>
              </a:rPr>
              <a:t>ile Ezop </a:t>
            </a:r>
            <a:r>
              <a:rPr sz="1200" spc="-5" dirty="0">
                <a:latin typeface="Times New Roman"/>
                <a:cs typeface="Times New Roman"/>
              </a:rPr>
              <a:t>Masallarını kahramanları, </a:t>
            </a:r>
            <a:r>
              <a:rPr sz="1200" dirty="0">
                <a:latin typeface="Times New Roman"/>
                <a:cs typeface="Times New Roman"/>
              </a:rPr>
              <a:t>temaları ve </a:t>
            </a:r>
            <a:r>
              <a:rPr sz="1200" spc="-5" dirty="0">
                <a:latin typeface="Times New Roman"/>
                <a:cs typeface="Times New Roman"/>
              </a:rPr>
              <a:t>verdiği  mesajları bakımında karşılaştırıp değerlendirmeyi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düşündük.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Bu </a:t>
            </a:r>
            <a:r>
              <a:rPr sz="1200" dirty="0">
                <a:latin typeface="Times New Roman"/>
                <a:cs typeface="Times New Roman"/>
              </a:rPr>
              <a:t>bölümde </a:t>
            </a:r>
            <a:r>
              <a:rPr sz="1200" spc="-5" dirty="0">
                <a:latin typeface="Times New Roman"/>
                <a:cs typeface="Times New Roman"/>
              </a:rPr>
              <a:t>masalları, kahramanları, </a:t>
            </a:r>
            <a:r>
              <a:rPr sz="1200" dirty="0">
                <a:latin typeface="Times New Roman"/>
                <a:cs typeface="Times New Roman"/>
              </a:rPr>
              <a:t>temaları ve </a:t>
            </a:r>
            <a:r>
              <a:rPr sz="1200" spc="-5" dirty="0">
                <a:latin typeface="Times New Roman"/>
                <a:cs typeface="Times New Roman"/>
              </a:rPr>
              <a:t>verdiği mesajları bakımından  değerlendirmeye çalışacağız.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Hayvan </a:t>
            </a:r>
            <a:r>
              <a:rPr sz="1200" b="1" spc="-5" dirty="0">
                <a:latin typeface="Times New Roman"/>
                <a:cs typeface="Times New Roman"/>
              </a:rPr>
              <a:t>Masalları</a:t>
            </a:r>
            <a:endParaRPr sz="1200">
              <a:latin typeface="Times New Roman"/>
              <a:cs typeface="Times New Roman"/>
            </a:endParaRPr>
          </a:p>
          <a:p>
            <a:pPr marL="12700" marR="3536950" lvl="1">
              <a:lnSpc>
                <a:spcPts val="1380"/>
              </a:lnSpc>
              <a:spcBef>
                <a:spcPts val="615"/>
              </a:spcBef>
              <a:buAutoNum type="arabicPeriod"/>
              <a:tabLst>
                <a:tab pos="279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Ayı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</a:t>
            </a:r>
            <a:r>
              <a:rPr sz="1200" dirty="0">
                <a:latin typeface="Times New Roman"/>
                <a:cs typeface="Times New Roman"/>
              </a:rPr>
              <a:t>(Alptekin, 1991: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7)  </a:t>
            </a:r>
            <a:r>
              <a:rPr sz="1200" spc="-5" dirty="0">
                <a:latin typeface="Times New Roman"/>
                <a:cs typeface="Times New Roman"/>
              </a:rPr>
              <a:t>Kahramanlar: Ayı,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Hasetlik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Kıskançlık yapanlar </a:t>
            </a:r>
            <a:r>
              <a:rPr sz="1200" dirty="0">
                <a:latin typeface="Times New Roman"/>
                <a:cs typeface="Times New Roman"/>
              </a:rPr>
              <a:t>hiç </a:t>
            </a:r>
            <a:r>
              <a:rPr sz="1200" spc="-5" dirty="0">
                <a:latin typeface="Times New Roman"/>
                <a:cs typeface="Times New Roman"/>
              </a:rPr>
              <a:t>rahat yüzü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görmez.</a:t>
            </a:r>
            <a:endParaRPr sz="1200">
              <a:latin typeface="Times New Roman"/>
              <a:cs typeface="Times New Roman"/>
            </a:endParaRPr>
          </a:p>
          <a:p>
            <a:pPr marL="12700" marR="3536950" lvl="1">
              <a:lnSpc>
                <a:spcPts val="1380"/>
              </a:lnSpc>
              <a:spcBef>
                <a:spcPts val="635"/>
              </a:spcBef>
              <a:buAutoNum type="arabicPeriod" startAt="2"/>
              <a:tabLst>
                <a:tab pos="279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Ayı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</a:t>
            </a:r>
            <a:r>
              <a:rPr sz="1200" dirty="0">
                <a:latin typeface="Times New Roman"/>
                <a:cs typeface="Times New Roman"/>
              </a:rPr>
              <a:t>(Alptekin, 1991: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9)  </a:t>
            </a:r>
            <a:r>
              <a:rPr sz="1200" spc="-5" dirty="0">
                <a:latin typeface="Times New Roman"/>
                <a:cs typeface="Times New Roman"/>
              </a:rPr>
              <a:t>Kahramanlar: Ayı,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Tema: Açgözlülük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2310" cy="937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484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177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Açgözlüler kendi menfaatleri için </a:t>
            </a:r>
            <a:r>
              <a:rPr sz="1200" dirty="0">
                <a:latin typeface="Times New Roman"/>
                <a:cs typeface="Times New Roman"/>
              </a:rPr>
              <a:t>her </a:t>
            </a:r>
            <a:r>
              <a:rPr sz="1200" spc="-5" dirty="0">
                <a:latin typeface="Times New Roman"/>
                <a:cs typeface="Times New Roman"/>
              </a:rPr>
              <a:t>şeyi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kullanır.</a:t>
            </a:r>
            <a:endParaRPr sz="1200">
              <a:latin typeface="Times New Roman"/>
              <a:cs typeface="Times New Roman"/>
            </a:endParaRPr>
          </a:p>
          <a:p>
            <a:pPr marL="12700" marR="3453765" lvl="1">
              <a:lnSpc>
                <a:spcPts val="1380"/>
              </a:lnSpc>
              <a:spcBef>
                <a:spcPts val="635"/>
              </a:spcBef>
              <a:buAutoNum type="arabicPeriod" startAt="3"/>
              <a:tabLst>
                <a:tab pos="279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Ayı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</a:t>
            </a:r>
            <a:r>
              <a:rPr sz="1200" dirty="0">
                <a:latin typeface="Times New Roman"/>
                <a:cs typeface="Times New Roman"/>
              </a:rPr>
              <a:t>(Alptekin, 1991: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10" dirty="0">
                <a:latin typeface="Times New Roman"/>
                <a:cs typeface="Times New Roman"/>
              </a:rPr>
              <a:t>ayı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Kurnazlık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Verilmek istenen </a:t>
            </a:r>
            <a:r>
              <a:rPr sz="1200" dirty="0">
                <a:latin typeface="Times New Roman"/>
                <a:cs typeface="Times New Roman"/>
              </a:rPr>
              <a:t>mesaj: </a:t>
            </a:r>
            <a:r>
              <a:rPr sz="1200" spc="-5" dirty="0">
                <a:latin typeface="Times New Roman"/>
                <a:cs typeface="Times New Roman"/>
              </a:rPr>
              <a:t>Ahmaklar her </a:t>
            </a:r>
            <a:r>
              <a:rPr sz="1200" dirty="0">
                <a:latin typeface="Times New Roman"/>
                <a:cs typeface="Times New Roman"/>
              </a:rPr>
              <a:t>söze kanar, kurnazlar </a:t>
            </a:r>
            <a:r>
              <a:rPr sz="1200" spc="-5" dirty="0">
                <a:latin typeface="Times New Roman"/>
                <a:cs typeface="Times New Roman"/>
              </a:rPr>
              <a:t>her </a:t>
            </a:r>
            <a:r>
              <a:rPr sz="1200" dirty="0">
                <a:latin typeface="Times New Roman"/>
                <a:cs typeface="Times New Roman"/>
              </a:rPr>
              <a:t>zorluktan </a:t>
            </a:r>
            <a:r>
              <a:rPr sz="1200" spc="-5" dirty="0">
                <a:latin typeface="Times New Roman"/>
                <a:cs typeface="Times New Roman"/>
              </a:rPr>
              <a:t>kendilerini  kurtarır.</a:t>
            </a:r>
            <a:endParaRPr sz="1200">
              <a:latin typeface="Times New Roman"/>
              <a:cs typeface="Times New Roman"/>
            </a:endParaRPr>
          </a:p>
          <a:p>
            <a:pPr marL="12700" marR="3404235" lvl="1">
              <a:lnSpc>
                <a:spcPts val="1380"/>
              </a:lnSpc>
              <a:spcBef>
                <a:spcPts val="600"/>
              </a:spcBef>
              <a:buAutoNum type="arabicPeriod" startAt="4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Kurt (Alptekin, </a:t>
            </a:r>
            <a:r>
              <a:rPr sz="1200" dirty="0">
                <a:latin typeface="Times New Roman"/>
                <a:cs typeface="Times New Roman"/>
              </a:rPr>
              <a:t>1991: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kurt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Kurnazlık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Kurnazlık yapanlar </a:t>
            </a:r>
            <a:r>
              <a:rPr sz="1200" dirty="0">
                <a:latin typeface="Times New Roman"/>
                <a:cs typeface="Times New Roman"/>
              </a:rPr>
              <a:t>her şartta işini </a:t>
            </a:r>
            <a:r>
              <a:rPr sz="1200" spc="-5" dirty="0">
                <a:latin typeface="Times New Roman"/>
                <a:cs typeface="Times New Roman"/>
              </a:rPr>
              <a:t>yoluna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koyar.</a:t>
            </a:r>
            <a:endParaRPr sz="1200">
              <a:latin typeface="Times New Roman"/>
              <a:cs typeface="Times New Roman"/>
            </a:endParaRPr>
          </a:p>
          <a:p>
            <a:pPr marL="12700" marR="3361690" lvl="1">
              <a:lnSpc>
                <a:spcPts val="1380"/>
              </a:lnSpc>
              <a:spcBef>
                <a:spcPts val="640"/>
              </a:spcBef>
              <a:buAutoNum type="arabicPeriod" startAt="5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Kirpi (Alptekin, </a:t>
            </a:r>
            <a:r>
              <a:rPr sz="1200" dirty="0">
                <a:latin typeface="Times New Roman"/>
                <a:cs typeface="Times New Roman"/>
              </a:rPr>
              <a:t>1991: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kirpi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Açgözlülük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Açgözlülük yapanlar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gün cezasını </a:t>
            </a:r>
            <a:r>
              <a:rPr sz="1200" dirty="0">
                <a:latin typeface="Times New Roman"/>
                <a:cs typeface="Times New Roman"/>
              </a:rPr>
              <a:t>bulur ve </a:t>
            </a:r>
            <a:r>
              <a:rPr sz="1200" spc="-5" dirty="0">
                <a:latin typeface="Times New Roman"/>
                <a:cs typeface="Times New Roman"/>
              </a:rPr>
              <a:t>yapayalnız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kalır.</a:t>
            </a:r>
            <a:endParaRPr sz="1200">
              <a:latin typeface="Times New Roman"/>
              <a:cs typeface="Times New Roman"/>
            </a:endParaRPr>
          </a:p>
          <a:p>
            <a:pPr marL="12700" marR="3124200" lvl="1">
              <a:lnSpc>
                <a:spcPts val="1380"/>
              </a:lnSpc>
              <a:spcBef>
                <a:spcPts val="635"/>
              </a:spcBef>
              <a:buAutoNum type="arabicPeriod" startAt="6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Çakal (Alptekin, </a:t>
            </a:r>
            <a:r>
              <a:rPr sz="1200" dirty="0">
                <a:latin typeface="Times New Roman"/>
                <a:cs typeface="Times New Roman"/>
              </a:rPr>
              <a:t>1991: </a:t>
            </a:r>
            <a:r>
              <a:rPr sz="1200" spc="-5" dirty="0">
                <a:latin typeface="Times New Roman"/>
                <a:cs typeface="Times New Roman"/>
              </a:rPr>
              <a:t>16-17)  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çakal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Kurnazlık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Kurnazlık edenler </a:t>
            </a:r>
            <a:r>
              <a:rPr sz="1200" dirty="0">
                <a:latin typeface="Times New Roman"/>
                <a:cs typeface="Times New Roman"/>
              </a:rPr>
              <a:t>bazen </a:t>
            </a:r>
            <a:r>
              <a:rPr sz="1200" spc="-5" dirty="0">
                <a:latin typeface="Times New Roman"/>
                <a:cs typeface="Times New Roman"/>
              </a:rPr>
              <a:t>ellerindekini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kaybeder.</a:t>
            </a:r>
            <a:endParaRPr sz="1200">
              <a:latin typeface="Times New Roman"/>
              <a:cs typeface="Times New Roman"/>
            </a:endParaRPr>
          </a:p>
          <a:p>
            <a:pPr marL="12700" marR="2683510" lvl="1">
              <a:lnSpc>
                <a:spcPts val="1380"/>
              </a:lnSpc>
              <a:spcBef>
                <a:spcPts val="635"/>
              </a:spcBef>
              <a:buAutoNum type="arabicPeriod" startAt="7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Aslan, </a:t>
            </a:r>
            <a:r>
              <a:rPr sz="1200" dirty="0">
                <a:latin typeface="Times New Roman"/>
                <a:cs typeface="Times New Roman"/>
              </a:rPr>
              <a:t>Tilki ve </a:t>
            </a:r>
            <a:r>
              <a:rPr sz="1200" spc="-5" dirty="0">
                <a:latin typeface="Times New Roman"/>
                <a:cs typeface="Times New Roman"/>
              </a:rPr>
              <a:t>Geyik (Alptekin, </a:t>
            </a:r>
            <a:r>
              <a:rPr sz="1200" dirty="0">
                <a:latin typeface="Times New Roman"/>
                <a:cs typeface="Times New Roman"/>
              </a:rPr>
              <a:t>1991: 18-19)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geyik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Akılsızlık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Akıllı insan aynı yanlışı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defa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yapmaz.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 marR="3145155" lvl="1">
              <a:lnSpc>
                <a:spcPts val="1380"/>
              </a:lnSpc>
              <a:spcBef>
                <a:spcPts val="5"/>
              </a:spcBef>
              <a:buAutoNum type="arabicPeriod" startAt="8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Aslanın Hastalığı </a:t>
            </a:r>
            <a:r>
              <a:rPr sz="1200" dirty="0">
                <a:latin typeface="Times New Roman"/>
                <a:cs typeface="Times New Roman"/>
              </a:rPr>
              <a:t>(Alptekin, 1991: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kurt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Dalkavukluk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Dalkavukluk yapanlar </a:t>
            </a:r>
            <a:r>
              <a:rPr sz="1200" dirty="0">
                <a:latin typeface="Times New Roman"/>
                <a:cs typeface="Times New Roman"/>
              </a:rPr>
              <a:t>sonunda </a:t>
            </a:r>
            <a:r>
              <a:rPr sz="1200" spc="-5" dirty="0">
                <a:latin typeface="Times New Roman"/>
                <a:cs typeface="Times New Roman"/>
              </a:rPr>
              <a:t>cezasını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çeker.</a:t>
            </a:r>
            <a:endParaRPr sz="1200">
              <a:latin typeface="Times New Roman"/>
              <a:cs typeface="Times New Roman"/>
            </a:endParaRPr>
          </a:p>
          <a:p>
            <a:pPr marL="12700" marR="3124200" lvl="1">
              <a:lnSpc>
                <a:spcPts val="1380"/>
              </a:lnSpc>
              <a:spcBef>
                <a:spcPts val="635"/>
              </a:spcBef>
              <a:buAutoNum type="arabicPeriod" startAt="9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Aslan (Alptekin, </a:t>
            </a:r>
            <a:r>
              <a:rPr sz="1200" dirty="0">
                <a:latin typeface="Times New Roman"/>
                <a:cs typeface="Times New Roman"/>
              </a:rPr>
              <a:t>1991: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22-23)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çakal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Menfaat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Menfaat dünyasında herkes kendi çıkarı uğruna hareket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12700" marR="2771775" lvl="1">
              <a:lnSpc>
                <a:spcPts val="1380"/>
              </a:lnSpc>
              <a:spcBef>
                <a:spcPts val="635"/>
              </a:spcBef>
              <a:buAutoNum type="arabicPeriod" startAt="10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Kaplumbağa (Alptekin, </a:t>
            </a:r>
            <a:r>
              <a:rPr sz="1200" dirty="0">
                <a:latin typeface="Times New Roman"/>
                <a:cs typeface="Times New Roman"/>
              </a:rPr>
              <a:t>1991: 38)  </a:t>
            </a:r>
            <a:r>
              <a:rPr sz="1200" spc="-5" dirty="0">
                <a:latin typeface="Times New Roman"/>
                <a:cs typeface="Times New Roman"/>
              </a:rPr>
              <a:t>Kahramanlar: Aslan, kaplumbağa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Asalet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Asil insanları düşman değil,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söz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yıkar.</a:t>
            </a:r>
            <a:endParaRPr sz="1200">
              <a:latin typeface="Times New Roman"/>
              <a:cs typeface="Times New Roman"/>
            </a:endParaRPr>
          </a:p>
          <a:p>
            <a:pPr marL="12700" marR="3108960" lvl="1">
              <a:lnSpc>
                <a:spcPts val="1380"/>
              </a:lnSpc>
              <a:spcBef>
                <a:spcPts val="635"/>
              </a:spcBef>
              <a:buAutoNum type="arabicPeriod" startAt="11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Tavşan (Alptekin, </a:t>
            </a:r>
            <a:r>
              <a:rPr sz="1200" dirty="0">
                <a:latin typeface="Times New Roman"/>
                <a:cs typeface="Times New Roman"/>
              </a:rPr>
              <a:t>1991: 39)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tavşan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Zekâ,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akıl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tema: Zekâ her zaman </a:t>
            </a:r>
            <a:r>
              <a:rPr sz="1200" dirty="0">
                <a:latin typeface="Times New Roman"/>
                <a:cs typeface="Times New Roman"/>
              </a:rPr>
              <a:t>kaba kuvvetten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üstündür.</a:t>
            </a:r>
            <a:endParaRPr sz="1200">
              <a:latin typeface="Times New Roman"/>
              <a:cs typeface="Times New Roman"/>
            </a:endParaRPr>
          </a:p>
          <a:p>
            <a:pPr marL="12700" marR="3108960" lvl="1">
              <a:lnSpc>
                <a:spcPts val="1380"/>
              </a:lnSpc>
              <a:spcBef>
                <a:spcPts val="635"/>
              </a:spcBef>
              <a:buAutoNum type="arabicPeriod" startAt="12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Kurt, </a:t>
            </a:r>
            <a:r>
              <a:rPr sz="1200" dirty="0">
                <a:latin typeface="Times New Roman"/>
                <a:cs typeface="Times New Roman"/>
              </a:rPr>
              <a:t>Tilki ve </a:t>
            </a:r>
            <a:r>
              <a:rPr sz="1200" spc="-5" dirty="0">
                <a:latin typeface="Times New Roman"/>
                <a:cs typeface="Times New Roman"/>
              </a:rPr>
              <a:t>At (Alptekin, </a:t>
            </a:r>
            <a:r>
              <a:rPr sz="1200" dirty="0">
                <a:latin typeface="Times New Roman"/>
                <a:cs typeface="Times New Roman"/>
              </a:rPr>
              <a:t>1991: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50)  </a:t>
            </a:r>
            <a:r>
              <a:rPr sz="1200" spc="-5" dirty="0">
                <a:latin typeface="Times New Roman"/>
                <a:cs typeface="Times New Roman"/>
              </a:rPr>
              <a:t>Kahramanlar: Kurt,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Tema: Bilgi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4215" cy="932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6750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304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Akılsıza </a:t>
            </a:r>
            <a:r>
              <a:rPr sz="1200" dirty="0">
                <a:latin typeface="Times New Roman"/>
                <a:cs typeface="Times New Roman"/>
              </a:rPr>
              <a:t>bilmek de </a:t>
            </a:r>
            <a:r>
              <a:rPr sz="1200" spc="-5" dirty="0">
                <a:latin typeface="Times New Roman"/>
                <a:cs typeface="Times New Roman"/>
              </a:rPr>
              <a:t>fayda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etmez.</a:t>
            </a:r>
            <a:endParaRPr sz="1200">
              <a:latin typeface="Times New Roman"/>
              <a:cs typeface="Times New Roman"/>
            </a:endParaRPr>
          </a:p>
          <a:p>
            <a:pPr marL="12700" marR="3329940" lvl="1">
              <a:lnSpc>
                <a:spcPts val="1380"/>
              </a:lnSpc>
              <a:spcBef>
                <a:spcPts val="635"/>
              </a:spcBef>
              <a:buAutoNum type="arabicPeriod" startAt="13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Kurt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(Alptekin, </a:t>
            </a:r>
            <a:r>
              <a:rPr sz="1200" dirty="0">
                <a:latin typeface="Times New Roman"/>
                <a:cs typeface="Times New Roman"/>
              </a:rPr>
              <a:t>1991: 51)  </a:t>
            </a:r>
            <a:r>
              <a:rPr sz="1200" spc="-5" dirty="0">
                <a:latin typeface="Times New Roman"/>
                <a:cs typeface="Times New Roman"/>
              </a:rPr>
              <a:t>Kahramanlar: Kurt,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Kişilik,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karakter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Herkes kişiliğinin gerektiği gibi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davranır.</a:t>
            </a:r>
            <a:endParaRPr sz="1200">
              <a:latin typeface="Times New Roman"/>
              <a:cs typeface="Times New Roman"/>
            </a:endParaRPr>
          </a:p>
          <a:p>
            <a:pPr marL="12700" marR="3380104" lvl="1">
              <a:lnSpc>
                <a:spcPts val="1380"/>
              </a:lnSpc>
              <a:spcBef>
                <a:spcPts val="635"/>
              </a:spcBef>
              <a:buAutoNum type="arabicPeriod" startAt="14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15" dirty="0">
                <a:latin typeface="Times New Roman"/>
                <a:cs typeface="Times New Roman"/>
              </a:rPr>
              <a:t>Ayı </a:t>
            </a:r>
            <a:r>
              <a:rPr sz="1200" spc="-5" dirty="0">
                <a:latin typeface="Times New Roman"/>
                <a:cs typeface="Times New Roman"/>
              </a:rPr>
              <a:t>(Alptekin, </a:t>
            </a:r>
            <a:r>
              <a:rPr sz="1200" dirty="0">
                <a:latin typeface="Times New Roman"/>
                <a:cs typeface="Times New Roman"/>
              </a:rPr>
              <a:t>1991: 52)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10" dirty="0">
                <a:latin typeface="Times New Roman"/>
                <a:cs typeface="Times New Roman"/>
              </a:rPr>
              <a:t>ayı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Kurnazlık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Kurnazlık </a:t>
            </a:r>
            <a:r>
              <a:rPr sz="1200" spc="-10" dirty="0">
                <a:latin typeface="Times New Roman"/>
                <a:cs typeface="Times New Roman"/>
              </a:rPr>
              <a:t>yapıp </a:t>
            </a:r>
            <a:r>
              <a:rPr sz="1200" dirty="0">
                <a:latin typeface="Times New Roman"/>
                <a:cs typeface="Times New Roman"/>
              </a:rPr>
              <a:t>başkalarının </a:t>
            </a:r>
            <a:r>
              <a:rPr sz="1200" spc="-5" dirty="0">
                <a:latin typeface="Times New Roman"/>
                <a:cs typeface="Times New Roman"/>
              </a:rPr>
              <a:t>aklıyla </a:t>
            </a:r>
            <a:r>
              <a:rPr sz="1200" dirty="0">
                <a:latin typeface="Times New Roman"/>
                <a:cs typeface="Times New Roman"/>
              </a:rPr>
              <a:t>iş </a:t>
            </a:r>
            <a:r>
              <a:rPr sz="1200" spc="-5" dirty="0">
                <a:latin typeface="Times New Roman"/>
                <a:cs typeface="Times New Roman"/>
              </a:rPr>
              <a:t>yapanlar </a:t>
            </a:r>
            <a:r>
              <a:rPr sz="1200" dirty="0">
                <a:latin typeface="Times New Roman"/>
                <a:cs typeface="Times New Roman"/>
              </a:rPr>
              <a:t>bazen </a:t>
            </a:r>
            <a:r>
              <a:rPr sz="1200" spc="-5" dirty="0">
                <a:latin typeface="Times New Roman"/>
                <a:cs typeface="Times New Roman"/>
              </a:rPr>
              <a:t>hüsrana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uğrar.</a:t>
            </a:r>
            <a:endParaRPr sz="1200">
              <a:latin typeface="Times New Roman"/>
              <a:cs typeface="Times New Roman"/>
            </a:endParaRPr>
          </a:p>
          <a:p>
            <a:pPr marL="12700" marR="3041650" lvl="1">
              <a:lnSpc>
                <a:spcPts val="1380"/>
              </a:lnSpc>
              <a:spcBef>
                <a:spcPts val="640"/>
              </a:spcBef>
              <a:buAutoNum type="arabicPeriod" startAt="15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Dosta Dost Gerek </a:t>
            </a:r>
            <a:r>
              <a:rPr sz="1200" dirty="0">
                <a:latin typeface="Times New Roman"/>
                <a:cs typeface="Times New Roman"/>
              </a:rPr>
              <a:t>(Alptekin, 1991: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55)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kurt, </a:t>
            </a:r>
            <a:r>
              <a:rPr sz="1200" spc="-5" dirty="0">
                <a:latin typeface="Times New Roman"/>
                <a:cs typeface="Times New Roman"/>
              </a:rPr>
              <a:t>aslan,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Güç,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kuvvet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</a:t>
            </a:r>
            <a:r>
              <a:rPr sz="1200" spc="-10" dirty="0">
                <a:latin typeface="Times New Roman"/>
                <a:cs typeface="Times New Roman"/>
              </a:rPr>
              <a:t>İstene </a:t>
            </a:r>
            <a:r>
              <a:rPr sz="1200" spc="-5" dirty="0">
                <a:latin typeface="Times New Roman"/>
                <a:cs typeface="Times New Roman"/>
              </a:rPr>
              <a:t>mesaj: Güçlüysen her şeyi istediğin gibi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yaptırırsın.</a:t>
            </a:r>
            <a:endParaRPr sz="1200">
              <a:latin typeface="Times New Roman"/>
              <a:cs typeface="Times New Roman"/>
            </a:endParaRPr>
          </a:p>
          <a:p>
            <a:pPr marL="12700" marR="3211195" lvl="1">
              <a:lnSpc>
                <a:spcPts val="1380"/>
              </a:lnSpc>
              <a:spcBef>
                <a:spcPts val="635"/>
              </a:spcBef>
              <a:buAutoNum type="arabicPeriod" startAt="16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Köpek </a:t>
            </a:r>
            <a:r>
              <a:rPr sz="1200" dirty="0">
                <a:latin typeface="Times New Roman"/>
                <a:cs typeface="Times New Roman"/>
              </a:rPr>
              <a:t>ve Tilki (Alptekin, 1991: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59)  </a:t>
            </a:r>
            <a:r>
              <a:rPr sz="1200" spc="-5" dirty="0">
                <a:latin typeface="Times New Roman"/>
                <a:cs typeface="Times New Roman"/>
              </a:rPr>
              <a:t>Kahramanlar: Köpek, </a:t>
            </a:r>
            <a:r>
              <a:rPr sz="1200" dirty="0">
                <a:latin typeface="Times New Roman"/>
                <a:cs typeface="Times New Roman"/>
              </a:rPr>
              <a:t>horoz,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Arkadaşlık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Sağlam dostlarınız </a:t>
            </a:r>
            <a:r>
              <a:rPr sz="1200" dirty="0">
                <a:latin typeface="Times New Roman"/>
                <a:cs typeface="Times New Roman"/>
              </a:rPr>
              <a:t>olduğu </a:t>
            </a:r>
            <a:r>
              <a:rPr sz="1200" spc="-5" dirty="0">
                <a:latin typeface="Times New Roman"/>
                <a:cs typeface="Times New Roman"/>
              </a:rPr>
              <a:t>sürece kimse size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ilişemez</a:t>
            </a:r>
            <a:endParaRPr sz="1200">
              <a:latin typeface="Times New Roman"/>
              <a:cs typeface="Times New Roman"/>
            </a:endParaRPr>
          </a:p>
          <a:p>
            <a:pPr marL="12700" marR="2575560" lvl="1">
              <a:lnSpc>
                <a:spcPts val="1380"/>
              </a:lnSpc>
              <a:spcBef>
                <a:spcPts val="640"/>
              </a:spcBef>
              <a:buAutoNum type="arabicPeriod" startAt="17"/>
              <a:tabLst>
                <a:tab pos="355600" algn="l"/>
              </a:tabLst>
            </a:pP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Horoz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Ördek (Alptekin, </a:t>
            </a:r>
            <a:r>
              <a:rPr sz="1200" dirty="0">
                <a:latin typeface="Times New Roman"/>
                <a:cs typeface="Times New Roman"/>
              </a:rPr>
              <a:t>1991: 61-62)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horoz, </a:t>
            </a:r>
            <a:r>
              <a:rPr sz="1200" spc="-5" dirty="0">
                <a:latin typeface="Times New Roman"/>
                <a:cs typeface="Times New Roman"/>
              </a:rPr>
              <a:t>ördek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Elindekiyle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yetinmek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Açgözlülük edenler </a:t>
            </a:r>
            <a:r>
              <a:rPr sz="1200" dirty="0">
                <a:latin typeface="Times New Roman"/>
                <a:cs typeface="Times New Roman"/>
              </a:rPr>
              <a:t>bazen bunun </a:t>
            </a:r>
            <a:r>
              <a:rPr sz="1200" spc="-5" dirty="0">
                <a:latin typeface="Times New Roman"/>
                <a:cs typeface="Times New Roman"/>
              </a:rPr>
              <a:t>cezasını canlarıyla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öderler.</a:t>
            </a:r>
            <a:endParaRPr sz="1200">
              <a:latin typeface="Times New Roman"/>
              <a:cs typeface="Times New Roman"/>
            </a:endParaRPr>
          </a:p>
          <a:p>
            <a:pPr marL="12700" marR="3352165" lvl="1">
              <a:lnSpc>
                <a:spcPts val="1380"/>
              </a:lnSpc>
              <a:spcBef>
                <a:spcPts val="635"/>
              </a:spcBef>
              <a:buAutoNum type="arabicPeriod" startAt="18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Kurnaz </a:t>
            </a:r>
            <a:r>
              <a:rPr sz="1200" dirty="0">
                <a:latin typeface="Times New Roman"/>
                <a:cs typeface="Times New Roman"/>
              </a:rPr>
              <a:t>Tilki </a:t>
            </a:r>
            <a:r>
              <a:rPr sz="1200" spc="-5" dirty="0">
                <a:latin typeface="Times New Roman"/>
                <a:cs typeface="Times New Roman"/>
              </a:rPr>
              <a:t>(Alptekin, </a:t>
            </a:r>
            <a:r>
              <a:rPr sz="1200" dirty="0">
                <a:latin typeface="Times New Roman"/>
                <a:cs typeface="Times New Roman"/>
              </a:rPr>
              <a:t>1991: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63)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civciv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Kurnazlık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Verilmek istenen mesaj: Akıl akıldan </a:t>
            </a:r>
            <a:r>
              <a:rPr sz="1200" dirty="0">
                <a:latin typeface="Times New Roman"/>
                <a:cs typeface="Times New Roman"/>
              </a:rPr>
              <a:t>üstündür. </a:t>
            </a:r>
            <a:r>
              <a:rPr sz="1200" spc="-5" dirty="0">
                <a:latin typeface="Times New Roman"/>
                <a:cs typeface="Times New Roman"/>
              </a:rPr>
              <a:t>Kendisini akıllı zannedenler bazen </a:t>
            </a:r>
            <a:r>
              <a:rPr sz="1200" dirty="0">
                <a:latin typeface="Times New Roman"/>
                <a:cs typeface="Times New Roman"/>
              </a:rPr>
              <a:t>hüsrana  </a:t>
            </a:r>
            <a:r>
              <a:rPr sz="1200" spc="-5" dirty="0">
                <a:latin typeface="Times New Roman"/>
                <a:cs typeface="Times New Roman"/>
              </a:rPr>
              <a:t>uğrar.</a:t>
            </a:r>
            <a:endParaRPr sz="1200">
              <a:latin typeface="Times New Roman"/>
              <a:cs typeface="Times New Roman"/>
            </a:endParaRPr>
          </a:p>
          <a:p>
            <a:pPr marL="12700" marR="2794635" lvl="1">
              <a:lnSpc>
                <a:spcPts val="1380"/>
              </a:lnSpc>
              <a:spcBef>
                <a:spcPts val="600"/>
              </a:spcBef>
              <a:buAutoNum type="arabicPeriod" startAt="19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Kurt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Üç </a:t>
            </a:r>
            <a:r>
              <a:rPr sz="1200" dirty="0">
                <a:latin typeface="Times New Roman"/>
                <a:cs typeface="Times New Roman"/>
              </a:rPr>
              <a:t>Öküz (Alptekin, 1991: 83-84)  </a:t>
            </a:r>
            <a:r>
              <a:rPr sz="1200" spc="-5" dirty="0">
                <a:latin typeface="Times New Roman"/>
                <a:cs typeface="Times New Roman"/>
              </a:rPr>
              <a:t>Kahramanlar: Beyaz, </a:t>
            </a:r>
            <a:r>
              <a:rPr sz="1200" dirty="0">
                <a:latin typeface="Times New Roman"/>
                <a:cs typeface="Times New Roman"/>
              </a:rPr>
              <a:t>kırmızı ve </a:t>
            </a:r>
            <a:r>
              <a:rPr sz="1200" spc="-10" dirty="0">
                <a:latin typeface="Times New Roman"/>
                <a:cs typeface="Times New Roman"/>
              </a:rPr>
              <a:t>siyah </a:t>
            </a:r>
            <a:r>
              <a:rPr sz="1200" dirty="0">
                <a:latin typeface="Times New Roman"/>
                <a:cs typeface="Times New Roman"/>
              </a:rPr>
              <a:t>öküz, kurt  </a:t>
            </a:r>
            <a:r>
              <a:rPr sz="1200" spc="-5" dirty="0">
                <a:latin typeface="Times New Roman"/>
                <a:cs typeface="Times New Roman"/>
              </a:rPr>
              <a:t>Tema: Birlik,</a:t>
            </a:r>
            <a:r>
              <a:rPr sz="1200" dirty="0">
                <a:latin typeface="Times New Roman"/>
                <a:cs typeface="Times New Roman"/>
              </a:rPr>
              <a:t> beraberlik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</a:t>
            </a:r>
            <a:r>
              <a:rPr sz="1200" dirty="0">
                <a:latin typeface="Times New Roman"/>
                <a:cs typeface="Times New Roman"/>
              </a:rPr>
              <a:t>mesaj: </a:t>
            </a:r>
            <a:r>
              <a:rPr sz="1200" spc="-5" dirty="0">
                <a:latin typeface="Times New Roman"/>
                <a:cs typeface="Times New Roman"/>
              </a:rPr>
              <a:t>Birlik beraberlik bozulduğunda düşmanlara </a:t>
            </a:r>
            <a:r>
              <a:rPr sz="1200" spc="-10" dirty="0">
                <a:latin typeface="Times New Roman"/>
                <a:cs typeface="Times New Roman"/>
              </a:rPr>
              <a:t>yem </a:t>
            </a:r>
            <a:r>
              <a:rPr sz="1200" spc="-5" dirty="0">
                <a:latin typeface="Times New Roman"/>
                <a:cs typeface="Times New Roman"/>
              </a:rPr>
              <a:t>olmanız çok </a:t>
            </a:r>
            <a:r>
              <a:rPr sz="1200" dirty="0">
                <a:latin typeface="Times New Roman"/>
                <a:cs typeface="Times New Roman"/>
              </a:rPr>
              <a:t>kolay  olur.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200" b="1" spc="-5" dirty="0">
                <a:latin typeface="Times New Roman"/>
                <a:cs typeface="Times New Roman"/>
              </a:rPr>
              <a:t>Ezop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b="1" spc="-5" dirty="0">
                <a:latin typeface="Times New Roman"/>
                <a:cs typeface="Times New Roman"/>
              </a:rPr>
              <a:t>Aisopos)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Masalları</a:t>
            </a:r>
            <a:endParaRPr sz="1200">
              <a:latin typeface="Times New Roman"/>
              <a:cs typeface="Times New Roman"/>
            </a:endParaRPr>
          </a:p>
          <a:p>
            <a:pPr marL="12700" marR="3524885" lvl="1">
              <a:lnSpc>
                <a:spcPts val="1380"/>
              </a:lnSpc>
              <a:spcBef>
                <a:spcPts val="640"/>
              </a:spcBef>
              <a:buAutoNum type="arabicPeriod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Kartal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34)  </a:t>
            </a:r>
            <a:r>
              <a:rPr sz="1200" spc="-5" dirty="0">
                <a:latin typeface="Times New Roman"/>
                <a:cs typeface="Times New Roman"/>
              </a:rPr>
              <a:t>Kahramanlar: Kartal,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sz="1200" spc="-5" dirty="0">
                <a:latin typeface="Times New Roman"/>
                <a:cs typeface="Times New Roman"/>
              </a:rPr>
              <a:t>Tema: Dostluk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Dostlarının ahını alan, onlara zulmeden elbet </a:t>
            </a:r>
            <a:r>
              <a:rPr sz="1200" dirty="0">
                <a:latin typeface="Times New Roman"/>
                <a:cs typeface="Times New Roman"/>
              </a:rPr>
              <a:t>bir gün </a:t>
            </a:r>
            <a:r>
              <a:rPr sz="1200" spc="-5" dirty="0">
                <a:latin typeface="Times New Roman"/>
                <a:cs typeface="Times New Roman"/>
              </a:rPr>
              <a:t>cezasını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bulur.</a:t>
            </a:r>
            <a:endParaRPr sz="1200">
              <a:latin typeface="Times New Roman"/>
              <a:cs typeface="Times New Roman"/>
            </a:endParaRPr>
          </a:p>
          <a:p>
            <a:pPr marL="12700" marR="2446655" lvl="1">
              <a:lnSpc>
                <a:spcPts val="1380"/>
              </a:lnSpc>
              <a:spcBef>
                <a:spcPts val="1020"/>
              </a:spcBef>
              <a:buAutoNum type="arabicPeriod" startAt="2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Kartal </a:t>
            </a:r>
            <a:r>
              <a:rPr sz="1200" dirty="0">
                <a:latin typeface="Times New Roman"/>
                <a:cs typeface="Times New Roman"/>
              </a:rPr>
              <a:t>ile Tonuzlan </a:t>
            </a:r>
            <a:r>
              <a:rPr sz="1200" spc="-5" dirty="0">
                <a:latin typeface="Times New Roman"/>
                <a:cs typeface="Times New Roman"/>
              </a:rPr>
              <a:t>(Bokböceği) (Ezop, </a:t>
            </a:r>
            <a:r>
              <a:rPr sz="1200" dirty="0">
                <a:latin typeface="Times New Roman"/>
                <a:cs typeface="Times New Roman"/>
              </a:rPr>
              <a:t>2001: 35)  </a:t>
            </a:r>
            <a:r>
              <a:rPr sz="1200" spc="-5" dirty="0">
                <a:latin typeface="Times New Roman"/>
                <a:cs typeface="Times New Roman"/>
              </a:rPr>
              <a:t>Kahramanlar: Kartal,</a:t>
            </a:r>
            <a:r>
              <a:rPr sz="1200" dirty="0">
                <a:latin typeface="Times New Roman"/>
                <a:cs typeface="Times New Roman"/>
              </a:rPr>
              <a:t> tonuzlan,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</a:t>
            </a:r>
            <a:r>
              <a:rPr sz="1200" dirty="0">
                <a:latin typeface="Times New Roman"/>
                <a:cs typeface="Times New Roman"/>
              </a:rPr>
              <a:t>Azim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Kimseyi </a:t>
            </a:r>
            <a:r>
              <a:rPr sz="1200" dirty="0">
                <a:latin typeface="Times New Roman"/>
                <a:cs typeface="Times New Roman"/>
              </a:rPr>
              <a:t>hor </a:t>
            </a:r>
            <a:r>
              <a:rPr sz="1200" spc="-5" dirty="0">
                <a:latin typeface="Times New Roman"/>
                <a:cs typeface="Times New Roman"/>
              </a:rPr>
              <a:t>görme, </a:t>
            </a:r>
            <a:r>
              <a:rPr sz="1200" dirty="0">
                <a:latin typeface="Times New Roman"/>
                <a:cs typeface="Times New Roman"/>
              </a:rPr>
              <a:t>ne kadar </a:t>
            </a:r>
            <a:r>
              <a:rPr sz="1200" spc="-5" dirty="0">
                <a:latin typeface="Times New Roman"/>
                <a:cs typeface="Times New Roman"/>
              </a:rPr>
              <a:t>güçsüz </a:t>
            </a:r>
            <a:r>
              <a:rPr sz="1200" dirty="0">
                <a:latin typeface="Times New Roman"/>
                <a:cs typeface="Times New Roman"/>
              </a:rPr>
              <a:t>de olsa bir gün intikamını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alır.</a:t>
            </a:r>
            <a:endParaRPr sz="1200">
              <a:latin typeface="Times New Roman"/>
              <a:cs typeface="Times New Roman"/>
            </a:endParaRPr>
          </a:p>
          <a:p>
            <a:pPr marL="279400" lvl="1" indent="-266700">
              <a:lnSpc>
                <a:spcPct val="100000"/>
              </a:lnSpc>
              <a:spcBef>
                <a:spcPts val="540"/>
              </a:spcBef>
              <a:buAutoNum type="arabicPeriod" startAt="3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Kartal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Alakarga, Bir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Çoban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5485" cy="937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738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431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47789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Kahramanlar: Kartal, alakarga, </a:t>
            </a:r>
            <a:r>
              <a:rPr sz="1200" dirty="0">
                <a:latin typeface="Times New Roman"/>
                <a:cs typeface="Times New Roman"/>
              </a:rPr>
              <a:t>çoban  </a:t>
            </a:r>
            <a:r>
              <a:rPr sz="1200" spc="-5" dirty="0">
                <a:latin typeface="Times New Roman"/>
                <a:cs typeface="Times New Roman"/>
              </a:rPr>
              <a:t>Tema: Haddini</a:t>
            </a:r>
            <a:r>
              <a:rPr sz="1200" dirty="0">
                <a:latin typeface="Times New Roman"/>
                <a:cs typeface="Times New Roman"/>
              </a:rPr>
              <a:t> bilmek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Başkalarına bakıp yapamayacağın işlere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kalkışma.</a:t>
            </a:r>
            <a:endParaRPr sz="1200">
              <a:latin typeface="Times New Roman"/>
              <a:cs typeface="Times New Roman"/>
            </a:endParaRPr>
          </a:p>
          <a:p>
            <a:pPr marL="12700" marR="2653030" lvl="1">
              <a:lnSpc>
                <a:spcPts val="1380"/>
              </a:lnSpc>
              <a:spcBef>
                <a:spcPts val="635"/>
              </a:spcBef>
              <a:buAutoNum type="arabicPeriod" startAt="4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Kanadı Kesik Kartal </a:t>
            </a:r>
            <a:r>
              <a:rPr sz="1200" dirty="0">
                <a:latin typeface="Times New Roman"/>
                <a:cs typeface="Times New Roman"/>
              </a:rPr>
              <a:t>ile Tilki (Ezop, 2001: 36)  </a:t>
            </a:r>
            <a:r>
              <a:rPr sz="1200" spc="-5" dirty="0">
                <a:latin typeface="Times New Roman"/>
                <a:cs typeface="Times New Roman"/>
              </a:rPr>
              <a:t>Kahramanlar: Kartal,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İyilik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Kötülük yapana </a:t>
            </a:r>
            <a:r>
              <a:rPr sz="1200" dirty="0">
                <a:latin typeface="Times New Roman"/>
                <a:cs typeface="Times New Roman"/>
              </a:rPr>
              <a:t>iyilik </a:t>
            </a:r>
            <a:r>
              <a:rPr sz="1200" spc="-5" dirty="0">
                <a:latin typeface="Times New Roman"/>
                <a:cs typeface="Times New Roman"/>
              </a:rPr>
              <a:t>yapmalı </a:t>
            </a:r>
            <a:r>
              <a:rPr sz="1200" dirty="0">
                <a:latin typeface="Times New Roman"/>
                <a:cs typeface="Times New Roman"/>
              </a:rPr>
              <a:t>ki bir </a:t>
            </a:r>
            <a:r>
              <a:rPr sz="1200" spc="-5" dirty="0">
                <a:latin typeface="Times New Roman"/>
                <a:cs typeface="Times New Roman"/>
              </a:rPr>
              <a:t>daha </a:t>
            </a:r>
            <a:r>
              <a:rPr sz="1200" dirty="0">
                <a:latin typeface="Times New Roman"/>
                <a:cs typeface="Times New Roman"/>
              </a:rPr>
              <a:t>o </a:t>
            </a:r>
            <a:r>
              <a:rPr sz="1200" spc="-5" dirty="0">
                <a:latin typeface="Times New Roman"/>
                <a:cs typeface="Times New Roman"/>
              </a:rPr>
              <a:t>şekilde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davranmasın.</a:t>
            </a:r>
            <a:endParaRPr sz="1200">
              <a:latin typeface="Times New Roman"/>
              <a:cs typeface="Times New Roman"/>
            </a:endParaRPr>
          </a:p>
          <a:p>
            <a:pPr marL="12700" marR="3108960" lvl="1">
              <a:lnSpc>
                <a:spcPts val="1380"/>
              </a:lnSpc>
              <a:spcBef>
                <a:spcPts val="640"/>
              </a:spcBef>
              <a:buAutoNum type="arabicPeriod" startAt="5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Bülbül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Atmaca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37-38)  </a:t>
            </a:r>
            <a:r>
              <a:rPr sz="1200" spc="-5" dirty="0">
                <a:latin typeface="Times New Roman"/>
                <a:cs typeface="Times New Roman"/>
              </a:rPr>
              <a:t>Kahramanlar: Atmaca,</a:t>
            </a:r>
            <a:r>
              <a:rPr sz="1200" dirty="0">
                <a:latin typeface="Times New Roman"/>
                <a:cs typeface="Times New Roman"/>
              </a:rPr>
              <a:t> bülbül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Kanaatkârlık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Aza kanaat </a:t>
            </a:r>
            <a:r>
              <a:rPr sz="1200" dirty="0">
                <a:latin typeface="Times New Roman"/>
                <a:cs typeface="Times New Roman"/>
              </a:rPr>
              <a:t>etmeli, elinde </a:t>
            </a:r>
            <a:r>
              <a:rPr sz="1200" spc="-5" dirty="0">
                <a:latin typeface="Times New Roman"/>
                <a:cs typeface="Times New Roman"/>
              </a:rPr>
              <a:t>olmayana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meyletmemeli.</a:t>
            </a:r>
            <a:endParaRPr sz="1200">
              <a:latin typeface="Times New Roman"/>
              <a:cs typeface="Times New Roman"/>
            </a:endParaRPr>
          </a:p>
          <a:p>
            <a:pPr marL="12700" marR="3644900" lvl="1">
              <a:lnSpc>
                <a:spcPts val="1380"/>
              </a:lnSpc>
              <a:spcBef>
                <a:spcPts val="635"/>
              </a:spcBef>
              <a:buAutoNum type="arabicPeriod" startAt="6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Pars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55)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pars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Yetenek,</a:t>
            </a:r>
            <a:r>
              <a:rPr sz="1200" dirty="0">
                <a:latin typeface="Times New Roman"/>
                <a:cs typeface="Times New Roman"/>
              </a:rPr>
              <a:t> özellik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Herkesin </a:t>
            </a:r>
            <a:r>
              <a:rPr sz="1200" dirty="0">
                <a:latin typeface="Times New Roman"/>
                <a:cs typeface="Times New Roman"/>
              </a:rPr>
              <a:t>üstün </a:t>
            </a:r>
            <a:r>
              <a:rPr sz="1200" spc="-5" dirty="0">
                <a:latin typeface="Times New Roman"/>
                <a:cs typeface="Times New Roman"/>
              </a:rPr>
              <a:t>olduğu yönü farklı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faklıdır.</a:t>
            </a:r>
            <a:endParaRPr sz="1200">
              <a:latin typeface="Times New Roman"/>
              <a:cs typeface="Times New Roman"/>
            </a:endParaRPr>
          </a:p>
          <a:p>
            <a:pPr marL="12700" marR="3355340" lvl="1">
              <a:lnSpc>
                <a:spcPts val="1380"/>
              </a:lnSpc>
              <a:spcBef>
                <a:spcPts val="635"/>
              </a:spcBef>
              <a:buAutoNum type="arabicPeriod" startAt="7"/>
              <a:tabLst>
                <a:tab pos="279400" algn="l"/>
              </a:tabLst>
            </a:pP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Maymun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55)  </a:t>
            </a: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maymun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Akıl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Lider, yetenekten ziyade akıllı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olandır.</a:t>
            </a:r>
            <a:endParaRPr sz="1200">
              <a:latin typeface="Times New Roman"/>
              <a:cs typeface="Times New Roman"/>
            </a:endParaRPr>
          </a:p>
          <a:p>
            <a:pPr marL="12700" marR="2800985" lvl="1">
              <a:lnSpc>
                <a:spcPts val="1380"/>
              </a:lnSpc>
              <a:spcBef>
                <a:spcPts val="635"/>
              </a:spcBef>
              <a:buAutoNum type="arabicPeriod" startAt="8"/>
              <a:tabLst>
                <a:tab pos="279400" algn="l"/>
              </a:tabLst>
            </a:pPr>
            <a:r>
              <a:rPr sz="1200" spc="-5" dirty="0">
                <a:latin typeface="Times New Roman"/>
                <a:cs typeface="Times New Roman"/>
              </a:rPr>
              <a:t>Hiç Aslan Görmemiş </a:t>
            </a:r>
            <a:r>
              <a:rPr sz="1200" dirty="0">
                <a:latin typeface="Times New Roman"/>
                <a:cs typeface="Times New Roman"/>
              </a:rPr>
              <a:t>Tilki (Ezop, 2001: 58)  </a:t>
            </a:r>
            <a:r>
              <a:rPr sz="1200" spc="-5" dirty="0">
                <a:latin typeface="Times New Roman"/>
                <a:cs typeface="Times New Roman"/>
              </a:rPr>
              <a:t>Kahramanlar: Aslan,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Bilgi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Kişi bilmediğinden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korkar.</a:t>
            </a:r>
            <a:endParaRPr sz="1200">
              <a:latin typeface="Times New Roman"/>
              <a:cs typeface="Times New Roman"/>
            </a:endParaRPr>
          </a:p>
          <a:p>
            <a:pPr marL="12700" marR="3678554" lvl="1">
              <a:lnSpc>
                <a:spcPts val="1380"/>
              </a:lnSpc>
              <a:spcBef>
                <a:spcPts val="635"/>
              </a:spcBef>
              <a:buAutoNum type="arabicPeriod" startAt="9"/>
              <a:tabLst>
                <a:tab pos="279400" algn="l"/>
              </a:tabLst>
            </a:pPr>
            <a:r>
              <a:rPr sz="1200" spc="-10" dirty="0">
                <a:latin typeface="Times New Roman"/>
                <a:cs typeface="Times New Roman"/>
              </a:rPr>
              <a:t>Ayı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Tilki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69)  </a:t>
            </a:r>
            <a:r>
              <a:rPr sz="1200" spc="-5" dirty="0">
                <a:latin typeface="Times New Roman"/>
                <a:cs typeface="Times New Roman"/>
              </a:rPr>
              <a:t>Kahramanlar: Ayı, </a:t>
            </a:r>
            <a:r>
              <a:rPr sz="1200" dirty="0">
                <a:latin typeface="Times New Roman"/>
                <a:cs typeface="Times New Roman"/>
              </a:rPr>
              <a:t>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Menfaat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Herkes menfaatine göre, </a:t>
            </a:r>
            <a:r>
              <a:rPr sz="1200" dirty="0">
                <a:latin typeface="Times New Roman"/>
                <a:cs typeface="Times New Roman"/>
              </a:rPr>
              <a:t>işine </a:t>
            </a:r>
            <a:r>
              <a:rPr sz="1200" spc="-5" dirty="0">
                <a:latin typeface="Times New Roman"/>
                <a:cs typeface="Times New Roman"/>
              </a:rPr>
              <a:t>nasıl gelirse </a:t>
            </a:r>
            <a:r>
              <a:rPr sz="1200" dirty="0">
                <a:latin typeface="Times New Roman"/>
                <a:cs typeface="Times New Roman"/>
              </a:rPr>
              <a:t>öyle </a:t>
            </a:r>
            <a:r>
              <a:rPr sz="1200" spc="-5" dirty="0">
                <a:latin typeface="Times New Roman"/>
                <a:cs typeface="Times New Roman"/>
              </a:rPr>
              <a:t>hareket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12700" marR="3224530" lvl="1">
              <a:lnSpc>
                <a:spcPts val="1380"/>
              </a:lnSpc>
              <a:spcBef>
                <a:spcPts val="640"/>
              </a:spcBef>
              <a:buAutoNum type="arabicPeriod" startAt="10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Üç </a:t>
            </a:r>
            <a:r>
              <a:rPr sz="1200" dirty="0">
                <a:latin typeface="Times New Roman"/>
                <a:cs typeface="Times New Roman"/>
              </a:rPr>
              <a:t>Öküz ile </a:t>
            </a: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73)  </a:t>
            </a:r>
            <a:r>
              <a:rPr sz="1200" spc="-5" dirty="0">
                <a:latin typeface="Times New Roman"/>
                <a:cs typeface="Times New Roman"/>
              </a:rPr>
              <a:t>Kahramanlar: Kurt, </a:t>
            </a:r>
            <a:r>
              <a:rPr sz="1200" dirty="0">
                <a:latin typeface="Times New Roman"/>
                <a:cs typeface="Times New Roman"/>
              </a:rPr>
              <a:t>üç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öküz,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Birlik,</a:t>
            </a:r>
            <a:r>
              <a:rPr sz="1200" dirty="0">
                <a:latin typeface="Times New Roman"/>
                <a:cs typeface="Times New Roman"/>
              </a:rPr>
              <a:t> beraberlik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Verilmek istenen </a:t>
            </a:r>
            <a:r>
              <a:rPr sz="1200" dirty="0">
                <a:latin typeface="Times New Roman"/>
                <a:cs typeface="Times New Roman"/>
              </a:rPr>
              <a:t>mesaj: </a:t>
            </a:r>
            <a:r>
              <a:rPr sz="1200" spc="-5" dirty="0">
                <a:latin typeface="Times New Roman"/>
                <a:cs typeface="Times New Roman"/>
              </a:rPr>
              <a:t>Birlik beraberliğiniz bozulduğunda </a:t>
            </a:r>
            <a:r>
              <a:rPr sz="1200" dirty="0">
                <a:latin typeface="Times New Roman"/>
                <a:cs typeface="Times New Roman"/>
              </a:rPr>
              <a:t>düşmanlarınız </a:t>
            </a:r>
            <a:r>
              <a:rPr sz="1200" spc="5" dirty="0">
                <a:latin typeface="Times New Roman"/>
                <a:cs typeface="Times New Roman"/>
              </a:rPr>
              <a:t>sizi </a:t>
            </a:r>
            <a:r>
              <a:rPr sz="1200" spc="-5" dirty="0">
                <a:latin typeface="Times New Roman"/>
                <a:cs typeface="Times New Roman"/>
              </a:rPr>
              <a:t>çok </a:t>
            </a:r>
            <a:r>
              <a:rPr sz="1200" dirty="0">
                <a:latin typeface="Times New Roman"/>
                <a:cs typeface="Times New Roman"/>
              </a:rPr>
              <a:t>kolay </a:t>
            </a:r>
            <a:r>
              <a:rPr sz="1200" spc="-10" dirty="0">
                <a:latin typeface="Times New Roman"/>
                <a:cs typeface="Times New Roman"/>
              </a:rPr>
              <a:t>yok  </a:t>
            </a:r>
            <a:r>
              <a:rPr sz="1200" spc="-5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12700" marR="2776220" lvl="1">
              <a:lnSpc>
                <a:spcPts val="1380"/>
              </a:lnSpc>
              <a:spcBef>
                <a:spcPts val="600"/>
              </a:spcBef>
              <a:buAutoNum type="arabicPeriod" startAt="11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Pınardaki Geyik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(Ezop, 2001: 87)  </a:t>
            </a:r>
            <a:r>
              <a:rPr sz="1200" spc="-5" dirty="0">
                <a:latin typeface="Times New Roman"/>
                <a:cs typeface="Times New Roman"/>
              </a:rPr>
              <a:t>Kahramanlar: Aslan,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geyik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Düşüncesizlik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Verilmek istenen mesaj: Bazen iyi olarak bildiğimiz, kötü; </a:t>
            </a:r>
            <a:r>
              <a:rPr sz="1200" dirty="0">
                <a:latin typeface="Times New Roman"/>
                <a:cs typeface="Times New Roman"/>
              </a:rPr>
              <a:t>kötü </a:t>
            </a:r>
            <a:r>
              <a:rPr sz="1200" spc="-5" dirty="0">
                <a:latin typeface="Times New Roman"/>
                <a:cs typeface="Times New Roman"/>
              </a:rPr>
              <a:t>olarak bildiğimiz, </a:t>
            </a:r>
            <a:r>
              <a:rPr sz="1200" spc="-10" dirty="0">
                <a:latin typeface="Times New Roman"/>
                <a:cs typeface="Times New Roman"/>
              </a:rPr>
              <a:t>iyi </a:t>
            </a:r>
            <a:r>
              <a:rPr sz="1200" spc="-5" dirty="0">
                <a:latin typeface="Times New Roman"/>
                <a:cs typeface="Times New Roman"/>
              </a:rPr>
              <a:t>olarak  </a:t>
            </a:r>
            <a:r>
              <a:rPr sz="1200" dirty="0">
                <a:latin typeface="Times New Roman"/>
                <a:cs typeface="Times New Roman"/>
              </a:rPr>
              <a:t>karşımıza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çıkabilir.</a:t>
            </a:r>
            <a:endParaRPr sz="1200">
              <a:latin typeface="Times New Roman"/>
              <a:cs typeface="Times New Roman"/>
            </a:endParaRPr>
          </a:p>
          <a:p>
            <a:pPr marL="12700" marR="2851785" lvl="1">
              <a:lnSpc>
                <a:spcPts val="1380"/>
              </a:lnSpc>
              <a:spcBef>
                <a:spcPts val="600"/>
              </a:spcBef>
              <a:buAutoNum type="arabicPeriod" startAt="12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 İnine </a:t>
            </a:r>
            <a:r>
              <a:rPr sz="1200" dirty="0">
                <a:latin typeface="Times New Roman"/>
                <a:cs typeface="Times New Roman"/>
              </a:rPr>
              <a:t>Giren </a:t>
            </a:r>
            <a:r>
              <a:rPr sz="1200" spc="-5" dirty="0">
                <a:latin typeface="Times New Roman"/>
                <a:cs typeface="Times New Roman"/>
              </a:rPr>
              <a:t>Geyik </a:t>
            </a:r>
            <a:r>
              <a:rPr sz="1200" dirty="0">
                <a:latin typeface="Times New Roman"/>
                <a:cs typeface="Times New Roman"/>
              </a:rPr>
              <a:t>(Ezop, 2001: 88)  </a:t>
            </a:r>
            <a:r>
              <a:rPr sz="1200" spc="-5" dirty="0">
                <a:latin typeface="Times New Roman"/>
                <a:cs typeface="Times New Roman"/>
              </a:rPr>
              <a:t>Kahramanlar: Aslan,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geyik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Kader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Ne yaparsan </a:t>
            </a:r>
            <a:r>
              <a:rPr sz="1200" spc="-10" dirty="0">
                <a:latin typeface="Times New Roman"/>
                <a:cs typeface="Times New Roman"/>
              </a:rPr>
              <a:t>yap </a:t>
            </a:r>
            <a:r>
              <a:rPr sz="1200" dirty="0">
                <a:latin typeface="Times New Roman"/>
                <a:cs typeface="Times New Roman"/>
              </a:rPr>
              <a:t>kaderden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kaçılmaz.</a:t>
            </a:r>
            <a:endParaRPr sz="1200">
              <a:latin typeface="Times New Roman"/>
              <a:cs typeface="Times New Roman"/>
            </a:endParaRPr>
          </a:p>
          <a:p>
            <a:pPr marL="355600" lvl="1" indent="-342900">
              <a:lnSpc>
                <a:spcPct val="100000"/>
              </a:lnSpc>
              <a:spcBef>
                <a:spcPts val="540"/>
              </a:spcBef>
              <a:buAutoNum type="arabicPeriod" startAt="13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Alakarga </a:t>
            </a:r>
            <a:r>
              <a:rPr sz="1200" dirty="0">
                <a:latin typeface="Times New Roman"/>
                <a:cs typeface="Times New Roman"/>
              </a:rPr>
              <a:t>ile Tilki (Ezop, 2001: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116)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6755" cy="9272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865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558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002404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Kahramanlar: </a:t>
            </a:r>
            <a:r>
              <a:rPr sz="1200" dirty="0">
                <a:latin typeface="Times New Roman"/>
                <a:cs typeface="Times New Roman"/>
              </a:rPr>
              <a:t>Tilki, </a:t>
            </a:r>
            <a:r>
              <a:rPr sz="1200" spc="-5" dirty="0">
                <a:latin typeface="Times New Roman"/>
                <a:cs typeface="Times New Roman"/>
              </a:rPr>
              <a:t>alakarga  Tema: Hayal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Hayal kurmak güzeldir </a:t>
            </a:r>
            <a:r>
              <a:rPr sz="1200" dirty="0">
                <a:latin typeface="Times New Roman"/>
                <a:cs typeface="Times New Roman"/>
              </a:rPr>
              <a:t>ama </a:t>
            </a:r>
            <a:r>
              <a:rPr sz="1200" spc="-5" dirty="0">
                <a:latin typeface="Times New Roman"/>
                <a:cs typeface="Times New Roman"/>
              </a:rPr>
              <a:t>karın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doyurmaz.</a:t>
            </a:r>
            <a:endParaRPr sz="1200">
              <a:latin typeface="Times New Roman"/>
              <a:cs typeface="Times New Roman"/>
            </a:endParaRPr>
          </a:p>
          <a:p>
            <a:pPr marL="12700" marR="3108960" lvl="1">
              <a:lnSpc>
                <a:spcPts val="1380"/>
              </a:lnSpc>
              <a:spcBef>
                <a:spcPts val="635"/>
              </a:spcBef>
              <a:buAutoNum type="arabicPeriod" startAt="14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Dişi Aslan </a:t>
            </a:r>
            <a:r>
              <a:rPr sz="1200" dirty="0">
                <a:latin typeface="Times New Roman"/>
                <a:cs typeface="Times New Roman"/>
              </a:rPr>
              <a:t>ile Tilki (Ezop, 2001:</a:t>
            </a:r>
            <a:r>
              <a:rPr sz="12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133)  </a:t>
            </a:r>
            <a:r>
              <a:rPr sz="1200" spc="-5" dirty="0">
                <a:latin typeface="Times New Roman"/>
                <a:cs typeface="Times New Roman"/>
              </a:rPr>
              <a:t>Kahramanlar: Aslan,</a:t>
            </a:r>
            <a:r>
              <a:rPr sz="1200" dirty="0">
                <a:latin typeface="Times New Roman"/>
                <a:cs typeface="Times New Roman"/>
              </a:rPr>
              <a:t> 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Asalet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Asalet soydan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gelir.</a:t>
            </a:r>
            <a:endParaRPr sz="1200">
              <a:latin typeface="Times New Roman"/>
              <a:cs typeface="Times New Roman"/>
            </a:endParaRPr>
          </a:p>
          <a:p>
            <a:pPr marL="12700" marR="2447290" lvl="1">
              <a:lnSpc>
                <a:spcPts val="1380"/>
              </a:lnSpc>
              <a:spcBef>
                <a:spcPts val="640"/>
              </a:spcBef>
              <a:buAutoNum type="arabicPeriod" startAt="15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Aslan, </a:t>
            </a:r>
            <a:r>
              <a:rPr sz="1200" dirty="0">
                <a:latin typeface="Times New Roman"/>
                <a:cs typeface="Times New Roman"/>
              </a:rPr>
              <a:t>Tilki </a:t>
            </a:r>
            <a:r>
              <a:rPr sz="1200" spc="-5" dirty="0">
                <a:latin typeface="Times New Roman"/>
                <a:cs typeface="Times New Roman"/>
              </a:rPr>
              <a:t>Bir </a:t>
            </a:r>
            <a:r>
              <a:rPr sz="1200" dirty="0">
                <a:latin typeface="Times New Roman"/>
                <a:cs typeface="Times New Roman"/>
              </a:rPr>
              <a:t>de </a:t>
            </a:r>
            <a:r>
              <a:rPr sz="1200" spc="-5" dirty="0">
                <a:latin typeface="Times New Roman"/>
                <a:cs typeface="Times New Roman"/>
              </a:rPr>
              <a:t>Geyik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135-136)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tilki,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geyik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Akılsızlık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Akıllı insan aynı yanlışı </a:t>
            </a:r>
            <a:r>
              <a:rPr sz="1200" dirty="0">
                <a:latin typeface="Times New Roman"/>
                <a:cs typeface="Times New Roman"/>
              </a:rPr>
              <a:t>iki </a:t>
            </a:r>
            <a:r>
              <a:rPr sz="1200" spc="-5" dirty="0">
                <a:latin typeface="Times New Roman"/>
                <a:cs typeface="Times New Roman"/>
              </a:rPr>
              <a:t>defa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yapmaz.</a:t>
            </a:r>
            <a:endParaRPr sz="1200">
              <a:latin typeface="Times New Roman"/>
              <a:cs typeface="Times New Roman"/>
            </a:endParaRPr>
          </a:p>
          <a:p>
            <a:pPr marL="12700" marR="2831465" lvl="1">
              <a:lnSpc>
                <a:spcPts val="1380"/>
              </a:lnSpc>
              <a:spcBef>
                <a:spcPts val="635"/>
              </a:spcBef>
              <a:buAutoNum type="arabicPeriod" startAt="16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Aslan, Ayı, Bir </a:t>
            </a:r>
            <a:r>
              <a:rPr sz="1200" dirty="0">
                <a:latin typeface="Times New Roman"/>
                <a:cs typeface="Times New Roman"/>
              </a:rPr>
              <a:t>de Tilki (Ezop, 2001: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138)  </a:t>
            </a:r>
            <a:r>
              <a:rPr sz="1200" spc="-5" dirty="0">
                <a:latin typeface="Times New Roman"/>
                <a:cs typeface="Times New Roman"/>
              </a:rPr>
              <a:t>Kahramanlar: Aslan, ayı,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tilki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Tamahkârlık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Verilen mesaj: Aza </a:t>
            </a:r>
            <a:r>
              <a:rPr sz="1200" dirty="0">
                <a:latin typeface="Times New Roman"/>
                <a:cs typeface="Times New Roman"/>
              </a:rPr>
              <a:t>kanaat </a:t>
            </a:r>
            <a:r>
              <a:rPr sz="1200" spc="-5" dirty="0">
                <a:latin typeface="Times New Roman"/>
                <a:cs typeface="Times New Roman"/>
              </a:rPr>
              <a:t>etmeyip tamahkârlık </a:t>
            </a:r>
            <a:r>
              <a:rPr sz="1200" dirty="0">
                <a:latin typeface="Times New Roman"/>
                <a:cs typeface="Times New Roman"/>
              </a:rPr>
              <a:t>eden </a:t>
            </a:r>
            <a:r>
              <a:rPr sz="1200" spc="-5" dirty="0">
                <a:latin typeface="Times New Roman"/>
                <a:cs typeface="Times New Roman"/>
              </a:rPr>
              <a:t>elindekini </a:t>
            </a:r>
            <a:r>
              <a:rPr sz="1200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kaybeder.</a:t>
            </a:r>
            <a:endParaRPr sz="1200">
              <a:latin typeface="Times New Roman"/>
              <a:cs typeface="Times New Roman"/>
            </a:endParaRPr>
          </a:p>
          <a:p>
            <a:pPr marL="12700" marR="3171825" lvl="1">
              <a:lnSpc>
                <a:spcPts val="1380"/>
              </a:lnSpc>
              <a:spcBef>
                <a:spcPts val="635"/>
              </a:spcBef>
              <a:buAutoNum type="arabicPeriod" startAt="17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Kurbağa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138)  </a:t>
            </a:r>
            <a:r>
              <a:rPr sz="1200" spc="-5" dirty="0">
                <a:latin typeface="Times New Roman"/>
                <a:cs typeface="Times New Roman"/>
              </a:rPr>
              <a:t>Kahramanlar: Aslan, </a:t>
            </a:r>
            <a:r>
              <a:rPr sz="1200" dirty="0">
                <a:latin typeface="Times New Roman"/>
                <a:cs typeface="Times New Roman"/>
              </a:rPr>
              <a:t>kurbağa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Haddini</a:t>
            </a:r>
            <a:r>
              <a:rPr sz="1200" dirty="0">
                <a:latin typeface="Times New Roman"/>
                <a:cs typeface="Times New Roman"/>
              </a:rPr>
              <a:t> bilmek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Kendini bilen, </a:t>
            </a:r>
            <a:r>
              <a:rPr sz="1200" dirty="0">
                <a:latin typeface="Times New Roman"/>
                <a:cs typeface="Times New Roman"/>
              </a:rPr>
              <a:t>zor </a:t>
            </a:r>
            <a:r>
              <a:rPr sz="1200" spc="-5" dirty="0">
                <a:latin typeface="Times New Roman"/>
                <a:cs typeface="Times New Roman"/>
              </a:rPr>
              <a:t>durumda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kalmaz.</a:t>
            </a:r>
            <a:endParaRPr sz="1200">
              <a:latin typeface="Times New Roman"/>
              <a:cs typeface="Times New Roman"/>
            </a:endParaRPr>
          </a:p>
          <a:p>
            <a:pPr marL="12700" marR="3256279" lvl="1">
              <a:lnSpc>
                <a:spcPct val="95900"/>
              </a:lnSpc>
              <a:spcBef>
                <a:spcPts val="600"/>
              </a:spcBef>
              <a:buAutoNum type="arabicPeriod" startAt="18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Aslan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Tavşan </a:t>
            </a:r>
            <a:r>
              <a:rPr sz="1200" dirty="0">
                <a:latin typeface="Times New Roman"/>
                <a:cs typeface="Times New Roman"/>
              </a:rPr>
              <a:t>(Ezop, 2001: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140)  </a:t>
            </a:r>
            <a:r>
              <a:rPr sz="1200" spc="-5" dirty="0">
                <a:latin typeface="Times New Roman"/>
                <a:cs typeface="Times New Roman"/>
              </a:rPr>
              <a:t>Kahramanlar: Aslan, geyik, tavşan  Tema: Açgözlülük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1380"/>
              </a:lnSpc>
              <a:spcBef>
                <a:spcPts val="35"/>
              </a:spcBef>
            </a:pPr>
            <a:r>
              <a:rPr sz="1200" spc="-5" dirty="0">
                <a:latin typeface="Times New Roman"/>
                <a:cs typeface="Times New Roman"/>
              </a:rPr>
              <a:t>Verilmek istenen mesaj: Elindekine kanaat etmeyen, </a:t>
            </a:r>
            <a:r>
              <a:rPr sz="1200" dirty="0">
                <a:latin typeface="Times New Roman"/>
                <a:cs typeface="Times New Roman"/>
              </a:rPr>
              <a:t>aç </a:t>
            </a:r>
            <a:r>
              <a:rPr sz="1200" spc="-5" dirty="0">
                <a:latin typeface="Times New Roman"/>
                <a:cs typeface="Times New Roman"/>
              </a:rPr>
              <a:t>gözlülük yapıp </a:t>
            </a:r>
            <a:r>
              <a:rPr sz="1200" dirty="0">
                <a:latin typeface="Times New Roman"/>
                <a:cs typeface="Times New Roman"/>
              </a:rPr>
              <a:t>daha </a:t>
            </a:r>
            <a:r>
              <a:rPr sz="1200" spc="-5" dirty="0">
                <a:latin typeface="Times New Roman"/>
                <a:cs typeface="Times New Roman"/>
              </a:rPr>
              <a:t>fazlasına </a:t>
            </a:r>
            <a:r>
              <a:rPr sz="1200" dirty="0">
                <a:latin typeface="Times New Roman"/>
                <a:cs typeface="Times New Roman"/>
              </a:rPr>
              <a:t>tamah  </a:t>
            </a:r>
            <a:r>
              <a:rPr sz="1200" spc="-5" dirty="0">
                <a:latin typeface="Times New Roman"/>
                <a:cs typeface="Times New Roman"/>
              </a:rPr>
              <a:t>eden elindekini </a:t>
            </a:r>
            <a:r>
              <a:rPr sz="1200" dirty="0">
                <a:latin typeface="Times New Roman"/>
                <a:cs typeface="Times New Roman"/>
              </a:rPr>
              <a:t>de kaybeder.</a:t>
            </a:r>
            <a:endParaRPr sz="1200">
              <a:latin typeface="Times New Roman"/>
              <a:cs typeface="Times New Roman"/>
            </a:endParaRPr>
          </a:p>
          <a:p>
            <a:pPr marL="12700" marR="3417570" lvl="1">
              <a:lnSpc>
                <a:spcPts val="1380"/>
              </a:lnSpc>
              <a:spcBef>
                <a:spcPts val="600"/>
              </a:spcBef>
              <a:buAutoNum type="arabicPeriod" startAt="19"/>
              <a:tabLst>
                <a:tab pos="355600" algn="l"/>
              </a:tabLst>
            </a:pPr>
            <a:r>
              <a:rPr sz="1200" spc="-5" dirty="0">
                <a:latin typeface="Times New Roman"/>
                <a:cs typeface="Times New Roman"/>
              </a:rPr>
              <a:t>Kurt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Aslan (Ezop, </a:t>
            </a:r>
            <a:r>
              <a:rPr sz="1200" dirty="0">
                <a:latin typeface="Times New Roman"/>
                <a:cs typeface="Times New Roman"/>
              </a:rPr>
              <a:t>2001: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145)  </a:t>
            </a:r>
            <a:r>
              <a:rPr sz="1200" spc="-5" dirty="0">
                <a:latin typeface="Times New Roman"/>
                <a:cs typeface="Times New Roman"/>
              </a:rPr>
              <a:t>Kahramanlar: Kurt,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aslan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Tema: Eden</a:t>
            </a:r>
            <a:r>
              <a:rPr sz="1200" dirty="0">
                <a:latin typeface="Times New Roman"/>
                <a:cs typeface="Times New Roman"/>
              </a:rPr>
              <a:t> bulur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Verilmek istenen mesaj: Kendinden güçsüzleri </a:t>
            </a:r>
            <a:r>
              <a:rPr sz="1200" dirty="0">
                <a:latin typeface="Times New Roman"/>
                <a:cs typeface="Times New Roman"/>
              </a:rPr>
              <a:t>ezen bir </a:t>
            </a:r>
            <a:r>
              <a:rPr sz="1200" spc="-5" dirty="0">
                <a:latin typeface="Times New Roman"/>
                <a:cs typeface="Times New Roman"/>
              </a:rPr>
              <a:t>gün aynı akıbete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uğrar.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499745" marR="1581150" indent="-38100">
              <a:lnSpc>
                <a:spcPct val="137500"/>
              </a:lnSpc>
            </a:pPr>
            <a:r>
              <a:rPr sz="1200" b="1" dirty="0">
                <a:latin typeface="Times New Roman"/>
                <a:cs typeface="Times New Roman"/>
              </a:rPr>
              <a:t>Hayvan </a:t>
            </a:r>
            <a:r>
              <a:rPr sz="1200" b="1" spc="-5" dirty="0">
                <a:latin typeface="Times New Roman"/>
                <a:cs typeface="Times New Roman"/>
              </a:rPr>
              <a:t>Masalları </a:t>
            </a:r>
            <a:r>
              <a:rPr sz="1200" b="1" dirty="0">
                <a:latin typeface="Times New Roman"/>
                <a:cs typeface="Times New Roman"/>
              </a:rPr>
              <a:t>ile </a:t>
            </a:r>
            <a:r>
              <a:rPr sz="1200" b="1" spc="-5" dirty="0">
                <a:latin typeface="Times New Roman"/>
                <a:cs typeface="Times New Roman"/>
              </a:rPr>
              <a:t>Ezop Masallarının Karşılaştırılması  </a:t>
            </a:r>
            <a:r>
              <a:rPr sz="1200" b="1" spc="-10" dirty="0">
                <a:latin typeface="Times New Roman"/>
                <a:cs typeface="Times New Roman"/>
              </a:rPr>
              <a:t>Tema </a:t>
            </a:r>
            <a:r>
              <a:rPr sz="1200" b="1" spc="-5" dirty="0">
                <a:latin typeface="Times New Roman"/>
                <a:cs typeface="Times New Roman"/>
              </a:rPr>
              <a:t>Yönünden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Karşılaştırma: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15"/>
              </a:spcBef>
            </a:pPr>
            <a:r>
              <a:rPr sz="1200" spc="-5" dirty="0">
                <a:latin typeface="Times New Roman"/>
                <a:cs typeface="Times New Roman"/>
              </a:rPr>
              <a:t>Tema, </a:t>
            </a:r>
            <a:r>
              <a:rPr sz="1200" dirty="0">
                <a:latin typeface="Times New Roman"/>
                <a:cs typeface="Times New Roman"/>
              </a:rPr>
              <a:t>Türk </a:t>
            </a:r>
            <a:r>
              <a:rPr sz="1200" spc="-5" dirty="0">
                <a:latin typeface="Times New Roman"/>
                <a:cs typeface="Times New Roman"/>
              </a:rPr>
              <a:t>Dil Kurumu Güncel </a:t>
            </a:r>
            <a:r>
              <a:rPr sz="1200" dirty="0">
                <a:latin typeface="Times New Roman"/>
                <a:cs typeface="Times New Roman"/>
              </a:rPr>
              <a:t>Türkçe Sözlükte, </a:t>
            </a:r>
            <a:r>
              <a:rPr sz="1200" spc="-5" dirty="0">
                <a:latin typeface="Times New Roman"/>
                <a:cs typeface="Times New Roman"/>
              </a:rPr>
              <a:t>“Asıl </a:t>
            </a:r>
            <a:r>
              <a:rPr sz="1200" dirty="0">
                <a:latin typeface="Times New Roman"/>
                <a:cs typeface="Times New Roman"/>
              </a:rPr>
              <a:t>konu, </a:t>
            </a:r>
            <a:r>
              <a:rPr sz="1200" spc="-5" dirty="0">
                <a:latin typeface="Times New Roman"/>
                <a:cs typeface="Times New Roman"/>
              </a:rPr>
              <a:t>temel </a:t>
            </a:r>
            <a:r>
              <a:rPr sz="1200" dirty="0">
                <a:latin typeface="Times New Roman"/>
                <a:cs typeface="Times New Roman"/>
              </a:rPr>
              <a:t>motif, </a:t>
            </a:r>
            <a:r>
              <a:rPr sz="1200" spc="-5" dirty="0">
                <a:latin typeface="Times New Roman"/>
                <a:cs typeface="Times New Roman"/>
              </a:rPr>
              <a:t>ana </a:t>
            </a:r>
            <a:r>
              <a:rPr sz="1200" dirty="0">
                <a:latin typeface="Times New Roman"/>
                <a:cs typeface="Times New Roman"/>
              </a:rPr>
              <a:t>konu,  </a:t>
            </a:r>
            <a:r>
              <a:rPr sz="1200" spc="-5" dirty="0">
                <a:latin typeface="Times New Roman"/>
                <a:cs typeface="Times New Roman"/>
              </a:rPr>
              <a:t>öğretici veya </a:t>
            </a:r>
            <a:r>
              <a:rPr sz="1200" dirty="0">
                <a:latin typeface="Times New Roman"/>
                <a:cs typeface="Times New Roman"/>
              </a:rPr>
              <a:t>edebî bir </a:t>
            </a:r>
            <a:r>
              <a:rPr sz="1200" spc="-5" dirty="0">
                <a:latin typeface="Times New Roman"/>
                <a:cs typeface="Times New Roman"/>
              </a:rPr>
              <a:t>eserde </a:t>
            </a:r>
            <a:r>
              <a:rPr sz="1200" dirty="0">
                <a:latin typeface="Times New Roman"/>
                <a:cs typeface="Times New Roman"/>
              </a:rPr>
              <a:t>işlenen konu, düşünce, </a:t>
            </a:r>
            <a:r>
              <a:rPr sz="1200" spc="-5" dirty="0">
                <a:latin typeface="Times New Roman"/>
                <a:cs typeface="Times New Roman"/>
              </a:rPr>
              <a:t>görüş, </a:t>
            </a:r>
            <a:r>
              <a:rPr sz="1200" dirty="0">
                <a:latin typeface="Times New Roman"/>
                <a:cs typeface="Times New Roman"/>
              </a:rPr>
              <a:t>tem” </a:t>
            </a:r>
            <a:r>
              <a:rPr sz="1200" spc="-5" dirty="0">
                <a:latin typeface="Times New Roman"/>
                <a:cs typeface="Times New Roman"/>
              </a:rPr>
              <a:t>(ww.tdk.gov.tr. </a:t>
            </a:r>
            <a:r>
              <a:rPr sz="1200" dirty="0">
                <a:latin typeface="Times New Roman"/>
                <a:cs typeface="Times New Roman"/>
              </a:rPr>
              <a:t>30.10.2015)  </a:t>
            </a:r>
            <a:r>
              <a:rPr sz="1200" spc="-5" dirty="0">
                <a:latin typeface="Times New Roman"/>
                <a:cs typeface="Times New Roman"/>
              </a:rPr>
              <a:t>şeklinde tanımlanmıştır. Tema </a:t>
            </a:r>
            <a:r>
              <a:rPr sz="1200" dirty="0">
                <a:latin typeface="Times New Roman"/>
                <a:cs typeface="Times New Roman"/>
              </a:rPr>
              <a:t>metinde </a:t>
            </a:r>
            <a:r>
              <a:rPr sz="1200" spc="-5" dirty="0">
                <a:latin typeface="Times New Roman"/>
                <a:cs typeface="Times New Roman"/>
              </a:rPr>
              <a:t>asıl </a:t>
            </a:r>
            <a:r>
              <a:rPr sz="1200" dirty="0">
                <a:latin typeface="Times New Roman"/>
                <a:cs typeface="Times New Roman"/>
              </a:rPr>
              <a:t>unsuru oluşturmaktadır. </a:t>
            </a:r>
            <a:r>
              <a:rPr sz="1200" spc="-5" dirty="0">
                <a:latin typeface="Times New Roman"/>
                <a:cs typeface="Times New Roman"/>
              </a:rPr>
              <a:t>Bergson’a göre </a:t>
            </a:r>
            <a:r>
              <a:rPr sz="1200" dirty="0">
                <a:latin typeface="Times New Roman"/>
                <a:cs typeface="Times New Roman"/>
              </a:rPr>
              <a:t>(1859 –  1941) </a:t>
            </a:r>
            <a:r>
              <a:rPr sz="1200" spc="-5" dirty="0">
                <a:latin typeface="Times New Roman"/>
                <a:cs typeface="Times New Roman"/>
              </a:rPr>
              <a:t>“masal, telkinle, etki </a:t>
            </a:r>
            <a:r>
              <a:rPr sz="1200" dirty="0">
                <a:latin typeface="Times New Roman"/>
                <a:cs typeface="Times New Roman"/>
              </a:rPr>
              <a:t>ile </a:t>
            </a:r>
            <a:r>
              <a:rPr sz="1200" spc="-5" dirty="0">
                <a:latin typeface="Times New Roman"/>
                <a:cs typeface="Times New Roman"/>
              </a:rPr>
              <a:t>kendini gösterir. Telkin, </a:t>
            </a:r>
            <a:r>
              <a:rPr sz="1200" dirty="0">
                <a:latin typeface="Times New Roman"/>
                <a:cs typeface="Times New Roman"/>
              </a:rPr>
              <a:t>birinin bir </a:t>
            </a:r>
            <a:r>
              <a:rPr sz="1200" spc="-5" dirty="0">
                <a:latin typeface="Times New Roman"/>
                <a:cs typeface="Times New Roman"/>
              </a:rPr>
              <a:t>başkasında isteyerek </a:t>
            </a:r>
            <a:r>
              <a:rPr sz="1200" dirty="0">
                <a:latin typeface="Times New Roman"/>
                <a:cs typeface="Times New Roman"/>
              </a:rPr>
              <a:t>kimi  ruh </a:t>
            </a:r>
            <a:r>
              <a:rPr sz="1200" spc="-5" dirty="0">
                <a:latin typeface="Times New Roman"/>
                <a:cs typeface="Times New Roman"/>
              </a:rPr>
              <a:t>hallerini uyandırması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başkasının </a:t>
            </a:r>
            <a:r>
              <a:rPr sz="1200" dirty="0">
                <a:latin typeface="Times New Roman"/>
                <a:cs typeface="Times New Roman"/>
              </a:rPr>
              <a:t>da bunları </a:t>
            </a:r>
            <a:r>
              <a:rPr sz="1200" spc="-5" dirty="0">
                <a:latin typeface="Times New Roman"/>
                <a:cs typeface="Times New Roman"/>
              </a:rPr>
              <a:t>kabullenerek, istençsiz yinelemesidir”  (aktaran Yetkin, </a:t>
            </a:r>
            <a:r>
              <a:rPr sz="1200" dirty="0">
                <a:latin typeface="Times New Roman"/>
                <a:cs typeface="Times New Roman"/>
              </a:rPr>
              <a:t>1979: 48). </a:t>
            </a:r>
            <a:r>
              <a:rPr sz="1200" spc="-5" dirty="0">
                <a:latin typeface="Times New Roman"/>
                <a:cs typeface="Times New Roman"/>
              </a:rPr>
              <a:t>Özellikle </a:t>
            </a:r>
            <a:r>
              <a:rPr sz="1200" dirty="0">
                <a:latin typeface="Times New Roman"/>
                <a:cs typeface="Times New Roman"/>
              </a:rPr>
              <a:t>dikkat </a:t>
            </a:r>
            <a:r>
              <a:rPr sz="1200" spc="-5" dirty="0">
                <a:latin typeface="Times New Roman"/>
                <a:cs typeface="Times New Roman"/>
              </a:rPr>
              <a:t>edildiğinde </a:t>
            </a:r>
            <a:r>
              <a:rPr sz="1200" dirty="0">
                <a:latin typeface="Times New Roman"/>
                <a:cs typeface="Times New Roman"/>
              </a:rPr>
              <a:t>kahramanları </a:t>
            </a:r>
            <a:r>
              <a:rPr sz="1200" spc="-5" dirty="0">
                <a:latin typeface="Times New Roman"/>
                <a:cs typeface="Times New Roman"/>
              </a:rPr>
              <a:t>hayvan </a:t>
            </a:r>
            <a:r>
              <a:rPr sz="1200" dirty="0">
                <a:latin typeface="Times New Roman"/>
                <a:cs typeface="Times New Roman"/>
              </a:rPr>
              <a:t>olan </a:t>
            </a:r>
            <a:r>
              <a:rPr sz="1200" spc="-5" dirty="0">
                <a:latin typeface="Times New Roman"/>
                <a:cs typeface="Times New Roman"/>
              </a:rPr>
              <a:t>masallarda  öğreticilik, ders verme, </a:t>
            </a:r>
            <a:r>
              <a:rPr sz="1200" dirty="0">
                <a:latin typeface="Times New Roman"/>
                <a:cs typeface="Times New Roman"/>
              </a:rPr>
              <a:t>kıssadan hisse alma </a:t>
            </a:r>
            <a:r>
              <a:rPr sz="1200" spc="-5" dirty="0">
                <a:latin typeface="Times New Roman"/>
                <a:cs typeface="Times New Roman"/>
              </a:rPr>
              <a:t>gibi konuların </a:t>
            </a:r>
            <a:r>
              <a:rPr sz="1200" dirty="0">
                <a:latin typeface="Times New Roman"/>
                <a:cs typeface="Times New Roman"/>
              </a:rPr>
              <a:t>önemli </a:t>
            </a:r>
            <a:r>
              <a:rPr sz="1200" spc="-5" dirty="0">
                <a:latin typeface="Times New Roman"/>
                <a:cs typeface="Times New Roman"/>
              </a:rPr>
              <a:t>olduğu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görülmektedir.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8945" algn="just">
              <a:lnSpc>
                <a:spcPts val="1380"/>
              </a:lnSpc>
              <a:spcBef>
                <a:spcPts val="600"/>
              </a:spcBef>
            </a:pPr>
            <a:r>
              <a:rPr sz="1200" spc="-5" dirty="0">
                <a:latin typeface="Times New Roman"/>
                <a:cs typeface="Times New Roman"/>
              </a:rPr>
              <a:t>Türk Hayvan </a:t>
            </a:r>
            <a:r>
              <a:rPr sz="1200" dirty="0">
                <a:latin typeface="Times New Roman"/>
                <a:cs typeface="Times New Roman"/>
              </a:rPr>
              <a:t>Masallarında </a:t>
            </a:r>
            <a:r>
              <a:rPr sz="1200" spc="-5" dirty="0">
                <a:latin typeface="Times New Roman"/>
                <a:cs typeface="Times New Roman"/>
              </a:rPr>
              <a:t>daha çok akıllı olma, hatalardan </a:t>
            </a:r>
            <a:r>
              <a:rPr sz="1200" dirty="0">
                <a:latin typeface="Times New Roman"/>
                <a:cs typeface="Times New Roman"/>
              </a:rPr>
              <a:t>ders alma, </a:t>
            </a:r>
            <a:r>
              <a:rPr sz="1200" spc="-5" dirty="0">
                <a:latin typeface="Times New Roman"/>
                <a:cs typeface="Times New Roman"/>
              </a:rPr>
              <a:t>bencillik  etmemek, </a:t>
            </a:r>
            <a:r>
              <a:rPr sz="1200" dirty="0">
                <a:latin typeface="Times New Roman"/>
                <a:cs typeface="Times New Roman"/>
              </a:rPr>
              <a:t>kötülük </a:t>
            </a:r>
            <a:r>
              <a:rPr sz="1200" spc="-5" dirty="0">
                <a:latin typeface="Times New Roman"/>
                <a:cs typeface="Times New Roman"/>
              </a:rPr>
              <a:t>edenlerin </a:t>
            </a:r>
            <a:r>
              <a:rPr sz="1200" dirty="0">
                <a:latin typeface="Times New Roman"/>
                <a:cs typeface="Times New Roman"/>
              </a:rPr>
              <a:t>mutlaka </a:t>
            </a:r>
            <a:r>
              <a:rPr sz="1200" spc="-5" dirty="0">
                <a:latin typeface="Times New Roman"/>
                <a:cs typeface="Times New Roman"/>
              </a:rPr>
              <a:t>cezasını bulacağı, huylunun </a:t>
            </a:r>
            <a:r>
              <a:rPr sz="1200" dirty="0">
                <a:latin typeface="Times New Roman"/>
                <a:cs typeface="Times New Roman"/>
              </a:rPr>
              <a:t>huyundan </a:t>
            </a:r>
            <a:r>
              <a:rPr sz="1200" spc="-5" dirty="0">
                <a:latin typeface="Times New Roman"/>
                <a:cs typeface="Times New Roman"/>
              </a:rPr>
              <a:t>vazgeçmeyeceği,  yardım etmenin güzellikleri, çalışmanın kazandırdıkları, aldanmamak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gerektiği,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288" y="424687"/>
            <a:ext cx="5788025" cy="905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4339">
              <a:lnSpc>
                <a:spcPts val="119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AKADEM</a:t>
            </a:r>
            <a:r>
              <a:rPr sz="1000" spc="-10" dirty="0">
                <a:latin typeface="Times New Roman"/>
                <a:cs typeface="Times New Roman"/>
              </a:rPr>
              <a:t>İ</a:t>
            </a:r>
            <a:r>
              <a:rPr sz="1000" b="1" spc="-10" dirty="0">
                <a:latin typeface="Times New Roman"/>
                <a:cs typeface="Times New Roman"/>
              </a:rPr>
              <a:t>K BAKI</a:t>
            </a:r>
            <a:r>
              <a:rPr sz="1000" spc="-10" dirty="0">
                <a:latin typeface="Times New Roman"/>
                <a:cs typeface="Times New Roman"/>
              </a:rPr>
              <a:t>Ş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DERGİSİ</a:t>
            </a:r>
            <a:endParaRPr sz="1000">
              <a:latin typeface="Times New Roman"/>
              <a:cs typeface="Times New Roman"/>
            </a:endParaRPr>
          </a:p>
          <a:p>
            <a:pPr marL="1224280" marR="1939925" indent="156845">
              <a:lnSpc>
                <a:spcPts val="1150"/>
              </a:lnSpc>
              <a:spcBef>
                <a:spcPts val="70"/>
              </a:spcBef>
              <a:tabLst>
                <a:tab pos="2092960" algn="l"/>
              </a:tabLst>
            </a:pPr>
            <a:r>
              <a:rPr sz="1000" b="1" spc="-10" dirty="0">
                <a:latin typeface="Times New Roman"/>
                <a:cs typeface="Times New Roman"/>
              </a:rPr>
              <a:t>Sayı: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56	</a:t>
            </a:r>
            <a:r>
              <a:rPr sz="1000" b="1" spc="-15" dirty="0">
                <a:latin typeface="Times New Roman"/>
                <a:cs typeface="Times New Roman"/>
              </a:rPr>
              <a:t>Temmuz </a:t>
            </a:r>
            <a:r>
              <a:rPr sz="1000" b="1" spc="-5" dirty="0">
                <a:latin typeface="Times New Roman"/>
                <a:cs typeface="Times New Roman"/>
              </a:rPr>
              <a:t>- </a:t>
            </a:r>
            <a:r>
              <a:rPr sz="1000" b="1" spc="-10" dirty="0">
                <a:latin typeface="Times New Roman"/>
                <a:cs typeface="Times New Roman"/>
              </a:rPr>
              <a:t>Ağustos </a:t>
            </a:r>
            <a:r>
              <a:rPr sz="1000" b="1" spc="-5" dirty="0">
                <a:latin typeface="Times New Roman"/>
                <a:cs typeface="Times New Roman"/>
              </a:rPr>
              <a:t>2016  </a:t>
            </a:r>
            <a:r>
              <a:rPr sz="1000" b="1" spc="-10" dirty="0">
                <a:latin typeface="Times New Roman"/>
                <a:cs typeface="Times New Roman"/>
              </a:rPr>
              <a:t>Uluslararası Hakemli </a:t>
            </a:r>
            <a:r>
              <a:rPr sz="1000" b="1" spc="-5" dirty="0">
                <a:latin typeface="Times New Roman"/>
                <a:cs typeface="Times New Roman"/>
              </a:rPr>
              <a:t>Sosyal </a:t>
            </a:r>
            <a:r>
              <a:rPr sz="1000" b="1" spc="-10" dirty="0">
                <a:latin typeface="Times New Roman"/>
                <a:cs typeface="Times New Roman"/>
              </a:rPr>
              <a:t>Bilimler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5" dirty="0">
                <a:latin typeface="Times New Roman"/>
                <a:cs typeface="Times New Roman"/>
              </a:rPr>
              <a:t>E-Dergisi</a:t>
            </a:r>
            <a:endParaRPr sz="1000">
              <a:latin typeface="Times New Roman"/>
              <a:cs typeface="Times New Roman"/>
            </a:endParaRPr>
          </a:p>
          <a:p>
            <a:pPr marL="806450">
              <a:lnSpc>
                <a:spcPts val="1075"/>
              </a:lnSpc>
            </a:pPr>
            <a:r>
              <a:rPr sz="1000" spc="-5" dirty="0">
                <a:latin typeface="Times New Roman"/>
                <a:cs typeface="Times New Roman"/>
              </a:rPr>
              <a:t>ISSN:1694-528X </a:t>
            </a:r>
            <a:r>
              <a:rPr sz="1000" spc="-10" dirty="0">
                <a:latin typeface="Times New Roman"/>
                <a:cs typeface="Times New Roman"/>
              </a:rPr>
              <a:t>İktisat </a:t>
            </a:r>
            <a:r>
              <a:rPr sz="1000" dirty="0">
                <a:latin typeface="Times New Roman"/>
                <a:cs typeface="Times New Roman"/>
              </a:rPr>
              <a:t>ve </a:t>
            </a:r>
            <a:r>
              <a:rPr sz="1000" spc="-5" dirty="0">
                <a:latin typeface="Times New Roman"/>
                <a:cs typeface="Times New Roman"/>
              </a:rPr>
              <a:t>Girişimcilik </a:t>
            </a:r>
            <a:r>
              <a:rPr sz="1000" spc="-10" dirty="0">
                <a:latin typeface="Times New Roman"/>
                <a:cs typeface="Times New Roman"/>
              </a:rPr>
              <a:t>Üniversitesi, </a:t>
            </a:r>
            <a:r>
              <a:rPr sz="1000" spc="5" dirty="0">
                <a:latin typeface="Times New Roman"/>
                <a:cs typeface="Times New Roman"/>
              </a:rPr>
              <a:t>Türk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Dünyası</a:t>
            </a:r>
            <a:endParaRPr sz="1000">
              <a:latin typeface="Times New Roman"/>
              <a:cs typeface="Times New Roman"/>
            </a:endParaRPr>
          </a:p>
          <a:p>
            <a:pPr marL="1760855" marR="1466850" indent="-986790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Kırgız – </a:t>
            </a:r>
            <a:r>
              <a:rPr sz="1000" spc="-10" dirty="0">
                <a:latin typeface="Times New Roman"/>
                <a:cs typeface="Times New Roman"/>
              </a:rPr>
              <a:t>Türk Sosyal Bilimler Enstitüsü, </a:t>
            </a:r>
            <a:r>
              <a:rPr sz="1000" spc="5" dirty="0">
                <a:latin typeface="Times New Roman"/>
                <a:cs typeface="Times New Roman"/>
              </a:rPr>
              <a:t>Celalabat </a:t>
            </a:r>
            <a:r>
              <a:rPr sz="1000" spc="-5" dirty="0">
                <a:latin typeface="Times New Roman"/>
                <a:cs typeface="Times New Roman"/>
              </a:rPr>
              <a:t>– </a:t>
            </a:r>
            <a:r>
              <a:rPr sz="1000" spc="-10" dirty="0">
                <a:latin typeface="Times New Roman"/>
                <a:cs typeface="Times New Roman"/>
              </a:rPr>
              <a:t>KIRGIZİSTAN  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http://www.akademikbakis.org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çevremizdekileri </a:t>
            </a:r>
            <a:r>
              <a:rPr sz="1200" dirty="0">
                <a:latin typeface="Times New Roman"/>
                <a:cs typeface="Times New Roman"/>
              </a:rPr>
              <a:t>küçümsememek </a:t>
            </a:r>
            <a:r>
              <a:rPr sz="1200" spc="-5" dirty="0">
                <a:latin typeface="Times New Roman"/>
                <a:cs typeface="Times New Roman"/>
              </a:rPr>
              <a:t>gerektiği, </a:t>
            </a:r>
            <a:r>
              <a:rPr sz="1200" dirty="0">
                <a:latin typeface="Times New Roman"/>
                <a:cs typeface="Times New Roman"/>
              </a:rPr>
              <a:t>hasetlik, </a:t>
            </a:r>
            <a:r>
              <a:rPr sz="1200" spc="-5" dirty="0">
                <a:latin typeface="Times New Roman"/>
                <a:cs typeface="Times New Roman"/>
              </a:rPr>
              <a:t>dalkavukluk, </a:t>
            </a:r>
            <a:r>
              <a:rPr sz="1200" dirty="0">
                <a:latin typeface="Times New Roman"/>
                <a:cs typeface="Times New Roman"/>
              </a:rPr>
              <a:t>açgözlülük, </a:t>
            </a:r>
            <a:r>
              <a:rPr sz="1200" spc="-5" dirty="0">
                <a:latin typeface="Times New Roman"/>
                <a:cs typeface="Times New Roman"/>
              </a:rPr>
              <a:t>kurnazlık,  akılsızlık etmemek gerektiği, karakterli davranmak, arkadaşlık, </a:t>
            </a:r>
            <a:r>
              <a:rPr sz="1200" dirty="0">
                <a:latin typeface="Times New Roman"/>
                <a:cs typeface="Times New Roman"/>
              </a:rPr>
              <a:t>birlik </a:t>
            </a:r>
            <a:r>
              <a:rPr sz="1200" spc="-5" dirty="0">
                <a:latin typeface="Times New Roman"/>
                <a:cs typeface="Times New Roman"/>
              </a:rPr>
              <a:t>beraberlik </a:t>
            </a:r>
            <a:r>
              <a:rPr sz="1200" dirty="0">
                <a:latin typeface="Times New Roman"/>
                <a:cs typeface="Times New Roman"/>
              </a:rPr>
              <a:t>vb. </a:t>
            </a:r>
            <a:r>
              <a:rPr sz="1200" spc="-5" dirty="0">
                <a:latin typeface="Times New Roman"/>
                <a:cs typeface="Times New Roman"/>
              </a:rPr>
              <a:t>temalar  ele alınır. </a:t>
            </a:r>
            <a:r>
              <a:rPr sz="1200" dirty="0">
                <a:latin typeface="Times New Roman"/>
                <a:cs typeface="Times New Roman"/>
              </a:rPr>
              <a:t>Ezop </a:t>
            </a:r>
            <a:r>
              <a:rPr sz="1200" spc="-5" dirty="0">
                <a:latin typeface="Times New Roman"/>
                <a:cs typeface="Times New Roman"/>
              </a:rPr>
              <a:t>Masallarında </a:t>
            </a:r>
            <a:r>
              <a:rPr sz="1200" dirty="0">
                <a:latin typeface="Times New Roman"/>
                <a:cs typeface="Times New Roman"/>
              </a:rPr>
              <a:t>ise </a:t>
            </a:r>
            <a:r>
              <a:rPr sz="1200" spc="-5" dirty="0">
                <a:latin typeface="Times New Roman"/>
                <a:cs typeface="Times New Roman"/>
              </a:rPr>
              <a:t>akıllı olmanın getirileri, </a:t>
            </a:r>
            <a:r>
              <a:rPr sz="1200" dirty="0">
                <a:latin typeface="Times New Roman"/>
                <a:cs typeface="Times New Roman"/>
              </a:rPr>
              <a:t>aza kanaat etmek </a:t>
            </a:r>
            <a:r>
              <a:rPr sz="1200" spc="-5" dirty="0">
                <a:latin typeface="Times New Roman"/>
                <a:cs typeface="Times New Roman"/>
              </a:rPr>
              <a:t>gerektiği, etme  </a:t>
            </a:r>
            <a:r>
              <a:rPr sz="1200" dirty="0">
                <a:latin typeface="Times New Roman"/>
                <a:cs typeface="Times New Roman"/>
              </a:rPr>
              <a:t>bulma </a:t>
            </a:r>
            <a:r>
              <a:rPr sz="1200" spc="-5" dirty="0">
                <a:latin typeface="Times New Roman"/>
                <a:cs typeface="Times New Roman"/>
              </a:rPr>
              <a:t>dünyası olduğu, kötülerin </a:t>
            </a:r>
            <a:r>
              <a:rPr sz="1200" dirty="0">
                <a:latin typeface="Times New Roman"/>
                <a:cs typeface="Times New Roman"/>
              </a:rPr>
              <a:t>mutlaka </a:t>
            </a:r>
            <a:r>
              <a:rPr sz="1200" spc="-5" dirty="0">
                <a:latin typeface="Times New Roman"/>
                <a:cs typeface="Times New Roman"/>
              </a:rPr>
              <a:t>karşılığını bulacağı, </a:t>
            </a:r>
            <a:r>
              <a:rPr sz="1200" dirty="0">
                <a:latin typeface="Times New Roman"/>
                <a:cs typeface="Times New Roman"/>
              </a:rPr>
              <a:t>dostluk, </a:t>
            </a:r>
            <a:r>
              <a:rPr sz="1200" spc="-5" dirty="0">
                <a:latin typeface="Times New Roman"/>
                <a:cs typeface="Times New Roman"/>
              </a:rPr>
              <a:t>haddini </a:t>
            </a:r>
            <a:r>
              <a:rPr sz="1200" dirty="0">
                <a:latin typeface="Times New Roman"/>
                <a:cs typeface="Times New Roman"/>
              </a:rPr>
              <a:t>bilmek,  </a:t>
            </a:r>
            <a:r>
              <a:rPr sz="1200" spc="-5" dirty="0">
                <a:latin typeface="Times New Roman"/>
                <a:cs typeface="Times New Roman"/>
              </a:rPr>
              <a:t>kanaatkârlık, tamah, </a:t>
            </a:r>
            <a:r>
              <a:rPr sz="1200" dirty="0">
                <a:latin typeface="Times New Roman"/>
                <a:cs typeface="Times New Roman"/>
              </a:rPr>
              <a:t>açgözlülük, </a:t>
            </a:r>
            <a:r>
              <a:rPr sz="1200" spc="-5" dirty="0">
                <a:latin typeface="Times New Roman"/>
                <a:cs typeface="Times New Roman"/>
              </a:rPr>
              <a:t>menfaat, </a:t>
            </a:r>
            <a:r>
              <a:rPr sz="1200" dirty="0">
                <a:latin typeface="Times New Roman"/>
                <a:cs typeface="Times New Roman"/>
              </a:rPr>
              <a:t>kader, </a:t>
            </a:r>
            <a:r>
              <a:rPr sz="1200" spc="-5" dirty="0">
                <a:latin typeface="Times New Roman"/>
                <a:cs typeface="Times New Roman"/>
              </a:rPr>
              <a:t>hayal, iyilik yapmak, yetenek, </a:t>
            </a:r>
            <a:r>
              <a:rPr sz="1200" dirty="0">
                <a:latin typeface="Times New Roman"/>
                <a:cs typeface="Times New Roman"/>
              </a:rPr>
              <a:t>birlik  </a:t>
            </a:r>
            <a:r>
              <a:rPr sz="1200" spc="-5" dirty="0">
                <a:latin typeface="Times New Roman"/>
                <a:cs typeface="Times New Roman"/>
              </a:rPr>
              <a:t>beraberlik </a:t>
            </a:r>
            <a:r>
              <a:rPr sz="1200" dirty="0">
                <a:latin typeface="Times New Roman"/>
                <a:cs typeface="Times New Roman"/>
              </a:rPr>
              <a:t>vb. </a:t>
            </a:r>
            <a:r>
              <a:rPr sz="1200" spc="-5" dirty="0">
                <a:latin typeface="Times New Roman"/>
                <a:cs typeface="Times New Roman"/>
              </a:rPr>
              <a:t>temalar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işlenmiştir.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ct val="95900"/>
              </a:lnSpc>
              <a:spcBef>
                <a:spcPts val="565"/>
              </a:spcBef>
            </a:pPr>
            <a:r>
              <a:rPr sz="1200" spc="-5" dirty="0">
                <a:latin typeface="Times New Roman"/>
                <a:cs typeface="Times New Roman"/>
              </a:rPr>
              <a:t>Masallar </a:t>
            </a:r>
            <a:r>
              <a:rPr sz="1200" dirty="0">
                <a:latin typeface="Times New Roman"/>
                <a:cs typeface="Times New Roman"/>
              </a:rPr>
              <a:t>farklı kültür </a:t>
            </a:r>
            <a:r>
              <a:rPr sz="1200" spc="-5" dirty="0">
                <a:latin typeface="Times New Roman"/>
                <a:cs typeface="Times New Roman"/>
              </a:rPr>
              <a:t>coğrafyalarına ait </a:t>
            </a:r>
            <a:r>
              <a:rPr sz="1200" dirty="0">
                <a:latin typeface="Times New Roman"/>
                <a:cs typeface="Times New Roman"/>
              </a:rPr>
              <a:t>olsa da </a:t>
            </a:r>
            <a:r>
              <a:rPr sz="1200" spc="-5" dirty="0">
                <a:latin typeface="Times New Roman"/>
                <a:cs typeface="Times New Roman"/>
              </a:rPr>
              <a:t>ele </a:t>
            </a:r>
            <a:r>
              <a:rPr sz="1200" dirty="0">
                <a:latin typeface="Times New Roman"/>
                <a:cs typeface="Times New Roman"/>
              </a:rPr>
              <a:t>aldıkları </a:t>
            </a:r>
            <a:r>
              <a:rPr sz="1200" spc="-5" dirty="0">
                <a:latin typeface="Times New Roman"/>
                <a:cs typeface="Times New Roman"/>
              </a:rPr>
              <a:t>temaları bakımından  benzerlikler </a:t>
            </a:r>
            <a:r>
              <a:rPr sz="1200" dirty="0">
                <a:latin typeface="Times New Roman"/>
                <a:cs typeface="Times New Roman"/>
              </a:rPr>
              <a:t>taşıması verilmek </a:t>
            </a:r>
            <a:r>
              <a:rPr sz="1200" spc="-5" dirty="0">
                <a:latin typeface="Times New Roman"/>
                <a:cs typeface="Times New Roman"/>
              </a:rPr>
              <a:t>istenilen mesajların aynı olduğunu göstermektedir. İşlenen  temaların ortak olması </a:t>
            </a:r>
            <a:r>
              <a:rPr sz="1200" dirty="0">
                <a:latin typeface="Times New Roman"/>
                <a:cs typeface="Times New Roman"/>
              </a:rPr>
              <a:t>her toplumda ahlaki </a:t>
            </a:r>
            <a:r>
              <a:rPr sz="1200" spc="-5" dirty="0">
                <a:latin typeface="Times New Roman"/>
                <a:cs typeface="Times New Roman"/>
              </a:rPr>
              <a:t>değerlerin benzerlikler taşıdığını, aynı kaygıların  duyulduğunu, </a:t>
            </a:r>
            <a:r>
              <a:rPr sz="1200" dirty="0">
                <a:latin typeface="Times New Roman"/>
                <a:cs typeface="Times New Roman"/>
              </a:rPr>
              <a:t>toplumun </a:t>
            </a:r>
            <a:r>
              <a:rPr sz="1200" spc="-5" dirty="0">
                <a:latin typeface="Times New Roman"/>
                <a:cs typeface="Times New Roman"/>
              </a:rPr>
              <a:t>bireylerine evrensel ahlak kurallarının masallar vasıtasıyla  öğütlendiğini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göstermektedir.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65"/>
              </a:spcBef>
            </a:pPr>
            <a:r>
              <a:rPr sz="1200" b="1" spc="-5" dirty="0">
                <a:latin typeface="Times New Roman"/>
                <a:cs typeface="Times New Roman"/>
              </a:rPr>
              <a:t>Kahramanları Yönünden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Karşılaştırma:</a:t>
            </a:r>
            <a:endParaRPr sz="1200">
              <a:latin typeface="Times New Roman"/>
              <a:cs typeface="Times New Roman"/>
            </a:endParaRPr>
          </a:p>
          <a:p>
            <a:pPr marL="12700" marR="5080" indent="448945" algn="just">
              <a:lnSpc>
                <a:spcPts val="1380"/>
              </a:lnSpc>
              <a:spcBef>
                <a:spcPts val="610"/>
              </a:spcBef>
            </a:pPr>
            <a:r>
              <a:rPr sz="1200" spc="-5" dirty="0">
                <a:latin typeface="Times New Roman"/>
                <a:cs typeface="Times New Roman"/>
              </a:rPr>
              <a:t>“Masallarda kahraman olarak </a:t>
            </a:r>
            <a:r>
              <a:rPr sz="1200" dirty="0">
                <a:latin typeface="Times New Roman"/>
                <a:cs typeface="Times New Roman"/>
              </a:rPr>
              <a:t>hayvanların tercih </a:t>
            </a:r>
            <a:r>
              <a:rPr sz="1200" spc="-5" dirty="0">
                <a:latin typeface="Times New Roman"/>
                <a:cs typeface="Times New Roman"/>
              </a:rPr>
              <a:t>edilmesinin birçok </a:t>
            </a:r>
            <a:r>
              <a:rPr sz="1200" dirty="0">
                <a:latin typeface="Times New Roman"/>
                <a:cs typeface="Times New Roman"/>
              </a:rPr>
              <a:t>sebebi </a:t>
            </a:r>
            <a:r>
              <a:rPr sz="1200" spc="-5" dirty="0">
                <a:latin typeface="Times New Roman"/>
                <a:cs typeface="Times New Roman"/>
              </a:rPr>
              <a:t>vardır.  Bunların en </a:t>
            </a:r>
            <a:r>
              <a:rPr sz="1200" dirty="0">
                <a:latin typeface="Times New Roman"/>
                <a:cs typeface="Times New Roman"/>
              </a:rPr>
              <a:t>önemlisi, </a:t>
            </a:r>
            <a:r>
              <a:rPr sz="1200" spc="-5" dirty="0">
                <a:latin typeface="Times New Roman"/>
                <a:cs typeface="Times New Roman"/>
              </a:rPr>
              <a:t>hayvanların </a:t>
            </a:r>
            <a:r>
              <a:rPr sz="1200" dirty="0">
                <a:latin typeface="Times New Roman"/>
                <a:cs typeface="Times New Roman"/>
              </a:rPr>
              <a:t>birçok </a:t>
            </a:r>
            <a:r>
              <a:rPr sz="1200" spc="-5" dirty="0">
                <a:latin typeface="Times New Roman"/>
                <a:cs typeface="Times New Roman"/>
              </a:rPr>
              <a:t>hususiyetleri itibariyle </a:t>
            </a:r>
            <a:r>
              <a:rPr sz="1200" spc="5" dirty="0">
                <a:latin typeface="Times New Roman"/>
                <a:cs typeface="Times New Roman"/>
              </a:rPr>
              <a:t>insan </a:t>
            </a:r>
            <a:r>
              <a:rPr sz="1200" spc="-5" dirty="0">
                <a:latin typeface="Times New Roman"/>
                <a:cs typeface="Times New Roman"/>
              </a:rPr>
              <a:t>tiplerine </a:t>
            </a:r>
            <a:r>
              <a:rPr sz="1200" dirty="0">
                <a:latin typeface="Times New Roman"/>
                <a:cs typeface="Times New Roman"/>
              </a:rPr>
              <a:t>örnek  </a:t>
            </a:r>
            <a:r>
              <a:rPr sz="1200" spc="-5" dirty="0">
                <a:latin typeface="Times New Roman"/>
                <a:cs typeface="Times New Roman"/>
              </a:rPr>
              <a:t>olabilmeleridir. </a:t>
            </a:r>
            <a:r>
              <a:rPr sz="1200" dirty="0">
                <a:latin typeface="Times New Roman"/>
                <a:cs typeface="Times New Roman"/>
              </a:rPr>
              <a:t>Söz </a:t>
            </a:r>
            <a:r>
              <a:rPr sz="1200" spc="-5" dirty="0">
                <a:latin typeface="Times New Roman"/>
                <a:cs typeface="Times New Roman"/>
              </a:rPr>
              <a:t>gelimi </a:t>
            </a:r>
            <a:r>
              <a:rPr sz="1200" dirty="0">
                <a:latin typeface="Times New Roman"/>
                <a:cs typeface="Times New Roman"/>
              </a:rPr>
              <a:t>tilki </a:t>
            </a:r>
            <a:r>
              <a:rPr sz="1200" spc="-5" dirty="0">
                <a:latin typeface="Times New Roman"/>
                <a:cs typeface="Times New Roman"/>
              </a:rPr>
              <a:t>kurnazlığı, aslan kuvveti </a:t>
            </a:r>
            <a:r>
              <a:rPr sz="1200" dirty="0">
                <a:latin typeface="Times New Roman"/>
                <a:cs typeface="Times New Roman"/>
              </a:rPr>
              <a:t>ve </a:t>
            </a:r>
            <a:r>
              <a:rPr sz="1200" spc="-5" dirty="0">
                <a:latin typeface="Times New Roman"/>
                <a:cs typeface="Times New Roman"/>
              </a:rPr>
              <a:t>otoriteyi, </a:t>
            </a:r>
            <a:r>
              <a:rPr sz="1200" dirty="0">
                <a:latin typeface="Times New Roman"/>
                <a:cs typeface="Times New Roman"/>
              </a:rPr>
              <a:t>çakal </a:t>
            </a:r>
            <a:r>
              <a:rPr sz="1200" spc="-5" dirty="0">
                <a:latin typeface="Times New Roman"/>
                <a:cs typeface="Times New Roman"/>
              </a:rPr>
              <a:t>fırsatçılığı, eşek  aptallığı </a:t>
            </a:r>
            <a:r>
              <a:rPr sz="1200" dirty="0">
                <a:latin typeface="Times New Roman"/>
                <a:cs typeface="Times New Roman"/>
              </a:rPr>
              <a:t>temsil </a:t>
            </a:r>
            <a:r>
              <a:rPr sz="1200" spc="-5" dirty="0">
                <a:latin typeface="Times New Roman"/>
                <a:cs typeface="Times New Roman"/>
              </a:rPr>
              <a:t>eder. </a:t>
            </a:r>
            <a:r>
              <a:rPr sz="1200" dirty="0">
                <a:latin typeface="Times New Roman"/>
                <a:cs typeface="Times New Roman"/>
              </a:rPr>
              <a:t>Masallarda </a:t>
            </a:r>
            <a:r>
              <a:rPr sz="1200" spc="-5" dirty="0">
                <a:latin typeface="Times New Roman"/>
                <a:cs typeface="Times New Roman"/>
              </a:rPr>
              <a:t>hayvanlar </a:t>
            </a:r>
            <a:r>
              <a:rPr sz="1200" dirty="0">
                <a:latin typeface="Times New Roman"/>
                <a:cs typeface="Times New Roman"/>
              </a:rPr>
              <a:t>tabiî </a:t>
            </a:r>
            <a:r>
              <a:rPr sz="1200" spc="-5" dirty="0">
                <a:latin typeface="Times New Roman"/>
                <a:cs typeface="Times New Roman"/>
              </a:rPr>
              <a:t>yapılarıyla, </a:t>
            </a:r>
            <a:r>
              <a:rPr sz="1200" dirty="0">
                <a:latin typeface="Times New Roman"/>
                <a:cs typeface="Times New Roman"/>
              </a:rPr>
              <a:t>karakter ve </a:t>
            </a:r>
            <a:r>
              <a:rPr sz="1200" spc="-5" dirty="0">
                <a:latin typeface="Times New Roman"/>
                <a:cs typeface="Times New Roman"/>
              </a:rPr>
              <a:t>yaratılış </a:t>
            </a:r>
            <a:r>
              <a:rPr sz="1200" dirty="0">
                <a:latin typeface="Times New Roman"/>
                <a:cs typeface="Times New Roman"/>
              </a:rPr>
              <a:t>özellikleriyle  karşımıza </a:t>
            </a:r>
            <a:r>
              <a:rPr sz="1200" spc="-5" dirty="0">
                <a:latin typeface="Times New Roman"/>
                <a:cs typeface="Times New Roman"/>
              </a:rPr>
              <a:t>çıkmaktadırlar” (Bilkan, </a:t>
            </a:r>
            <a:r>
              <a:rPr sz="1200" dirty="0">
                <a:latin typeface="Times New Roman"/>
                <a:cs typeface="Times New Roman"/>
              </a:rPr>
              <a:t>2001: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86).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30"/>
              </a:spcBef>
            </a:pPr>
            <a:r>
              <a:rPr sz="1200" b="1" dirty="0">
                <a:latin typeface="Times New Roman"/>
                <a:cs typeface="Times New Roman"/>
              </a:rPr>
              <a:t>Hayvan </a:t>
            </a:r>
            <a:r>
              <a:rPr sz="1200" b="1" spc="-5" dirty="0">
                <a:latin typeface="Times New Roman"/>
                <a:cs typeface="Times New Roman"/>
              </a:rPr>
              <a:t>Masallarının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Kahramanları:</a:t>
            </a:r>
            <a:endParaRPr sz="1200">
              <a:latin typeface="Times New Roman"/>
              <a:cs typeface="Times New Roman"/>
            </a:endParaRPr>
          </a:p>
          <a:p>
            <a:pPr marL="12700" marR="7620" indent="448945" algn="just">
              <a:lnSpc>
                <a:spcPct val="95900"/>
              </a:lnSpc>
              <a:spcBef>
                <a:spcPts val="575"/>
              </a:spcBef>
            </a:pPr>
            <a:r>
              <a:rPr sz="1200" spc="-5" dirty="0">
                <a:latin typeface="Times New Roman"/>
                <a:cs typeface="Times New Roman"/>
              </a:rPr>
              <a:t>Aslan: Her istediğini yaptıran, gücünden herkesin korktuğu, yaşlandığında, elden  ayaktan </a:t>
            </a:r>
            <a:r>
              <a:rPr sz="1200" dirty="0">
                <a:latin typeface="Times New Roman"/>
                <a:cs typeface="Times New Roman"/>
              </a:rPr>
              <a:t>düştüğünde bile </a:t>
            </a:r>
            <a:r>
              <a:rPr sz="1200" spc="-10" dirty="0">
                <a:latin typeface="Times New Roman"/>
                <a:cs typeface="Times New Roman"/>
              </a:rPr>
              <a:t>yine </a:t>
            </a:r>
            <a:r>
              <a:rPr sz="1200" spc="-5" dirty="0">
                <a:latin typeface="Times New Roman"/>
                <a:cs typeface="Times New Roman"/>
              </a:rPr>
              <a:t>söz </a:t>
            </a:r>
            <a:r>
              <a:rPr sz="1200" dirty="0">
                <a:latin typeface="Times New Roman"/>
                <a:cs typeface="Times New Roman"/>
              </a:rPr>
              <a:t>sahibidir. </a:t>
            </a:r>
            <a:r>
              <a:rPr sz="1200" spc="-5" dirty="0">
                <a:latin typeface="Times New Roman"/>
                <a:cs typeface="Times New Roman"/>
              </a:rPr>
              <a:t>Gücüne, </a:t>
            </a:r>
            <a:r>
              <a:rPr sz="1200" dirty="0">
                <a:latin typeface="Times New Roman"/>
                <a:cs typeface="Times New Roman"/>
              </a:rPr>
              <a:t>kaba kuvvetine </a:t>
            </a:r>
            <a:r>
              <a:rPr sz="1200" spc="-5" dirty="0">
                <a:latin typeface="Times New Roman"/>
                <a:cs typeface="Times New Roman"/>
              </a:rPr>
              <a:t>güvenip pervasızca  hareket etmesi bazen </a:t>
            </a:r>
            <a:r>
              <a:rPr sz="1200" dirty="0">
                <a:latin typeface="Times New Roman"/>
                <a:cs typeface="Times New Roman"/>
              </a:rPr>
              <a:t>zor durumda </a:t>
            </a:r>
            <a:r>
              <a:rPr sz="1200" spc="-5" dirty="0">
                <a:latin typeface="Times New Roman"/>
                <a:cs typeface="Times New Roman"/>
              </a:rPr>
              <a:t>kalmasına sebep </a:t>
            </a:r>
            <a:r>
              <a:rPr sz="1200" dirty="0">
                <a:latin typeface="Times New Roman"/>
                <a:cs typeface="Times New Roman"/>
              </a:rPr>
              <a:t>olur. </a:t>
            </a:r>
            <a:r>
              <a:rPr sz="1200" spc="-5" dirty="0">
                <a:latin typeface="Times New Roman"/>
                <a:cs typeface="Times New Roman"/>
              </a:rPr>
              <a:t>Gururlu, kendini beğenmiştir. Bütün  herkesi kaba kuvvetiyle sindirir. Gücünü, kuvvetini özellikle kendinden güçsüzlere karşı  kullanmaktan çekinmez.</a:t>
            </a:r>
            <a:endParaRPr sz="12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At: </a:t>
            </a:r>
            <a:r>
              <a:rPr sz="1200" dirty="0">
                <a:latin typeface="Times New Roman"/>
                <a:cs typeface="Times New Roman"/>
              </a:rPr>
              <a:t>En zorlu </a:t>
            </a:r>
            <a:r>
              <a:rPr sz="1200" spc="-5" dirty="0">
                <a:latin typeface="Times New Roman"/>
                <a:cs typeface="Times New Roman"/>
              </a:rPr>
              <a:t>düşmanlar karşısında </a:t>
            </a:r>
            <a:r>
              <a:rPr sz="1200" dirty="0">
                <a:latin typeface="Times New Roman"/>
                <a:cs typeface="Times New Roman"/>
              </a:rPr>
              <a:t>bile </a:t>
            </a:r>
            <a:r>
              <a:rPr sz="1200" spc="-5" dirty="0">
                <a:latin typeface="Times New Roman"/>
                <a:cs typeface="Times New Roman"/>
              </a:rPr>
              <a:t>aklıyla ayakta kalabilir, düşmanlarını </a:t>
            </a:r>
            <a:r>
              <a:rPr sz="1200" dirty="0">
                <a:latin typeface="Times New Roman"/>
                <a:cs typeface="Times New Roman"/>
              </a:rPr>
              <a:t>alt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eder.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8945" algn="just">
              <a:lnSpc>
                <a:spcPts val="1380"/>
              </a:lnSpc>
              <a:spcBef>
                <a:spcPts val="635"/>
              </a:spcBef>
            </a:pPr>
            <a:r>
              <a:rPr sz="1200" spc="-5" dirty="0">
                <a:latin typeface="Times New Roman"/>
                <a:cs typeface="Times New Roman"/>
              </a:rPr>
              <a:t>Ayı: </a:t>
            </a:r>
            <a:r>
              <a:rPr sz="1200" spc="-10" dirty="0">
                <a:latin typeface="Times New Roman"/>
                <a:cs typeface="Times New Roman"/>
              </a:rPr>
              <a:t>İyi </a:t>
            </a:r>
            <a:r>
              <a:rPr sz="1200" dirty="0">
                <a:latin typeface="Times New Roman"/>
                <a:cs typeface="Times New Roman"/>
              </a:rPr>
              <a:t>kalpli, </a:t>
            </a:r>
            <a:r>
              <a:rPr sz="1200" spc="-5" dirty="0">
                <a:latin typeface="Times New Roman"/>
                <a:cs typeface="Times New Roman"/>
              </a:rPr>
              <a:t>arkadaş canlısı, sözüne sadık, </a:t>
            </a:r>
            <a:r>
              <a:rPr sz="1200" spc="-10" dirty="0">
                <a:latin typeface="Times New Roman"/>
                <a:cs typeface="Times New Roman"/>
              </a:rPr>
              <a:t>kafası </a:t>
            </a:r>
            <a:r>
              <a:rPr sz="1200" spc="-5" dirty="0">
                <a:latin typeface="Times New Roman"/>
                <a:cs typeface="Times New Roman"/>
              </a:rPr>
              <a:t>pek fazla çalışmayan, daha çok  başkalarının yönlendirmesiyle </a:t>
            </a:r>
            <a:r>
              <a:rPr sz="1200" dirty="0">
                <a:latin typeface="Times New Roman"/>
                <a:cs typeface="Times New Roman"/>
              </a:rPr>
              <a:t>iş </a:t>
            </a:r>
            <a:r>
              <a:rPr sz="1200" spc="-5" dirty="0">
                <a:latin typeface="Times New Roman"/>
                <a:cs typeface="Times New Roman"/>
              </a:rPr>
              <a:t>yapan </a:t>
            </a:r>
            <a:r>
              <a:rPr sz="1200" dirty="0">
                <a:latin typeface="Times New Roman"/>
                <a:cs typeface="Times New Roman"/>
              </a:rPr>
              <a:t>bir tip </a:t>
            </a:r>
            <a:r>
              <a:rPr sz="1200" spc="-5" dirty="0">
                <a:latin typeface="Times New Roman"/>
                <a:cs typeface="Times New Roman"/>
              </a:rPr>
              <a:t>olarak </a:t>
            </a:r>
            <a:r>
              <a:rPr sz="1200" dirty="0">
                <a:latin typeface="Times New Roman"/>
                <a:cs typeface="Times New Roman"/>
              </a:rPr>
              <a:t>karşımıza çıkar. </a:t>
            </a:r>
            <a:r>
              <a:rPr sz="1200" spc="-5" dirty="0">
                <a:latin typeface="Times New Roman"/>
                <a:cs typeface="Times New Roman"/>
              </a:rPr>
              <a:t>Tilkiyle kurduğu  dostluklarda hep zararlı çıkan taraftır. Ayı, </a:t>
            </a:r>
            <a:r>
              <a:rPr sz="1200" dirty="0">
                <a:latin typeface="Times New Roman"/>
                <a:cs typeface="Times New Roman"/>
              </a:rPr>
              <a:t>tilki ile </a:t>
            </a:r>
            <a:r>
              <a:rPr sz="1200" spc="-5" dirty="0">
                <a:latin typeface="Times New Roman"/>
                <a:cs typeface="Times New Roman"/>
              </a:rPr>
              <a:t>yiyecek yüzünden </a:t>
            </a:r>
            <a:r>
              <a:rPr sz="1200" dirty="0">
                <a:latin typeface="Times New Roman"/>
                <a:cs typeface="Times New Roman"/>
              </a:rPr>
              <a:t>karşı </a:t>
            </a:r>
            <a:r>
              <a:rPr sz="1200" spc="-5" dirty="0">
                <a:latin typeface="Times New Roman"/>
                <a:cs typeface="Times New Roman"/>
              </a:rPr>
              <a:t>karşıya </a:t>
            </a:r>
            <a:r>
              <a:rPr sz="1200" dirty="0">
                <a:latin typeface="Times New Roman"/>
                <a:cs typeface="Times New Roman"/>
              </a:rPr>
              <a:t>gelir ve  </a:t>
            </a:r>
            <a:r>
              <a:rPr sz="1200" spc="-5" dirty="0">
                <a:latin typeface="Times New Roman"/>
                <a:cs typeface="Times New Roman"/>
              </a:rPr>
              <a:t>hep mağdur </a:t>
            </a:r>
            <a:r>
              <a:rPr sz="1200" dirty="0">
                <a:latin typeface="Times New Roman"/>
                <a:cs typeface="Times New Roman"/>
              </a:rPr>
              <a:t>olur. </a:t>
            </a:r>
            <a:r>
              <a:rPr sz="1200" spc="-5" dirty="0">
                <a:latin typeface="Times New Roman"/>
                <a:cs typeface="Times New Roman"/>
              </a:rPr>
              <a:t>Ayı, </a:t>
            </a:r>
            <a:r>
              <a:rPr sz="1200" dirty="0">
                <a:latin typeface="Times New Roman"/>
                <a:cs typeface="Times New Roman"/>
              </a:rPr>
              <a:t>tilkinin </a:t>
            </a:r>
            <a:r>
              <a:rPr sz="1200" spc="-5" dirty="0">
                <a:latin typeface="Times New Roman"/>
                <a:cs typeface="Times New Roman"/>
              </a:rPr>
              <a:t>kurnazlığı karşısında </a:t>
            </a:r>
            <a:r>
              <a:rPr sz="1200" dirty="0">
                <a:latin typeface="Times New Roman"/>
                <a:cs typeface="Times New Roman"/>
              </a:rPr>
              <a:t>zor durumda </a:t>
            </a:r>
            <a:r>
              <a:rPr sz="1200" spc="-5" dirty="0">
                <a:latin typeface="Times New Roman"/>
                <a:cs typeface="Times New Roman"/>
              </a:rPr>
              <a:t>kalır. Ayı, sadece </a:t>
            </a:r>
            <a:r>
              <a:rPr sz="1200" dirty="0">
                <a:latin typeface="Times New Roman"/>
                <a:cs typeface="Times New Roman"/>
              </a:rPr>
              <a:t>bir </a:t>
            </a:r>
            <a:r>
              <a:rPr sz="1200" spc="-5" dirty="0">
                <a:latin typeface="Times New Roman"/>
                <a:cs typeface="Times New Roman"/>
              </a:rPr>
              <a:t>yerde  tilkiyi </a:t>
            </a:r>
            <a:r>
              <a:rPr sz="1200" dirty="0">
                <a:latin typeface="Times New Roman"/>
                <a:cs typeface="Times New Roman"/>
              </a:rPr>
              <a:t>kandırır onu zor </a:t>
            </a:r>
            <a:r>
              <a:rPr sz="1200" spc="-5" dirty="0">
                <a:latin typeface="Times New Roman"/>
                <a:cs typeface="Times New Roman"/>
              </a:rPr>
              <a:t>durumda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bırakır.</a:t>
            </a:r>
            <a:endParaRPr sz="1200">
              <a:latin typeface="Times New Roman"/>
              <a:cs typeface="Times New Roman"/>
            </a:endParaRPr>
          </a:p>
          <a:p>
            <a:pPr marL="461645" marR="1565275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Çakal: Kazdığı kuyuya </a:t>
            </a:r>
            <a:r>
              <a:rPr sz="1200" dirty="0">
                <a:latin typeface="Times New Roman"/>
                <a:cs typeface="Times New Roman"/>
              </a:rPr>
              <a:t>kendisi </a:t>
            </a:r>
            <a:r>
              <a:rPr sz="1200" spc="-5" dirty="0">
                <a:latin typeface="Times New Roman"/>
                <a:cs typeface="Times New Roman"/>
              </a:rPr>
              <a:t>düşer, ava giderken av </a:t>
            </a:r>
            <a:r>
              <a:rPr sz="1200" dirty="0">
                <a:latin typeface="Times New Roman"/>
                <a:cs typeface="Times New Roman"/>
              </a:rPr>
              <a:t>olur.  </a:t>
            </a:r>
            <a:r>
              <a:rPr sz="1200" spc="-5" dirty="0">
                <a:latin typeface="Times New Roman"/>
                <a:cs typeface="Times New Roman"/>
              </a:rPr>
              <a:t>Geyik: Koltuk sevdalısı, makam </a:t>
            </a:r>
            <a:r>
              <a:rPr sz="1200" dirty="0">
                <a:latin typeface="Times New Roman"/>
                <a:cs typeface="Times New Roman"/>
              </a:rPr>
              <a:t>düşkünü, ne oldum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delisidir.</a:t>
            </a:r>
            <a:endParaRPr sz="1200">
              <a:latin typeface="Times New Roman"/>
              <a:cs typeface="Times New Roman"/>
            </a:endParaRPr>
          </a:p>
          <a:p>
            <a:pPr marL="461645" marR="22225" algn="just">
              <a:lnSpc>
                <a:spcPts val="1980"/>
              </a:lnSpc>
            </a:pPr>
            <a:r>
              <a:rPr sz="1200" spc="-5" dirty="0">
                <a:latin typeface="Times New Roman"/>
                <a:cs typeface="Times New Roman"/>
              </a:rPr>
              <a:t>Horoz: Özgürlüğüne </a:t>
            </a:r>
            <a:r>
              <a:rPr sz="1200" dirty="0">
                <a:latin typeface="Times New Roman"/>
                <a:cs typeface="Times New Roman"/>
              </a:rPr>
              <a:t>düşkündür, </a:t>
            </a:r>
            <a:r>
              <a:rPr sz="1200" spc="-5" dirty="0">
                <a:latin typeface="Times New Roman"/>
                <a:cs typeface="Times New Roman"/>
              </a:rPr>
              <a:t>her söze </a:t>
            </a:r>
            <a:r>
              <a:rPr sz="1200" dirty="0">
                <a:latin typeface="Times New Roman"/>
                <a:cs typeface="Times New Roman"/>
              </a:rPr>
              <a:t>kanar, </a:t>
            </a:r>
            <a:r>
              <a:rPr sz="1200" spc="-5" dirty="0">
                <a:latin typeface="Times New Roman"/>
                <a:cs typeface="Times New Roman"/>
              </a:rPr>
              <a:t>açgözlülüğünün cezasını canıyla </a:t>
            </a:r>
            <a:r>
              <a:rPr sz="1200" dirty="0">
                <a:latin typeface="Times New Roman"/>
                <a:cs typeface="Times New Roman"/>
              </a:rPr>
              <a:t>öder.  </a:t>
            </a:r>
            <a:r>
              <a:rPr sz="1200" spc="-5" dirty="0">
                <a:latin typeface="Times New Roman"/>
                <a:cs typeface="Times New Roman"/>
              </a:rPr>
              <a:t>Kaplumbağa: Gururlu, </a:t>
            </a:r>
            <a:r>
              <a:rPr sz="1200" dirty="0">
                <a:latin typeface="Times New Roman"/>
                <a:cs typeface="Times New Roman"/>
              </a:rPr>
              <a:t>akıllı, </a:t>
            </a:r>
            <a:r>
              <a:rPr sz="1200" spc="-5" dirty="0">
                <a:latin typeface="Times New Roman"/>
                <a:cs typeface="Times New Roman"/>
              </a:rPr>
              <a:t>ağırbaşlı, </a:t>
            </a:r>
            <a:r>
              <a:rPr sz="1200" dirty="0">
                <a:latin typeface="Times New Roman"/>
                <a:cs typeface="Times New Roman"/>
              </a:rPr>
              <a:t>hedefe kilitlendi mi </a:t>
            </a:r>
            <a:r>
              <a:rPr sz="1200" spc="-5" dirty="0">
                <a:latin typeface="Times New Roman"/>
                <a:cs typeface="Times New Roman"/>
              </a:rPr>
              <a:t>asla vazgeçmez, sabırlıdır.  Kartal: Herkese tepeden bakar, herkesi aşağılar, </a:t>
            </a:r>
            <a:r>
              <a:rPr sz="1200" dirty="0">
                <a:latin typeface="Times New Roman"/>
                <a:cs typeface="Times New Roman"/>
              </a:rPr>
              <a:t>burnu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havadadır.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8945" algn="just">
              <a:lnSpc>
                <a:spcPts val="1380"/>
              </a:lnSpc>
              <a:spcBef>
                <a:spcPts val="480"/>
              </a:spcBef>
            </a:pPr>
            <a:r>
              <a:rPr sz="1200" dirty="0">
                <a:latin typeface="Times New Roman"/>
                <a:cs typeface="Times New Roman"/>
              </a:rPr>
              <a:t>Kirpi: </a:t>
            </a:r>
            <a:r>
              <a:rPr sz="1200" spc="-5" dirty="0">
                <a:latin typeface="Times New Roman"/>
                <a:cs typeface="Times New Roman"/>
              </a:rPr>
              <a:t>Kendisine yapılan haksızlığa, kimden gelirse gelsin sessiz </a:t>
            </a:r>
            <a:r>
              <a:rPr sz="1200" dirty="0">
                <a:latin typeface="Times New Roman"/>
                <a:cs typeface="Times New Roman"/>
              </a:rPr>
              <a:t>kalamaz, </a:t>
            </a:r>
            <a:r>
              <a:rPr sz="1200" spc="-5" dirty="0">
                <a:latin typeface="Times New Roman"/>
                <a:cs typeface="Times New Roman"/>
              </a:rPr>
              <a:t>hemen  karşılık verir.</a:t>
            </a:r>
            <a:endParaRPr sz="1200">
              <a:latin typeface="Times New Roman"/>
              <a:cs typeface="Times New Roman"/>
            </a:endParaRPr>
          </a:p>
          <a:p>
            <a:pPr marL="461645" marR="2347595">
              <a:lnSpc>
                <a:spcPts val="1980"/>
              </a:lnSpc>
              <a:spcBef>
                <a:spcPts val="120"/>
              </a:spcBef>
            </a:pPr>
            <a:r>
              <a:rPr sz="1200" spc="-5" dirty="0">
                <a:latin typeface="Times New Roman"/>
                <a:cs typeface="Times New Roman"/>
              </a:rPr>
              <a:t>Köpek: Özgürlüğüne </a:t>
            </a:r>
            <a:r>
              <a:rPr sz="1200" dirty="0">
                <a:latin typeface="Times New Roman"/>
                <a:cs typeface="Times New Roman"/>
              </a:rPr>
              <a:t>düşkün, </a:t>
            </a:r>
            <a:r>
              <a:rPr sz="1200" spc="-5" dirty="0">
                <a:latin typeface="Times New Roman"/>
                <a:cs typeface="Times New Roman"/>
              </a:rPr>
              <a:t>dostlarına sadıktır.  Kurbağa: </a:t>
            </a:r>
            <a:r>
              <a:rPr sz="1200" dirty="0">
                <a:latin typeface="Times New Roman"/>
                <a:cs typeface="Times New Roman"/>
              </a:rPr>
              <a:t>Gel-geç hevesli, </a:t>
            </a:r>
            <a:r>
              <a:rPr sz="1200" spc="-5" dirty="0">
                <a:latin typeface="Times New Roman"/>
                <a:cs typeface="Times New Roman"/>
              </a:rPr>
              <a:t>ayran gönüllüdür.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242</Words>
  <Application>Microsoft Office PowerPoint</Application>
  <PresentationFormat>Özel</PresentationFormat>
  <Paragraphs>432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Symbol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MASALLARI İLE EZOP MASALLARI’NIN KARŞILAŞTIRILMASI</dc:title>
  <dc:creator>http://www.nedir.org</dc:creator>
  <cp:keywords>masal</cp:keywords>
  <cp:lastModifiedBy>mehmet genç</cp:lastModifiedBy>
  <cp:revision>1</cp:revision>
  <dcterms:created xsi:type="dcterms:W3CDTF">2018-11-16T08:41:39Z</dcterms:created>
  <dcterms:modified xsi:type="dcterms:W3CDTF">2018-11-16T08:44:19Z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2018-11-16T00:00:00Z</vt:filetime>
  </property>
</Properties>
</file>