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72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257689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Shape 3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72" name="Shape 37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Shape 3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88" name="Shape 3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Shape 4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22" name="Shape 4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Shape 4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57" name="Shape 4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Shape 4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91" name="Shape 49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4" name="Shape 2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41" name="Shape 34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Başlık Slaydı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Başlık, Dikey Metin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Dikey Başlık ve Metin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Bölüm Üstbilgisi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İki İçeri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Karşılaştırma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Yalnızca Başlı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oş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Başlıklı İçeri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Başlıklı Resim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80000">
                <a:schemeClr val="dk1"/>
              </a:gs>
              <a:gs pos="100000">
                <a:schemeClr val="dk1"/>
              </a:gs>
            </a:gsLst>
            <a:lin ang="16200000" scaled="0"/>
          </a:gra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/>
          <p:nvPr/>
        </p:nvSpPr>
        <p:spPr>
          <a:xfrm>
            <a:off x="0" y="28192"/>
            <a:ext cx="9144000" cy="1446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4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BASİT KESİRLERİ GÖSTERME:</a:t>
            </a:r>
          </a:p>
        </p:txBody>
      </p:sp>
      <p:sp>
        <p:nvSpPr>
          <p:cNvPr id="94" name="Shape 94"/>
          <p:cNvSpPr/>
          <p:nvPr/>
        </p:nvSpPr>
        <p:spPr>
          <a:xfrm>
            <a:off x="2502" y="1342276"/>
            <a:ext cx="8882406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FF00"/>
                </a:solidFill>
                <a:latin typeface="Rokkitt"/>
                <a:ea typeface="Rokkitt"/>
                <a:cs typeface="Rokkitt"/>
                <a:sym typeface="Rokkitt"/>
              </a:rPr>
              <a:t>Önce bir sayı doğrusu çizilir.</a:t>
            </a:r>
          </a:p>
        </p:txBody>
      </p:sp>
      <p:sp>
        <p:nvSpPr>
          <p:cNvPr id="95" name="Shape 95"/>
          <p:cNvSpPr/>
          <p:nvPr/>
        </p:nvSpPr>
        <p:spPr>
          <a:xfrm>
            <a:off x="88317" y="2204864"/>
            <a:ext cx="9013202" cy="132343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C000"/>
                </a:solidFill>
                <a:latin typeface="Rokkitt"/>
                <a:ea typeface="Rokkitt"/>
                <a:cs typeface="Rokkitt"/>
                <a:sym typeface="Rokkitt"/>
              </a:rPr>
              <a:t>Sayı doğrusunda </a:t>
            </a: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0</a:t>
            </a:r>
            <a:r>
              <a:rPr lang="tr-TR" sz="4000" b="1" i="0" u="none" strike="noStrike" cap="none" baseline="0">
                <a:solidFill>
                  <a:srgbClr val="FFC000"/>
                </a:solidFill>
                <a:latin typeface="Rokkitt"/>
                <a:ea typeface="Rokkitt"/>
                <a:cs typeface="Rokkitt"/>
                <a:sym typeface="Rokkitt"/>
              </a:rPr>
              <a:t> ile </a:t>
            </a: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  <a:r>
              <a:rPr lang="tr-TR" sz="4000" b="1" i="0" u="none" strike="noStrike" cap="none" baseline="0">
                <a:solidFill>
                  <a:srgbClr val="FFC000"/>
                </a:solidFill>
                <a:latin typeface="Rokkitt"/>
                <a:ea typeface="Rokkitt"/>
                <a:cs typeface="Rokkitt"/>
                <a:sym typeface="Rokkitt"/>
              </a:rPr>
              <a:t> işaretlenir.</a:t>
            </a:r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71" y="179967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56" y="5373216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08303" y="5517232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Shape 9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02134" y="174877"/>
            <a:ext cx="1524000" cy="1143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00" name="Shape 100"/>
          <p:cNvCxnSpPr/>
          <p:nvPr/>
        </p:nvCxnSpPr>
        <p:spPr>
          <a:xfrm rot="10800000" flipH="1">
            <a:off x="778095" y="4725143"/>
            <a:ext cx="7353928" cy="72008"/>
          </a:xfrm>
          <a:prstGeom prst="straightConnector1">
            <a:avLst/>
          </a:prstGeom>
          <a:noFill/>
          <a:ln w="9525" cap="flat">
            <a:solidFill>
              <a:schemeClr val="accent6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101" name="Shape 101"/>
          <p:cNvCxnSpPr/>
          <p:nvPr/>
        </p:nvCxnSpPr>
        <p:spPr>
          <a:xfrm>
            <a:off x="1087891" y="4581905"/>
            <a:ext cx="0" cy="288032"/>
          </a:xfrm>
          <a:prstGeom prst="straightConnector1">
            <a:avLst/>
          </a:prstGeom>
          <a:noFill/>
          <a:ln w="381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2" name="Shape 102"/>
          <p:cNvCxnSpPr/>
          <p:nvPr/>
        </p:nvCxnSpPr>
        <p:spPr>
          <a:xfrm>
            <a:off x="7882271" y="4581128"/>
            <a:ext cx="0" cy="288032"/>
          </a:xfrm>
          <a:prstGeom prst="straightConnector1">
            <a:avLst/>
          </a:prstGeom>
          <a:noFill/>
          <a:ln w="381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3" name="Shape 103"/>
          <p:cNvSpPr/>
          <p:nvPr/>
        </p:nvSpPr>
        <p:spPr>
          <a:xfrm>
            <a:off x="829075" y="3873242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0</a:t>
            </a:r>
          </a:p>
        </p:txBody>
      </p:sp>
      <p:sp>
        <p:nvSpPr>
          <p:cNvPr id="104" name="Shape 104"/>
          <p:cNvSpPr/>
          <p:nvPr/>
        </p:nvSpPr>
        <p:spPr>
          <a:xfrm>
            <a:off x="7602134" y="3873242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4" name="Shape 344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80000">
                <a:schemeClr val="dk1"/>
              </a:gs>
              <a:gs pos="100000">
                <a:schemeClr val="dk1"/>
              </a:gs>
            </a:gsLst>
            <a:lin ang="16200000" scaled="0"/>
          </a:gra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5" name="Shape 345"/>
          <p:cNvSpPr/>
          <p:nvPr/>
        </p:nvSpPr>
        <p:spPr>
          <a:xfrm>
            <a:off x="0" y="28192"/>
            <a:ext cx="9144000" cy="1446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4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BİLEŞİK KESİRLERİ GÖSTERME:</a:t>
            </a:r>
          </a:p>
        </p:txBody>
      </p:sp>
      <p:sp>
        <p:nvSpPr>
          <p:cNvPr id="346" name="Shape 346"/>
          <p:cNvSpPr/>
          <p:nvPr/>
        </p:nvSpPr>
        <p:spPr>
          <a:xfrm>
            <a:off x="-14199" y="1268759"/>
            <a:ext cx="9099019" cy="21852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FF00"/>
                </a:solidFill>
                <a:latin typeface="Rokkitt"/>
                <a:ea typeface="Rokkitt"/>
                <a:cs typeface="Rokkitt"/>
                <a:sym typeface="Rokkitt"/>
              </a:rPr>
              <a:t> </a:t>
            </a: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9/5</a:t>
            </a:r>
            <a:r>
              <a:rPr lang="tr-TR" sz="4800" b="1" i="0" u="none" strike="noStrike" cap="none" baseline="0">
                <a:solidFill>
                  <a:srgbClr val="FFFF00"/>
                </a:solidFill>
                <a:latin typeface="Rokkitt"/>
                <a:ea typeface="Rokkitt"/>
                <a:cs typeface="Rokkitt"/>
                <a:sym typeface="Rokkitt"/>
              </a:rPr>
              <a:t>  kesrini sayı doğrusunda gösterelim.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4000" b="1" i="0" u="none" strike="noStrike" cap="none" baseline="0">
              <a:solidFill>
                <a:srgbClr val="FFFF00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pic>
        <p:nvPicPr>
          <p:cNvPr id="347" name="Shape 3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71" y="179967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8" name="Shape 3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56" y="5373216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9" name="Shape 3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30479" y="5661248"/>
            <a:ext cx="995653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0" name="Shape 3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02134" y="174877"/>
            <a:ext cx="1524000" cy="1143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51" name="Shape 351"/>
          <p:cNvCxnSpPr/>
          <p:nvPr/>
        </p:nvCxnSpPr>
        <p:spPr>
          <a:xfrm>
            <a:off x="75519" y="4941167"/>
            <a:ext cx="8816961" cy="0"/>
          </a:xfrm>
          <a:prstGeom prst="straightConnector1">
            <a:avLst/>
          </a:prstGeom>
          <a:noFill/>
          <a:ln w="9525" cap="flat">
            <a:solidFill>
              <a:schemeClr val="accent6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352" name="Shape 352"/>
          <p:cNvCxnSpPr/>
          <p:nvPr/>
        </p:nvCxnSpPr>
        <p:spPr>
          <a:xfrm>
            <a:off x="323528" y="4725144"/>
            <a:ext cx="0" cy="288032"/>
          </a:xfrm>
          <a:prstGeom prst="straightConnector1">
            <a:avLst/>
          </a:prstGeom>
          <a:noFill/>
          <a:ln w="381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53" name="Shape 353"/>
          <p:cNvCxnSpPr/>
          <p:nvPr/>
        </p:nvCxnSpPr>
        <p:spPr>
          <a:xfrm>
            <a:off x="4355976" y="4649687"/>
            <a:ext cx="0" cy="288032"/>
          </a:xfrm>
          <a:prstGeom prst="straightConnector1">
            <a:avLst/>
          </a:prstGeom>
          <a:noFill/>
          <a:ln w="381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54" name="Shape 354"/>
          <p:cNvSpPr/>
          <p:nvPr/>
        </p:nvSpPr>
        <p:spPr>
          <a:xfrm>
            <a:off x="75519" y="4015185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0</a:t>
            </a:r>
          </a:p>
        </p:txBody>
      </p:sp>
      <p:sp>
        <p:nvSpPr>
          <p:cNvPr id="355" name="Shape 355"/>
          <p:cNvSpPr/>
          <p:nvPr/>
        </p:nvSpPr>
        <p:spPr>
          <a:xfrm>
            <a:off x="4054371" y="3873242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</a:p>
        </p:txBody>
      </p:sp>
      <p:cxnSp>
        <p:nvCxnSpPr>
          <p:cNvPr id="356" name="Shape 356"/>
          <p:cNvCxnSpPr/>
          <p:nvPr/>
        </p:nvCxnSpPr>
        <p:spPr>
          <a:xfrm>
            <a:off x="8532439" y="4697423"/>
            <a:ext cx="0" cy="288032"/>
          </a:xfrm>
          <a:prstGeom prst="straightConnector1">
            <a:avLst/>
          </a:prstGeom>
          <a:noFill/>
          <a:ln w="381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57" name="Shape 357"/>
          <p:cNvSpPr/>
          <p:nvPr/>
        </p:nvSpPr>
        <p:spPr>
          <a:xfrm>
            <a:off x="8264152" y="3945250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2</a:t>
            </a:r>
          </a:p>
        </p:txBody>
      </p:sp>
      <p:sp>
        <p:nvSpPr>
          <p:cNvPr id="358" name="Shape 358"/>
          <p:cNvSpPr/>
          <p:nvPr/>
        </p:nvSpPr>
        <p:spPr>
          <a:xfrm>
            <a:off x="894757" y="436994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59" name="Shape 359"/>
          <p:cNvSpPr/>
          <p:nvPr/>
        </p:nvSpPr>
        <p:spPr>
          <a:xfrm>
            <a:off x="1835696" y="4379176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60" name="Shape 360"/>
          <p:cNvSpPr/>
          <p:nvPr/>
        </p:nvSpPr>
        <p:spPr>
          <a:xfrm>
            <a:off x="2644566" y="4379176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61" name="Shape 361"/>
          <p:cNvSpPr/>
          <p:nvPr/>
        </p:nvSpPr>
        <p:spPr>
          <a:xfrm>
            <a:off x="3466496" y="4346260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62" name="Shape 362"/>
          <p:cNvSpPr/>
          <p:nvPr/>
        </p:nvSpPr>
        <p:spPr>
          <a:xfrm>
            <a:off x="4198387" y="434559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7030A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63" name="Shape 363"/>
          <p:cNvSpPr/>
          <p:nvPr/>
        </p:nvSpPr>
        <p:spPr>
          <a:xfrm>
            <a:off x="5190601" y="4346519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64" name="Shape 364"/>
          <p:cNvSpPr/>
          <p:nvPr/>
        </p:nvSpPr>
        <p:spPr>
          <a:xfrm>
            <a:off x="6156175" y="430964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65" name="Shape 365"/>
          <p:cNvSpPr/>
          <p:nvPr/>
        </p:nvSpPr>
        <p:spPr>
          <a:xfrm>
            <a:off x="6934690" y="433356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66" name="Shape 366"/>
          <p:cNvSpPr/>
          <p:nvPr/>
        </p:nvSpPr>
        <p:spPr>
          <a:xfrm>
            <a:off x="7696690" y="4364582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67" name="Shape 367"/>
          <p:cNvSpPr/>
          <p:nvPr/>
        </p:nvSpPr>
        <p:spPr>
          <a:xfrm>
            <a:off x="8364134" y="4387203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7030A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68" name="Shape 368"/>
          <p:cNvSpPr/>
          <p:nvPr/>
        </p:nvSpPr>
        <p:spPr>
          <a:xfrm>
            <a:off x="7610074" y="4458816"/>
            <a:ext cx="546846" cy="914400"/>
          </a:xfrm>
          <a:prstGeom prst="donut">
            <a:avLst>
              <a:gd name="adj" fmla="val 2500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9" name="Shape 3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60314" y="5503405"/>
            <a:ext cx="1190625" cy="1295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Shape 37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5" name="Shape 375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80000">
                <a:schemeClr val="dk1"/>
              </a:gs>
              <a:gs pos="100000">
                <a:schemeClr val="dk1"/>
              </a:gs>
            </a:gsLst>
            <a:lin ang="16200000" scaled="0"/>
          </a:gra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6" name="Shape 376"/>
          <p:cNvSpPr/>
          <p:nvPr/>
        </p:nvSpPr>
        <p:spPr>
          <a:xfrm>
            <a:off x="0" y="28192"/>
            <a:ext cx="9144000" cy="1754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54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TAM SAYILI KESİRLERİ GÖSTERME:</a:t>
            </a:r>
          </a:p>
        </p:txBody>
      </p:sp>
      <p:sp>
        <p:nvSpPr>
          <p:cNvPr id="377" name="Shape 377"/>
          <p:cNvSpPr/>
          <p:nvPr/>
        </p:nvSpPr>
        <p:spPr>
          <a:xfrm>
            <a:off x="2267743" y="1648342"/>
            <a:ext cx="6742145" cy="28623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3600" b="1" i="0" u="none" strike="noStrike" cap="none" baseline="0">
                <a:solidFill>
                  <a:srgbClr val="FFC000"/>
                </a:solidFill>
                <a:latin typeface="Rokkitt"/>
                <a:ea typeface="Rokkitt"/>
                <a:cs typeface="Rokkitt"/>
                <a:sym typeface="Rokkitt"/>
              </a:rPr>
              <a:t>Tam sayı kısımları bütün olarak alınır, kesir kısımları ise sonra gelen tam sayıdan oluşturulur.</a:t>
            </a:r>
          </a:p>
        </p:txBody>
      </p:sp>
      <p:sp>
        <p:nvSpPr>
          <p:cNvPr id="378" name="Shape 378"/>
          <p:cNvSpPr/>
          <p:nvPr/>
        </p:nvSpPr>
        <p:spPr>
          <a:xfrm>
            <a:off x="838629" y="1778325"/>
            <a:ext cx="1080120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9</a:t>
            </a:r>
          </a:p>
        </p:txBody>
      </p:sp>
      <p:pic>
        <p:nvPicPr>
          <p:cNvPr id="379" name="Shape 3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97" y="1081605"/>
            <a:ext cx="1485899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Shape 38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97" y="5517232"/>
            <a:ext cx="1485899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Shape 3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64288" y="5589239"/>
            <a:ext cx="1485899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82" name="Shape 3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64288" y="904579"/>
            <a:ext cx="1485899" cy="1133475"/>
          </a:xfrm>
          <a:prstGeom prst="rect">
            <a:avLst/>
          </a:prstGeom>
          <a:noFill/>
          <a:ln>
            <a:noFill/>
          </a:ln>
        </p:spPr>
      </p:pic>
      <p:sp>
        <p:nvSpPr>
          <p:cNvPr id="383" name="Shape 383"/>
          <p:cNvSpPr/>
          <p:nvPr/>
        </p:nvSpPr>
        <p:spPr>
          <a:xfrm>
            <a:off x="1191882" y="2780927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5</a:t>
            </a:r>
          </a:p>
        </p:txBody>
      </p:sp>
      <p:cxnSp>
        <p:nvCxnSpPr>
          <p:cNvPr id="384" name="Shape 384"/>
          <p:cNvCxnSpPr/>
          <p:nvPr/>
        </p:nvCxnSpPr>
        <p:spPr>
          <a:xfrm>
            <a:off x="838629" y="2708919"/>
            <a:ext cx="1296143" cy="13912"/>
          </a:xfrm>
          <a:prstGeom prst="straightConnector1">
            <a:avLst/>
          </a:prstGeom>
          <a:noFill/>
          <a:ln w="38100" cap="flat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85" name="Shape 385"/>
          <p:cNvSpPr/>
          <p:nvPr/>
        </p:nvSpPr>
        <p:spPr>
          <a:xfrm>
            <a:off x="434735" y="2293421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5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1" name="Shape 391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80000">
                <a:schemeClr val="dk1"/>
              </a:gs>
              <a:gs pos="100000">
                <a:schemeClr val="dk1"/>
              </a:gs>
            </a:gsLst>
            <a:lin ang="16200000" scaled="0"/>
          </a:gra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2" name="Shape 392"/>
          <p:cNvSpPr/>
          <p:nvPr/>
        </p:nvSpPr>
        <p:spPr>
          <a:xfrm>
            <a:off x="0" y="28192"/>
            <a:ext cx="9144000" cy="1754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54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TAM SAYILI KESİRLERİ GÖSTERME:</a:t>
            </a:r>
          </a:p>
        </p:txBody>
      </p:sp>
      <p:sp>
        <p:nvSpPr>
          <p:cNvPr id="393" name="Shape 393"/>
          <p:cNvSpPr/>
          <p:nvPr/>
        </p:nvSpPr>
        <p:spPr>
          <a:xfrm>
            <a:off x="1918749" y="1648342"/>
            <a:ext cx="7091141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3600" b="1" i="0" u="none" strike="noStrike" cap="none" baseline="0">
                <a:solidFill>
                  <a:srgbClr val="FFC000"/>
                </a:solidFill>
                <a:latin typeface="Rokkitt"/>
                <a:ea typeface="Rokkitt"/>
                <a:cs typeface="Rokkitt"/>
                <a:sym typeface="Rokkitt"/>
              </a:rPr>
              <a:t>Kesrini sayı doğrusunda gösterelim.</a:t>
            </a:r>
          </a:p>
        </p:txBody>
      </p:sp>
      <p:sp>
        <p:nvSpPr>
          <p:cNvPr id="394" name="Shape 394"/>
          <p:cNvSpPr/>
          <p:nvPr/>
        </p:nvSpPr>
        <p:spPr>
          <a:xfrm>
            <a:off x="813747" y="1484783"/>
            <a:ext cx="1080120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3</a:t>
            </a:r>
          </a:p>
        </p:txBody>
      </p:sp>
      <p:pic>
        <p:nvPicPr>
          <p:cNvPr id="395" name="Shape 3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97" y="798237"/>
            <a:ext cx="1485899" cy="566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396" name="Shape 3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97" y="5517232"/>
            <a:ext cx="1485899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7" name="Shape 3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64288" y="5589239"/>
            <a:ext cx="1485899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Shape 3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8365" y="798237"/>
            <a:ext cx="1485899" cy="566736"/>
          </a:xfrm>
          <a:prstGeom prst="rect">
            <a:avLst/>
          </a:prstGeom>
          <a:noFill/>
          <a:ln>
            <a:noFill/>
          </a:ln>
        </p:spPr>
      </p:pic>
      <p:sp>
        <p:nvSpPr>
          <p:cNvPr id="399" name="Shape 399"/>
          <p:cNvSpPr/>
          <p:nvPr/>
        </p:nvSpPr>
        <p:spPr>
          <a:xfrm>
            <a:off x="1049487" y="235961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5</a:t>
            </a:r>
          </a:p>
        </p:txBody>
      </p:sp>
      <p:cxnSp>
        <p:nvCxnSpPr>
          <p:cNvPr id="400" name="Shape 400"/>
          <p:cNvCxnSpPr/>
          <p:nvPr/>
        </p:nvCxnSpPr>
        <p:spPr>
          <a:xfrm>
            <a:off x="705735" y="2292386"/>
            <a:ext cx="1296143" cy="13912"/>
          </a:xfrm>
          <a:prstGeom prst="straightConnector1">
            <a:avLst/>
          </a:prstGeom>
          <a:noFill/>
          <a:ln w="38100" cap="flat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01" name="Shape 401"/>
          <p:cNvSpPr/>
          <p:nvPr/>
        </p:nvSpPr>
        <p:spPr>
          <a:xfrm>
            <a:off x="264965" y="1763975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</a:p>
        </p:txBody>
      </p:sp>
      <p:cxnSp>
        <p:nvCxnSpPr>
          <p:cNvPr id="402" name="Shape 402"/>
          <p:cNvCxnSpPr/>
          <p:nvPr/>
        </p:nvCxnSpPr>
        <p:spPr>
          <a:xfrm>
            <a:off x="65397" y="4509119"/>
            <a:ext cx="8755074" cy="0"/>
          </a:xfrm>
          <a:prstGeom prst="straightConnector1">
            <a:avLst/>
          </a:prstGeom>
          <a:noFill/>
          <a:ln w="9525" cap="flat">
            <a:solidFill>
              <a:schemeClr val="accent6"/>
            </a:solidFill>
            <a:prstDash val="solid"/>
            <a:round/>
            <a:headEnd type="stealth" w="lg" len="lg"/>
            <a:tailEnd type="stealth" w="lg" len="lg"/>
          </a:ln>
        </p:spPr>
      </p:cxnSp>
      <p:sp>
        <p:nvSpPr>
          <p:cNvPr id="403" name="Shape 403"/>
          <p:cNvSpPr/>
          <p:nvPr/>
        </p:nvSpPr>
        <p:spPr>
          <a:xfrm rot="5400000">
            <a:off x="52533" y="4239090"/>
            <a:ext cx="468051" cy="540060"/>
          </a:xfrm>
          <a:prstGeom prst="mathMinus">
            <a:avLst>
              <a:gd name="adj1" fmla="val 2352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4" name="Shape 404"/>
          <p:cNvSpPr/>
          <p:nvPr/>
        </p:nvSpPr>
        <p:spPr>
          <a:xfrm rot="5400000">
            <a:off x="2969822" y="4222187"/>
            <a:ext cx="468051" cy="540060"/>
          </a:xfrm>
          <a:prstGeom prst="mathMinus">
            <a:avLst>
              <a:gd name="adj1" fmla="val 2352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5" name="Shape 405"/>
          <p:cNvSpPr/>
          <p:nvPr/>
        </p:nvSpPr>
        <p:spPr>
          <a:xfrm rot="5400000">
            <a:off x="5688124" y="4216169"/>
            <a:ext cx="468051" cy="540060"/>
          </a:xfrm>
          <a:prstGeom prst="mathMinus">
            <a:avLst>
              <a:gd name="adj1" fmla="val 2352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Shape 406"/>
          <p:cNvSpPr/>
          <p:nvPr/>
        </p:nvSpPr>
        <p:spPr>
          <a:xfrm rot="5400000">
            <a:off x="8321976" y="4200415"/>
            <a:ext cx="468051" cy="540060"/>
          </a:xfrm>
          <a:prstGeom prst="mathMinus">
            <a:avLst>
              <a:gd name="adj1" fmla="val 2352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7" name="Shape 407"/>
          <p:cNvSpPr/>
          <p:nvPr/>
        </p:nvSpPr>
        <p:spPr>
          <a:xfrm>
            <a:off x="33432" y="3645023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0</a:t>
            </a:r>
          </a:p>
        </p:txBody>
      </p:sp>
      <p:sp>
        <p:nvSpPr>
          <p:cNvPr id="408" name="Shape 408"/>
          <p:cNvSpPr/>
          <p:nvPr/>
        </p:nvSpPr>
        <p:spPr>
          <a:xfrm>
            <a:off x="2933817" y="3528533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</a:p>
        </p:txBody>
      </p:sp>
      <p:sp>
        <p:nvSpPr>
          <p:cNvPr id="409" name="Shape 409"/>
          <p:cNvSpPr/>
          <p:nvPr/>
        </p:nvSpPr>
        <p:spPr>
          <a:xfrm>
            <a:off x="5663335" y="3567207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2</a:t>
            </a:r>
          </a:p>
        </p:txBody>
      </p:sp>
      <p:sp>
        <p:nvSpPr>
          <p:cNvPr id="410" name="Shape 410"/>
          <p:cNvSpPr/>
          <p:nvPr/>
        </p:nvSpPr>
        <p:spPr>
          <a:xfrm>
            <a:off x="8281103" y="3521108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3</a:t>
            </a:r>
          </a:p>
        </p:txBody>
      </p:sp>
      <p:sp>
        <p:nvSpPr>
          <p:cNvPr id="411" name="Shape 411"/>
          <p:cNvSpPr/>
          <p:nvPr/>
        </p:nvSpPr>
        <p:spPr>
          <a:xfrm rot="5400000">
            <a:off x="1418124" y="3600441"/>
            <a:ext cx="720080" cy="2652786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12" name="Shape 412"/>
          <p:cNvSpPr/>
          <p:nvPr/>
        </p:nvSpPr>
        <p:spPr>
          <a:xfrm>
            <a:off x="892804" y="5286873"/>
            <a:ext cx="1597748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C00000"/>
                </a:solidFill>
                <a:latin typeface="Rokkitt"/>
                <a:ea typeface="Rokkitt"/>
                <a:cs typeface="Rokkitt"/>
                <a:sym typeface="Rokkitt"/>
              </a:rPr>
              <a:t>tam</a:t>
            </a:r>
          </a:p>
        </p:txBody>
      </p:sp>
      <p:sp>
        <p:nvSpPr>
          <p:cNvPr id="413" name="Shape 413"/>
          <p:cNvSpPr/>
          <p:nvPr/>
        </p:nvSpPr>
        <p:spPr>
          <a:xfrm>
            <a:off x="3385019" y="3882476"/>
            <a:ext cx="423057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414" name="Shape 414"/>
          <p:cNvSpPr/>
          <p:nvPr/>
        </p:nvSpPr>
        <p:spPr>
          <a:xfrm>
            <a:off x="4019876" y="3897539"/>
            <a:ext cx="423057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415" name="Shape 415"/>
          <p:cNvSpPr/>
          <p:nvPr/>
        </p:nvSpPr>
        <p:spPr>
          <a:xfrm>
            <a:off x="4647017" y="3895246"/>
            <a:ext cx="423057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416" name="Shape 416"/>
          <p:cNvSpPr/>
          <p:nvPr/>
        </p:nvSpPr>
        <p:spPr>
          <a:xfrm>
            <a:off x="5229062" y="3914175"/>
            <a:ext cx="423057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417" name="Shape 417"/>
          <p:cNvSpPr/>
          <p:nvPr/>
        </p:nvSpPr>
        <p:spPr>
          <a:xfrm>
            <a:off x="5710621" y="3889228"/>
            <a:ext cx="423057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418" name="Shape 418"/>
          <p:cNvSpPr/>
          <p:nvPr/>
        </p:nvSpPr>
        <p:spPr>
          <a:xfrm>
            <a:off x="4585121" y="3921151"/>
            <a:ext cx="546846" cy="914400"/>
          </a:xfrm>
          <a:prstGeom prst="donut">
            <a:avLst>
              <a:gd name="adj" fmla="val 2500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19" name="Shape 4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90069" y="4835551"/>
            <a:ext cx="1143000" cy="1562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Shape 424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5" name="Shape 425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80000">
                <a:schemeClr val="dk1"/>
              </a:gs>
              <a:gs pos="100000">
                <a:schemeClr val="dk1"/>
              </a:gs>
            </a:gsLst>
            <a:lin ang="16200000" scaled="0"/>
          </a:gra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26" name="Shape 426"/>
          <p:cNvSpPr/>
          <p:nvPr/>
        </p:nvSpPr>
        <p:spPr>
          <a:xfrm>
            <a:off x="0" y="28192"/>
            <a:ext cx="9144000" cy="1754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54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TAM SAYILI KESİRLERİ GÖSTERME:</a:t>
            </a:r>
          </a:p>
        </p:txBody>
      </p:sp>
      <p:sp>
        <p:nvSpPr>
          <p:cNvPr id="427" name="Shape 427"/>
          <p:cNvSpPr/>
          <p:nvPr/>
        </p:nvSpPr>
        <p:spPr>
          <a:xfrm>
            <a:off x="1918749" y="1648342"/>
            <a:ext cx="7091141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3600" b="1" i="0" u="none" strike="noStrike" cap="none" baseline="0">
                <a:solidFill>
                  <a:srgbClr val="FFC000"/>
                </a:solidFill>
                <a:latin typeface="Rokkitt"/>
                <a:ea typeface="Rokkitt"/>
                <a:cs typeface="Rokkitt"/>
                <a:sym typeface="Rokkitt"/>
              </a:rPr>
              <a:t>Kesrini sayı doğrusunda gösterelim.</a:t>
            </a:r>
          </a:p>
        </p:txBody>
      </p:sp>
      <p:sp>
        <p:nvSpPr>
          <p:cNvPr id="428" name="Shape 428"/>
          <p:cNvSpPr/>
          <p:nvPr/>
        </p:nvSpPr>
        <p:spPr>
          <a:xfrm>
            <a:off x="813747" y="1484783"/>
            <a:ext cx="1080120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2</a:t>
            </a:r>
          </a:p>
        </p:txBody>
      </p:sp>
      <p:pic>
        <p:nvPicPr>
          <p:cNvPr id="429" name="Shape 4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97" y="798237"/>
            <a:ext cx="1485899" cy="566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Shape 4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97" y="5517232"/>
            <a:ext cx="1485899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1" name="Shape 4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64288" y="5589239"/>
            <a:ext cx="1485899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Shape 4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8365" y="798237"/>
            <a:ext cx="1485899" cy="566736"/>
          </a:xfrm>
          <a:prstGeom prst="rect">
            <a:avLst/>
          </a:prstGeom>
          <a:noFill/>
          <a:ln>
            <a:noFill/>
          </a:ln>
        </p:spPr>
      </p:pic>
      <p:sp>
        <p:nvSpPr>
          <p:cNvPr id="433" name="Shape 433"/>
          <p:cNvSpPr/>
          <p:nvPr/>
        </p:nvSpPr>
        <p:spPr>
          <a:xfrm>
            <a:off x="1268095" y="235961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4</a:t>
            </a:r>
          </a:p>
        </p:txBody>
      </p:sp>
      <p:cxnSp>
        <p:nvCxnSpPr>
          <p:cNvPr id="434" name="Shape 434"/>
          <p:cNvCxnSpPr/>
          <p:nvPr/>
        </p:nvCxnSpPr>
        <p:spPr>
          <a:xfrm>
            <a:off x="705735" y="2292386"/>
            <a:ext cx="1296143" cy="13912"/>
          </a:xfrm>
          <a:prstGeom prst="straightConnector1">
            <a:avLst/>
          </a:prstGeom>
          <a:noFill/>
          <a:ln w="38100" cap="flat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35" name="Shape 435"/>
          <p:cNvSpPr/>
          <p:nvPr/>
        </p:nvSpPr>
        <p:spPr>
          <a:xfrm>
            <a:off x="264965" y="1763975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2</a:t>
            </a:r>
          </a:p>
        </p:txBody>
      </p:sp>
      <p:cxnSp>
        <p:nvCxnSpPr>
          <p:cNvPr id="436" name="Shape 436"/>
          <p:cNvCxnSpPr/>
          <p:nvPr/>
        </p:nvCxnSpPr>
        <p:spPr>
          <a:xfrm>
            <a:off x="65397" y="4509119"/>
            <a:ext cx="8755074" cy="0"/>
          </a:xfrm>
          <a:prstGeom prst="straightConnector1">
            <a:avLst/>
          </a:prstGeom>
          <a:noFill/>
          <a:ln w="9525" cap="flat">
            <a:solidFill>
              <a:schemeClr val="accent6"/>
            </a:solidFill>
            <a:prstDash val="solid"/>
            <a:round/>
            <a:headEnd type="stealth" w="lg" len="lg"/>
            <a:tailEnd type="stealth" w="lg" len="lg"/>
          </a:ln>
        </p:spPr>
      </p:cxnSp>
      <p:sp>
        <p:nvSpPr>
          <p:cNvPr id="437" name="Shape 437"/>
          <p:cNvSpPr/>
          <p:nvPr/>
        </p:nvSpPr>
        <p:spPr>
          <a:xfrm rot="5400000">
            <a:off x="52533" y="4239090"/>
            <a:ext cx="468051" cy="540060"/>
          </a:xfrm>
          <a:prstGeom prst="mathMinus">
            <a:avLst>
              <a:gd name="adj1" fmla="val 2352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8" name="Shape 438"/>
          <p:cNvSpPr/>
          <p:nvPr/>
        </p:nvSpPr>
        <p:spPr>
          <a:xfrm rot="5400000">
            <a:off x="2969822" y="4222187"/>
            <a:ext cx="468051" cy="540060"/>
          </a:xfrm>
          <a:prstGeom prst="mathMinus">
            <a:avLst>
              <a:gd name="adj1" fmla="val 2352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9" name="Shape 439"/>
          <p:cNvSpPr/>
          <p:nvPr/>
        </p:nvSpPr>
        <p:spPr>
          <a:xfrm rot="5400000">
            <a:off x="5688124" y="4216169"/>
            <a:ext cx="468051" cy="540060"/>
          </a:xfrm>
          <a:prstGeom prst="mathMinus">
            <a:avLst>
              <a:gd name="adj1" fmla="val 2352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0" name="Shape 440"/>
          <p:cNvSpPr/>
          <p:nvPr/>
        </p:nvSpPr>
        <p:spPr>
          <a:xfrm rot="5400000">
            <a:off x="8321976" y="4200415"/>
            <a:ext cx="468051" cy="540060"/>
          </a:xfrm>
          <a:prstGeom prst="mathMinus">
            <a:avLst>
              <a:gd name="adj1" fmla="val 2352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1" name="Shape 441"/>
          <p:cNvSpPr/>
          <p:nvPr/>
        </p:nvSpPr>
        <p:spPr>
          <a:xfrm>
            <a:off x="33432" y="3645023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0</a:t>
            </a:r>
          </a:p>
        </p:txBody>
      </p:sp>
      <p:sp>
        <p:nvSpPr>
          <p:cNvPr id="442" name="Shape 442"/>
          <p:cNvSpPr/>
          <p:nvPr/>
        </p:nvSpPr>
        <p:spPr>
          <a:xfrm>
            <a:off x="2933817" y="3528533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</a:p>
        </p:txBody>
      </p:sp>
      <p:sp>
        <p:nvSpPr>
          <p:cNvPr id="443" name="Shape 443"/>
          <p:cNvSpPr/>
          <p:nvPr/>
        </p:nvSpPr>
        <p:spPr>
          <a:xfrm>
            <a:off x="5663335" y="3567207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2</a:t>
            </a:r>
          </a:p>
        </p:txBody>
      </p:sp>
      <p:sp>
        <p:nvSpPr>
          <p:cNvPr id="444" name="Shape 444"/>
          <p:cNvSpPr/>
          <p:nvPr/>
        </p:nvSpPr>
        <p:spPr>
          <a:xfrm>
            <a:off x="8281103" y="3521108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3</a:t>
            </a:r>
          </a:p>
        </p:txBody>
      </p:sp>
      <p:sp>
        <p:nvSpPr>
          <p:cNvPr id="445" name="Shape 445"/>
          <p:cNvSpPr/>
          <p:nvPr/>
        </p:nvSpPr>
        <p:spPr>
          <a:xfrm rot="5400000">
            <a:off x="1418124" y="3600441"/>
            <a:ext cx="720080" cy="2652786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6" name="Shape 446"/>
          <p:cNvSpPr/>
          <p:nvPr/>
        </p:nvSpPr>
        <p:spPr>
          <a:xfrm>
            <a:off x="638579" y="5286873"/>
            <a:ext cx="1851975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C00000"/>
                </a:solidFill>
                <a:latin typeface="Rokkitt"/>
                <a:ea typeface="Rokkitt"/>
                <a:cs typeface="Rokkitt"/>
                <a:sym typeface="Rokkitt"/>
              </a:rPr>
              <a:t>1tam</a:t>
            </a:r>
          </a:p>
        </p:txBody>
      </p:sp>
      <p:sp>
        <p:nvSpPr>
          <p:cNvPr id="447" name="Shape 447"/>
          <p:cNvSpPr/>
          <p:nvPr/>
        </p:nvSpPr>
        <p:spPr>
          <a:xfrm>
            <a:off x="6375778" y="3937410"/>
            <a:ext cx="423057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448" name="Shape 448"/>
          <p:cNvSpPr/>
          <p:nvPr/>
        </p:nvSpPr>
        <p:spPr>
          <a:xfrm>
            <a:off x="7010096" y="3912148"/>
            <a:ext cx="423057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449" name="Shape 449"/>
          <p:cNvSpPr/>
          <p:nvPr/>
        </p:nvSpPr>
        <p:spPr>
          <a:xfrm>
            <a:off x="7729786" y="3939705"/>
            <a:ext cx="423057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450" name="Shape 450"/>
          <p:cNvSpPr/>
          <p:nvPr/>
        </p:nvSpPr>
        <p:spPr>
          <a:xfrm>
            <a:off x="8375675" y="3942733"/>
            <a:ext cx="423057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451" name="Shape 451"/>
          <p:cNvSpPr/>
          <p:nvPr/>
        </p:nvSpPr>
        <p:spPr>
          <a:xfrm rot="5400000">
            <a:off x="4202281" y="3735093"/>
            <a:ext cx="720080" cy="2652786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2" name="Shape 452"/>
          <p:cNvSpPr/>
          <p:nvPr/>
        </p:nvSpPr>
        <p:spPr>
          <a:xfrm>
            <a:off x="3473878" y="5448091"/>
            <a:ext cx="1896996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C00000"/>
                </a:solidFill>
                <a:latin typeface="Rokkitt"/>
                <a:ea typeface="Rokkitt"/>
                <a:cs typeface="Rokkitt"/>
                <a:sym typeface="Rokkitt"/>
              </a:rPr>
              <a:t>1tam</a:t>
            </a:r>
          </a:p>
        </p:txBody>
      </p:sp>
      <p:sp>
        <p:nvSpPr>
          <p:cNvPr id="453" name="Shape 453"/>
          <p:cNvSpPr/>
          <p:nvPr/>
        </p:nvSpPr>
        <p:spPr>
          <a:xfrm>
            <a:off x="6948200" y="4005457"/>
            <a:ext cx="546846" cy="914400"/>
          </a:xfrm>
          <a:prstGeom prst="donut">
            <a:avLst>
              <a:gd name="adj" fmla="val 2500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54" name="Shape 45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19524" y="4927251"/>
            <a:ext cx="923925" cy="1323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Shape 45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0" name="Shape 460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80000">
                <a:schemeClr val="dk1"/>
              </a:gs>
              <a:gs pos="100000">
                <a:schemeClr val="dk1"/>
              </a:gs>
            </a:gsLst>
            <a:lin ang="16200000" scaled="0"/>
          </a:gra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1" name="Shape 461"/>
          <p:cNvSpPr/>
          <p:nvPr/>
        </p:nvSpPr>
        <p:spPr>
          <a:xfrm>
            <a:off x="0" y="28192"/>
            <a:ext cx="9144000" cy="17543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54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TAM SAYILI KESİRLERİ GÖSTERME:</a:t>
            </a:r>
          </a:p>
        </p:txBody>
      </p:sp>
      <p:sp>
        <p:nvSpPr>
          <p:cNvPr id="462" name="Shape 462"/>
          <p:cNvSpPr/>
          <p:nvPr/>
        </p:nvSpPr>
        <p:spPr>
          <a:xfrm>
            <a:off x="1918749" y="1648342"/>
            <a:ext cx="7091141" cy="1200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3600" b="1" i="0" u="none" strike="noStrike" cap="none" baseline="0">
                <a:solidFill>
                  <a:srgbClr val="FFC000"/>
                </a:solidFill>
                <a:latin typeface="Rokkitt"/>
                <a:ea typeface="Rokkitt"/>
                <a:cs typeface="Rokkitt"/>
                <a:sym typeface="Rokkitt"/>
              </a:rPr>
              <a:t>Kesrini sayı doğrusunda gösterelim.</a:t>
            </a:r>
          </a:p>
        </p:txBody>
      </p:sp>
      <p:sp>
        <p:nvSpPr>
          <p:cNvPr id="463" name="Shape 463"/>
          <p:cNvSpPr/>
          <p:nvPr/>
        </p:nvSpPr>
        <p:spPr>
          <a:xfrm>
            <a:off x="813747" y="1484783"/>
            <a:ext cx="1080120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</a:p>
        </p:txBody>
      </p:sp>
      <p:pic>
        <p:nvPicPr>
          <p:cNvPr id="464" name="Shape 4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97" y="798237"/>
            <a:ext cx="1485899" cy="566736"/>
          </a:xfrm>
          <a:prstGeom prst="rect">
            <a:avLst/>
          </a:prstGeom>
          <a:noFill/>
          <a:ln>
            <a:noFill/>
          </a:ln>
        </p:spPr>
      </p:pic>
      <p:pic>
        <p:nvPicPr>
          <p:cNvPr id="465" name="Shape 4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397" y="5517232"/>
            <a:ext cx="1485899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6" name="Shape 4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64288" y="5589239"/>
            <a:ext cx="1485899" cy="11334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67" name="Shape 46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98365" y="798237"/>
            <a:ext cx="1485899" cy="566736"/>
          </a:xfrm>
          <a:prstGeom prst="rect">
            <a:avLst/>
          </a:prstGeom>
          <a:noFill/>
          <a:ln>
            <a:noFill/>
          </a:ln>
        </p:spPr>
      </p:pic>
      <p:sp>
        <p:nvSpPr>
          <p:cNvPr id="468" name="Shape 468"/>
          <p:cNvSpPr/>
          <p:nvPr/>
        </p:nvSpPr>
        <p:spPr>
          <a:xfrm>
            <a:off x="1167000" y="2346141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3</a:t>
            </a:r>
          </a:p>
        </p:txBody>
      </p:sp>
      <p:cxnSp>
        <p:nvCxnSpPr>
          <p:cNvPr id="469" name="Shape 469"/>
          <p:cNvCxnSpPr/>
          <p:nvPr/>
        </p:nvCxnSpPr>
        <p:spPr>
          <a:xfrm>
            <a:off x="705735" y="2292386"/>
            <a:ext cx="1296143" cy="13912"/>
          </a:xfrm>
          <a:prstGeom prst="straightConnector1">
            <a:avLst/>
          </a:prstGeom>
          <a:noFill/>
          <a:ln w="38100" cap="flat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70" name="Shape 470"/>
          <p:cNvSpPr/>
          <p:nvPr/>
        </p:nvSpPr>
        <p:spPr>
          <a:xfrm>
            <a:off x="264965" y="1763975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2</a:t>
            </a:r>
          </a:p>
        </p:txBody>
      </p:sp>
      <p:cxnSp>
        <p:nvCxnSpPr>
          <p:cNvPr id="471" name="Shape 471"/>
          <p:cNvCxnSpPr/>
          <p:nvPr/>
        </p:nvCxnSpPr>
        <p:spPr>
          <a:xfrm>
            <a:off x="65397" y="4509119"/>
            <a:ext cx="8755074" cy="0"/>
          </a:xfrm>
          <a:prstGeom prst="straightConnector1">
            <a:avLst/>
          </a:prstGeom>
          <a:noFill/>
          <a:ln w="9525" cap="flat">
            <a:solidFill>
              <a:schemeClr val="accent6"/>
            </a:solidFill>
            <a:prstDash val="solid"/>
            <a:round/>
            <a:headEnd type="stealth" w="lg" len="lg"/>
            <a:tailEnd type="stealth" w="lg" len="lg"/>
          </a:ln>
        </p:spPr>
      </p:cxnSp>
      <p:sp>
        <p:nvSpPr>
          <p:cNvPr id="472" name="Shape 472"/>
          <p:cNvSpPr/>
          <p:nvPr/>
        </p:nvSpPr>
        <p:spPr>
          <a:xfrm rot="5400000">
            <a:off x="52533" y="4239090"/>
            <a:ext cx="468051" cy="540060"/>
          </a:xfrm>
          <a:prstGeom prst="mathMinus">
            <a:avLst>
              <a:gd name="adj1" fmla="val 2352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3" name="Shape 473"/>
          <p:cNvSpPr/>
          <p:nvPr/>
        </p:nvSpPr>
        <p:spPr>
          <a:xfrm rot="5400000">
            <a:off x="2969822" y="4222187"/>
            <a:ext cx="468051" cy="540060"/>
          </a:xfrm>
          <a:prstGeom prst="mathMinus">
            <a:avLst>
              <a:gd name="adj1" fmla="val 2352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4" name="Shape 474"/>
          <p:cNvSpPr/>
          <p:nvPr/>
        </p:nvSpPr>
        <p:spPr>
          <a:xfrm rot="5400000">
            <a:off x="5688124" y="4216169"/>
            <a:ext cx="468051" cy="540060"/>
          </a:xfrm>
          <a:prstGeom prst="mathMinus">
            <a:avLst>
              <a:gd name="adj1" fmla="val 2352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5" name="Shape 475"/>
          <p:cNvSpPr/>
          <p:nvPr/>
        </p:nvSpPr>
        <p:spPr>
          <a:xfrm rot="5400000">
            <a:off x="8321976" y="4200415"/>
            <a:ext cx="468051" cy="540060"/>
          </a:xfrm>
          <a:prstGeom prst="mathMinus">
            <a:avLst>
              <a:gd name="adj1" fmla="val 2352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76" name="Shape 476"/>
          <p:cNvSpPr/>
          <p:nvPr/>
        </p:nvSpPr>
        <p:spPr>
          <a:xfrm>
            <a:off x="33432" y="3645023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0</a:t>
            </a:r>
          </a:p>
        </p:txBody>
      </p:sp>
      <p:sp>
        <p:nvSpPr>
          <p:cNvPr id="477" name="Shape 477"/>
          <p:cNvSpPr/>
          <p:nvPr/>
        </p:nvSpPr>
        <p:spPr>
          <a:xfrm>
            <a:off x="2933817" y="3528533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</a:p>
        </p:txBody>
      </p:sp>
      <p:sp>
        <p:nvSpPr>
          <p:cNvPr id="478" name="Shape 478"/>
          <p:cNvSpPr/>
          <p:nvPr/>
        </p:nvSpPr>
        <p:spPr>
          <a:xfrm>
            <a:off x="5663335" y="3567207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2</a:t>
            </a:r>
          </a:p>
        </p:txBody>
      </p:sp>
      <p:sp>
        <p:nvSpPr>
          <p:cNvPr id="479" name="Shape 479"/>
          <p:cNvSpPr/>
          <p:nvPr/>
        </p:nvSpPr>
        <p:spPr>
          <a:xfrm>
            <a:off x="8281103" y="3521108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3</a:t>
            </a:r>
          </a:p>
        </p:txBody>
      </p:sp>
      <p:sp>
        <p:nvSpPr>
          <p:cNvPr id="480" name="Shape 480"/>
          <p:cNvSpPr/>
          <p:nvPr/>
        </p:nvSpPr>
        <p:spPr>
          <a:xfrm rot="5400000">
            <a:off x="1418124" y="3600441"/>
            <a:ext cx="720080" cy="2652786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1" name="Shape 481"/>
          <p:cNvSpPr/>
          <p:nvPr/>
        </p:nvSpPr>
        <p:spPr>
          <a:xfrm>
            <a:off x="638579" y="5286873"/>
            <a:ext cx="1851975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C00000"/>
                </a:solidFill>
                <a:latin typeface="Rokkitt"/>
                <a:ea typeface="Rokkitt"/>
                <a:cs typeface="Rokkitt"/>
                <a:sym typeface="Rokkitt"/>
              </a:rPr>
              <a:t>1tam</a:t>
            </a:r>
          </a:p>
        </p:txBody>
      </p:sp>
      <p:sp>
        <p:nvSpPr>
          <p:cNvPr id="482" name="Shape 482"/>
          <p:cNvSpPr/>
          <p:nvPr/>
        </p:nvSpPr>
        <p:spPr>
          <a:xfrm>
            <a:off x="6375778" y="3937410"/>
            <a:ext cx="423057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483" name="Shape 483"/>
          <p:cNvSpPr/>
          <p:nvPr/>
        </p:nvSpPr>
        <p:spPr>
          <a:xfrm>
            <a:off x="7433153" y="3943882"/>
            <a:ext cx="423057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484" name="Shape 484"/>
          <p:cNvSpPr/>
          <p:nvPr/>
        </p:nvSpPr>
        <p:spPr>
          <a:xfrm>
            <a:off x="8344474" y="3939705"/>
            <a:ext cx="423057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485" name="Shape 485"/>
          <p:cNvSpPr/>
          <p:nvPr/>
        </p:nvSpPr>
        <p:spPr>
          <a:xfrm rot="5400000">
            <a:off x="4202281" y="3735093"/>
            <a:ext cx="720080" cy="2652786"/>
          </a:xfrm>
          <a:prstGeom prst="rightBrace">
            <a:avLst>
              <a:gd name="adj1" fmla="val 8333"/>
              <a:gd name="adj2" fmla="val 50000"/>
            </a:avLst>
          </a:prstGeom>
          <a:noFill/>
          <a:ln w="381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6" name="Shape 486"/>
          <p:cNvSpPr/>
          <p:nvPr/>
        </p:nvSpPr>
        <p:spPr>
          <a:xfrm>
            <a:off x="3473878" y="5448091"/>
            <a:ext cx="1896996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C00000"/>
                </a:solidFill>
                <a:latin typeface="Rokkitt"/>
                <a:ea typeface="Rokkitt"/>
                <a:cs typeface="Rokkitt"/>
                <a:sym typeface="Rokkitt"/>
              </a:rPr>
              <a:t>1tam</a:t>
            </a:r>
          </a:p>
        </p:txBody>
      </p:sp>
      <p:sp>
        <p:nvSpPr>
          <p:cNvPr id="487" name="Shape 487"/>
          <p:cNvSpPr/>
          <p:nvPr/>
        </p:nvSpPr>
        <p:spPr>
          <a:xfrm>
            <a:off x="6328987" y="4013246"/>
            <a:ext cx="546846" cy="914400"/>
          </a:xfrm>
          <a:prstGeom prst="donut">
            <a:avLst>
              <a:gd name="adj" fmla="val 2500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88" name="Shape 48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180964" y="4927646"/>
            <a:ext cx="828675" cy="149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80000">
                <a:schemeClr val="dk1"/>
              </a:gs>
              <a:gs pos="100000">
                <a:schemeClr val="dk1"/>
              </a:gs>
            </a:gsLst>
            <a:lin ang="16200000" scaled="0"/>
          </a:gra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Shape 111"/>
          <p:cNvSpPr/>
          <p:nvPr/>
        </p:nvSpPr>
        <p:spPr>
          <a:xfrm>
            <a:off x="0" y="28192"/>
            <a:ext cx="9144000" cy="1446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4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BASİT KESİRLERİ GÖSTERME:</a:t>
            </a:r>
          </a:p>
        </p:txBody>
      </p:sp>
      <p:sp>
        <p:nvSpPr>
          <p:cNvPr id="112" name="Shape 112"/>
          <p:cNvSpPr/>
          <p:nvPr/>
        </p:nvSpPr>
        <p:spPr>
          <a:xfrm>
            <a:off x="-14199" y="1268759"/>
            <a:ext cx="9099019" cy="304698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00B0F0"/>
                </a:solidFill>
                <a:latin typeface="Rokkitt"/>
                <a:ea typeface="Rokkitt"/>
                <a:cs typeface="Rokkitt"/>
                <a:sym typeface="Rokkitt"/>
              </a:rPr>
              <a:t>Verilen kesrin paydası kaç ise; </a:t>
            </a: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0</a:t>
            </a:r>
            <a:r>
              <a:rPr lang="tr-TR" sz="4800" b="1" i="0" u="none" strike="noStrike" cap="none" baseline="0">
                <a:solidFill>
                  <a:srgbClr val="FFC000"/>
                </a:solidFill>
                <a:latin typeface="Rokkitt"/>
                <a:ea typeface="Rokkitt"/>
                <a:cs typeface="Rokkitt"/>
                <a:sym typeface="Rokkitt"/>
              </a:rPr>
              <a:t> ile </a:t>
            </a: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  <a:r>
              <a:rPr lang="tr-TR" sz="4800" b="1" i="0" u="none" strike="noStrike" cap="none" baseline="0">
                <a:solidFill>
                  <a:srgbClr val="FFC000"/>
                </a:solidFill>
                <a:latin typeface="Rokkitt"/>
                <a:ea typeface="Rokkitt"/>
                <a:cs typeface="Rokkitt"/>
                <a:sym typeface="Rokkitt"/>
              </a:rPr>
              <a:t> arasını payda sayısına böleriz.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4800" b="1" i="0" u="none" strike="noStrike" cap="none" baseline="0">
              <a:solidFill>
                <a:srgbClr val="FFFF00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71" y="179967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56" y="5373216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08303" y="5517232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02134" y="174877"/>
            <a:ext cx="1524000" cy="1143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17" name="Shape 117"/>
          <p:cNvCxnSpPr/>
          <p:nvPr/>
        </p:nvCxnSpPr>
        <p:spPr>
          <a:xfrm rot="10800000" flipH="1">
            <a:off x="778095" y="4725143"/>
            <a:ext cx="7353928" cy="72008"/>
          </a:xfrm>
          <a:prstGeom prst="straightConnector1">
            <a:avLst/>
          </a:prstGeom>
          <a:noFill/>
          <a:ln w="9525" cap="flat">
            <a:solidFill>
              <a:schemeClr val="accent6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118" name="Shape 118"/>
          <p:cNvCxnSpPr/>
          <p:nvPr/>
        </p:nvCxnSpPr>
        <p:spPr>
          <a:xfrm>
            <a:off x="1087891" y="4581905"/>
            <a:ext cx="0" cy="288032"/>
          </a:xfrm>
          <a:prstGeom prst="straightConnector1">
            <a:avLst/>
          </a:prstGeom>
          <a:noFill/>
          <a:ln w="381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19" name="Shape 119"/>
          <p:cNvCxnSpPr/>
          <p:nvPr/>
        </p:nvCxnSpPr>
        <p:spPr>
          <a:xfrm>
            <a:off x="7882271" y="4581128"/>
            <a:ext cx="0" cy="288032"/>
          </a:xfrm>
          <a:prstGeom prst="straightConnector1">
            <a:avLst/>
          </a:prstGeom>
          <a:noFill/>
          <a:ln w="381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0" name="Shape 120"/>
          <p:cNvSpPr/>
          <p:nvPr/>
        </p:nvSpPr>
        <p:spPr>
          <a:xfrm>
            <a:off x="829075" y="3873242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0</a:t>
            </a:r>
          </a:p>
        </p:txBody>
      </p:sp>
      <p:sp>
        <p:nvSpPr>
          <p:cNvPr id="121" name="Shape 121"/>
          <p:cNvSpPr/>
          <p:nvPr/>
        </p:nvSpPr>
        <p:spPr>
          <a:xfrm>
            <a:off x="7602134" y="3873242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</a:p>
        </p:txBody>
      </p:sp>
      <p:sp>
        <p:nvSpPr>
          <p:cNvPr id="122" name="Shape 122"/>
          <p:cNvSpPr/>
          <p:nvPr/>
        </p:nvSpPr>
        <p:spPr>
          <a:xfrm>
            <a:off x="1656757" y="4227185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00B0F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23" name="Shape 123"/>
          <p:cNvSpPr/>
          <p:nvPr/>
        </p:nvSpPr>
        <p:spPr>
          <a:xfrm>
            <a:off x="2699791" y="4226087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24" name="Shape 124"/>
          <p:cNvSpPr/>
          <p:nvPr/>
        </p:nvSpPr>
        <p:spPr>
          <a:xfrm>
            <a:off x="3662737" y="4179723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25" name="Shape 125"/>
          <p:cNvSpPr/>
          <p:nvPr/>
        </p:nvSpPr>
        <p:spPr>
          <a:xfrm>
            <a:off x="4572000" y="4166407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26" name="Shape 126"/>
          <p:cNvSpPr/>
          <p:nvPr/>
        </p:nvSpPr>
        <p:spPr>
          <a:xfrm>
            <a:off x="5508103" y="4165628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27" name="Shape 127"/>
          <p:cNvSpPr/>
          <p:nvPr/>
        </p:nvSpPr>
        <p:spPr>
          <a:xfrm>
            <a:off x="6444207" y="4152391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80000">
                <a:schemeClr val="dk1"/>
              </a:gs>
              <a:gs pos="100000">
                <a:schemeClr val="dk1"/>
              </a:gs>
            </a:gsLst>
            <a:lin ang="16200000" scaled="0"/>
          </a:gra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Shape 134"/>
          <p:cNvSpPr/>
          <p:nvPr/>
        </p:nvSpPr>
        <p:spPr>
          <a:xfrm>
            <a:off x="0" y="28192"/>
            <a:ext cx="9144000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54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ÖRNEK:1</a:t>
            </a:r>
          </a:p>
        </p:txBody>
      </p:sp>
      <p:sp>
        <p:nvSpPr>
          <p:cNvPr id="135" name="Shape 135"/>
          <p:cNvSpPr/>
          <p:nvPr/>
        </p:nvSpPr>
        <p:spPr>
          <a:xfrm>
            <a:off x="0" y="832270"/>
            <a:ext cx="9099019" cy="23083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4/6</a:t>
            </a:r>
            <a:r>
              <a:rPr lang="tr-TR" sz="4800" b="1" i="0" u="none" strike="noStrike" cap="none" baseline="0">
                <a:solidFill>
                  <a:srgbClr val="00B0F0"/>
                </a:solidFill>
                <a:latin typeface="Rokkitt"/>
                <a:ea typeface="Rokkitt"/>
                <a:cs typeface="Rokkitt"/>
                <a:sym typeface="Rokkitt"/>
              </a:rPr>
              <a:t> Kesrini sayı doğrusunda gösteriniz.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4800" b="1" i="0" u="none" strike="noStrike" cap="none" baseline="0">
              <a:solidFill>
                <a:srgbClr val="FFFF00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pic>
        <p:nvPicPr>
          <p:cNvPr id="136" name="Shape 1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71" y="179967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Shape 13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56" y="5373216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Shape 1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08303" y="5517232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9" name="Shape 1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02134" y="174877"/>
            <a:ext cx="1524000" cy="1143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0" name="Shape 140"/>
          <p:cNvCxnSpPr/>
          <p:nvPr/>
        </p:nvCxnSpPr>
        <p:spPr>
          <a:xfrm rot="10800000" flipH="1">
            <a:off x="778095" y="4725143"/>
            <a:ext cx="7353928" cy="72008"/>
          </a:xfrm>
          <a:prstGeom prst="straightConnector1">
            <a:avLst/>
          </a:prstGeom>
          <a:noFill/>
          <a:ln w="9525" cap="flat">
            <a:solidFill>
              <a:schemeClr val="accent6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141" name="Shape 141"/>
          <p:cNvCxnSpPr/>
          <p:nvPr/>
        </p:nvCxnSpPr>
        <p:spPr>
          <a:xfrm>
            <a:off x="1087891" y="4581905"/>
            <a:ext cx="0" cy="288032"/>
          </a:xfrm>
          <a:prstGeom prst="straightConnector1">
            <a:avLst/>
          </a:prstGeom>
          <a:noFill/>
          <a:ln w="381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2" name="Shape 142"/>
          <p:cNvCxnSpPr/>
          <p:nvPr/>
        </p:nvCxnSpPr>
        <p:spPr>
          <a:xfrm>
            <a:off x="6631014" y="4497569"/>
            <a:ext cx="0" cy="288032"/>
          </a:xfrm>
          <a:prstGeom prst="straightConnector1">
            <a:avLst/>
          </a:prstGeom>
          <a:noFill/>
          <a:ln w="381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3" name="Shape 143"/>
          <p:cNvSpPr/>
          <p:nvPr/>
        </p:nvSpPr>
        <p:spPr>
          <a:xfrm>
            <a:off x="829075" y="3873242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0</a:t>
            </a:r>
          </a:p>
        </p:txBody>
      </p:sp>
      <p:sp>
        <p:nvSpPr>
          <p:cNvPr id="144" name="Shape 144"/>
          <p:cNvSpPr/>
          <p:nvPr/>
        </p:nvSpPr>
        <p:spPr>
          <a:xfrm>
            <a:off x="6372198" y="3798448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</a:p>
        </p:txBody>
      </p:sp>
      <p:sp>
        <p:nvSpPr>
          <p:cNvPr id="145" name="Shape 145"/>
          <p:cNvSpPr/>
          <p:nvPr/>
        </p:nvSpPr>
        <p:spPr>
          <a:xfrm>
            <a:off x="1656757" y="4227185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00B0F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46" name="Shape 146"/>
          <p:cNvSpPr/>
          <p:nvPr/>
        </p:nvSpPr>
        <p:spPr>
          <a:xfrm>
            <a:off x="2699791" y="4226087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47" name="Shape 147"/>
          <p:cNvSpPr/>
          <p:nvPr/>
        </p:nvSpPr>
        <p:spPr>
          <a:xfrm>
            <a:off x="3662737" y="4179723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48" name="Shape 148"/>
          <p:cNvSpPr/>
          <p:nvPr/>
        </p:nvSpPr>
        <p:spPr>
          <a:xfrm>
            <a:off x="4572000" y="4166407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49" name="Shape 149"/>
          <p:cNvSpPr/>
          <p:nvPr/>
        </p:nvSpPr>
        <p:spPr>
          <a:xfrm>
            <a:off x="5508103" y="4165628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50" name="Shape 150"/>
          <p:cNvSpPr/>
          <p:nvPr/>
        </p:nvSpPr>
        <p:spPr>
          <a:xfrm>
            <a:off x="6444207" y="4152391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51" name="Shape 151"/>
          <p:cNvSpPr/>
          <p:nvPr/>
        </p:nvSpPr>
        <p:spPr>
          <a:xfrm>
            <a:off x="4549508" y="4267944"/>
            <a:ext cx="546846" cy="914400"/>
          </a:xfrm>
          <a:prstGeom prst="donut">
            <a:avLst>
              <a:gd name="adj" fmla="val 2500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2" name="Shape 15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96817" y="5245064"/>
            <a:ext cx="1323975" cy="123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Shape 158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80000">
                <a:schemeClr val="dk1"/>
              </a:gs>
              <a:gs pos="100000">
                <a:schemeClr val="dk1"/>
              </a:gs>
            </a:gsLst>
            <a:lin ang="16200000" scaled="0"/>
          </a:gra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Shape 159"/>
          <p:cNvSpPr/>
          <p:nvPr/>
        </p:nvSpPr>
        <p:spPr>
          <a:xfrm>
            <a:off x="0" y="28192"/>
            <a:ext cx="9144000" cy="92332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54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ÖRNEK:2</a:t>
            </a:r>
          </a:p>
        </p:txBody>
      </p:sp>
      <p:sp>
        <p:nvSpPr>
          <p:cNvPr id="160" name="Shape 160"/>
          <p:cNvSpPr/>
          <p:nvPr/>
        </p:nvSpPr>
        <p:spPr>
          <a:xfrm>
            <a:off x="0" y="832270"/>
            <a:ext cx="9099019" cy="230832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2/6</a:t>
            </a:r>
            <a:r>
              <a:rPr lang="tr-TR" sz="4800" b="1" i="0" u="none" strike="noStrike" cap="none" baseline="0">
                <a:solidFill>
                  <a:srgbClr val="00B0F0"/>
                </a:solidFill>
                <a:latin typeface="Rokkitt"/>
                <a:ea typeface="Rokkitt"/>
                <a:cs typeface="Rokkitt"/>
                <a:sym typeface="Rokkitt"/>
              </a:rPr>
              <a:t> Kesrini sayı doğrusunda gösteriniz.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4800" b="1" i="0" u="none" strike="noStrike" cap="none" baseline="0">
              <a:solidFill>
                <a:srgbClr val="FFFF00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pic>
        <p:nvPicPr>
          <p:cNvPr id="161" name="Shape 16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71" y="179967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Shape 1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56" y="5373216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Shape 1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08303" y="5517232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Shape 1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02134" y="174877"/>
            <a:ext cx="1524000" cy="1143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5" name="Shape 165"/>
          <p:cNvCxnSpPr/>
          <p:nvPr/>
        </p:nvCxnSpPr>
        <p:spPr>
          <a:xfrm rot="10800000" flipH="1">
            <a:off x="778095" y="4725143"/>
            <a:ext cx="7353928" cy="72008"/>
          </a:xfrm>
          <a:prstGeom prst="straightConnector1">
            <a:avLst/>
          </a:prstGeom>
          <a:noFill/>
          <a:ln w="9525" cap="flat">
            <a:solidFill>
              <a:schemeClr val="accent6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166" name="Shape 166"/>
          <p:cNvCxnSpPr/>
          <p:nvPr/>
        </p:nvCxnSpPr>
        <p:spPr>
          <a:xfrm>
            <a:off x="1087891" y="4581905"/>
            <a:ext cx="0" cy="288032"/>
          </a:xfrm>
          <a:prstGeom prst="straightConnector1">
            <a:avLst/>
          </a:prstGeom>
          <a:noFill/>
          <a:ln w="381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7" name="Shape 167"/>
          <p:cNvCxnSpPr/>
          <p:nvPr/>
        </p:nvCxnSpPr>
        <p:spPr>
          <a:xfrm>
            <a:off x="6635932" y="4509119"/>
            <a:ext cx="0" cy="288032"/>
          </a:xfrm>
          <a:prstGeom prst="straightConnector1">
            <a:avLst/>
          </a:prstGeom>
          <a:noFill/>
          <a:ln w="381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8" name="Shape 168"/>
          <p:cNvSpPr/>
          <p:nvPr/>
        </p:nvSpPr>
        <p:spPr>
          <a:xfrm>
            <a:off x="829075" y="3873242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0</a:t>
            </a:r>
          </a:p>
        </p:txBody>
      </p:sp>
      <p:sp>
        <p:nvSpPr>
          <p:cNvPr id="169" name="Shape 169"/>
          <p:cNvSpPr/>
          <p:nvPr/>
        </p:nvSpPr>
        <p:spPr>
          <a:xfrm>
            <a:off x="6372198" y="3798448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</a:p>
        </p:txBody>
      </p:sp>
      <p:sp>
        <p:nvSpPr>
          <p:cNvPr id="170" name="Shape 170"/>
          <p:cNvSpPr/>
          <p:nvPr/>
        </p:nvSpPr>
        <p:spPr>
          <a:xfrm>
            <a:off x="1656757" y="4227185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00B0F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71" name="Shape 171"/>
          <p:cNvSpPr/>
          <p:nvPr/>
        </p:nvSpPr>
        <p:spPr>
          <a:xfrm>
            <a:off x="2699791" y="4226087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72" name="Shape 172"/>
          <p:cNvSpPr/>
          <p:nvPr/>
        </p:nvSpPr>
        <p:spPr>
          <a:xfrm>
            <a:off x="3662737" y="4179723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73" name="Shape 173"/>
          <p:cNvSpPr/>
          <p:nvPr/>
        </p:nvSpPr>
        <p:spPr>
          <a:xfrm>
            <a:off x="4572000" y="4166407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74" name="Shape 174"/>
          <p:cNvSpPr/>
          <p:nvPr/>
        </p:nvSpPr>
        <p:spPr>
          <a:xfrm>
            <a:off x="5508103" y="4165628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75" name="Shape 175"/>
          <p:cNvSpPr/>
          <p:nvPr/>
        </p:nvSpPr>
        <p:spPr>
          <a:xfrm>
            <a:off x="6444207" y="4152391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76" name="Shape 176"/>
          <p:cNvSpPr/>
          <p:nvPr/>
        </p:nvSpPr>
        <p:spPr>
          <a:xfrm>
            <a:off x="2613175" y="4267876"/>
            <a:ext cx="546846" cy="914400"/>
          </a:xfrm>
          <a:prstGeom prst="donut">
            <a:avLst>
              <a:gd name="adj" fmla="val 2500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77" name="Shape 1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67473" y="5318107"/>
            <a:ext cx="1238250" cy="113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80000">
                <a:schemeClr val="dk1"/>
              </a:gs>
              <a:gs pos="100000">
                <a:schemeClr val="dk1"/>
              </a:gs>
            </a:gsLst>
            <a:lin ang="16200000" scaled="0"/>
          </a:gra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84"/>
          <p:cNvSpPr/>
          <p:nvPr/>
        </p:nvSpPr>
        <p:spPr>
          <a:xfrm>
            <a:off x="0" y="28192"/>
            <a:ext cx="9144000" cy="1446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4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BİLEŞİK KESİRLERİ GÖSTERME:</a:t>
            </a:r>
          </a:p>
        </p:txBody>
      </p:sp>
      <p:sp>
        <p:nvSpPr>
          <p:cNvPr id="185" name="Shape 185"/>
          <p:cNvSpPr/>
          <p:nvPr/>
        </p:nvSpPr>
        <p:spPr>
          <a:xfrm>
            <a:off x="-14199" y="1268759"/>
            <a:ext cx="9099019" cy="19389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FF00"/>
                </a:solidFill>
                <a:latin typeface="Rokkitt"/>
                <a:ea typeface="Rokkitt"/>
                <a:cs typeface="Rokkitt"/>
                <a:sym typeface="Rokkitt"/>
              </a:rPr>
              <a:t>Bire eşit ya da birden büyük olacaklarından sıfır ile bir arasında olamazlar. </a:t>
            </a:r>
          </a:p>
        </p:txBody>
      </p:sp>
      <p:pic>
        <p:nvPicPr>
          <p:cNvPr id="186" name="Shape 1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71" y="179967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Shape 18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56" y="5373216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Shape 1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08303" y="5517232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Shape 1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02134" y="174877"/>
            <a:ext cx="1524000" cy="1143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0" name="Shape 190"/>
          <p:cNvCxnSpPr/>
          <p:nvPr/>
        </p:nvCxnSpPr>
        <p:spPr>
          <a:xfrm>
            <a:off x="75519" y="4941167"/>
            <a:ext cx="8816961" cy="0"/>
          </a:xfrm>
          <a:prstGeom prst="straightConnector1">
            <a:avLst/>
          </a:prstGeom>
          <a:noFill/>
          <a:ln w="9525" cap="flat">
            <a:solidFill>
              <a:schemeClr val="accent6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191" name="Shape 191"/>
          <p:cNvCxnSpPr/>
          <p:nvPr/>
        </p:nvCxnSpPr>
        <p:spPr>
          <a:xfrm>
            <a:off x="323528" y="4725144"/>
            <a:ext cx="0" cy="288032"/>
          </a:xfrm>
          <a:prstGeom prst="straightConnector1">
            <a:avLst/>
          </a:prstGeom>
          <a:noFill/>
          <a:ln w="381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92" name="Shape 192"/>
          <p:cNvCxnSpPr/>
          <p:nvPr/>
        </p:nvCxnSpPr>
        <p:spPr>
          <a:xfrm>
            <a:off x="4355976" y="4649687"/>
            <a:ext cx="0" cy="288032"/>
          </a:xfrm>
          <a:prstGeom prst="straightConnector1">
            <a:avLst/>
          </a:prstGeom>
          <a:noFill/>
          <a:ln w="381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3" name="Shape 193"/>
          <p:cNvSpPr/>
          <p:nvPr/>
        </p:nvSpPr>
        <p:spPr>
          <a:xfrm>
            <a:off x="75519" y="4015185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0</a:t>
            </a:r>
          </a:p>
        </p:txBody>
      </p:sp>
      <p:sp>
        <p:nvSpPr>
          <p:cNvPr id="194" name="Shape 194"/>
          <p:cNvSpPr/>
          <p:nvPr/>
        </p:nvSpPr>
        <p:spPr>
          <a:xfrm>
            <a:off x="4054371" y="3873242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</a:p>
        </p:txBody>
      </p:sp>
      <p:cxnSp>
        <p:nvCxnSpPr>
          <p:cNvPr id="195" name="Shape 195"/>
          <p:cNvCxnSpPr/>
          <p:nvPr/>
        </p:nvCxnSpPr>
        <p:spPr>
          <a:xfrm>
            <a:off x="8532439" y="4697423"/>
            <a:ext cx="0" cy="288032"/>
          </a:xfrm>
          <a:prstGeom prst="straightConnector1">
            <a:avLst/>
          </a:prstGeom>
          <a:noFill/>
          <a:ln w="381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6" name="Shape 196"/>
          <p:cNvSpPr/>
          <p:nvPr/>
        </p:nvSpPr>
        <p:spPr>
          <a:xfrm>
            <a:off x="8264152" y="3945250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2</a:t>
            </a:r>
          </a:p>
        </p:txBody>
      </p:sp>
      <p:sp>
        <p:nvSpPr>
          <p:cNvPr id="197" name="Shape 197"/>
          <p:cNvSpPr/>
          <p:nvPr/>
        </p:nvSpPr>
        <p:spPr>
          <a:xfrm>
            <a:off x="818472" y="4369128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98" name="Shape 198"/>
          <p:cNvSpPr/>
          <p:nvPr/>
        </p:nvSpPr>
        <p:spPr>
          <a:xfrm>
            <a:off x="1580470" y="4381419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199" name="Shape 199"/>
          <p:cNvSpPr/>
          <p:nvPr/>
        </p:nvSpPr>
        <p:spPr>
          <a:xfrm>
            <a:off x="2267742" y="4346258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00" name="Shape 200"/>
          <p:cNvSpPr/>
          <p:nvPr/>
        </p:nvSpPr>
        <p:spPr>
          <a:xfrm>
            <a:off x="2831373" y="4346260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01" name="Shape 201"/>
          <p:cNvSpPr/>
          <p:nvPr/>
        </p:nvSpPr>
        <p:spPr>
          <a:xfrm>
            <a:off x="3466496" y="4346260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02" name="Shape 202"/>
          <p:cNvSpPr/>
          <p:nvPr/>
        </p:nvSpPr>
        <p:spPr>
          <a:xfrm>
            <a:off x="4198387" y="434559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7030A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03" name="Shape 203"/>
          <p:cNvSpPr/>
          <p:nvPr/>
        </p:nvSpPr>
        <p:spPr>
          <a:xfrm>
            <a:off x="4860032" y="4377092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04" name="Shape 204"/>
          <p:cNvSpPr/>
          <p:nvPr/>
        </p:nvSpPr>
        <p:spPr>
          <a:xfrm>
            <a:off x="5508103" y="4381419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05" name="Shape 205"/>
          <p:cNvSpPr/>
          <p:nvPr/>
        </p:nvSpPr>
        <p:spPr>
          <a:xfrm>
            <a:off x="6156176" y="4385798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06" name="Shape 206"/>
          <p:cNvSpPr/>
          <p:nvPr/>
        </p:nvSpPr>
        <p:spPr>
          <a:xfrm>
            <a:off x="6934690" y="433356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07" name="Shape 207"/>
          <p:cNvSpPr/>
          <p:nvPr/>
        </p:nvSpPr>
        <p:spPr>
          <a:xfrm>
            <a:off x="7696690" y="4364582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08" name="Shape 208"/>
          <p:cNvSpPr/>
          <p:nvPr/>
        </p:nvSpPr>
        <p:spPr>
          <a:xfrm>
            <a:off x="8364134" y="4387203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7030A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Shape 214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80000">
                <a:schemeClr val="dk1"/>
              </a:gs>
              <a:gs pos="100000">
                <a:schemeClr val="dk1"/>
              </a:gs>
            </a:gsLst>
            <a:lin ang="16200000" scaled="0"/>
          </a:gra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5" name="Shape 215"/>
          <p:cNvSpPr/>
          <p:nvPr/>
        </p:nvSpPr>
        <p:spPr>
          <a:xfrm>
            <a:off x="0" y="28192"/>
            <a:ext cx="9144000" cy="1446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4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BİLEŞİK KESİRLERİ GÖSTERME:</a:t>
            </a:r>
          </a:p>
        </p:txBody>
      </p:sp>
      <p:sp>
        <p:nvSpPr>
          <p:cNvPr id="216" name="Shape 216"/>
          <p:cNvSpPr/>
          <p:nvPr/>
        </p:nvSpPr>
        <p:spPr>
          <a:xfrm>
            <a:off x="-14199" y="1268759"/>
            <a:ext cx="9099019" cy="21852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FF00"/>
                </a:solidFill>
                <a:latin typeface="Rokkitt"/>
                <a:ea typeface="Rokkitt"/>
                <a:cs typeface="Rokkitt"/>
                <a:sym typeface="Rokkitt"/>
              </a:rPr>
              <a:t> </a:t>
            </a: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10/6</a:t>
            </a:r>
            <a:r>
              <a:rPr lang="tr-TR" sz="4800" b="1" i="0" u="none" strike="noStrike" cap="none" baseline="0">
                <a:solidFill>
                  <a:srgbClr val="FFFF00"/>
                </a:solidFill>
                <a:latin typeface="Rokkitt"/>
                <a:ea typeface="Rokkitt"/>
                <a:cs typeface="Rokkitt"/>
                <a:sym typeface="Rokkitt"/>
              </a:rPr>
              <a:t>  kesrini sayı doğrusunda gösterelim.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4000" b="1" i="0" u="none" strike="noStrike" cap="none" baseline="0">
              <a:solidFill>
                <a:srgbClr val="FFFF00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pic>
        <p:nvPicPr>
          <p:cNvPr id="217" name="Shape 2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71" y="179967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Shape 2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56" y="5373216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Shape 2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30479" y="5661248"/>
            <a:ext cx="995653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Shape 2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02134" y="174877"/>
            <a:ext cx="1524000" cy="1143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1" name="Shape 221"/>
          <p:cNvCxnSpPr/>
          <p:nvPr/>
        </p:nvCxnSpPr>
        <p:spPr>
          <a:xfrm>
            <a:off x="75519" y="4941167"/>
            <a:ext cx="8816961" cy="0"/>
          </a:xfrm>
          <a:prstGeom prst="straightConnector1">
            <a:avLst/>
          </a:prstGeom>
          <a:noFill/>
          <a:ln w="9525" cap="flat">
            <a:solidFill>
              <a:schemeClr val="accent6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222" name="Shape 222"/>
          <p:cNvCxnSpPr/>
          <p:nvPr/>
        </p:nvCxnSpPr>
        <p:spPr>
          <a:xfrm>
            <a:off x="323528" y="4725144"/>
            <a:ext cx="0" cy="288032"/>
          </a:xfrm>
          <a:prstGeom prst="straightConnector1">
            <a:avLst/>
          </a:prstGeom>
          <a:noFill/>
          <a:ln w="381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23" name="Shape 223"/>
          <p:cNvCxnSpPr/>
          <p:nvPr/>
        </p:nvCxnSpPr>
        <p:spPr>
          <a:xfrm>
            <a:off x="4355976" y="4649687"/>
            <a:ext cx="0" cy="288032"/>
          </a:xfrm>
          <a:prstGeom prst="straightConnector1">
            <a:avLst/>
          </a:prstGeom>
          <a:noFill/>
          <a:ln w="381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4" name="Shape 224"/>
          <p:cNvSpPr/>
          <p:nvPr/>
        </p:nvSpPr>
        <p:spPr>
          <a:xfrm>
            <a:off x="75519" y="4015185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0</a:t>
            </a:r>
          </a:p>
        </p:txBody>
      </p:sp>
      <p:sp>
        <p:nvSpPr>
          <p:cNvPr id="225" name="Shape 225"/>
          <p:cNvSpPr/>
          <p:nvPr/>
        </p:nvSpPr>
        <p:spPr>
          <a:xfrm>
            <a:off x="4054371" y="3873242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</a:p>
        </p:txBody>
      </p:sp>
      <p:cxnSp>
        <p:nvCxnSpPr>
          <p:cNvPr id="226" name="Shape 226"/>
          <p:cNvCxnSpPr/>
          <p:nvPr/>
        </p:nvCxnSpPr>
        <p:spPr>
          <a:xfrm>
            <a:off x="8532439" y="4697423"/>
            <a:ext cx="0" cy="288032"/>
          </a:xfrm>
          <a:prstGeom prst="straightConnector1">
            <a:avLst/>
          </a:prstGeom>
          <a:noFill/>
          <a:ln w="381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7" name="Shape 227"/>
          <p:cNvSpPr/>
          <p:nvPr/>
        </p:nvSpPr>
        <p:spPr>
          <a:xfrm>
            <a:off x="8264152" y="3945250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2</a:t>
            </a:r>
          </a:p>
        </p:txBody>
      </p:sp>
      <p:sp>
        <p:nvSpPr>
          <p:cNvPr id="228" name="Shape 228"/>
          <p:cNvSpPr/>
          <p:nvPr/>
        </p:nvSpPr>
        <p:spPr>
          <a:xfrm>
            <a:off x="818472" y="4369128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29" name="Shape 229"/>
          <p:cNvSpPr/>
          <p:nvPr/>
        </p:nvSpPr>
        <p:spPr>
          <a:xfrm>
            <a:off x="1580470" y="4381419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30" name="Shape 230"/>
          <p:cNvSpPr/>
          <p:nvPr/>
        </p:nvSpPr>
        <p:spPr>
          <a:xfrm>
            <a:off x="2267742" y="4346258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31" name="Shape 231"/>
          <p:cNvSpPr/>
          <p:nvPr/>
        </p:nvSpPr>
        <p:spPr>
          <a:xfrm>
            <a:off x="2831373" y="4346260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32" name="Shape 232"/>
          <p:cNvSpPr/>
          <p:nvPr/>
        </p:nvSpPr>
        <p:spPr>
          <a:xfrm>
            <a:off x="3466496" y="4346260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33" name="Shape 233"/>
          <p:cNvSpPr/>
          <p:nvPr/>
        </p:nvSpPr>
        <p:spPr>
          <a:xfrm>
            <a:off x="4198387" y="434559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7030A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34" name="Shape 234"/>
          <p:cNvSpPr/>
          <p:nvPr/>
        </p:nvSpPr>
        <p:spPr>
          <a:xfrm>
            <a:off x="4860032" y="4377092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35" name="Shape 235"/>
          <p:cNvSpPr/>
          <p:nvPr/>
        </p:nvSpPr>
        <p:spPr>
          <a:xfrm>
            <a:off x="5508103" y="4381419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36" name="Shape 236"/>
          <p:cNvSpPr/>
          <p:nvPr/>
        </p:nvSpPr>
        <p:spPr>
          <a:xfrm>
            <a:off x="6156176" y="4385798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37" name="Shape 237"/>
          <p:cNvSpPr/>
          <p:nvPr/>
        </p:nvSpPr>
        <p:spPr>
          <a:xfrm>
            <a:off x="6934690" y="433356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38" name="Shape 238"/>
          <p:cNvSpPr/>
          <p:nvPr/>
        </p:nvSpPr>
        <p:spPr>
          <a:xfrm>
            <a:off x="7696690" y="4364582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39" name="Shape 239"/>
          <p:cNvSpPr/>
          <p:nvPr/>
        </p:nvSpPr>
        <p:spPr>
          <a:xfrm>
            <a:off x="8364134" y="4387203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7030A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40" name="Shape 240"/>
          <p:cNvSpPr/>
          <p:nvPr/>
        </p:nvSpPr>
        <p:spPr>
          <a:xfrm>
            <a:off x="6848074" y="4356557"/>
            <a:ext cx="546846" cy="914400"/>
          </a:xfrm>
          <a:prstGeom prst="donut">
            <a:avLst>
              <a:gd name="adj" fmla="val 2500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1" name="Shape 2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79640" y="5373216"/>
            <a:ext cx="1457325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Shape 247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80000">
                <a:schemeClr val="dk1"/>
              </a:gs>
              <a:gs pos="100000">
                <a:schemeClr val="dk1"/>
              </a:gs>
            </a:gsLst>
            <a:lin ang="16200000" scaled="0"/>
          </a:gra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8" name="Shape 248"/>
          <p:cNvSpPr/>
          <p:nvPr/>
        </p:nvSpPr>
        <p:spPr>
          <a:xfrm>
            <a:off x="0" y="28192"/>
            <a:ext cx="9144000" cy="1446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4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BİLEŞİK KESİRLERİ GÖSTERME:</a:t>
            </a:r>
          </a:p>
        </p:txBody>
      </p:sp>
      <p:sp>
        <p:nvSpPr>
          <p:cNvPr id="249" name="Shape 249"/>
          <p:cNvSpPr/>
          <p:nvPr/>
        </p:nvSpPr>
        <p:spPr>
          <a:xfrm>
            <a:off x="-14199" y="1268759"/>
            <a:ext cx="9099019" cy="21852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FF00"/>
                </a:solidFill>
                <a:latin typeface="Rokkitt"/>
                <a:ea typeface="Rokkitt"/>
                <a:cs typeface="Rokkitt"/>
                <a:sym typeface="Rokkitt"/>
              </a:rPr>
              <a:t> </a:t>
            </a: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8/6</a:t>
            </a:r>
            <a:r>
              <a:rPr lang="tr-TR" sz="4800" b="1" i="0" u="none" strike="noStrike" cap="none" baseline="0">
                <a:solidFill>
                  <a:srgbClr val="FFFF00"/>
                </a:solidFill>
                <a:latin typeface="Rokkitt"/>
                <a:ea typeface="Rokkitt"/>
                <a:cs typeface="Rokkitt"/>
                <a:sym typeface="Rokkitt"/>
              </a:rPr>
              <a:t>  kesrini sayı doğrusunda gösterelim.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4000" b="1" i="0" u="none" strike="noStrike" cap="none" baseline="0">
              <a:solidFill>
                <a:srgbClr val="FFFF00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pic>
        <p:nvPicPr>
          <p:cNvPr id="250" name="Shape 2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71" y="179967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1" name="Shape 25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56" y="5373216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Shape 2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30479" y="5661248"/>
            <a:ext cx="995653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Shape 2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02134" y="174877"/>
            <a:ext cx="1524000" cy="1143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4" name="Shape 254"/>
          <p:cNvCxnSpPr/>
          <p:nvPr/>
        </p:nvCxnSpPr>
        <p:spPr>
          <a:xfrm>
            <a:off x="75519" y="4941167"/>
            <a:ext cx="8816961" cy="0"/>
          </a:xfrm>
          <a:prstGeom prst="straightConnector1">
            <a:avLst/>
          </a:prstGeom>
          <a:noFill/>
          <a:ln w="9525" cap="flat">
            <a:solidFill>
              <a:schemeClr val="accent6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255" name="Shape 255"/>
          <p:cNvCxnSpPr/>
          <p:nvPr/>
        </p:nvCxnSpPr>
        <p:spPr>
          <a:xfrm>
            <a:off x="323528" y="4725144"/>
            <a:ext cx="0" cy="288032"/>
          </a:xfrm>
          <a:prstGeom prst="straightConnector1">
            <a:avLst/>
          </a:prstGeom>
          <a:noFill/>
          <a:ln w="381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6" name="Shape 256"/>
          <p:cNvCxnSpPr/>
          <p:nvPr/>
        </p:nvCxnSpPr>
        <p:spPr>
          <a:xfrm>
            <a:off x="4355976" y="4649687"/>
            <a:ext cx="0" cy="288032"/>
          </a:xfrm>
          <a:prstGeom prst="straightConnector1">
            <a:avLst/>
          </a:prstGeom>
          <a:noFill/>
          <a:ln w="381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7" name="Shape 257"/>
          <p:cNvSpPr/>
          <p:nvPr/>
        </p:nvSpPr>
        <p:spPr>
          <a:xfrm>
            <a:off x="75519" y="4015185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0</a:t>
            </a:r>
          </a:p>
        </p:txBody>
      </p:sp>
      <p:sp>
        <p:nvSpPr>
          <p:cNvPr id="258" name="Shape 258"/>
          <p:cNvSpPr/>
          <p:nvPr/>
        </p:nvSpPr>
        <p:spPr>
          <a:xfrm>
            <a:off x="4054371" y="3873242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</a:p>
        </p:txBody>
      </p:sp>
      <p:cxnSp>
        <p:nvCxnSpPr>
          <p:cNvPr id="259" name="Shape 259"/>
          <p:cNvCxnSpPr/>
          <p:nvPr/>
        </p:nvCxnSpPr>
        <p:spPr>
          <a:xfrm>
            <a:off x="8532439" y="4697423"/>
            <a:ext cx="0" cy="288032"/>
          </a:xfrm>
          <a:prstGeom prst="straightConnector1">
            <a:avLst/>
          </a:prstGeom>
          <a:noFill/>
          <a:ln w="381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60" name="Shape 260"/>
          <p:cNvSpPr/>
          <p:nvPr/>
        </p:nvSpPr>
        <p:spPr>
          <a:xfrm>
            <a:off x="8264152" y="3945250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2</a:t>
            </a:r>
          </a:p>
        </p:txBody>
      </p:sp>
      <p:sp>
        <p:nvSpPr>
          <p:cNvPr id="261" name="Shape 261"/>
          <p:cNvSpPr/>
          <p:nvPr/>
        </p:nvSpPr>
        <p:spPr>
          <a:xfrm>
            <a:off x="818472" y="4369128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62" name="Shape 262"/>
          <p:cNvSpPr/>
          <p:nvPr/>
        </p:nvSpPr>
        <p:spPr>
          <a:xfrm>
            <a:off x="1580470" y="4381419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63" name="Shape 263"/>
          <p:cNvSpPr/>
          <p:nvPr/>
        </p:nvSpPr>
        <p:spPr>
          <a:xfrm>
            <a:off x="2267742" y="4346258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64" name="Shape 264"/>
          <p:cNvSpPr/>
          <p:nvPr/>
        </p:nvSpPr>
        <p:spPr>
          <a:xfrm>
            <a:off x="2831373" y="4346260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65" name="Shape 265"/>
          <p:cNvSpPr/>
          <p:nvPr/>
        </p:nvSpPr>
        <p:spPr>
          <a:xfrm>
            <a:off x="3466496" y="4346260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66" name="Shape 266"/>
          <p:cNvSpPr/>
          <p:nvPr/>
        </p:nvSpPr>
        <p:spPr>
          <a:xfrm>
            <a:off x="4198387" y="434559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7030A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67" name="Shape 267"/>
          <p:cNvSpPr/>
          <p:nvPr/>
        </p:nvSpPr>
        <p:spPr>
          <a:xfrm>
            <a:off x="4860032" y="4377092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68" name="Shape 268"/>
          <p:cNvSpPr/>
          <p:nvPr/>
        </p:nvSpPr>
        <p:spPr>
          <a:xfrm>
            <a:off x="5508103" y="4381419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69" name="Shape 269"/>
          <p:cNvSpPr/>
          <p:nvPr/>
        </p:nvSpPr>
        <p:spPr>
          <a:xfrm>
            <a:off x="6156176" y="4385798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70" name="Shape 270"/>
          <p:cNvSpPr/>
          <p:nvPr/>
        </p:nvSpPr>
        <p:spPr>
          <a:xfrm>
            <a:off x="6934690" y="433356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71" name="Shape 271"/>
          <p:cNvSpPr/>
          <p:nvPr/>
        </p:nvSpPr>
        <p:spPr>
          <a:xfrm>
            <a:off x="7696690" y="4364582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72" name="Shape 272"/>
          <p:cNvSpPr/>
          <p:nvPr/>
        </p:nvSpPr>
        <p:spPr>
          <a:xfrm>
            <a:off x="8364134" y="4387203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7030A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73" name="Shape 273"/>
          <p:cNvSpPr/>
          <p:nvPr/>
        </p:nvSpPr>
        <p:spPr>
          <a:xfrm>
            <a:off x="5421487" y="4369128"/>
            <a:ext cx="546846" cy="914400"/>
          </a:xfrm>
          <a:prstGeom prst="donut">
            <a:avLst>
              <a:gd name="adj" fmla="val 2500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74" name="Shape 2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99067" y="5352125"/>
            <a:ext cx="1143000" cy="1304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Shape 280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80000">
                <a:schemeClr val="dk1"/>
              </a:gs>
              <a:gs pos="100000">
                <a:schemeClr val="dk1"/>
              </a:gs>
            </a:gsLst>
            <a:lin ang="16200000" scaled="0"/>
          </a:gra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1" name="Shape 281"/>
          <p:cNvSpPr/>
          <p:nvPr/>
        </p:nvSpPr>
        <p:spPr>
          <a:xfrm>
            <a:off x="0" y="28192"/>
            <a:ext cx="9144000" cy="1446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4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BİLEŞİK KESİRLERİ GÖSTERME:</a:t>
            </a:r>
          </a:p>
        </p:txBody>
      </p:sp>
      <p:sp>
        <p:nvSpPr>
          <p:cNvPr id="282" name="Shape 282"/>
          <p:cNvSpPr/>
          <p:nvPr/>
        </p:nvSpPr>
        <p:spPr>
          <a:xfrm>
            <a:off x="-14199" y="1268759"/>
            <a:ext cx="9099019" cy="21852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FF00"/>
                </a:solidFill>
                <a:latin typeface="Rokkitt"/>
                <a:ea typeface="Rokkitt"/>
                <a:cs typeface="Rokkitt"/>
                <a:sym typeface="Rokkitt"/>
              </a:rPr>
              <a:t> </a:t>
            </a: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11/6</a:t>
            </a:r>
            <a:r>
              <a:rPr lang="tr-TR" sz="4800" b="1" i="0" u="none" strike="noStrike" cap="none" baseline="0">
                <a:solidFill>
                  <a:srgbClr val="FFFF00"/>
                </a:solidFill>
                <a:latin typeface="Rokkitt"/>
                <a:ea typeface="Rokkitt"/>
                <a:cs typeface="Rokkitt"/>
                <a:sym typeface="Rokkitt"/>
              </a:rPr>
              <a:t>  kesrini sayı doğrusunda gösterelim.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4000" b="1" i="0" u="none" strike="noStrike" cap="none" baseline="0">
              <a:solidFill>
                <a:srgbClr val="FFFF00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pic>
        <p:nvPicPr>
          <p:cNvPr id="283" name="Shape 28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71" y="179967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Shape 2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56" y="5373216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Shape 2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30479" y="5661248"/>
            <a:ext cx="995653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Shape 2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02134" y="174877"/>
            <a:ext cx="1524000" cy="1143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7" name="Shape 287"/>
          <p:cNvCxnSpPr/>
          <p:nvPr/>
        </p:nvCxnSpPr>
        <p:spPr>
          <a:xfrm>
            <a:off x="75519" y="4941167"/>
            <a:ext cx="8816961" cy="0"/>
          </a:xfrm>
          <a:prstGeom prst="straightConnector1">
            <a:avLst/>
          </a:prstGeom>
          <a:noFill/>
          <a:ln w="9525" cap="flat">
            <a:solidFill>
              <a:schemeClr val="accent6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288" name="Shape 288"/>
          <p:cNvCxnSpPr/>
          <p:nvPr/>
        </p:nvCxnSpPr>
        <p:spPr>
          <a:xfrm>
            <a:off x="323528" y="4725144"/>
            <a:ext cx="0" cy="288032"/>
          </a:xfrm>
          <a:prstGeom prst="straightConnector1">
            <a:avLst/>
          </a:prstGeom>
          <a:noFill/>
          <a:ln w="381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89" name="Shape 289"/>
          <p:cNvCxnSpPr/>
          <p:nvPr/>
        </p:nvCxnSpPr>
        <p:spPr>
          <a:xfrm>
            <a:off x="4355976" y="4649687"/>
            <a:ext cx="0" cy="288032"/>
          </a:xfrm>
          <a:prstGeom prst="straightConnector1">
            <a:avLst/>
          </a:prstGeom>
          <a:noFill/>
          <a:ln w="381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0" name="Shape 290"/>
          <p:cNvSpPr/>
          <p:nvPr/>
        </p:nvSpPr>
        <p:spPr>
          <a:xfrm>
            <a:off x="75519" y="4015185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0</a:t>
            </a:r>
          </a:p>
        </p:txBody>
      </p:sp>
      <p:sp>
        <p:nvSpPr>
          <p:cNvPr id="291" name="Shape 291"/>
          <p:cNvSpPr/>
          <p:nvPr/>
        </p:nvSpPr>
        <p:spPr>
          <a:xfrm>
            <a:off x="4054371" y="3873242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</a:p>
        </p:txBody>
      </p:sp>
      <p:cxnSp>
        <p:nvCxnSpPr>
          <p:cNvPr id="292" name="Shape 292"/>
          <p:cNvCxnSpPr/>
          <p:nvPr/>
        </p:nvCxnSpPr>
        <p:spPr>
          <a:xfrm>
            <a:off x="8532439" y="4697423"/>
            <a:ext cx="0" cy="288032"/>
          </a:xfrm>
          <a:prstGeom prst="straightConnector1">
            <a:avLst/>
          </a:prstGeom>
          <a:noFill/>
          <a:ln w="381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3" name="Shape 293"/>
          <p:cNvSpPr/>
          <p:nvPr/>
        </p:nvSpPr>
        <p:spPr>
          <a:xfrm>
            <a:off x="8264152" y="3945250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2</a:t>
            </a:r>
          </a:p>
        </p:txBody>
      </p:sp>
      <p:sp>
        <p:nvSpPr>
          <p:cNvPr id="294" name="Shape 294"/>
          <p:cNvSpPr/>
          <p:nvPr/>
        </p:nvSpPr>
        <p:spPr>
          <a:xfrm>
            <a:off x="818472" y="4369128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95" name="Shape 295"/>
          <p:cNvSpPr/>
          <p:nvPr/>
        </p:nvSpPr>
        <p:spPr>
          <a:xfrm>
            <a:off x="1580470" y="4381419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96" name="Shape 296"/>
          <p:cNvSpPr/>
          <p:nvPr/>
        </p:nvSpPr>
        <p:spPr>
          <a:xfrm>
            <a:off x="2267742" y="4346258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97" name="Shape 297"/>
          <p:cNvSpPr/>
          <p:nvPr/>
        </p:nvSpPr>
        <p:spPr>
          <a:xfrm>
            <a:off x="2831373" y="4346260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98" name="Shape 298"/>
          <p:cNvSpPr/>
          <p:nvPr/>
        </p:nvSpPr>
        <p:spPr>
          <a:xfrm>
            <a:off x="3466496" y="4346260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299" name="Shape 299"/>
          <p:cNvSpPr/>
          <p:nvPr/>
        </p:nvSpPr>
        <p:spPr>
          <a:xfrm>
            <a:off x="4198387" y="434559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7030A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00" name="Shape 300"/>
          <p:cNvSpPr/>
          <p:nvPr/>
        </p:nvSpPr>
        <p:spPr>
          <a:xfrm>
            <a:off x="4860032" y="4377092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01" name="Shape 301"/>
          <p:cNvSpPr/>
          <p:nvPr/>
        </p:nvSpPr>
        <p:spPr>
          <a:xfrm>
            <a:off x="5508103" y="4381419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02" name="Shape 302"/>
          <p:cNvSpPr/>
          <p:nvPr/>
        </p:nvSpPr>
        <p:spPr>
          <a:xfrm>
            <a:off x="6156176" y="4385798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03" name="Shape 303"/>
          <p:cNvSpPr/>
          <p:nvPr/>
        </p:nvSpPr>
        <p:spPr>
          <a:xfrm>
            <a:off x="6934690" y="433356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04" name="Shape 304"/>
          <p:cNvSpPr/>
          <p:nvPr/>
        </p:nvSpPr>
        <p:spPr>
          <a:xfrm>
            <a:off x="7696690" y="4364582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05" name="Shape 305"/>
          <p:cNvSpPr/>
          <p:nvPr/>
        </p:nvSpPr>
        <p:spPr>
          <a:xfrm>
            <a:off x="8364134" y="4387203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7030A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06" name="Shape 306"/>
          <p:cNvSpPr/>
          <p:nvPr/>
        </p:nvSpPr>
        <p:spPr>
          <a:xfrm>
            <a:off x="7602134" y="4412182"/>
            <a:ext cx="546846" cy="914400"/>
          </a:xfrm>
          <a:prstGeom prst="donut">
            <a:avLst>
              <a:gd name="adj" fmla="val 2500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7" name="Shape 30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60864" y="5316066"/>
            <a:ext cx="1171575" cy="1200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44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3" name="Shape 313"/>
          <p:cNvSpPr txBox="1"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dk1"/>
              </a:gs>
              <a:gs pos="80000">
                <a:schemeClr val="dk1"/>
              </a:gs>
              <a:gs pos="100000">
                <a:schemeClr val="dk1"/>
              </a:gs>
            </a:gsLst>
            <a:lin ang="16200000" scaled="0"/>
          </a:gradFill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888888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</a:pPr>
            <a:endParaRPr sz="32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Shape 314"/>
          <p:cNvSpPr/>
          <p:nvPr/>
        </p:nvSpPr>
        <p:spPr>
          <a:xfrm>
            <a:off x="0" y="28192"/>
            <a:ext cx="9144000" cy="14465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4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BİLEŞİK KESİRLERİ GÖSTERME:</a:t>
            </a:r>
          </a:p>
        </p:txBody>
      </p:sp>
      <p:sp>
        <p:nvSpPr>
          <p:cNvPr id="315" name="Shape 315"/>
          <p:cNvSpPr/>
          <p:nvPr/>
        </p:nvSpPr>
        <p:spPr>
          <a:xfrm>
            <a:off x="-14199" y="1268759"/>
            <a:ext cx="9099019" cy="21852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FF00"/>
                </a:solidFill>
                <a:latin typeface="Rokkitt"/>
                <a:ea typeface="Rokkitt"/>
                <a:cs typeface="Rokkitt"/>
                <a:sym typeface="Rokkitt"/>
              </a:rPr>
              <a:t> </a:t>
            </a: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7/5</a:t>
            </a:r>
            <a:r>
              <a:rPr lang="tr-TR" sz="4800" b="1" i="0" u="none" strike="noStrike" cap="none" baseline="0">
                <a:solidFill>
                  <a:srgbClr val="FFFF00"/>
                </a:solidFill>
                <a:latin typeface="Rokkitt"/>
                <a:ea typeface="Rokkitt"/>
                <a:cs typeface="Rokkitt"/>
                <a:sym typeface="Rokkitt"/>
              </a:rPr>
              <a:t>  kesrini sayı doğrusunda gösterelim.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4000" b="1" i="0" u="none" strike="noStrike" cap="none" baseline="0">
              <a:solidFill>
                <a:srgbClr val="FFFF00"/>
              </a:solidFill>
              <a:latin typeface="Rokkitt"/>
              <a:ea typeface="Rokkitt"/>
              <a:cs typeface="Rokkitt"/>
              <a:sym typeface="Rokkitt"/>
            </a:endParaRPr>
          </a:p>
        </p:txBody>
      </p:sp>
      <p:pic>
        <p:nvPicPr>
          <p:cNvPr id="316" name="Shape 3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471" y="179967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7" name="Shape 3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2756" y="5373216"/>
            <a:ext cx="1524000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8" name="Shape 3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130479" y="5661248"/>
            <a:ext cx="995653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19" name="Shape 3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02134" y="174877"/>
            <a:ext cx="1524000" cy="1143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20" name="Shape 320"/>
          <p:cNvCxnSpPr/>
          <p:nvPr/>
        </p:nvCxnSpPr>
        <p:spPr>
          <a:xfrm>
            <a:off x="75519" y="4941167"/>
            <a:ext cx="8816961" cy="0"/>
          </a:xfrm>
          <a:prstGeom prst="straightConnector1">
            <a:avLst/>
          </a:prstGeom>
          <a:noFill/>
          <a:ln w="9525" cap="flat">
            <a:solidFill>
              <a:schemeClr val="accent6"/>
            </a:solidFill>
            <a:prstDash val="solid"/>
            <a:round/>
            <a:headEnd type="stealth" w="lg" len="lg"/>
            <a:tailEnd type="stealth" w="lg" len="lg"/>
          </a:ln>
        </p:spPr>
      </p:cxnSp>
      <p:cxnSp>
        <p:nvCxnSpPr>
          <p:cNvPr id="321" name="Shape 321"/>
          <p:cNvCxnSpPr/>
          <p:nvPr/>
        </p:nvCxnSpPr>
        <p:spPr>
          <a:xfrm>
            <a:off x="323528" y="4725144"/>
            <a:ext cx="0" cy="288032"/>
          </a:xfrm>
          <a:prstGeom prst="straightConnector1">
            <a:avLst/>
          </a:prstGeom>
          <a:noFill/>
          <a:ln w="381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22" name="Shape 322"/>
          <p:cNvCxnSpPr/>
          <p:nvPr/>
        </p:nvCxnSpPr>
        <p:spPr>
          <a:xfrm>
            <a:off x="4355976" y="4649687"/>
            <a:ext cx="0" cy="288032"/>
          </a:xfrm>
          <a:prstGeom prst="straightConnector1">
            <a:avLst/>
          </a:prstGeom>
          <a:noFill/>
          <a:ln w="381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3" name="Shape 323"/>
          <p:cNvSpPr/>
          <p:nvPr/>
        </p:nvSpPr>
        <p:spPr>
          <a:xfrm>
            <a:off x="75519" y="4015185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0</a:t>
            </a:r>
          </a:p>
        </p:txBody>
      </p:sp>
      <p:sp>
        <p:nvSpPr>
          <p:cNvPr id="324" name="Shape 324"/>
          <p:cNvSpPr/>
          <p:nvPr/>
        </p:nvSpPr>
        <p:spPr>
          <a:xfrm>
            <a:off x="4054371" y="3873242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1</a:t>
            </a:r>
          </a:p>
        </p:txBody>
      </p:sp>
      <p:cxnSp>
        <p:nvCxnSpPr>
          <p:cNvPr id="325" name="Shape 325"/>
          <p:cNvCxnSpPr/>
          <p:nvPr/>
        </p:nvCxnSpPr>
        <p:spPr>
          <a:xfrm>
            <a:off x="8532439" y="4697423"/>
            <a:ext cx="0" cy="288032"/>
          </a:xfrm>
          <a:prstGeom prst="straightConnector1">
            <a:avLst/>
          </a:prstGeom>
          <a:noFill/>
          <a:ln w="38100" cap="flat">
            <a:solidFill>
              <a:schemeClr val="accent5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26" name="Shape 326"/>
          <p:cNvSpPr/>
          <p:nvPr/>
        </p:nvSpPr>
        <p:spPr>
          <a:xfrm>
            <a:off x="8264152" y="3945250"/>
            <a:ext cx="51762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0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2</a:t>
            </a:r>
          </a:p>
        </p:txBody>
      </p:sp>
      <p:sp>
        <p:nvSpPr>
          <p:cNvPr id="327" name="Shape 327"/>
          <p:cNvSpPr/>
          <p:nvPr/>
        </p:nvSpPr>
        <p:spPr>
          <a:xfrm>
            <a:off x="894757" y="436994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28" name="Shape 328"/>
          <p:cNvSpPr/>
          <p:nvPr/>
        </p:nvSpPr>
        <p:spPr>
          <a:xfrm>
            <a:off x="1835696" y="4379176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29" name="Shape 329"/>
          <p:cNvSpPr/>
          <p:nvPr/>
        </p:nvSpPr>
        <p:spPr>
          <a:xfrm>
            <a:off x="2644566" y="4379176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30" name="Shape 330"/>
          <p:cNvSpPr/>
          <p:nvPr/>
        </p:nvSpPr>
        <p:spPr>
          <a:xfrm>
            <a:off x="3466496" y="4346260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31" name="Shape 331"/>
          <p:cNvSpPr/>
          <p:nvPr/>
        </p:nvSpPr>
        <p:spPr>
          <a:xfrm>
            <a:off x="4198387" y="434559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7030A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32" name="Shape 332"/>
          <p:cNvSpPr/>
          <p:nvPr/>
        </p:nvSpPr>
        <p:spPr>
          <a:xfrm>
            <a:off x="5190601" y="4346519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33" name="Shape 333"/>
          <p:cNvSpPr/>
          <p:nvPr/>
        </p:nvSpPr>
        <p:spPr>
          <a:xfrm>
            <a:off x="6156175" y="430964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34" name="Shape 334"/>
          <p:cNvSpPr/>
          <p:nvPr/>
        </p:nvSpPr>
        <p:spPr>
          <a:xfrm>
            <a:off x="6934690" y="4333564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35" name="Shape 335"/>
          <p:cNvSpPr/>
          <p:nvPr/>
        </p:nvSpPr>
        <p:spPr>
          <a:xfrm>
            <a:off x="7696690" y="4364582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FF000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36" name="Shape 336"/>
          <p:cNvSpPr/>
          <p:nvPr/>
        </p:nvSpPr>
        <p:spPr>
          <a:xfrm>
            <a:off x="8364134" y="4387203"/>
            <a:ext cx="373613" cy="8309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tr-TR" sz="4800" b="1" i="0" u="none" strike="noStrike" cap="none" baseline="0">
                <a:solidFill>
                  <a:srgbClr val="7030A0"/>
                </a:solidFill>
                <a:latin typeface="Rokkitt"/>
                <a:ea typeface="Rokkitt"/>
                <a:cs typeface="Rokkitt"/>
                <a:sym typeface="Rokkitt"/>
              </a:rPr>
              <a:t>.</a:t>
            </a:r>
          </a:p>
        </p:txBody>
      </p:sp>
      <p:sp>
        <p:nvSpPr>
          <p:cNvPr id="337" name="Shape 337"/>
          <p:cNvSpPr/>
          <p:nvPr/>
        </p:nvSpPr>
        <p:spPr>
          <a:xfrm>
            <a:off x="6069557" y="4369128"/>
            <a:ext cx="546846" cy="914400"/>
          </a:xfrm>
          <a:prstGeom prst="donut">
            <a:avLst>
              <a:gd name="adj" fmla="val 25000"/>
            </a:avLst>
          </a:prstGeom>
          <a:gradFill>
            <a:gsLst>
              <a:gs pos="0">
                <a:srgbClr val="29869F"/>
              </a:gs>
              <a:gs pos="80000">
                <a:srgbClr val="37B1D1"/>
              </a:gs>
              <a:gs pos="100000">
                <a:srgbClr val="33B4D6"/>
              </a:gs>
            </a:gsLst>
            <a:lin ang="16200000" scaled="0"/>
          </a:gradFill>
          <a:ln w="9525" cap="flat">
            <a:solidFill>
              <a:srgbClr val="45AAC5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8" name="Shape 33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868144" y="5373216"/>
            <a:ext cx="1162050" cy="1371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325</Words>
  <Application>Microsoft Office PowerPoint</Application>
  <PresentationFormat>Ekran Gösterisi (4:3)</PresentationFormat>
  <Paragraphs>182</Paragraphs>
  <Slides>14</Slides>
  <Notes>14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Zeus</dc:creator>
  <cp:lastModifiedBy>The Uur</cp:lastModifiedBy>
  <cp:revision>2</cp:revision>
  <dcterms:modified xsi:type="dcterms:W3CDTF">2015-05-21T07:30:16Z</dcterms:modified>
</cp:coreProperties>
</file>