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10693400"/>
  <p:notesSz cx="10693400" cy="10693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16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22751" y="9946258"/>
            <a:ext cx="11493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5451" y="9914635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95142" y="691388"/>
            <a:ext cx="1969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SEDİMANTOLOJİ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1607565"/>
            <a:ext cx="6146800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GİRİŞ: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975"/>
              </a:spcBef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Sedimantoloji; </a:t>
            </a:r>
            <a:r>
              <a:rPr sz="1200" spc="-5" dirty="0">
                <a:latin typeface="Times New Roman"/>
                <a:cs typeface="Times New Roman"/>
              </a:rPr>
              <a:t>kelime anlamı “tortul </a:t>
            </a:r>
            <a:r>
              <a:rPr sz="1200" dirty="0">
                <a:latin typeface="Times New Roman"/>
                <a:cs typeface="Times New Roman"/>
              </a:rPr>
              <a:t>bilimi” </a:t>
            </a:r>
            <a:r>
              <a:rPr sz="1200" spc="-5" dirty="0">
                <a:latin typeface="Times New Roman"/>
                <a:cs typeface="Times New Roman"/>
              </a:rPr>
              <a:t>(sediment+logos) </a:t>
            </a:r>
            <a:r>
              <a:rPr sz="1200" dirty="0">
                <a:latin typeface="Times New Roman"/>
                <a:cs typeface="Times New Roman"/>
              </a:rPr>
              <a:t>demektir. Jeolojik </a:t>
            </a:r>
            <a:r>
              <a:rPr sz="1200" spc="-5" dirty="0">
                <a:latin typeface="Times New Roman"/>
                <a:cs typeface="Times New Roman"/>
              </a:rPr>
              <a:t>anlamda </a:t>
            </a:r>
            <a:r>
              <a:rPr sz="1200" dirty="0">
                <a:latin typeface="Times New Roman"/>
                <a:cs typeface="Times New Roman"/>
              </a:rPr>
              <a:t>ise  </a:t>
            </a:r>
            <a:r>
              <a:rPr sz="1200" spc="-5" dirty="0">
                <a:latin typeface="Times New Roman"/>
                <a:cs typeface="Times New Roman"/>
              </a:rPr>
              <a:t>“Sedimanter/ </a:t>
            </a:r>
            <a:r>
              <a:rPr sz="1200" dirty="0">
                <a:latin typeface="Times New Roman"/>
                <a:cs typeface="Times New Roman"/>
              </a:rPr>
              <a:t>tortul </a:t>
            </a:r>
            <a:r>
              <a:rPr sz="1200" spc="-5" dirty="0">
                <a:latin typeface="Times New Roman"/>
                <a:cs typeface="Times New Roman"/>
              </a:rPr>
              <a:t>kayaçların </a:t>
            </a:r>
            <a:r>
              <a:rPr sz="1200" dirty="0">
                <a:latin typeface="Times New Roman"/>
                <a:cs typeface="Times New Roman"/>
              </a:rPr>
              <a:t>oluşumunu ve oluşum </a:t>
            </a:r>
            <a:r>
              <a:rPr sz="1200" spc="-5" dirty="0">
                <a:latin typeface="Times New Roman"/>
                <a:cs typeface="Times New Roman"/>
              </a:rPr>
              <a:t>süreçlerini inceleyen </a:t>
            </a:r>
            <a:r>
              <a:rPr sz="1200" dirty="0">
                <a:latin typeface="Times New Roman"/>
                <a:cs typeface="Times New Roman"/>
              </a:rPr>
              <a:t>bir bilim </a:t>
            </a:r>
            <a:r>
              <a:rPr sz="1200" spc="-5" dirty="0">
                <a:latin typeface="Times New Roman"/>
                <a:cs typeface="Times New Roman"/>
              </a:rPr>
              <a:t>dalıdır.  Sedimanter kayaçlar </a:t>
            </a:r>
            <a:r>
              <a:rPr sz="1200" dirty="0">
                <a:latin typeface="Times New Roman"/>
                <a:cs typeface="Times New Roman"/>
              </a:rPr>
              <a:t>tortul </a:t>
            </a:r>
            <a:r>
              <a:rPr sz="1200" spc="-5" dirty="0">
                <a:latin typeface="Times New Roman"/>
                <a:cs typeface="Times New Roman"/>
              </a:rPr>
              <a:t>süreçler sonucunda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oluşurlar.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4779136"/>
            <a:ext cx="6147435" cy="212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43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Bu basit sınıflamadan </a:t>
            </a:r>
            <a:r>
              <a:rPr sz="1200" spc="5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görüldüğü </a:t>
            </a:r>
            <a:r>
              <a:rPr sz="1200" dirty="0">
                <a:latin typeface="Times New Roman"/>
                <a:cs typeface="Times New Roman"/>
              </a:rPr>
              <a:t>gibi; </a:t>
            </a:r>
            <a:r>
              <a:rPr sz="1200" spc="-5" dirty="0">
                <a:latin typeface="Times New Roman"/>
                <a:cs typeface="Times New Roman"/>
              </a:rPr>
              <a:t>tortul/sedimanter kayaçlar, </a:t>
            </a:r>
            <a:r>
              <a:rPr sz="1200" dirty="0">
                <a:latin typeface="Times New Roman"/>
                <a:cs typeface="Times New Roman"/>
              </a:rPr>
              <a:t>daha </a:t>
            </a:r>
            <a:r>
              <a:rPr sz="1200" spc="-5" dirty="0">
                <a:latin typeface="Times New Roman"/>
                <a:cs typeface="Times New Roman"/>
              </a:rPr>
              <a:t>önce </a:t>
            </a:r>
            <a:r>
              <a:rPr sz="1200" dirty="0">
                <a:latin typeface="Times New Roman"/>
                <a:cs typeface="Times New Roman"/>
              </a:rPr>
              <a:t>var olan bir ana  </a:t>
            </a:r>
            <a:r>
              <a:rPr sz="1200" spc="-5" dirty="0">
                <a:latin typeface="Times New Roman"/>
                <a:cs typeface="Times New Roman"/>
              </a:rPr>
              <a:t>kayadan </a:t>
            </a:r>
            <a:r>
              <a:rPr sz="1200" dirty="0">
                <a:latin typeface="Times New Roman"/>
                <a:cs typeface="Times New Roman"/>
              </a:rPr>
              <a:t>tortul </a:t>
            </a:r>
            <a:r>
              <a:rPr sz="1200" spc="-5" dirty="0">
                <a:latin typeface="Times New Roman"/>
                <a:cs typeface="Times New Roman"/>
              </a:rPr>
              <a:t>süreçler yardımıyla </a:t>
            </a:r>
            <a:r>
              <a:rPr sz="1200" dirty="0">
                <a:latin typeface="Times New Roman"/>
                <a:cs typeface="Times New Roman"/>
              </a:rPr>
              <a:t>meydana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gelirler.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990"/>
              </a:spcBef>
            </a:pP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Tortul </a:t>
            </a:r>
            <a:r>
              <a:rPr sz="1200" b="1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süreçler </a:t>
            </a:r>
            <a:r>
              <a:rPr sz="1200" spc="-5" dirty="0">
                <a:latin typeface="Times New Roman"/>
                <a:cs typeface="Times New Roman"/>
              </a:rPr>
              <a:t>ise; parçalanma, taşınma, depolanma(birikme)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dirty="0">
                <a:latin typeface="Times New Roman"/>
                <a:cs typeface="Times New Roman"/>
              </a:rPr>
              <a:t>diyajenezdir. </a:t>
            </a:r>
            <a:r>
              <a:rPr sz="1200" spc="-5" dirty="0">
                <a:latin typeface="Times New Roman"/>
                <a:cs typeface="Times New Roman"/>
              </a:rPr>
              <a:t>Tortul süreçlerde  sıra </a:t>
            </a:r>
            <a:r>
              <a:rPr sz="1200" dirty="0">
                <a:latin typeface="Times New Roman"/>
                <a:cs typeface="Times New Roman"/>
              </a:rPr>
              <a:t>hiçbir zaman </a:t>
            </a:r>
            <a:r>
              <a:rPr sz="1200" spc="-5" dirty="0">
                <a:latin typeface="Times New Roman"/>
                <a:cs typeface="Times New Roman"/>
              </a:rPr>
              <a:t>değişmez, hep </a:t>
            </a:r>
            <a:r>
              <a:rPr sz="1200" dirty="0">
                <a:latin typeface="Times New Roman"/>
                <a:cs typeface="Times New Roman"/>
              </a:rPr>
              <a:t>birbirini </a:t>
            </a:r>
            <a:r>
              <a:rPr sz="1200" spc="-5" dirty="0">
                <a:latin typeface="Times New Roman"/>
                <a:cs typeface="Times New Roman"/>
              </a:rPr>
              <a:t>izler </a:t>
            </a:r>
            <a:r>
              <a:rPr sz="1200" dirty="0">
                <a:latin typeface="Times New Roman"/>
                <a:cs typeface="Times New Roman"/>
              </a:rPr>
              <a:t>ve buna da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“</a:t>
            </a:r>
            <a:r>
              <a:rPr sz="11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Tortul </a:t>
            </a:r>
            <a:r>
              <a:rPr sz="11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Dönem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” </a:t>
            </a:r>
            <a:r>
              <a:rPr sz="1200" spc="-5" dirty="0">
                <a:latin typeface="Times New Roman"/>
                <a:cs typeface="Times New Roman"/>
              </a:rPr>
              <a:t>denir. Sedimanter  kayaçlar her zaman </a:t>
            </a:r>
            <a:r>
              <a:rPr sz="1200" dirty="0">
                <a:latin typeface="Times New Roman"/>
                <a:cs typeface="Times New Roman"/>
              </a:rPr>
              <a:t>tortul </a:t>
            </a:r>
            <a:r>
              <a:rPr sz="1200" spc="-5" dirty="0">
                <a:latin typeface="Times New Roman"/>
                <a:cs typeface="Times New Roman"/>
              </a:rPr>
              <a:t>tanelerden (kırıntılı veya kimyasal) meydana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gelir.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4200"/>
              </a:lnSpc>
              <a:spcBef>
                <a:spcPts val="994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Tortul Dönem/Döngü (Sedimentary Cycle), </a:t>
            </a:r>
            <a:r>
              <a:rPr sz="1200" dirty="0">
                <a:latin typeface="Times New Roman"/>
                <a:cs typeface="Times New Roman"/>
              </a:rPr>
              <a:t>çok </a:t>
            </a:r>
            <a:r>
              <a:rPr sz="1200" spc="-5" dirty="0">
                <a:latin typeface="Times New Roman"/>
                <a:cs typeface="Times New Roman"/>
              </a:rPr>
              <a:t>daha geniş </a:t>
            </a:r>
            <a:r>
              <a:rPr sz="1200" dirty="0">
                <a:latin typeface="Times New Roman"/>
                <a:cs typeface="Times New Roman"/>
              </a:rPr>
              <a:t>ve kapsamlı olan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"Jeolojik Döngü"  </a:t>
            </a:r>
            <a:r>
              <a:rPr sz="1200" spc="-5" dirty="0">
                <a:latin typeface="Times New Roman"/>
                <a:cs typeface="Times New Roman"/>
              </a:rPr>
              <a:t>ve/veya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"Kayaç Döngüsü</a:t>
            </a:r>
            <a:r>
              <a:rPr sz="1200" spc="-5" dirty="0">
                <a:latin typeface="Times New Roman"/>
                <a:cs typeface="Times New Roman"/>
              </a:rPr>
              <a:t>"nün </a:t>
            </a:r>
            <a:r>
              <a:rPr sz="1200" dirty="0">
                <a:latin typeface="Times New Roman"/>
                <a:cs typeface="Times New Roman"/>
              </a:rPr>
              <a:t>bir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parçasıdır.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2213" y="7108659"/>
            <a:ext cx="4240116" cy="27893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3688" y="3279556"/>
            <a:ext cx="3565002" cy="1141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5364" y="792225"/>
            <a:ext cx="5560695" cy="3039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8255" indent="-227965">
              <a:lnSpc>
                <a:spcPct val="144200"/>
              </a:lnSpc>
              <a:spcBef>
                <a:spcPts val="100"/>
              </a:spcBef>
              <a:buClr>
                <a:srgbClr val="000000"/>
              </a:buClr>
              <a:buFont typeface="Arial"/>
              <a:buChar char="-"/>
              <a:tabLst>
                <a:tab pos="240665" algn="l"/>
                <a:tab pos="241300" algn="l"/>
              </a:tabLst>
            </a:pP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Volkan Cürufu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Belli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şekli olmayan; genellikle çakıl boyundaki </a:t>
            </a:r>
            <a:r>
              <a:rPr sz="1200" dirty="0">
                <a:latin typeface="Times New Roman"/>
                <a:cs typeface="Times New Roman"/>
              </a:rPr>
              <a:t>tanelerdir. </a:t>
            </a:r>
            <a:r>
              <a:rPr sz="1200" spc="-10" dirty="0">
                <a:latin typeface="Times New Roman"/>
                <a:cs typeface="Times New Roman"/>
              </a:rPr>
              <a:t>Düştüğü  </a:t>
            </a:r>
            <a:r>
              <a:rPr sz="1200" spc="-5" dirty="0">
                <a:latin typeface="Times New Roman"/>
                <a:cs typeface="Times New Roman"/>
              </a:rPr>
              <a:t>yerin </a:t>
            </a:r>
            <a:r>
              <a:rPr sz="1200" dirty="0">
                <a:latin typeface="Times New Roman"/>
                <a:cs typeface="Times New Roman"/>
              </a:rPr>
              <a:t>şeklini </a:t>
            </a:r>
            <a:r>
              <a:rPr sz="1200" spc="-5" dirty="0">
                <a:latin typeface="Times New Roman"/>
                <a:cs typeface="Times New Roman"/>
              </a:rPr>
              <a:t>alırlar.</a:t>
            </a:r>
            <a:endParaRPr sz="1200">
              <a:latin typeface="Times New Roman"/>
              <a:cs typeface="Times New Roman"/>
            </a:endParaRPr>
          </a:p>
          <a:p>
            <a:pPr marL="240665" marR="10160" indent="-227965">
              <a:lnSpc>
                <a:spcPct val="144200"/>
              </a:lnSpc>
              <a:spcBef>
                <a:spcPts val="994"/>
              </a:spcBef>
              <a:buClr>
                <a:srgbClr val="000000"/>
              </a:buClr>
              <a:buFont typeface="Arial"/>
              <a:buChar char="-"/>
              <a:tabLst>
                <a:tab pos="240665" algn="l"/>
                <a:tab pos="241300" algn="l"/>
              </a:tabLst>
            </a:pP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Lapilli: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0.5-5cm. çapına kadar </a:t>
            </a:r>
            <a:r>
              <a:rPr sz="1200" dirty="0">
                <a:latin typeface="Times New Roman"/>
                <a:cs typeface="Times New Roman"/>
              </a:rPr>
              <a:t>olabilen </a:t>
            </a:r>
            <a:r>
              <a:rPr sz="1200" spc="-5" dirty="0">
                <a:latin typeface="Times New Roman"/>
                <a:cs typeface="Times New Roman"/>
              </a:rPr>
              <a:t>yuvarlak tanelerdir. </a:t>
            </a:r>
            <a:r>
              <a:rPr sz="1200" dirty="0">
                <a:latin typeface="Times New Roman"/>
                <a:cs typeface="Times New Roman"/>
              </a:rPr>
              <a:t>Patlama </a:t>
            </a:r>
            <a:r>
              <a:rPr sz="1200" spc="-5" dirty="0">
                <a:latin typeface="Times New Roman"/>
                <a:cs typeface="Times New Roman"/>
              </a:rPr>
              <a:t>sırasında </a:t>
            </a:r>
            <a:r>
              <a:rPr sz="1200" dirty="0">
                <a:latin typeface="Times New Roman"/>
                <a:cs typeface="Times New Roman"/>
              </a:rPr>
              <a:t>volkan  </a:t>
            </a:r>
            <a:r>
              <a:rPr sz="1200" spc="-5" dirty="0">
                <a:latin typeface="Times New Roman"/>
                <a:cs typeface="Times New Roman"/>
              </a:rPr>
              <a:t>küllerinin birbirine yapışması </a:t>
            </a:r>
            <a:r>
              <a:rPr sz="1200" dirty="0">
                <a:latin typeface="Times New Roman"/>
                <a:cs typeface="Times New Roman"/>
              </a:rPr>
              <a:t>ile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oluşurlar.</a:t>
            </a:r>
            <a:endParaRPr sz="1200">
              <a:latin typeface="Times New Roman"/>
              <a:cs typeface="Times New Roman"/>
            </a:endParaRPr>
          </a:p>
          <a:p>
            <a:pPr marL="240665" marR="7620" indent="-227965">
              <a:lnSpc>
                <a:spcPct val="144200"/>
              </a:lnSpc>
              <a:spcBef>
                <a:spcPts val="994"/>
              </a:spcBef>
              <a:buClr>
                <a:srgbClr val="000000"/>
              </a:buClr>
              <a:buFont typeface="Arial"/>
              <a:buChar char="-"/>
              <a:tabLst>
                <a:tab pos="240665" algn="l"/>
                <a:tab pos="241300" algn="l"/>
              </a:tabLst>
            </a:pP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Volkan Külü: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Silt-kil </a:t>
            </a:r>
            <a:r>
              <a:rPr sz="1200" spc="-5" dirty="0">
                <a:latin typeface="Times New Roman"/>
                <a:cs typeface="Times New Roman"/>
              </a:rPr>
              <a:t>boyundaki </a:t>
            </a:r>
            <a:r>
              <a:rPr sz="1200" dirty="0">
                <a:latin typeface="Times New Roman"/>
                <a:cs typeface="Times New Roman"/>
              </a:rPr>
              <a:t>tanelere verilen </a:t>
            </a:r>
            <a:r>
              <a:rPr sz="1200" spc="-5" dirty="0">
                <a:latin typeface="Times New Roman"/>
                <a:cs typeface="Times New Roman"/>
              </a:rPr>
              <a:t>addır. Volkanlardan </a:t>
            </a:r>
            <a:r>
              <a:rPr sz="1200" dirty="0">
                <a:latin typeface="Times New Roman"/>
                <a:cs typeface="Times New Roman"/>
              </a:rPr>
              <a:t>kül ile birlikte  </a:t>
            </a:r>
            <a:r>
              <a:rPr sz="1200" spc="-5" dirty="0">
                <a:latin typeface="Times New Roman"/>
                <a:cs typeface="Times New Roman"/>
              </a:rPr>
              <a:t>kayaç parçaları (çeşitli boylarda)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çıkabilir.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00"/>
              </a:spcBef>
            </a:pPr>
            <a:r>
              <a:rPr sz="1200" spc="-5" dirty="0">
                <a:latin typeface="Times New Roman"/>
                <a:cs typeface="Times New Roman"/>
              </a:rPr>
              <a:t>Piroklastik tanelerin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yerde yığılarak oluşturduğu kayaçlara "</a:t>
            </a:r>
            <a:r>
              <a:rPr sz="1200" b="1" spc="-5" dirty="0">
                <a:latin typeface="Times New Roman"/>
                <a:cs typeface="Times New Roman"/>
              </a:rPr>
              <a:t>Tüf </a:t>
            </a:r>
            <a:r>
              <a:rPr sz="1200" spc="-5" dirty="0">
                <a:latin typeface="Times New Roman"/>
                <a:cs typeface="Times New Roman"/>
              </a:rPr>
              <a:t>veya </a:t>
            </a:r>
            <a:r>
              <a:rPr sz="1200" b="1" spc="-5" dirty="0">
                <a:latin typeface="Times New Roman"/>
                <a:cs typeface="Times New Roman"/>
              </a:rPr>
              <a:t>Tefra" </a:t>
            </a:r>
            <a:r>
              <a:rPr sz="1200" spc="-5" dirty="0">
                <a:latin typeface="Times New Roman"/>
                <a:cs typeface="Times New Roman"/>
              </a:rPr>
              <a:t>denir.  Tüflerin içinde; kristaller, </a:t>
            </a:r>
            <a:r>
              <a:rPr sz="1200" dirty="0">
                <a:latin typeface="Times New Roman"/>
                <a:cs typeface="Times New Roman"/>
              </a:rPr>
              <a:t>volkan camı ve </a:t>
            </a:r>
            <a:r>
              <a:rPr sz="1200" spc="-5" dirty="0">
                <a:latin typeface="Times New Roman"/>
                <a:cs typeface="Times New Roman"/>
              </a:rPr>
              <a:t>kayaç parçaları </a:t>
            </a:r>
            <a:r>
              <a:rPr sz="1200" dirty="0">
                <a:latin typeface="Times New Roman"/>
                <a:cs typeface="Times New Roman"/>
              </a:rPr>
              <a:t>bulunur. </a:t>
            </a:r>
            <a:r>
              <a:rPr sz="1200" spc="-5" dirty="0">
                <a:latin typeface="Times New Roman"/>
                <a:cs typeface="Times New Roman"/>
              </a:rPr>
              <a:t>Bu tanelerin  bolluklarına göre, aşağıdaki üçgende </a:t>
            </a:r>
            <a:r>
              <a:rPr sz="1200" dirty="0">
                <a:latin typeface="Times New Roman"/>
                <a:cs typeface="Times New Roman"/>
              </a:rPr>
              <a:t>(-II-) </a:t>
            </a:r>
            <a:r>
              <a:rPr sz="1200" spc="-5" dirty="0">
                <a:latin typeface="Times New Roman"/>
                <a:cs typeface="Times New Roman"/>
              </a:rPr>
              <a:t>gösterildiği gibi tüfler çeşitli adlarla  adlandırılırlar. Örn; </a:t>
            </a:r>
            <a:r>
              <a:rPr sz="1200" dirty="0">
                <a:latin typeface="Times New Roman"/>
                <a:cs typeface="Times New Roman"/>
              </a:rPr>
              <a:t>Kristal tüf , </a:t>
            </a:r>
            <a:r>
              <a:rPr sz="1200" spc="-5" dirty="0">
                <a:latin typeface="Times New Roman"/>
                <a:cs typeface="Times New Roman"/>
              </a:rPr>
              <a:t>camsı (vitrik) </a:t>
            </a:r>
            <a:r>
              <a:rPr sz="1200" dirty="0">
                <a:latin typeface="Times New Roman"/>
                <a:cs typeface="Times New Roman"/>
              </a:rPr>
              <a:t>tüf </a:t>
            </a:r>
            <a:r>
              <a:rPr sz="1200" spc="-5" dirty="0">
                <a:latin typeface="Times New Roman"/>
                <a:cs typeface="Times New Roman"/>
              </a:rPr>
              <a:t>veya </a:t>
            </a:r>
            <a:r>
              <a:rPr sz="1200" dirty="0">
                <a:latin typeface="Times New Roman"/>
                <a:cs typeface="Times New Roman"/>
              </a:rPr>
              <a:t>litik tüf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gibi.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5364" y="6881240"/>
            <a:ext cx="5557520" cy="1454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-II-</a:t>
            </a:r>
            <a:endParaRPr sz="1200">
              <a:latin typeface="Times New Roman"/>
              <a:cs typeface="Times New Roman"/>
            </a:endParaRPr>
          </a:p>
          <a:p>
            <a:pPr marL="12700" marR="8255">
              <a:lnSpc>
                <a:spcPct val="143300"/>
              </a:lnSpc>
              <a:spcBef>
                <a:spcPts val="530"/>
              </a:spcBef>
              <a:tabLst>
                <a:tab pos="1646555" algn="l"/>
              </a:tabLst>
            </a:pPr>
            <a:r>
              <a:rPr sz="1200" spc="-5" dirty="0">
                <a:latin typeface="Times New Roman"/>
                <a:cs typeface="Times New Roman"/>
              </a:rPr>
              <a:t>Eğer 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tüfler 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akarsularla	</a:t>
            </a:r>
            <a:r>
              <a:rPr sz="1200" spc="-5" dirty="0">
                <a:latin typeface="Times New Roman"/>
                <a:cs typeface="Times New Roman"/>
              </a:rPr>
              <a:t>veya başka ajanlarla başka yerlere </a:t>
            </a:r>
            <a:r>
              <a:rPr sz="1200" dirty="0">
                <a:latin typeface="Times New Roman"/>
                <a:cs typeface="Times New Roman"/>
              </a:rPr>
              <a:t>taşınıp orada bir </a:t>
            </a:r>
            <a:r>
              <a:rPr sz="1200" spc="-5" dirty="0">
                <a:latin typeface="Times New Roman"/>
                <a:cs typeface="Times New Roman"/>
              </a:rPr>
              <a:t>kayaç  oluşturularsa </a:t>
            </a:r>
            <a:r>
              <a:rPr sz="1200" dirty="0">
                <a:latin typeface="Times New Roman"/>
                <a:cs typeface="Times New Roman"/>
              </a:rPr>
              <a:t>buna da “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Tüfit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” </a:t>
            </a:r>
            <a:r>
              <a:rPr sz="1200" spc="-5" dirty="0">
                <a:latin typeface="Times New Roman"/>
                <a:cs typeface="Times New Roman"/>
              </a:rPr>
              <a:t>olarak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adlandırılır.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4200"/>
              </a:lnSpc>
              <a:spcBef>
                <a:spcPts val="994"/>
              </a:spcBef>
            </a:pPr>
            <a:r>
              <a:rPr sz="1200" spc="-5" dirty="0">
                <a:latin typeface="Times New Roman"/>
                <a:cs typeface="Times New Roman"/>
              </a:rPr>
              <a:t>Blok boyundaki </a:t>
            </a:r>
            <a:r>
              <a:rPr sz="1200" dirty="0">
                <a:latin typeface="Times New Roman"/>
                <a:cs typeface="Times New Roman"/>
              </a:rPr>
              <a:t>piroklastik malzemenin </a:t>
            </a:r>
            <a:r>
              <a:rPr sz="1200" spc="-5" dirty="0">
                <a:latin typeface="Times New Roman"/>
                <a:cs typeface="Times New Roman"/>
              </a:rPr>
              <a:t>birleşmesiyle olaşan kayaçlara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“ </a:t>
            </a: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Volkanik Breş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ve </a:t>
            </a: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Aglomera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“ </a:t>
            </a:r>
            <a:r>
              <a:rPr sz="1200" spc="-5" dirty="0">
                <a:latin typeface="Times New Roman"/>
                <a:cs typeface="Times New Roman"/>
              </a:rPr>
              <a:t>adı </a:t>
            </a:r>
            <a:r>
              <a:rPr sz="1200" dirty="0">
                <a:latin typeface="Times New Roman"/>
                <a:cs typeface="Times New Roman"/>
              </a:rPr>
              <a:t>verilir.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84145" y="4563109"/>
            <a:ext cx="4225925" cy="219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90746" y="9946258"/>
            <a:ext cx="1790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z="1000" spc="-55" dirty="0">
                <a:latin typeface="Arial"/>
                <a:cs typeface="Arial"/>
              </a:rPr>
              <a:t>10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8151" y="9958958"/>
            <a:ext cx="64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000" spc="-55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599814"/>
            <a:ext cx="6148705" cy="3039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37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Sedimantoloji günümüzde alt dallara ayrılmıştır. Bunlar; karbonat sedimantolojisi, kırıntılı  sedimantoloji, evaporit </a:t>
            </a:r>
            <a:r>
              <a:rPr sz="1200" dirty="0">
                <a:latin typeface="Times New Roman"/>
                <a:cs typeface="Times New Roman"/>
              </a:rPr>
              <a:t>sedimantolojisi, </a:t>
            </a:r>
            <a:r>
              <a:rPr sz="1200" spc="-5" dirty="0">
                <a:latin typeface="Times New Roman"/>
                <a:cs typeface="Times New Roman"/>
              </a:rPr>
              <a:t>deneysel sedimantoloji, aktüel (güncel) sedimantoloji, deniz  (oşinografi) </a:t>
            </a:r>
            <a:r>
              <a:rPr sz="1200" dirty="0">
                <a:latin typeface="Times New Roman"/>
                <a:cs typeface="Times New Roman"/>
              </a:rPr>
              <a:t>sedimantolojisi ve </a:t>
            </a:r>
            <a:r>
              <a:rPr sz="1200" spc="-5" dirty="0">
                <a:latin typeface="Times New Roman"/>
                <a:cs typeface="Times New Roman"/>
              </a:rPr>
              <a:t>basen (ortam/fasiyes) analizleri gibi. </a:t>
            </a:r>
            <a:r>
              <a:rPr sz="1200" b="1" i="1" spc="-5" dirty="0">
                <a:latin typeface="Times New Roman"/>
                <a:cs typeface="Times New Roman"/>
              </a:rPr>
              <a:t>Kısaca </a:t>
            </a:r>
            <a:r>
              <a:rPr sz="1200" b="1" i="1" dirty="0">
                <a:latin typeface="Times New Roman"/>
                <a:cs typeface="Times New Roman"/>
              </a:rPr>
              <a:t>sedimantoloji; </a:t>
            </a:r>
            <a:r>
              <a:rPr sz="1200" b="1" i="1" spc="-5" dirty="0">
                <a:latin typeface="Times New Roman"/>
                <a:cs typeface="Times New Roman"/>
              </a:rPr>
              <a:t>sonuç  </a:t>
            </a:r>
            <a:r>
              <a:rPr sz="1200" b="1" i="1" dirty="0">
                <a:latin typeface="Times New Roman"/>
                <a:cs typeface="Times New Roman"/>
              </a:rPr>
              <a:t>ile </a:t>
            </a:r>
            <a:r>
              <a:rPr sz="1200" b="1" i="1" spc="-5" dirty="0">
                <a:latin typeface="Times New Roman"/>
                <a:cs typeface="Times New Roman"/>
              </a:rPr>
              <a:t>sebep </a:t>
            </a:r>
            <a:r>
              <a:rPr sz="1200" b="1" i="1" dirty="0">
                <a:latin typeface="Times New Roman"/>
                <a:cs typeface="Times New Roman"/>
              </a:rPr>
              <a:t>arasında </a:t>
            </a:r>
            <a:r>
              <a:rPr sz="1200" b="1" i="1" spc="-5" dirty="0">
                <a:latin typeface="Times New Roman"/>
                <a:cs typeface="Times New Roman"/>
              </a:rPr>
              <a:t>yer </a:t>
            </a:r>
            <a:r>
              <a:rPr sz="1200" b="1" i="1" dirty="0">
                <a:latin typeface="Times New Roman"/>
                <a:cs typeface="Times New Roman"/>
              </a:rPr>
              <a:t>alan </a:t>
            </a:r>
            <a:r>
              <a:rPr sz="1200" b="1" i="1" spc="-5" dirty="0">
                <a:latin typeface="Times New Roman"/>
                <a:cs typeface="Times New Roman"/>
              </a:rPr>
              <a:t>oluşum olaylarını inceler ve </a:t>
            </a:r>
            <a:r>
              <a:rPr sz="1200" b="1" i="1" dirty="0">
                <a:latin typeface="Times New Roman"/>
                <a:cs typeface="Times New Roman"/>
              </a:rPr>
              <a:t>açıklar. </a:t>
            </a:r>
            <a:r>
              <a:rPr sz="1200" b="1" i="1" spc="-5" dirty="0">
                <a:latin typeface="Times New Roman"/>
                <a:cs typeface="Times New Roman"/>
              </a:rPr>
              <a:t>Yani; Sedimantoloji </a:t>
            </a:r>
            <a:r>
              <a:rPr sz="1200" b="1" i="1" dirty="0">
                <a:latin typeface="Times New Roman"/>
                <a:cs typeface="Times New Roman"/>
              </a:rPr>
              <a:t>= Tortul  </a:t>
            </a:r>
            <a:r>
              <a:rPr sz="1200" b="1" i="1" spc="-5" dirty="0">
                <a:latin typeface="Times New Roman"/>
                <a:cs typeface="Times New Roman"/>
              </a:rPr>
              <a:t>kayaçların petrolojisidir. </a:t>
            </a:r>
            <a:r>
              <a:rPr sz="1200" spc="-5" dirty="0">
                <a:latin typeface="Times New Roman"/>
                <a:cs typeface="Times New Roman"/>
              </a:rPr>
              <a:t>Bu </a:t>
            </a:r>
            <a:r>
              <a:rPr sz="1200" dirty="0">
                <a:latin typeface="Times New Roman"/>
                <a:cs typeface="Times New Roman"/>
              </a:rPr>
              <a:t>nedenle bir </a:t>
            </a:r>
            <a:r>
              <a:rPr sz="1200" spc="-5" dirty="0">
                <a:latin typeface="Times New Roman"/>
                <a:cs typeface="Times New Roman"/>
              </a:rPr>
              <a:t>bakıma </a:t>
            </a:r>
            <a:r>
              <a:rPr sz="1200" dirty="0">
                <a:latin typeface="Times New Roman"/>
                <a:cs typeface="Times New Roman"/>
              </a:rPr>
              <a:t>teorik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bilimdir.</a:t>
            </a:r>
            <a:endParaRPr sz="1200">
              <a:latin typeface="Times New Roman"/>
              <a:cs typeface="Times New Roman"/>
            </a:endParaRPr>
          </a:p>
          <a:p>
            <a:pPr marL="12700" marR="570230">
              <a:lnSpc>
                <a:spcPct val="143300"/>
              </a:lnSpc>
              <a:spcBef>
                <a:spcPts val="1010"/>
              </a:spcBef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Sedimanter Petrografi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Sedimanter kayaçları inceleyen, </a:t>
            </a:r>
            <a:r>
              <a:rPr sz="1200" spc="-10" dirty="0">
                <a:latin typeface="Times New Roman"/>
                <a:cs typeface="Times New Roman"/>
              </a:rPr>
              <a:t>yani </a:t>
            </a:r>
            <a:r>
              <a:rPr sz="1200" spc="-5" dirty="0">
                <a:latin typeface="Times New Roman"/>
                <a:cs typeface="Times New Roman"/>
              </a:rPr>
              <a:t>kayacın </a:t>
            </a:r>
            <a:r>
              <a:rPr sz="1200" dirty="0">
                <a:latin typeface="Times New Roman"/>
                <a:cs typeface="Times New Roman"/>
              </a:rPr>
              <a:t>doğrudan </a:t>
            </a:r>
            <a:r>
              <a:rPr sz="1200" spc="-5" dirty="0">
                <a:latin typeface="Times New Roman"/>
                <a:cs typeface="Times New Roman"/>
              </a:rPr>
              <a:t>kendisini  inceleyen </a:t>
            </a:r>
            <a:r>
              <a:rPr sz="1200" dirty="0">
                <a:latin typeface="Times New Roman"/>
                <a:cs typeface="Times New Roman"/>
              </a:rPr>
              <a:t>bilim </a:t>
            </a:r>
            <a:r>
              <a:rPr sz="1200" spc="-5" dirty="0">
                <a:latin typeface="Times New Roman"/>
                <a:cs typeface="Times New Roman"/>
              </a:rPr>
              <a:t>dalıdır.</a:t>
            </a:r>
            <a:endParaRPr sz="1200">
              <a:latin typeface="Times New Roman"/>
              <a:cs typeface="Times New Roman"/>
            </a:endParaRPr>
          </a:p>
          <a:p>
            <a:pPr marL="12700" marR="161925">
              <a:lnSpc>
                <a:spcPct val="144200"/>
              </a:lnSpc>
              <a:spcBef>
                <a:spcPts val="994"/>
              </a:spcBef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Sedimanter Petroloji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ve/veya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Sedimantoloji: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Sedimanter kayaçları </a:t>
            </a:r>
            <a:r>
              <a:rPr sz="1200" dirty="0">
                <a:latin typeface="Times New Roman"/>
                <a:cs typeface="Times New Roman"/>
              </a:rPr>
              <a:t>kökensel </a:t>
            </a:r>
            <a:r>
              <a:rPr sz="1200" spc="-5" dirty="0">
                <a:latin typeface="Times New Roman"/>
                <a:cs typeface="Times New Roman"/>
              </a:rPr>
              <a:t>açıdan </a:t>
            </a:r>
            <a:r>
              <a:rPr sz="1200" dirty="0">
                <a:latin typeface="Times New Roman"/>
                <a:cs typeface="Times New Roman"/>
              </a:rPr>
              <a:t>inceleyen  ve </a:t>
            </a:r>
            <a:r>
              <a:rPr sz="1200" spc="-5" dirty="0">
                <a:latin typeface="Times New Roman"/>
                <a:cs typeface="Times New Roman"/>
              </a:rPr>
              <a:t>yorumlayan </a:t>
            </a:r>
            <a:r>
              <a:rPr sz="1200" dirty="0">
                <a:latin typeface="Times New Roman"/>
                <a:cs typeface="Times New Roman"/>
              </a:rPr>
              <a:t>bir bilim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dalıdır.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Sedimantolojinin Diğer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Bilim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Dalları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ile Olan</a:t>
            </a:r>
            <a:r>
              <a:rPr sz="1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İlişkisi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30980" y="720089"/>
            <a:ext cx="4387549" cy="2771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5264" y="6974204"/>
            <a:ext cx="1580515" cy="3567429"/>
          </a:xfrm>
          <a:custGeom>
            <a:avLst/>
            <a:gdLst/>
            <a:ahLst/>
            <a:cxnLst/>
            <a:rect l="l" t="t" r="r" b="b"/>
            <a:pathLst>
              <a:path w="1580514" h="3567429">
                <a:moveTo>
                  <a:pt x="0" y="3567429"/>
                </a:moveTo>
                <a:lnTo>
                  <a:pt x="1580514" y="3567429"/>
                </a:lnTo>
                <a:lnTo>
                  <a:pt x="1580514" y="0"/>
                </a:lnTo>
                <a:lnTo>
                  <a:pt x="0" y="0"/>
                </a:lnTo>
                <a:lnTo>
                  <a:pt x="0" y="3567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57962" y="9019940"/>
            <a:ext cx="264160" cy="172085"/>
          </a:xfrm>
          <a:custGeom>
            <a:avLst/>
            <a:gdLst/>
            <a:ahLst/>
            <a:cxnLst/>
            <a:rect l="l" t="t" r="r" b="b"/>
            <a:pathLst>
              <a:path w="264160" h="172084">
                <a:moveTo>
                  <a:pt x="66002" y="172050"/>
                </a:moveTo>
                <a:lnTo>
                  <a:pt x="66002" y="0"/>
                </a:lnTo>
                <a:lnTo>
                  <a:pt x="0" y="86025"/>
                </a:lnTo>
                <a:lnTo>
                  <a:pt x="66002" y="172050"/>
                </a:lnTo>
                <a:close/>
              </a:path>
              <a:path w="264160" h="172084">
                <a:moveTo>
                  <a:pt x="264004" y="129037"/>
                </a:moveTo>
                <a:lnTo>
                  <a:pt x="264004" y="43012"/>
                </a:lnTo>
                <a:lnTo>
                  <a:pt x="66002" y="43012"/>
                </a:lnTo>
                <a:lnTo>
                  <a:pt x="66002" y="129037"/>
                </a:lnTo>
                <a:lnTo>
                  <a:pt x="264004" y="1290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57962" y="9019940"/>
            <a:ext cx="264160" cy="172085"/>
          </a:xfrm>
          <a:custGeom>
            <a:avLst/>
            <a:gdLst/>
            <a:ahLst/>
            <a:cxnLst/>
            <a:rect l="l" t="t" r="r" b="b"/>
            <a:pathLst>
              <a:path w="264160" h="172084">
                <a:moveTo>
                  <a:pt x="66001" y="0"/>
                </a:moveTo>
                <a:lnTo>
                  <a:pt x="66001" y="43012"/>
                </a:lnTo>
                <a:lnTo>
                  <a:pt x="264004" y="43012"/>
                </a:lnTo>
                <a:lnTo>
                  <a:pt x="264004" y="129037"/>
                </a:lnTo>
                <a:lnTo>
                  <a:pt x="66001" y="129037"/>
                </a:lnTo>
                <a:lnTo>
                  <a:pt x="66001" y="172050"/>
                </a:lnTo>
                <a:lnTo>
                  <a:pt x="0" y="86025"/>
                </a:lnTo>
                <a:lnTo>
                  <a:pt x="66001" y="0"/>
                </a:lnTo>
                <a:close/>
              </a:path>
            </a:pathLst>
          </a:custGeom>
          <a:ln w="9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0566" y="9019940"/>
            <a:ext cx="260350" cy="172085"/>
          </a:xfrm>
          <a:custGeom>
            <a:avLst/>
            <a:gdLst/>
            <a:ahLst/>
            <a:cxnLst/>
            <a:rect l="l" t="t" r="r" b="b"/>
            <a:pathLst>
              <a:path w="260350" h="172084">
                <a:moveTo>
                  <a:pt x="194850" y="129037"/>
                </a:moveTo>
                <a:lnTo>
                  <a:pt x="194850" y="43012"/>
                </a:lnTo>
                <a:lnTo>
                  <a:pt x="0" y="43012"/>
                </a:lnTo>
                <a:lnTo>
                  <a:pt x="0" y="129037"/>
                </a:lnTo>
                <a:lnTo>
                  <a:pt x="194850" y="129037"/>
                </a:lnTo>
                <a:close/>
              </a:path>
              <a:path w="260350" h="172084">
                <a:moveTo>
                  <a:pt x="259800" y="86025"/>
                </a:moveTo>
                <a:lnTo>
                  <a:pt x="194850" y="0"/>
                </a:lnTo>
                <a:lnTo>
                  <a:pt x="194850" y="172050"/>
                </a:lnTo>
                <a:lnTo>
                  <a:pt x="259800" y="860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50566" y="9019940"/>
            <a:ext cx="260350" cy="172085"/>
          </a:xfrm>
          <a:custGeom>
            <a:avLst/>
            <a:gdLst/>
            <a:ahLst/>
            <a:cxnLst/>
            <a:rect l="l" t="t" r="r" b="b"/>
            <a:pathLst>
              <a:path w="260350" h="172084">
                <a:moveTo>
                  <a:pt x="194850" y="0"/>
                </a:moveTo>
                <a:lnTo>
                  <a:pt x="194850" y="43012"/>
                </a:lnTo>
                <a:lnTo>
                  <a:pt x="0" y="43012"/>
                </a:lnTo>
                <a:lnTo>
                  <a:pt x="0" y="129037"/>
                </a:lnTo>
                <a:lnTo>
                  <a:pt x="194850" y="129037"/>
                </a:lnTo>
                <a:lnTo>
                  <a:pt x="194850" y="172050"/>
                </a:lnTo>
                <a:lnTo>
                  <a:pt x="259800" y="86025"/>
                </a:lnTo>
                <a:lnTo>
                  <a:pt x="194850" y="0"/>
                </a:lnTo>
                <a:close/>
              </a:path>
            </a:pathLst>
          </a:custGeom>
          <a:ln w="92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481455" y="6964679"/>
          <a:ext cx="4243070" cy="3586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Paleontoloji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Matematik/İstatistik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Stratigrafi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Hidrolik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Jeokimya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Akışkanlar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mekaniği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Ekonomik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Jeoloji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Fizik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Yapısal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Jeoloji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6875">
                        <a:lnSpc>
                          <a:spcPct val="100000"/>
                        </a:lnSpc>
                      </a:pPr>
                      <a:r>
                        <a:rPr sz="1100" b="1" spc="-60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Sedimantoloji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Biyoloji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Jeomorfoloji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Ekoloji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7465">
                <a:tc>
                  <a:txBody>
                    <a:bodyPr/>
                    <a:lstStyle/>
                    <a:p>
                      <a:pPr marL="35814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Petrografi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34315" marR="206375" indent="1270" algn="ctr">
                        <a:lnSpc>
                          <a:spcPct val="192700"/>
                        </a:lnSpc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Mineraloji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Deniz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Bilimleri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Jeofizik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Kimya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3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706627" y="611886"/>
            <a:ext cx="6148705" cy="1605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3900"/>
              </a:lnSpc>
              <a:spcBef>
                <a:spcPts val="105"/>
              </a:spcBef>
            </a:pPr>
            <a:r>
              <a:rPr sz="1200" spc="-5" dirty="0">
                <a:latin typeface="Times New Roman"/>
                <a:cs typeface="Times New Roman"/>
              </a:rPr>
              <a:t>Günlük hayatta varlığı izlenen </a:t>
            </a:r>
            <a:r>
              <a:rPr sz="1200" dirty="0">
                <a:latin typeface="Times New Roman"/>
                <a:cs typeface="Times New Roman"/>
              </a:rPr>
              <a:t>tortul </a:t>
            </a:r>
            <a:r>
              <a:rPr sz="1200" spc="-5" dirty="0">
                <a:latin typeface="Times New Roman"/>
                <a:cs typeface="Times New Roman"/>
              </a:rPr>
              <a:t>tanelerin hareketi (sel, rüzgar, </a:t>
            </a:r>
            <a:r>
              <a:rPr sz="1200" dirty="0">
                <a:latin typeface="Times New Roman"/>
                <a:cs typeface="Times New Roman"/>
              </a:rPr>
              <a:t>vs. </a:t>
            </a:r>
            <a:r>
              <a:rPr sz="1200" spc="-5" dirty="0">
                <a:latin typeface="Times New Roman"/>
                <a:cs typeface="Times New Roman"/>
              </a:rPr>
              <a:t>ile) çamur akmaları,  kimyasal </a:t>
            </a:r>
            <a:r>
              <a:rPr sz="1200" dirty="0">
                <a:latin typeface="Times New Roman"/>
                <a:cs typeface="Times New Roman"/>
              </a:rPr>
              <a:t>artıkların birikimi, </a:t>
            </a:r>
            <a:r>
              <a:rPr sz="1200" spc="-5" dirty="0">
                <a:latin typeface="Times New Roman"/>
                <a:cs typeface="Times New Roman"/>
              </a:rPr>
              <a:t>çevre kirliliği, </a:t>
            </a:r>
            <a:r>
              <a:rPr sz="1200" dirty="0">
                <a:latin typeface="Times New Roman"/>
                <a:cs typeface="Times New Roman"/>
              </a:rPr>
              <a:t>delta oluşumu, </a:t>
            </a:r>
            <a:r>
              <a:rPr sz="1200" spc="-5" dirty="0">
                <a:latin typeface="Times New Roman"/>
                <a:cs typeface="Times New Roman"/>
              </a:rPr>
              <a:t>kıtaların genişlemesi, </a:t>
            </a:r>
            <a:r>
              <a:rPr sz="1200" dirty="0">
                <a:latin typeface="Times New Roman"/>
                <a:cs typeface="Times New Roman"/>
              </a:rPr>
              <a:t>mühendislik  </a:t>
            </a:r>
            <a:r>
              <a:rPr sz="1200" spc="-5" dirty="0">
                <a:latin typeface="Times New Roman"/>
                <a:cs typeface="Times New Roman"/>
              </a:rPr>
              <a:t>hizmetlerindeki </a:t>
            </a:r>
            <a:r>
              <a:rPr sz="1200" dirty="0">
                <a:latin typeface="Times New Roman"/>
                <a:cs typeface="Times New Roman"/>
              </a:rPr>
              <a:t>zeminin </a:t>
            </a:r>
            <a:r>
              <a:rPr sz="1200" spc="-5" dirty="0">
                <a:latin typeface="Times New Roman"/>
                <a:cs typeface="Times New Roman"/>
              </a:rPr>
              <a:t>davranış özellikleri, erozyon, toprak </a:t>
            </a:r>
            <a:r>
              <a:rPr sz="1200" dirty="0">
                <a:latin typeface="Times New Roman"/>
                <a:cs typeface="Times New Roman"/>
              </a:rPr>
              <a:t>oluşumu, </a:t>
            </a:r>
            <a:r>
              <a:rPr sz="1200" spc="-5" dirty="0">
                <a:latin typeface="Times New Roman"/>
                <a:cs typeface="Times New Roman"/>
              </a:rPr>
              <a:t>kıyıların </a:t>
            </a:r>
            <a:r>
              <a:rPr sz="1200" dirty="0">
                <a:latin typeface="Times New Roman"/>
                <a:cs typeface="Times New Roman"/>
              </a:rPr>
              <a:t>oluşumu ve  </a:t>
            </a:r>
            <a:r>
              <a:rPr sz="1200" spc="-5" dirty="0">
                <a:latin typeface="Times New Roman"/>
                <a:cs typeface="Times New Roman"/>
              </a:rPr>
              <a:t>özellikleri gibi </a:t>
            </a:r>
            <a:r>
              <a:rPr sz="1200" dirty="0">
                <a:latin typeface="Times New Roman"/>
                <a:cs typeface="Times New Roman"/>
              </a:rPr>
              <a:t>konular </a:t>
            </a:r>
            <a:r>
              <a:rPr sz="1200" spc="-5" dirty="0">
                <a:latin typeface="Times New Roman"/>
                <a:cs typeface="Times New Roman"/>
              </a:rPr>
              <a:t>direkt sedimantolojik kavram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bilgilerle </a:t>
            </a:r>
            <a:r>
              <a:rPr sz="1200" dirty="0">
                <a:latin typeface="Times New Roman"/>
                <a:cs typeface="Times New Roman"/>
              </a:rPr>
              <a:t>ilgili </a:t>
            </a:r>
            <a:r>
              <a:rPr sz="1200" spc="-5" dirty="0">
                <a:latin typeface="Times New Roman"/>
                <a:cs typeface="Times New Roman"/>
              </a:rPr>
              <a:t>karşılaştığımız hususlardır.  Bu </a:t>
            </a:r>
            <a:r>
              <a:rPr sz="1200" dirty="0">
                <a:latin typeface="Times New Roman"/>
                <a:cs typeface="Times New Roman"/>
              </a:rPr>
              <a:t>nedenle sedimantoloji kollektif bir bilim </a:t>
            </a:r>
            <a:r>
              <a:rPr sz="1200" spc="-5" dirty="0">
                <a:latin typeface="Times New Roman"/>
                <a:cs typeface="Times New Roman"/>
              </a:rPr>
              <a:t>dalıdır </a:t>
            </a:r>
            <a:r>
              <a:rPr sz="1200" dirty="0">
                <a:latin typeface="Times New Roman"/>
                <a:cs typeface="Times New Roman"/>
              </a:rPr>
              <a:t>ve diğer tüm jeolojik ve </a:t>
            </a:r>
            <a:r>
              <a:rPr sz="1200" spc="-5" dirty="0">
                <a:latin typeface="Times New Roman"/>
                <a:cs typeface="Times New Roman"/>
              </a:rPr>
              <a:t>/veya temel bilimlerle  </a:t>
            </a:r>
            <a:r>
              <a:rPr sz="1200" dirty="0">
                <a:latin typeface="Times New Roman"/>
                <a:cs typeface="Times New Roman"/>
              </a:rPr>
              <a:t>oldukça </a:t>
            </a:r>
            <a:r>
              <a:rPr sz="1200" spc="-5" dirty="0">
                <a:latin typeface="Times New Roman"/>
                <a:cs typeface="Times New Roman"/>
              </a:rPr>
              <a:t>sıkı </a:t>
            </a:r>
            <a:r>
              <a:rPr sz="1200" dirty="0">
                <a:latin typeface="Times New Roman"/>
                <a:cs typeface="Times New Roman"/>
              </a:rPr>
              <a:t>bir ilişki</a:t>
            </a:r>
            <a:r>
              <a:rPr sz="1200" spc="-5" dirty="0">
                <a:latin typeface="Times New Roman"/>
                <a:cs typeface="Times New Roman"/>
              </a:rPr>
              <a:t> içerisindedir.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2712085"/>
            <a:ext cx="6148070" cy="6809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7155" marR="240665" indent="-2392045">
              <a:lnSpc>
                <a:spcPct val="143500"/>
              </a:lnSpc>
              <a:spcBef>
                <a:spcPts val="100"/>
              </a:spcBef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SEDİMANTOLOJİ İNCELEMELERİNDE DİKKATE ALINAN TEMEL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JEOLOJİK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KURALLAR</a:t>
            </a:r>
            <a:endParaRPr sz="12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43300"/>
              </a:lnSpc>
              <a:spcBef>
                <a:spcPts val="985"/>
              </a:spcBef>
            </a:pPr>
            <a:r>
              <a:rPr sz="1200" spc="-5" dirty="0">
                <a:latin typeface="Times New Roman"/>
                <a:cs typeface="Times New Roman"/>
              </a:rPr>
              <a:t>Tortul süreçlerin </a:t>
            </a:r>
            <a:r>
              <a:rPr sz="1200" dirty="0">
                <a:latin typeface="Times New Roman"/>
                <a:cs typeface="Times New Roman"/>
              </a:rPr>
              <a:t>işleyişinin </a:t>
            </a:r>
            <a:r>
              <a:rPr sz="1200" spc="-5" dirty="0">
                <a:latin typeface="Times New Roman"/>
                <a:cs typeface="Times New Roman"/>
              </a:rPr>
              <a:t>kurallara bağlı </a:t>
            </a:r>
            <a:r>
              <a:rPr sz="1200" dirty="0">
                <a:latin typeface="Times New Roman"/>
                <a:cs typeface="Times New Roman"/>
              </a:rPr>
              <a:t>olduğu </a:t>
            </a:r>
            <a:r>
              <a:rPr sz="1200" spc="-5" dirty="0">
                <a:latin typeface="Times New Roman"/>
                <a:cs typeface="Times New Roman"/>
              </a:rPr>
              <a:t>kabul edilir. Bu </a:t>
            </a:r>
            <a:r>
              <a:rPr sz="1200" dirty="0">
                <a:latin typeface="Times New Roman"/>
                <a:cs typeface="Times New Roman"/>
              </a:rPr>
              <a:t>kuralların </a:t>
            </a:r>
            <a:r>
              <a:rPr sz="1200" spc="-5" dirty="0">
                <a:latin typeface="Times New Roman"/>
                <a:cs typeface="Times New Roman"/>
              </a:rPr>
              <a:t>fark edilmesi </a:t>
            </a:r>
            <a:r>
              <a:rPr sz="1200" dirty="0">
                <a:latin typeface="Times New Roman"/>
                <a:cs typeface="Times New Roman"/>
              </a:rPr>
              <a:t>oldukça  </a:t>
            </a:r>
            <a:r>
              <a:rPr sz="1200" spc="-5" dirty="0">
                <a:latin typeface="Times New Roman"/>
                <a:cs typeface="Times New Roman"/>
              </a:rPr>
              <a:t>eski </a:t>
            </a:r>
            <a:r>
              <a:rPr sz="1200" dirty="0">
                <a:latin typeface="Times New Roman"/>
                <a:cs typeface="Times New Roman"/>
              </a:rPr>
              <a:t>olmakla birlikte </a:t>
            </a:r>
            <a:r>
              <a:rPr sz="1200" spc="-5" dirty="0">
                <a:latin typeface="Times New Roman"/>
                <a:cs typeface="Times New Roman"/>
              </a:rPr>
              <a:t>geçerliliklerini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korumaktadırlar.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900"/>
              </a:lnSpc>
              <a:spcBef>
                <a:spcPts val="1000"/>
              </a:spcBef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1)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Üniformitarianizm (=Aktüalizm):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Jeolojide oldukça popüler olan bu kural ilk </a:t>
            </a:r>
            <a:r>
              <a:rPr sz="1200" spc="-5" dirty="0">
                <a:latin typeface="Times New Roman"/>
                <a:cs typeface="Times New Roman"/>
              </a:rPr>
              <a:t>kez </a:t>
            </a:r>
            <a:r>
              <a:rPr sz="1200" dirty="0">
                <a:latin typeface="Times New Roman"/>
                <a:cs typeface="Times New Roman"/>
              </a:rPr>
              <a:t>James </a:t>
            </a:r>
            <a:r>
              <a:rPr sz="1200" spc="-5" dirty="0">
                <a:latin typeface="Times New Roman"/>
                <a:cs typeface="Times New Roman"/>
              </a:rPr>
              <a:t>Hutton  tarafından </a:t>
            </a:r>
            <a:r>
              <a:rPr sz="1200" dirty="0">
                <a:latin typeface="Times New Roman"/>
                <a:cs typeface="Times New Roman"/>
              </a:rPr>
              <a:t>1795 </a:t>
            </a:r>
            <a:r>
              <a:rPr sz="1200" spc="-5" dirty="0">
                <a:latin typeface="Times New Roman"/>
                <a:cs typeface="Times New Roman"/>
              </a:rPr>
              <a:t>yılında ifade edilmiş </a:t>
            </a:r>
            <a:r>
              <a:rPr sz="1200" dirty="0">
                <a:latin typeface="Times New Roman"/>
                <a:cs typeface="Times New Roman"/>
              </a:rPr>
              <a:t>ve 1830 </a:t>
            </a:r>
            <a:r>
              <a:rPr sz="1200" spc="-5" dirty="0">
                <a:latin typeface="Times New Roman"/>
                <a:cs typeface="Times New Roman"/>
              </a:rPr>
              <a:t>yılında </a:t>
            </a:r>
            <a:r>
              <a:rPr sz="1200" dirty="0">
                <a:latin typeface="Times New Roman"/>
                <a:cs typeface="Times New Roman"/>
              </a:rPr>
              <a:t>ise </a:t>
            </a:r>
            <a:r>
              <a:rPr sz="1200" spc="-5" dirty="0">
                <a:latin typeface="Times New Roman"/>
                <a:cs typeface="Times New Roman"/>
              </a:rPr>
              <a:t>Charles </a:t>
            </a:r>
            <a:r>
              <a:rPr sz="1200" dirty="0">
                <a:latin typeface="Times New Roman"/>
                <a:cs typeface="Times New Roman"/>
              </a:rPr>
              <a:t>Lyell </a:t>
            </a:r>
            <a:r>
              <a:rPr sz="1200" spc="-5" dirty="0">
                <a:latin typeface="Times New Roman"/>
                <a:cs typeface="Times New Roman"/>
              </a:rPr>
              <a:t>tarafından </a:t>
            </a:r>
            <a:r>
              <a:rPr sz="1200" dirty="0">
                <a:latin typeface="Times New Roman"/>
                <a:cs typeface="Times New Roman"/>
              </a:rPr>
              <a:t>popülarize  </a:t>
            </a:r>
            <a:r>
              <a:rPr sz="1200" spc="-5" dirty="0">
                <a:latin typeface="Times New Roman"/>
                <a:cs typeface="Times New Roman"/>
              </a:rPr>
              <a:t>edilmiştir. Basit olarak </a:t>
            </a:r>
            <a:r>
              <a:rPr sz="1200" dirty="0">
                <a:latin typeface="Times New Roman"/>
                <a:cs typeface="Times New Roman"/>
              </a:rPr>
              <a:t>bu </a:t>
            </a:r>
            <a:r>
              <a:rPr sz="1200" spc="-5" dirty="0">
                <a:latin typeface="Times New Roman"/>
                <a:cs typeface="Times New Roman"/>
              </a:rPr>
              <a:t>kural </a:t>
            </a:r>
            <a:r>
              <a:rPr sz="1100" b="1" i="1" spc="-5" dirty="0">
                <a:latin typeface="Times New Roman"/>
                <a:cs typeface="Times New Roman"/>
              </a:rPr>
              <a:t>“Günümüz geçmişin aynasınıdır” </a:t>
            </a:r>
            <a:r>
              <a:rPr sz="1200" spc="-5" dirty="0">
                <a:latin typeface="Times New Roman"/>
                <a:cs typeface="Times New Roman"/>
              </a:rPr>
              <a:t>şeklinde ifade edilir. Burada  sonuçtan sebebe giderken, sonucu bugünkü olaylar </a:t>
            </a:r>
            <a:r>
              <a:rPr sz="1200" dirty="0">
                <a:latin typeface="Times New Roman"/>
                <a:cs typeface="Times New Roman"/>
              </a:rPr>
              <a:t>ile karşılaştırırız. </a:t>
            </a:r>
            <a:r>
              <a:rPr sz="1200" spc="-5" dirty="0">
                <a:latin typeface="Times New Roman"/>
                <a:cs typeface="Times New Roman"/>
              </a:rPr>
              <a:t>Bundan hareketle  sedimantoloji </a:t>
            </a:r>
            <a:r>
              <a:rPr sz="1200" dirty="0">
                <a:latin typeface="Times New Roman"/>
                <a:cs typeface="Times New Roman"/>
              </a:rPr>
              <a:t>bilimi, </a:t>
            </a:r>
            <a:r>
              <a:rPr sz="1200" spc="-5" dirty="0">
                <a:latin typeface="Times New Roman"/>
                <a:cs typeface="Times New Roman"/>
              </a:rPr>
              <a:t>sonuç </a:t>
            </a:r>
            <a:r>
              <a:rPr sz="1200" dirty="0">
                <a:latin typeface="Times New Roman"/>
                <a:cs typeface="Times New Roman"/>
              </a:rPr>
              <a:t>ile sebep </a:t>
            </a:r>
            <a:r>
              <a:rPr sz="1200" spc="-5" dirty="0">
                <a:latin typeface="Times New Roman"/>
                <a:cs typeface="Times New Roman"/>
              </a:rPr>
              <a:t>arasında </a:t>
            </a:r>
            <a:r>
              <a:rPr sz="1200" spc="-10" dirty="0">
                <a:latin typeface="Times New Roman"/>
                <a:cs typeface="Times New Roman"/>
              </a:rPr>
              <a:t>yer </a:t>
            </a:r>
            <a:r>
              <a:rPr sz="1200" dirty="0">
                <a:latin typeface="Times New Roman"/>
                <a:cs typeface="Times New Roman"/>
              </a:rPr>
              <a:t>alan oluşum olaylarını </a:t>
            </a:r>
            <a:r>
              <a:rPr sz="1200" spc="-5" dirty="0">
                <a:latin typeface="Times New Roman"/>
                <a:cs typeface="Times New Roman"/>
              </a:rPr>
              <a:t>inceler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araştırır.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Örneğin; </a:t>
            </a:r>
            <a:r>
              <a:rPr sz="1200" spc="-5" dirty="0">
                <a:latin typeface="Times New Roman"/>
                <a:cs typeface="Times New Roman"/>
              </a:rPr>
              <a:t>akarsular geçmişte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şimdikiler gibi davranır, yukarıdan aşağıya doğru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akarlar.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990"/>
              </a:spcBef>
              <a:buSzPct val="91666"/>
              <a:buAutoNum type="arabicParenR" startAt="2"/>
              <a:tabLst>
                <a:tab pos="140335" algn="l"/>
              </a:tabLst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Yataylılık Kuralı: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Nicolaus Stone 17. </a:t>
            </a:r>
            <a:r>
              <a:rPr sz="1200" spc="-10" dirty="0">
                <a:latin typeface="Times New Roman"/>
                <a:cs typeface="Times New Roman"/>
              </a:rPr>
              <a:t>yy'ın </a:t>
            </a:r>
            <a:r>
              <a:rPr sz="1200" dirty="0">
                <a:latin typeface="Times New Roman"/>
                <a:cs typeface="Times New Roman"/>
              </a:rPr>
              <a:t>ikinci </a:t>
            </a:r>
            <a:r>
              <a:rPr sz="1200" spc="-5" dirty="0">
                <a:latin typeface="Times New Roman"/>
                <a:cs typeface="Times New Roman"/>
              </a:rPr>
              <a:t>yarısında yapmış olduğu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gözlemde; </a:t>
            </a:r>
            <a:r>
              <a:rPr sz="1100" b="1" i="1" dirty="0">
                <a:latin typeface="Times New Roman"/>
                <a:cs typeface="Times New Roman"/>
              </a:rPr>
              <a:t>"deniz  yada </a:t>
            </a:r>
            <a:r>
              <a:rPr sz="1100" b="1" i="1" spc="-5" dirty="0">
                <a:latin typeface="Times New Roman"/>
                <a:cs typeface="Times New Roman"/>
              </a:rPr>
              <a:t>akarsu tabanında </a:t>
            </a:r>
            <a:r>
              <a:rPr sz="1100" b="1" i="1" dirty="0">
                <a:latin typeface="Times New Roman"/>
                <a:cs typeface="Times New Roman"/>
              </a:rPr>
              <a:t>çökelen </a:t>
            </a:r>
            <a:r>
              <a:rPr sz="1100" b="1" i="1" spc="-5" dirty="0">
                <a:latin typeface="Times New Roman"/>
                <a:cs typeface="Times New Roman"/>
              </a:rPr>
              <a:t>partiküllerin hepsi graviteden dolayı yatay yada yatay yakın tabakalar  oluşturacak şekilde çökeldiklerini” </a:t>
            </a:r>
            <a:r>
              <a:rPr sz="1200" spc="-5" dirty="0">
                <a:latin typeface="Times New Roman"/>
                <a:cs typeface="Times New Roman"/>
              </a:rPr>
              <a:t>bulmuştur. Bundan dolayı </a:t>
            </a:r>
            <a:r>
              <a:rPr sz="1200" dirty="0">
                <a:latin typeface="Times New Roman"/>
                <a:cs typeface="Times New Roman"/>
              </a:rPr>
              <a:t>steno (kıvrılmış) </a:t>
            </a:r>
            <a:r>
              <a:rPr sz="1200" spc="-10" dirty="0">
                <a:latin typeface="Times New Roman"/>
                <a:cs typeface="Times New Roman"/>
              </a:rPr>
              <a:t>yada </a:t>
            </a:r>
            <a:r>
              <a:rPr sz="1200" spc="-5" dirty="0">
                <a:latin typeface="Times New Roman"/>
                <a:cs typeface="Times New Roman"/>
              </a:rPr>
              <a:t>eğilmiş  (devrilmiş) sedimanter kayaçların </a:t>
            </a:r>
            <a:r>
              <a:rPr sz="1200" dirty="0">
                <a:latin typeface="Times New Roman"/>
                <a:cs typeface="Times New Roman"/>
              </a:rPr>
              <a:t>depolanmadan ve </a:t>
            </a:r>
            <a:r>
              <a:rPr sz="1200" spc="-5" dirty="0">
                <a:latin typeface="Times New Roman"/>
                <a:cs typeface="Times New Roman"/>
              </a:rPr>
              <a:t>taşlaşmadan </a:t>
            </a:r>
            <a:r>
              <a:rPr sz="1200" dirty="0">
                <a:latin typeface="Times New Roman"/>
                <a:cs typeface="Times New Roman"/>
              </a:rPr>
              <a:t>sonra tektonik </a:t>
            </a:r>
            <a:r>
              <a:rPr sz="1200" spc="-5" dirty="0">
                <a:latin typeface="Times New Roman"/>
                <a:cs typeface="Times New Roman"/>
              </a:rPr>
              <a:t>hareketlerin  etkisinde kaldığını ileri </a:t>
            </a:r>
            <a:r>
              <a:rPr sz="1200" dirty="0">
                <a:latin typeface="Times New Roman"/>
                <a:cs typeface="Times New Roman"/>
              </a:rPr>
              <a:t>sürmüştür. </a:t>
            </a:r>
            <a:r>
              <a:rPr sz="1200" spc="-5" dirty="0">
                <a:latin typeface="Times New Roman"/>
                <a:cs typeface="Times New Roman"/>
              </a:rPr>
              <a:t>Özellikle çapraz tabakalanma gibi birincil depolanma özellikleri  </a:t>
            </a:r>
            <a:r>
              <a:rPr sz="1200" dirty="0">
                <a:latin typeface="Times New Roman"/>
                <a:cs typeface="Times New Roman"/>
              </a:rPr>
              <a:t>dikkate </a:t>
            </a:r>
            <a:r>
              <a:rPr sz="1200" spc="-5" dirty="0">
                <a:latin typeface="Times New Roman"/>
                <a:cs typeface="Times New Roman"/>
              </a:rPr>
              <a:t>alınmazsa, depolanma yatay olarak </a:t>
            </a:r>
            <a:r>
              <a:rPr sz="1200" dirty="0">
                <a:latin typeface="Times New Roman"/>
                <a:cs typeface="Times New Roman"/>
              </a:rPr>
              <a:t>gelişir ve </a:t>
            </a:r>
            <a:r>
              <a:rPr sz="1200" spc="-5" dirty="0">
                <a:latin typeface="Times New Roman"/>
                <a:cs typeface="Times New Roman"/>
              </a:rPr>
              <a:t>sonradan </a:t>
            </a:r>
            <a:r>
              <a:rPr sz="1200" dirty="0">
                <a:latin typeface="Times New Roman"/>
                <a:cs typeface="Times New Roman"/>
              </a:rPr>
              <a:t>tektonikle </a:t>
            </a:r>
            <a:r>
              <a:rPr sz="1200" spc="-5" dirty="0">
                <a:latin typeface="Times New Roman"/>
                <a:cs typeface="Times New Roman"/>
              </a:rPr>
              <a:t>eğim kazanır veya  </a:t>
            </a:r>
            <a:r>
              <a:rPr sz="1200" dirty="0">
                <a:latin typeface="Times New Roman"/>
                <a:cs typeface="Times New Roman"/>
              </a:rPr>
              <a:t>kıvrımlanır.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  <a:spcBef>
                <a:spcPts val="1000"/>
              </a:spcBef>
              <a:buSzPct val="91666"/>
              <a:buAutoNum type="arabicParenR" startAt="2"/>
              <a:tabLst>
                <a:tab pos="140335" algn="l"/>
              </a:tabLst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Süperpozisyon (=Üst Üste Gelme) Kuralı: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Yine J.Hutton </a:t>
            </a:r>
            <a:r>
              <a:rPr sz="1200" spc="-5" dirty="0">
                <a:latin typeface="Times New Roman"/>
                <a:cs typeface="Times New Roman"/>
              </a:rPr>
              <a:t>tarafından </a:t>
            </a:r>
            <a:r>
              <a:rPr sz="1200" dirty="0">
                <a:latin typeface="Times New Roman"/>
                <a:cs typeface="Times New Roman"/>
              </a:rPr>
              <a:t>1795 </a:t>
            </a:r>
            <a:r>
              <a:rPr sz="1200" spc="-5" dirty="0">
                <a:latin typeface="Times New Roman"/>
                <a:cs typeface="Times New Roman"/>
              </a:rPr>
              <a:t>yılında </a:t>
            </a:r>
            <a:r>
              <a:rPr sz="1200" dirty="0">
                <a:latin typeface="Times New Roman"/>
                <a:cs typeface="Times New Roman"/>
              </a:rPr>
              <a:t>ortaya  konulan bu kural </a:t>
            </a:r>
            <a:r>
              <a:rPr sz="1100" b="1" i="1" dirty="0">
                <a:latin typeface="Times New Roman"/>
                <a:cs typeface="Times New Roman"/>
              </a:rPr>
              <a:t>“bir </a:t>
            </a:r>
            <a:r>
              <a:rPr sz="1100" b="1" i="1" spc="-5" dirty="0">
                <a:latin typeface="Times New Roman"/>
                <a:cs typeface="Times New Roman"/>
              </a:rPr>
              <a:t>istifi oluşturan katmanlar eğer tektonik olarak devrilmemişlerse </a:t>
            </a:r>
            <a:r>
              <a:rPr sz="1100" b="1" i="1" dirty="0">
                <a:latin typeface="Times New Roman"/>
                <a:cs typeface="Times New Roman"/>
              </a:rPr>
              <a:t>en </a:t>
            </a:r>
            <a:r>
              <a:rPr sz="1100" b="1" i="1" spc="-5" dirty="0">
                <a:latin typeface="Times New Roman"/>
                <a:cs typeface="Times New Roman"/>
              </a:rPr>
              <a:t>alttaki </a:t>
            </a:r>
            <a:r>
              <a:rPr sz="1100" b="1" i="1" dirty="0">
                <a:latin typeface="Times New Roman"/>
                <a:cs typeface="Times New Roman"/>
              </a:rPr>
              <a:t>tabaka  en </a:t>
            </a:r>
            <a:r>
              <a:rPr sz="1100" b="1" i="1" spc="-5" dirty="0">
                <a:latin typeface="Times New Roman"/>
                <a:cs typeface="Times New Roman"/>
              </a:rPr>
              <a:t>yaşlı, </a:t>
            </a:r>
            <a:r>
              <a:rPr sz="1100" b="1" i="1" dirty="0">
                <a:latin typeface="Times New Roman"/>
                <a:cs typeface="Times New Roman"/>
              </a:rPr>
              <a:t>en </a:t>
            </a:r>
            <a:r>
              <a:rPr sz="1100" b="1" i="1" spc="-5" dirty="0">
                <a:latin typeface="Times New Roman"/>
                <a:cs typeface="Times New Roman"/>
              </a:rPr>
              <a:t>üstteki tabaka ise </a:t>
            </a:r>
            <a:r>
              <a:rPr sz="1100" b="1" i="1" dirty="0">
                <a:latin typeface="Times New Roman"/>
                <a:cs typeface="Times New Roman"/>
              </a:rPr>
              <a:t>en gencidir” </a:t>
            </a:r>
            <a:r>
              <a:rPr sz="1200" spc="-5" dirty="0">
                <a:latin typeface="Times New Roman"/>
                <a:cs typeface="Times New Roman"/>
              </a:rPr>
              <a:t>şeklinde ifade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edilir.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0000"/>
              </a:buClr>
              <a:buFont typeface="Times New Roman"/>
              <a:buAutoNum type="arabicParenR" startAt="2"/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SzPct val="91666"/>
              <a:buAutoNum type="arabicParenR" startAt="2"/>
              <a:tabLst>
                <a:tab pos="140335" algn="l"/>
              </a:tabLst>
            </a:pP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Kesme-Kesilme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Kuralı: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Kısaca </a:t>
            </a:r>
            <a:r>
              <a:rPr sz="1100" b="1" i="1" dirty="0">
                <a:latin typeface="Times New Roman"/>
                <a:cs typeface="Times New Roman"/>
              </a:rPr>
              <a:t>“kesen bir </a:t>
            </a:r>
            <a:r>
              <a:rPr sz="1100" b="1" i="1" spc="-5" dirty="0">
                <a:latin typeface="Times New Roman"/>
                <a:cs typeface="Times New Roman"/>
              </a:rPr>
              <a:t>birim kesilen birimden gençtir”</a:t>
            </a:r>
            <a:r>
              <a:rPr sz="1200" spc="-5" dirty="0">
                <a:latin typeface="Times New Roman"/>
                <a:cs typeface="Times New Roman"/>
              </a:rPr>
              <a:t>şeklinde ifade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edilir.</a:t>
            </a:r>
            <a:endParaRPr sz="12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44200"/>
              </a:lnSpc>
              <a:spcBef>
                <a:spcPts val="985"/>
              </a:spcBef>
              <a:buSzPct val="91666"/>
              <a:buFont typeface="Times New Roman"/>
              <a:buAutoNum type="arabicParenR" startAt="2"/>
              <a:tabLst>
                <a:tab pos="140335" algn="l"/>
              </a:tabLst>
            </a:pPr>
            <a:r>
              <a:rPr sz="1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heavy" spc="-1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Bileşen Kuralı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Bu kural </a:t>
            </a:r>
            <a:r>
              <a:rPr sz="1100" b="1" i="1" dirty="0">
                <a:latin typeface="Times New Roman"/>
                <a:cs typeface="Times New Roman"/>
              </a:rPr>
              <a:t>“bir </a:t>
            </a:r>
            <a:r>
              <a:rPr sz="1100" b="1" i="1" spc="-5" dirty="0">
                <a:latin typeface="Times New Roman"/>
                <a:cs typeface="Times New Roman"/>
              </a:rPr>
              <a:t>sedimanter kayacı oluşturan bileşenler </a:t>
            </a:r>
            <a:r>
              <a:rPr sz="1100" b="1" i="1" dirty="0">
                <a:latin typeface="Times New Roman"/>
                <a:cs typeface="Times New Roman"/>
              </a:rPr>
              <a:t>o kayacın </a:t>
            </a:r>
            <a:r>
              <a:rPr sz="1100" b="1" i="1" spc="-5" dirty="0">
                <a:latin typeface="Times New Roman"/>
                <a:cs typeface="Times New Roman"/>
              </a:rPr>
              <a:t>oluşum yaşından  </a:t>
            </a:r>
            <a:r>
              <a:rPr sz="1100" b="1" i="1" dirty="0">
                <a:latin typeface="Times New Roman"/>
                <a:cs typeface="Times New Roman"/>
              </a:rPr>
              <a:t>daha </a:t>
            </a:r>
            <a:r>
              <a:rPr sz="1100" b="1" i="1" spc="-5" dirty="0">
                <a:latin typeface="Times New Roman"/>
                <a:cs typeface="Times New Roman"/>
              </a:rPr>
              <a:t>yaşlıdır” </a:t>
            </a:r>
            <a:r>
              <a:rPr sz="1200" spc="-5" dirty="0">
                <a:latin typeface="Times New Roman"/>
                <a:cs typeface="Times New Roman"/>
              </a:rPr>
              <a:t>şeklinde ifade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edilir.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11886"/>
            <a:ext cx="6148705" cy="3014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43800"/>
              </a:lnSpc>
              <a:spcBef>
                <a:spcPts val="105"/>
              </a:spcBef>
              <a:buSzPct val="91666"/>
              <a:buAutoNum type="arabicParenR" startAt="6"/>
              <a:tabLst>
                <a:tab pos="140335" algn="l"/>
              </a:tabLst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Fosil Süksesyon (=Dizilim/Sıra) Kuralı: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William Smith </a:t>
            </a:r>
            <a:r>
              <a:rPr sz="1200" spc="-5" dirty="0">
                <a:latin typeface="Times New Roman"/>
                <a:cs typeface="Times New Roman"/>
              </a:rPr>
              <a:t>1769-1893 tarihleri arasında  İngilteredeki sedimanter kayaçlar </a:t>
            </a:r>
            <a:r>
              <a:rPr sz="1200" dirty="0">
                <a:latin typeface="Times New Roman"/>
                <a:cs typeface="Times New Roman"/>
              </a:rPr>
              <a:t>içerisindeki </a:t>
            </a:r>
            <a:r>
              <a:rPr sz="1200" spc="-5" dirty="0">
                <a:latin typeface="Times New Roman"/>
                <a:cs typeface="Times New Roman"/>
              </a:rPr>
              <a:t>fosilleri dikkatlice izlemiş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tabakanın  içerdiği belirgin </a:t>
            </a:r>
            <a:r>
              <a:rPr sz="1200" dirty="0">
                <a:latin typeface="Times New Roman"/>
                <a:cs typeface="Times New Roman"/>
              </a:rPr>
              <a:t>fosiller </a:t>
            </a:r>
            <a:r>
              <a:rPr sz="1200" spc="-5" dirty="0">
                <a:latin typeface="Times New Roman"/>
                <a:cs typeface="Times New Roman"/>
              </a:rPr>
              <a:t>yardımıyla tanımlanabileceğini gözlemlemiştir. Sonuçta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100" b="1" i="1" dirty="0">
                <a:latin typeface="Times New Roman"/>
                <a:cs typeface="Times New Roman"/>
              </a:rPr>
              <a:t>“Jeolojik  </a:t>
            </a:r>
            <a:r>
              <a:rPr sz="1100" b="1" i="1" spc="-5" dirty="0">
                <a:latin typeface="Times New Roman"/>
                <a:cs typeface="Times New Roman"/>
              </a:rPr>
              <a:t>kayıtlar boyunca bitki </a:t>
            </a:r>
            <a:r>
              <a:rPr sz="1100" b="1" i="1" dirty="0">
                <a:latin typeface="Times New Roman"/>
                <a:cs typeface="Times New Roman"/>
              </a:rPr>
              <a:t>ve </a:t>
            </a:r>
            <a:r>
              <a:rPr sz="1100" b="1" i="1" spc="-5" dirty="0">
                <a:latin typeface="Times New Roman"/>
                <a:cs typeface="Times New Roman"/>
              </a:rPr>
              <a:t>hayvan fosilleri belirli bir </a:t>
            </a:r>
            <a:r>
              <a:rPr sz="1100" b="1" i="1" dirty="0">
                <a:latin typeface="Times New Roman"/>
                <a:cs typeface="Times New Roman"/>
              </a:rPr>
              <a:t>düzen </a:t>
            </a:r>
            <a:r>
              <a:rPr sz="1100" b="1" i="1" spc="-5" dirty="0">
                <a:latin typeface="Times New Roman"/>
                <a:cs typeface="Times New Roman"/>
              </a:rPr>
              <a:t>içinde değişmişlerdir” </a:t>
            </a:r>
            <a:r>
              <a:rPr sz="1200" spc="-5" dirty="0">
                <a:latin typeface="Times New Roman"/>
                <a:cs typeface="Times New Roman"/>
              </a:rPr>
              <a:t>şeklinde ifade </a:t>
            </a:r>
            <a:r>
              <a:rPr sz="1200" dirty="0">
                <a:latin typeface="Times New Roman"/>
                <a:cs typeface="Times New Roman"/>
              </a:rPr>
              <a:t>edilen  fosil </a:t>
            </a:r>
            <a:r>
              <a:rPr sz="1200" spc="-5" dirty="0">
                <a:latin typeface="Times New Roman"/>
                <a:cs typeface="Times New Roman"/>
              </a:rPr>
              <a:t>süksesyon </a:t>
            </a:r>
            <a:r>
              <a:rPr sz="1200" dirty="0">
                <a:latin typeface="Times New Roman"/>
                <a:cs typeface="Times New Roman"/>
              </a:rPr>
              <a:t>(sıra </a:t>
            </a:r>
            <a:r>
              <a:rPr sz="1200" spc="-5" dirty="0">
                <a:latin typeface="Times New Roman"/>
                <a:cs typeface="Times New Roman"/>
              </a:rPr>
              <a:t>ve/veya </a:t>
            </a:r>
            <a:r>
              <a:rPr sz="1200" dirty="0">
                <a:latin typeface="Times New Roman"/>
                <a:cs typeface="Times New Roman"/>
              </a:rPr>
              <a:t>dizilim) </a:t>
            </a:r>
            <a:r>
              <a:rPr sz="1200" spc="-5" dirty="0">
                <a:latin typeface="Times New Roman"/>
                <a:cs typeface="Times New Roman"/>
              </a:rPr>
              <a:t>kuralını ileri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sürmüştür.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1000"/>
              </a:spcBef>
              <a:buSzPct val="91666"/>
              <a:buAutoNum type="arabicParenR" startAt="6"/>
              <a:tabLst>
                <a:tab pos="140335" algn="l"/>
              </a:tabLst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Walter Kanunu: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1884 </a:t>
            </a:r>
            <a:r>
              <a:rPr sz="1200" spc="-5" dirty="0">
                <a:latin typeface="Times New Roman"/>
                <a:cs typeface="Times New Roman"/>
              </a:rPr>
              <a:t>yılında </a:t>
            </a:r>
            <a:r>
              <a:rPr sz="1200" dirty="0">
                <a:latin typeface="Times New Roman"/>
                <a:cs typeface="Times New Roman"/>
              </a:rPr>
              <a:t>Johannes Walter </a:t>
            </a:r>
            <a:r>
              <a:rPr sz="1200" spc="-5" dirty="0">
                <a:latin typeface="Times New Roman"/>
                <a:cs typeface="Times New Roman"/>
              </a:rPr>
              <a:t>tarafından ortaya </a:t>
            </a:r>
            <a:r>
              <a:rPr sz="1200" dirty="0">
                <a:latin typeface="Times New Roman"/>
                <a:cs typeface="Times New Roman"/>
              </a:rPr>
              <a:t>konulan bir kuraldır. </a:t>
            </a:r>
            <a:r>
              <a:rPr sz="1200" spc="-5" dirty="0">
                <a:latin typeface="Times New Roman"/>
                <a:cs typeface="Times New Roman"/>
              </a:rPr>
              <a:t>Bu kanun  </a:t>
            </a:r>
            <a:r>
              <a:rPr sz="1100" b="1" i="1" spc="-5" dirty="0">
                <a:latin typeface="Times New Roman"/>
                <a:cs typeface="Times New Roman"/>
              </a:rPr>
              <a:t>“depolanma ortamında yan </a:t>
            </a:r>
            <a:r>
              <a:rPr sz="1100" b="1" i="1" dirty="0">
                <a:latin typeface="Times New Roman"/>
                <a:cs typeface="Times New Roman"/>
              </a:rPr>
              <a:t>yana </a:t>
            </a:r>
            <a:r>
              <a:rPr sz="1100" b="1" i="1" spc="-5" dirty="0">
                <a:latin typeface="Times New Roman"/>
                <a:cs typeface="Times New Roman"/>
              </a:rPr>
              <a:t>biriken tortullar zaman içinde üst üste gelirler </a:t>
            </a:r>
            <a:r>
              <a:rPr sz="1100" b="1" i="1" dirty="0">
                <a:latin typeface="Times New Roman"/>
                <a:cs typeface="Times New Roman"/>
              </a:rPr>
              <a:t>ve </a:t>
            </a:r>
            <a:r>
              <a:rPr sz="1100" b="1" i="1" spc="-5" dirty="0">
                <a:latin typeface="Times New Roman"/>
                <a:cs typeface="Times New Roman"/>
              </a:rPr>
              <a:t>istiflenirler”  </a:t>
            </a:r>
            <a:r>
              <a:rPr sz="1200" spc="-5" dirty="0">
                <a:latin typeface="Times New Roman"/>
                <a:cs typeface="Times New Roman"/>
              </a:rPr>
              <a:t>şeklindedir.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Sedimantoloğun Çalışma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Yöntemi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Şu </a:t>
            </a:r>
            <a:r>
              <a:rPr sz="1200" spc="-5" dirty="0">
                <a:latin typeface="Times New Roman"/>
                <a:cs typeface="Times New Roman"/>
              </a:rPr>
              <a:t>sırayı takip</a:t>
            </a:r>
            <a:r>
              <a:rPr sz="1200" dirty="0">
                <a:latin typeface="Times New Roman"/>
                <a:cs typeface="Times New Roman"/>
              </a:rPr>
              <a:t> eder;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5532" y="3808602"/>
            <a:ext cx="1028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Arazide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Gözlem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29354" y="3808602"/>
            <a:ext cx="5924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UM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1917" y="3808602"/>
            <a:ext cx="492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ÖN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İ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6952868"/>
            <a:ext cx="4104004" cy="2874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MODERN SEDİMANTOLOJİDE KULLANILAN</a:t>
            </a:r>
            <a:r>
              <a:rPr sz="1200" b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ALETLER</a:t>
            </a:r>
            <a:endParaRPr sz="12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spcBef>
                <a:spcPts val="1130"/>
              </a:spcBef>
              <a:buAutoNum type="arabicParenR"/>
              <a:tabLst>
                <a:tab pos="177800" algn="l"/>
              </a:tabLst>
            </a:pPr>
            <a:r>
              <a:rPr sz="1200" spc="-5" dirty="0">
                <a:latin typeface="Times New Roman"/>
                <a:cs typeface="Times New Roman"/>
              </a:rPr>
              <a:t>Polarizan mikroskobu/Katadolüminesans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mikroskobu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/>
            </a:pPr>
            <a:endParaRPr sz="14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AutoNum type="arabicParenR"/>
              <a:tabLst>
                <a:tab pos="177800" algn="l"/>
              </a:tabLst>
            </a:pPr>
            <a:r>
              <a:rPr sz="1200" dirty="0">
                <a:latin typeface="Times New Roman"/>
                <a:cs typeface="Times New Roman"/>
              </a:rPr>
              <a:t>X-Ray </a:t>
            </a:r>
            <a:r>
              <a:rPr sz="1200" spc="-5" dirty="0">
                <a:latin typeface="Times New Roman"/>
                <a:cs typeface="Times New Roman"/>
              </a:rPr>
              <a:t>Difraktometresi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(XRD)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arenR"/>
            </a:pPr>
            <a:endParaRPr sz="14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AutoNum type="arabicParenR"/>
              <a:tabLst>
                <a:tab pos="1778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Diferansiyel Termik </a:t>
            </a:r>
            <a:r>
              <a:rPr sz="1200" dirty="0">
                <a:latin typeface="Times New Roman"/>
                <a:cs typeface="Times New Roman"/>
              </a:rPr>
              <a:t>Analiz </a:t>
            </a:r>
            <a:r>
              <a:rPr sz="1200" spc="-5" dirty="0">
                <a:latin typeface="Times New Roman"/>
                <a:cs typeface="Times New Roman"/>
              </a:rPr>
              <a:t>Cihazı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(DTA)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14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AutoNum type="arabicParenR"/>
              <a:tabLst>
                <a:tab pos="177800" algn="l"/>
              </a:tabLst>
            </a:pPr>
            <a:r>
              <a:rPr sz="1200" spc="-5" dirty="0">
                <a:latin typeface="Times New Roman"/>
                <a:cs typeface="Times New Roman"/>
              </a:rPr>
              <a:t>Elektron Mikroskobu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(SEM/TEM-EDS)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/>
            </a:pPr>
            <a:endParaRPr sz="14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AutoNum type="arabicParenR"/>
              <a:tabLst>
                <a:tab pos="177800" algn="l"/>
              </a:tabLst>
            </a:pPr>
            <a:r>
              <a:rPr sz="1200" spc="-5" dirty="0">
                <a:latin typeface="Times New Roman"/>
                <a:cs typeface="Times New Roman"/>
              </a:rPr>
              <a:t>Sismograf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14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AutoNum type="arabicParenR"/>
              <a:tabLst>
                <a:tab pos="177800" algn="l"/>
              </a:tabLst>
            </a:pPr>
            <a:r>
              <a:rPr sz="1200" spc="-5" dirty="0">
                <a:latin typeface="Times New Roman"/>
                <a:cs typeface="Times New Roman"/>
              </a:rPr>
              <a:t>Manyetometrik </a:t>
            </a:r>
            <a:r>
              <a:rPr sz="1200" dirty="0">
                <a:latin typeface="Times New Roman"/>
                <a:cs typeface="Times New Roman"/>
              </a:rPr>
              <a:t>Gravite</a:t>
            </a:r>
            <a:r>
              <a:rPr sz="1200" spc="-5" dirty="0">
                <a:latin typeface="Times New Roman"/>
                <a:cs typeface="Times New Roman"/>
              </a:rPr>
              <a:t> Aletleri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/>
            </a:pPr>
            <a:endParaRPr sz="14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buAutoNum type="arabicParenR"/>
              <a:tabLst>
                <a:tab pos="177800" algn="l"/>
              </a:tabLst>
            </a:pPr>
            <a:r>
              <a:rPr sz="1200" spc="-5" dirty="0">
                <a:latin typeface="Times New Roman"/>
                <a:cs typeface="Times New Roman"/>
              </a:rPr>
              <a:t>Sonar/ Ekosonder</a:t>
            </a:r>
            <a:r>
              <a:rPr sz="1200" dirty="0">
                <a:latin typeface="Times New Roman"/>
                <a:cs typeface="Times New Roman"/>
              </a:rPr>
              <a:t> Cihazı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5070" y="379094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514350" y="0"/>
                </a:moveTo>
                <a:lnTo>
                  <a:pt x="5143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514350" y="171450"/>
                </a:lnTo>
                <a:lnTo>
                  <a:pt x="514350" y="228600"/>
                </a:lnTo>
                <a:lnTo>
                  <a:pt x="685800" y="114300"/>
                </a:lnTo>
                <a:lnTo>
                  <a:pt x="5143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53004" y="382015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514350" y="0"/>
                </a:moveTo>
                <a:lnTo>
                  <a:pt x="5143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514350" y="171450"/>
                </a:lnTo>
                <a:lnTo>
                  <a:pt x="514350" y="228600"/>
                </a:lnTo>
                <a:lnTo>
                  <a:pt x="685800" y="114300"/>
                </a:lnTo>
                <a:lnTo>
                  <a:pt x="5143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185" y="4297679"/>
            <a:ext cx="1485900" cy="21659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45185" y="4297679"/>
            <a:ext cx="1485900" cy="21659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latin typeface="Times New Roman"/>
                <a:cs typeface="Times New Roman"/>
              </a:rPr>
              <a:t>Mostra’nın</a:t>
            </a:r>
            <a:endParaRPr sz="12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-Geometrisi</a:t>
            </a:r>
            <a:endParaRPr sz="12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620"/>
              </a:spcBef>
            </a:pPr>
            <a:r>
              <a:rPr sz="1200" spc="-5" dirty="0">
                <a:latin typeface="Times New Roman"/>
                <a:cs typeface="Times New Roman"/>
              </a:rPr>
              <a:t>-Litolojisi</a:t>
            </a:r>
            <a:endParaRPr sz="12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-Paleontolojisi</a:t>
            </a:r>
            <a:endParaRPr sz="12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Times New Roman"/>
                <a:cs typeface="Times New Roman"/>
              </a:rPr>
              <a:t>-Tortul Yapıları</a:t>
            </a:r>
            <a:endParaRPr sz="12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-Paleoakıntıları</a:t>
            </a:r>
            <a:endParaRPr sz="1200">
              <a:latin typeface="Times New Roman"/>
              <a:cs typeface="Times New Roman"/>
            </a:endParaRPr>
          </a:p>
          <a:p>
            <a:pPr marL="96520" marR="253365">
              <a:lnSpc>
                <a:spcPts val="208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-Güncel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tortullarla  </a:t>
            </a:r>
            <a:r>
              <a:rPr sz="1200" dirty="0">
                <a:latin typeface="Times New Roman"/>
                <a:cs typeface="Times New Roman"/>
              </a:rPr>
              <a:t>olan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ilişkileri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53004" y="516762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428625" y="0"/>
                </a:moveTo>
                <a:lnTo>
                  <a:pt x="428625" y="85725"/>
                </a:lnTo>
                <a:lnTo>
                  <a:pt x="0" y="85725"/>
                </a:lnTo>
                <a:lnTo>
                  <a:pt x="0" y="257175"/>
                </a:lnTo>
                <a:lnTo>
                  <a:pt x="428625" y="257175"/>
                </a:lnTo>
                <a:lnTo>
                  <a:pt x="428625" y="342900"/>
                </a:lnTo>
                <a:lnTo>
                  <a:pt x="571500" y="171450"/>
                </a:lnTo>
                <a:lnTo>
                  <a:pt x="4286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96589" y="4453254"/>
            <a:ext cx="1752600" cy="1941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96589" y="4453254"/>
            <a:ext cx="1752600" cy="194119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09220" marR="100965" indent="-635" algn="ctr">
              <a:lnSpc>
                <a:spcPct val="110600"/>
              </a:lnSpc>
              <a:spcBef>
                <a:spcPts val="140"/>
              </a:spcBef>
            </a:pPr>
            <a:r>
              <a:rPr sz="1200" spc="-5" dirty="0">
                <a:latin typeface="Times New Roman"/>
                <a:cs typeface="Times New Roman"/>
              </a:rPr>
              <a:t>Ortam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Paleocoğrafya  hakkında ayrıntılı bilgi  toplar. Yani </a:t>
            </a:r>
            <a:r>
              <a:rPr sz="1200" dirty="0">
                <a:latin typeface="Times New Roman"/>
                <a:cs typeface="Times New Roman"/>
              </a:rPr>
              <a:t>kısaca  </a:t>
            </a:r>
            <a:r>
              <a:rPr sz="1200" spc="-5" dirty="0">
                <a:latin typeface="Times New Roman"/>
                <a:cs typeface="Times New Roman"/>
              </a:rPr>
              <a:t>Paleocoğrafyayı  kurmaktır. </a:t>
            </a:r>
            <a:r>
              <a:rPr sz="1200" dirty="0">
                <a:latin typeface="Times New Roman"/>
                <a:cs typeface="Times New Roman"/>
              </a:rPr>
              <a:t>Çünkü  </a:t>
            </a:r>
            <a:r>
              <a:rPr sz="1200" spc="-5" dirty="0">
                <a:latin typeface="Times New Roman"/>
                <a:cs typeface="Times New Roman"/>
              </a:rPr>
              <a:t>coğrafya </a:t>
            </a:r>
            <a:r>
              <a:rPr sz="1200" dirty="0">
                <a:latin typeface="Times New Roman"/>
                <a:cs typeface="Times New Roman"/>
              </a:rPr>
              <a:t>varsa  </a:t>
            </a:r>
            <a:r>
              <a:rPr sz="1200" spc="-5" dirty="0">
                <a:latin typeface="Times New Roman"/>
                <a:cs typeface="Times New Roman"/>
              </a:rPr>
              <a:t>paleocoğrafya </a:t>
            </a:r>
            <a:r>
              <a:rPr sz="1200" dirty="0">
                <a:latin typeface="Times New Roman"/>
                <a:cs typeface="Times New Roman"/>
              </a:rPr>
              <a:t>‘da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vardır.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90870" y="4392929"/>
            <a:ext cx="1485900" cy="22898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90870" y="4392929"/>
            <a:ext cx="1485900" cy="228981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65100" marR="156845" algn="ctr">
              <a:lnSpc>
                <a:spcPct val="110100"/>
              </a:lnSpc>
            </a:pPr>
            <a:r>
              <a:rPr sz="1200" spc="-5" dirty="0">
                <a:latin typeface="Times New Roman"/>
                <a:cs typeface="Times New Roman"/>
              </a:rPr>
              <a:t>Ortamın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ekonomik  </a:t>
            </a:r>
            <a:r>
              <a:rPr sz="1200" spc="-5" dirty="0">
                <a:latin typeface="Times New Roman"/>
                <a:cs typeface="Times New Roman"/>
              </a:rPr>
              <a:t>önemini  değerlendirmek.</a:t>
            </a:r>
            <a:endParaRPr sz="1200">
              <a:latin typeface="Times New Roman"/>
              <a:cs typeface="Times New Roman"/>
            </a:endParaRPr>
          </a:p>
          <a:p>
            <a:pPr marL="125730" marR="117475" indent="1270" algn="ctr">
              <a:lnSpc>
                <a:spcPct val="111100"/>
              </a:lnSpc>
              <a:spcBef>
                <a:spcPts val="995"/>
              </a:spcBef>
            </a:pPr>
            <a:r>
              <a:rPr sz="1200" spc="-5" dirty="0">
                <a:latin typeface="Times New Roman"/>
                <a:cs typeface="Times New Roman"/>
              </a:rPr>
              <a:t>(Petrol, maden,  kömür, y.a.s  rezervleri, </a:t>
            </a:r>
            <a:r>
              <a:rPr sz="1200" dirty="0">
                <a:latin typeface="Times New Roman"/>
                <a:cs typeface="Times New Roman"/>
              </a:rPr>
              <a:t>tuzlar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vb.  </a:t>
            </a:r>
            <a:r>
              <a:rPr sz="1200" spc="-5" dirty="0">
                <a:latin typeface="Times New Roman"/>
                <a:cs typeface="Times New Roman"/>
              </a:rPr>
              <a:t>gibi)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05070" y="511301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428625" y="0"/>
                </a:moveTo>
                <a:lnTo>
                  <a:pt x="428625" y="85725"/>
                </a:lnTo>
                <a:lnTo>
                  <a:pt x="0" y="85725"/>
                </a:lnTo>
                <a:lnTo>
                  <a:pt x="0" y="257175"/>
                </a:lnTo>
                <a:lnTo>
                  <a:pt x="428625" y="257175"/>
                </a:lnTo>
                <a:lnTo>
                  <a:pt x="428625" y="342900"/>
                </a:lnTo>
                <a:lnTo>
                  <a:pt x="571500" y="171450"/>
                </a:lnTo>
                <a:lnTo>
                  <a:pt x="4286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4</a:t>
            </a:fld>
            <a:endParaRPr spc="-5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5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706627" y="692911"/>
            <a:ext cx="2397125" cy="2548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 indent="-164465">
              <a:lnSpc>
                <a:spcPct val="100000"/>
              </a:lnSpc>
              <a:spcBef>
                <a:spcPts val="100"/>
              </a:spcBef>
              <a:buAutoNum type="arabicParenR" startAt="8"/>
              <a:tabLst>
                <a:tab pos="1778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Örnekleyicileri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 startAt="8"/>
            </a:pPr>
            <a:endParaRPr sz="14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spcBef>
                <a:spcPts val="5"/>
              </a:spcBef>
              <a:buAutoNum type="arabicParenR" startAt="8"/>
              <a:tabLst>
                <a:tab pos="177800" algn="l"/>
              </a:tabLst>
            </a:pPr>
            <a:r>
              <a:rPr sz="1200" dirty="0">
                <a:latin typeface="Times New Roman"/>
                <a:cs typeface="Times New Roman"/>
              </a:rPr>
              <a:t>X-Ray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Fluoresans(XRF)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 startAt="8"/>
            </a:pPr>
            <a:endParaRPr sz="1400">
              <a:latin typeface="Times New Roman"/>
              <a:cs typeface="Times New Roman"/>
            </a:endParaRPr>
          </a:p>
          <a:p>
            <a:pPr marL="253365" indent="-240665">
              <a:lnSpc>
                <a:spcPct val="100000"/>
              </a:lnSpc>
              <a:buAutoNum type="arabicParenR" startAt="8"/>
              <a:tabLst>
                <a:tab pos="254000" algn="l"/>
              </a:tabLst>
            </a:pPr>
            <a:r>
              <a:rPr sz="1200" spc="-5" dirty="0">
                <a:latin typeface="Times New Roman"/>
                <a:cs typeface="Times New Roman"/>
              </a:rPr>
              <a:t>Mass (Kütle)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Spektrometresi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 startAt="8"/>
            </a:pPr>
            <a:endParaRPr sz="1400">
              <a:latin typeface="Times New Roman"/>
              <a:cs typeface="Times New Roman"/>
            </a:endParaRPr>
          </a:p>
          <a:p>
            <a:pPr marL="253365" indent="-240665">
              <a:lnSpc>
                <a:spcPct val="100000"/>
              </a:lnSpc>
              <a:buAutoNum type="arabicParenR" startAt="8"/>
              <a:tabLst>
                <a:tab pos="254000" algn="l"/>
              </a:tabLst>
            </a:pPr>
            <a:r>
              <a:rPr sz="1200" spc="-5" dirty="0">
                <a:latin typeface="Times New Roman"/>
                <a:cs typeface="Times New Roman"/>
              </a:rPr>
              <a:t>Bilgisayarlar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 startAt="8"/>
            </a:pPr>
            <a:endParaRPr sz="1400">
              <a:latin typeface="Times New Roman"/>
              <a:cs typeface="Times New Roman"/>
            </a:endParaRPr>
          </a:p>
          <a:p>
            <a:pPr marL="253365" indent="-240665">
              <a:lnSpc>
                <a:spcPct val="100000"/>
              </a:lnSpc>
              <a:buAutoNum type="arabicParenR" startAt="8"/>
              <a:tabLst>
                <a:tab pos="254000" algn="l"/>
              </a:tabLst>
            </a:pPr>
            <a:r>
              <a:rPr sz="1200" spc="-5" dirty="0">
                <a:latin typeface="Times New Roman"/>
                <a:cs typeface="Times New Roman"/>
              </a:rPr>
              <a:t>Uydu </a:t>
            </a:r>
            <a:r>
              <a:rPr sz="1200" dirty="0">
                <a:latin typeface="Times New Roman"/>
                <a:cs typeface="Times New Roman"/>
              </a:rPr>
              <a:t>ve Hava </a:t>
            </a:r>
            <a:r>
              <a:rPr sz="1200" spc="-5" dirty="0">
                <a:latin typeface="Times New Roman"/>
                <a:cs typeface="Times New Roman"/>
              </a:rPr>
              <a:t>Fotoğrafları </a:t>
            </a:r>
            <a:r>
              <a:rPr sz="1200" dirty="0">
                <a:latin typeface="Times New Roman"/>
                <a:cs typeface="Times New Roman"/>
              </a:rPr>
              <a:t>vs.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gibi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 startAt="8"/>
            </a:pPr>
            <a:endParaRPr sz="1400">
              <a:latin typeface="Times New Roman"/>
              <a:cs typeface="Times New Roman"/>
            </a:endParaRPr>
          </a:p>
          <a:p>
            <a:pPr marL="253365" indent="-240665">
              <a:lnSpc>
                <a:spcPct val="100000"/>
              </a:lnSpc>
              <a:buAutoNum type="arabicParenR" startAt="8"/>
              <a:tabLst>
                <a:tab pos="254000" algn="l"/>
              </a:tabLst>
            </a:pPr>
            <a:r>
              <a:rPr sz="1200" spc="-5" dirty="0">
                <a:latin typeface="Times New Roman"/>
                <a:cs typeface="Times New Roman"/>
              </a:rPr>
              <a:t>Konumlanma </a:t>
            </a:r>
            <a:r>
              <a:rPr sz="1200" dirty="0">
                <a:latin typeface="Times New Roman"/>
                <a:cs typeface="Times New Roman"/>
              </a:rPr>
              <a:t>cihazları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(GPS)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AutoNum type="arabicParenR" startAt="8"/>
            </a:pPr>
            <a:endParaRPr sz="1400">
              <a:latin typeface="Times New Roman"/>
              <a:cs typeface="Times New Roman"/>
            </a:endParaRPr>
          </a:p>
          <a:p>
            <a:pPr marL="253365" indent="-240665">
              <a:lnSpc>
                <a:spcPct val="100000"/>
              </a:lnSpc>
              <a:buAutoNum type="arabicParenR" startAt="8"/>
              <a:tabLst>
                <a:tab pos="254000" algn="l"/>
              </a:tabLst>
            </a:pPr>
            <a:r>
              <a:rPr sz="1200" spc="-5" dirty="0">
                <a:latin typeface="Times New Roman"/>
                <a:cs typeface="Times New Roman"/>
              </a:rPr>
              <a:t>Yer </a:t>
            </a:r>
            <a:r>
              <a:rPr sz="1200" dirty="0">
                <a:latin typeface="Times New Roman"/>
                <a:cs typeface="Times New Roman"/>
              </a:rPr>
              <a:t>Radarı</a:t>
            </a:r>
            <a:r>
              <a:rPr sz="1200" spc="-5" dirty="0">
                <a:latin typeface="Times New Roman"/>
                <a:cs typeface="Times New Roman"/>
              </a:rPr>
              <a:t> (GPR)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695959"/>
            <a:ext cx="5979160" cy="2251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835">
              <a:lnSpc>
                <a:spcPct val="100000"/>
              </a:lnSpc>
              <a:spcBef>
                <a:spcPts val="100"/>
              </a:spcBef>
            </a:pP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TORTUL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TANELER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400"/>
              </a:lnSpc>
              <a:spcBef>
                <a:spcPts val="980"/>
              </a:spcBef>
            </a:pPr>
            <a:r>
              <a:rPr sz="1200" spc="-5" dirty="0">
                <a:latin typeface="Times New Roman"/>
                <a:cs typeface="Times New Roman"/>
              </a:rPr>
              <a:t>Daha </a:t>
            </a:r>
            <a:r>
              <a:rPr sz="1200" dirty="0">
                <a:latin typeface="Times New Roman"/>
                <a:cs typeface="Times New Roman"/>
              </a:rPr>
              <a:t>önce </a:t>
            </a:r>
            <a:r>
              <a:rPr sz="1200" spc="-5" dirty="0">
                <a:latin typeface="Times New Roman"/>
                <a:cs typeface="Times New Roman"/>
              </a:rPr>
              <a:t>belirtildiği gibi </a:t>
            </a:r>
            <a:r>
              <a:rPr sz="1200" dirty="0">
                <a:latin typeface="Times New Roman"/>
                <a:cs typeface="Times New Roman"/>
              </a:rPr>
              <a:t>tortul </a:t>
            </a:r>
            <a:r>
              <a:rPr sz="1200" spc="-5" dirty="0">
                <a:latin typeface="Times New Roman"/>
                <a:cs typeface="Times New Roman"/>
              </a:rPr>
              <a:t>taneler; </a:t>
            </a:r>
            <a:r>
              <a:rPr sz="1200" dirty="0">
                <a:latin typeface="Times New Roman"/>
                <a:cs typeface="Times New Roman"/>
              </a:rPr>
              <a:t>tortul </a:t>
            </a:r>
            <a:r>
              <a:rPr sz="1200" spc="-5" dirty="0">
                <a:latin typeface="Times New Roman"/>
                <a:cs typeface="Times New Roman"/>
              </a:rPr>
              <a:t>kayaçları </a:t>
            </a:r>
            <a:r>
              <a:rPr sz="1200" dirty="0">
                <a:latin typeface="Times New Roman"/>
                <a:cs typeface="Times New Roman"/>
              </a:rPr>
              <a:t>meydana </a:t>
            </a:r>
            <a:r>
              <a:rPr sz="1200" spc="-5" dirty="0">
                <a:latin typeface="Times New Roman"/>
                <a:cs typeface="Times New Roman"/>
              </a:rPr>
              <a:t>getirir. Tortul tanelerin bazıları  çok fazla birikerek doğrudan kayaçları </a:t>
            </a:r>
            <a:r>
              <a:rPr sz="1200" dirty="0">
                <a:latin typeface="Times New Roman"/>
                <a:cs typeface="Times New Roman"/>
              </a:rPr>
              <a:t>oluşturur </a:t>
            </a:r>
            <a:r>
              <a:rPr sz="1200" spc="-5" dirty="0">
                <a:latin typeface="Times New Roman"/>
                <a:cs typeface="Times New Roman"/>
              </a:rPr>
              <a:t>(kayaç yapıcı), bazıları </a:t>
            </a:r>
            <a:r>
              <a:rPr sz="1200" dirty="0">
                <a:latin typeface="Times New Roman"/>
                <a:cs typeface="Times New Roman"/>
              </a:rPr>
              <a:t>ise tortul </a:t>
            </a:r>
            <a:r>
              <a:rPr sz="1200" spc="-5" dirty="0">
                <a:latin typeface="Times New Roman"/>
                <a:cs typeface="Times New Roman"/>
              </a:rPr>
              <a:t>kayaç </a:t>
            </a:r>
            <a:r>
              <a:rPr sz="1200" dirty="0">
                <a:latin typeface="Times New Roman"/>
                <a:cs typeface="Times New Roman"/>
              </a:rPr>
              <a:t>içinde  </a:t>
            </a:r>
            <a:r>
              <a:rPr sz="1200" spc="-5" dirty="0">
                <a:latin typeface="Times New Roman"/>
                <a:cs typeface="Times New Roman"/>
              </a:rPr>
              <a:t>seyrekçe </a:t>
            </a:r>
            <a:r>
              <a:rPr sz="1200" dirty="0">
                <a:latin typeface="Times New Roman"/>
                <a:cs typeface="Times New Roman"/>
              </a:rPr>
              <a:t>bulunur ve </a:t>
            </a:r>
            <a:r>
              <a:rPr sz="1200" spc="-5" dirty="0">
                <a:latin typeface="Times New Roman"/>
                <a:cs typeface="Times New Roman"/>
              </a:rPr>
              <a:t>böylece kayacın </a:t>
            </a:r>
            <a:r>
              <a:rPr sz="1200" dirty="0">
                <a:latin typeface="Times New Roman"/>
                <a:cs typeface="Times New Roman"/>
              </a:rPr>
              <a:t>oluşum ortamının </a:t>
            </a:r>
            <a:r>
              <a:rPr sz="1200" spc="-5" dirty="0">
                <a:latin typeface="Times New Roman"/>
                <a:cs typeface="Times New Roman"/>
              </a:rPr>
              <a:t>tanınmasına yardımcı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olur.</a:t>
            </a:r>
            <a:endParaRPr sz="1200">
              <a:latin typeface="Times New Roman"/>
              <a:cs typeface="Times New Roman"/>
            </a:endParaRPr>
          </a:p>
          <a:p>
            <a:pPr marL="12700" marR="173990">
              <a:lnSpc>
                <a:spcPct val="144200"/>
              </a:lnSpc>
              <a:spcBef>
                <a:spcPts val="500"/>
              </a:spcBef>
            </a:pPr>
            <a:r>
              <a:rPr sz="1200" b="1" i="1" dirty="0">
                <a:solidFill>
                  <a:srgbClr val="FF0000"/>
                </a:solidFill>
                <a:latin typeface="Times New Roman"/>
                <a:cs typeface="Times New Roman"/>
              </a:rPr>
              <a:t>Tortul tane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; </a:t>
            </a:r>
            <a:r>
              <a:rPr sz="1200" spc="-5" dirty="0">
                <a:latin typeface="Times New Roman"/>
                <a:cs typeface="Times New Roman"/>
              </a:rPr>
              <a:t>İngilizcedeki particles, grain, clast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granule kelimelerine </a:t>
            </a:r>
            <a:r>
              <a:rPr sz="1200" dirty="0">
                <a:latin typeface="Times New Roman"/>
                <a:cs typeface="Times New Roman"/>
              </a:rPr>
              <a:t>karşılıktır ve </a:t>
            </a:r>
            <a:r>
              <a:rPr sz="1200" spc="-5" dirty="0">
                <a:latin typeface="Times New Roman"/>
                <a:cs typeface="Times New Roman"/>
              </a:rPr>
              <a:t>başlıca </a:t>
            </a:r>
            <a:r>
              <a:rPr sz="1200" dirty="0">
                <a:latin typeface="Times New Roman"/>
                <a:cs typeface="Times New Roman"/>
              </a:rPr>
              <a:t>2  </a:t>
            </a:r>
            <a:r>
              <a:rPr sz="1200" spc="-5" dirty="0">
                <a:latin typeface="Times New Roman"/>
                <a:cs typeface="Times New Roman"/>
              </a:rPr>
              <a:t>gruba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ayrılır.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Sınıflaması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612900">
              <a:lnSpc>
                <a:spcPct val="100000"/>
              </a:lnSpc>
              <a:spcBef>
                <a:spcPts val="1155"/>
              </a:spcBef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Tortul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Taneler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3632" y="3721734"/>
            <a:ext cx="1179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A)Kırıntılı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Taneler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9254" y="3721734"/>
            <a:ext cx="13017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B) Kimyasal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Taneler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7432" y="4049394"/>
            <a:ext cx="2839720" cy="2332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(= </a:t>
            </a:r>
            <a:r>
              <a:rPr sz="1200" spc="-5" dirty="0">
                <a:latin typeface="Times New Roman"/>
                <a:cs typeface="Times New Roman"/>
              </a:rPr>
              <a:t>Terrijen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Taneler)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150"/>
              </a:spcBef>
            </a:pPr>
            <a:r>
              <a:rPr sz="1200" dirty="0">
                <a:latin typeface="Times New Roman"/>
                <a:cs typeface="Times New Roman"/>
              </a:rPr>
              <a:t>a ) </a:t>
            </a:r>
            <a:r>
              <a:rPr sz="1200" spc="-5" dirty="0">
                <a:latin typeface="Times New Roman"/>
                <a:cs typeface="Times New Roman"/>
              </a:rPr>
              <a:t>İnorganik Kırıntılı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taneler</a:t>
            </a:r>
            <a:endParaRPr sz="1200">
              <a:latin typeface="Times New Roman"/>
              <a:cs typeface="Times New Roman"/>
            </a:endParaRPr>
          </a:p>
          <a:p>
            <a:pPr marL="215265" indent="-164465">
              <a:lnSpc>
                <a:spcPct val="100000"/>
              </a:lnSpc>
              <a:spcBef>
                <a:spcPts val="1140"/>
              </a:spcBef>
              <a:buAutoNum type="alphaLcParenR" startAt="2"/>
              <a:tabLst>
                <a:tab pos="215900" algn="l"/>
              </a:tabLst>
            </a:pPr>
            <a:r>
              <a:rPr sz="1200" spc="-5" dirty="0">
                <a:latin typeface="Times New Roman"/>
                <a:cs typeface="Times New Roman"/>
              </a:rPr>
              <a:t>Organik Kırıntılı</a:t>
            </a:r>
            <a:r>
              <a:rPr sz="1200" dirty="0">
                <a:latin typeface="Times New Roman"/>
                <a:cs typeface="Times New Roman"/>
              </a:rPr>
              <a:t> Taneler</a:t>
            </a:r>
            <a:endParaRPr sz="1200">
              <a:latin typeface="Times New Roman"/>
              <a:cs typeface="Times New Roman"/>
            </a:endParaRPr>
          </a:p>
          <a:p>
            <a:pPr marL="205740" indent="-154940">
              <a:lnSpc>
                <a:spcPct val="100000"/>
              </a:lnSpc>
              <a:spcBef>
                <a:spcPts val="1155"/>
              </a:spcBef>
              <a:buAutoNum type="alphaLcParenR" startAt="2"/>
              <a:tabLst>
                <a:tab pos="206375" algn="l"/>
              </a:tabLst>
            </a:pPr>
            <a:r>
              <a:rPr sz="1200" spc="-5" dirty="0">
                <a:latin typeface="Times New Roman"/>
                <a:cs typeface="Times New Roman"/>
              </a:rPr>
              <a:t>Piroklastik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(Volkanoklastik)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Kırıntılı Taneler</a:t>
            </a:r>
            <a:endParaRPr sz="120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140"/>
              </a:spcBef>
            </a:pPr>
            <a:r>
              <a:rPr sz="1200" spc="-5" dirty="0">
                <a:latin typeface="Times New Roman"/>
                <a:cs typeface="Times New Roman"/>
              </a:rPr>
              <a:t>-Yaşlı kayaçlardan </a:t>
            </a:r>
            <a:r>
              <a:rPr sz="1200" dirty="0">
                <a:latin typeface="Times New Roman"/>
                <a:cs typeface="Times New Roman"/>
              </a:rPr>
              <a:t>kaynaklanırlar-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765300">
              <a:lnSpc>
                <a:spcPct val="100000"/>
              </a:lnSpc>
            </a:pP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Tortul</a:t>
            </a:r>
            <a:r>
              <a:rPr sz="1200" b="1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Kayaçlar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4132" y="6975729"/>
            <a:ext cx="1522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Kırıntılı Tortul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Kayaçlar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72254" y="6975729"/>
            <a:ext cx="1615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Kimyasal </a:t>
            </a:r>
            <a:r>
              <a:rPr sz="1200" dirty="0">
                <a:latin typeface="Times New Roman"/>
                <a:cs typeface="Times New Roman"/>
              </a:rPr>
              <a:t>Tortul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Kayaçlar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16302" y="3085464"/>
            <a:ext cx="622300" cy="581025"/>
          </a:xfrm>
          <a:custGeom>
            <a:avLst/>
            <a:gdLst/>
            <a:ahLst/>
            <a:cxnLst/>
            <a:rect l="l" t="t" r="r" b="b"/>
            <a:pathLst>
              <a:path w="622300" h="581025">
                <a:moveTo>
                  <a:pt x="2171" y="573275"/>
                </a:moveTo>
                <a:lnTo>
                  <a:pt x="0" y="580517"/>
                </a:lnTo>
                <a:lnTo>
                  <a:pt x="7264" y="578875"/>
                </a:lnTo>
                <a:lnTo>
                  <a:pt x="6985" y="578866"/>
                </a:lnTo>
                <a:lnTo>
                  <a:pt x="4572" y="576326"/>
                </a:lnTo>
                <a:lnTo>
                  <a:pt x="2273" y="573786"/>
                </a:lnTo>
                <a:lnTo>
                  <a:pt x="2171" y="573275"/>
                </a:lnTo>
                <a:close/>
              </a:path>
              <a:path w="622300" h="581025">
                <a:moveTo>
                  <a:pt x="12226" y="577753"/>
                </a:moveTo>
                <a:lnTo>
                  <a:pt x="7264" y="578875"/>
                </a:lnTo>
                <a:lnTo>
                  <a:pt x="10922" y="578993"/>
                </a:lnTo>
                <a:lnTo>
                  <a:pt x="12226" y="577753"/>
                </a:lnTo>
                <a:close/>
              </a:path>
              <a:path w="622300" h="581025">
                <a:moveTo>
                  <a:pt x="22009" y="551278"/>
                </a:moveTo>
                <a:lnTo>
                  <a:pt x="4826" y="567309"/>
                </a:lnTo>
                <a:lnTo>
                  <a:pt x="3615" y="568458"/>
                </a:lnTo>
                <a:lnTo>
                  <a:pt x="2171" y="573275"/>
                </a:lnTo>
                <a:lnTo>
                  <a:pt x="2273" y="573786"/>
                </a:lnTo>
                <a:lnTo>
                  <a:pt x="4572" y="576326"/>
                </a:lnTo>
                <a:lnTo>
                  <a:pt x="6985" y="578866"/>
                </a:lnTo>
                <a:lnTo>
                  <a:pt x="7304" y="578866"/>
                </a:lnTo>
                <a:lnTo>
                  <a:pt x="12226" y="577753"/>
                </a:lnTo>
                <a:lnTo>
                  <a:pt x="16457" y="573786"/>
                </a:lnTo>
                <a:lnTo>
                  <a:pt x="15240" y="573786"/>
                </a:lnTo>
                <a:lnTo>
                  <a:pt x="7747" y="565785"/>
                </a:lnTo>
                <a:lnTo>
                  <a:pt x="18372" y="563371"/>
                </a:lnTo>
                <a:lnTo>
                  <a:pt x="22009" y="551278"/>
                </a:lnTo>
                <a:close/>
              </a:path>
              <a:path w="622300" h="581025">
                <a:moveTo>
                  <a:pt x="97282" y="545465"/>
                </a:moveTo>
                <a:lnTo>
                  <a:pt x="30601" y="560593"/>
                </a:lnTo>
                <a:lnTo>
                  <a:pt x="13462" y="576579"/>
                </a:lnTo>
                <a:lnTo>
                  <a:pt x="12226" y="577753"/>
                </a:lnTo>
                <a:lnTo>
                  <a:pt x="100076" y="557911"/>
                </a:lnTo>
                <a:lnTo>
                  <a:pt x="102235" y="554482"/>
                </a:lnTo>
                <a:lnTo>
                  <a:pt x="101346" y="551052"/>
                </a:lnTo>
                <a:lnTo>
                  <a:pt x="100584" y="547624"/>
                </a:lnTo>
                <a:lnTo>
                  <a:pt x="97282" y="545465"/>
                </a:lnTo>
                <a:close/>
              </a:path>
              <a:path w="622300" h="581025">
                <a:moveTo>
                  <a:pt x="18372" y="563371"/>
                </a:moveTo>
                <a:lnTo>
                  <a:pt x="7747" y="565785"/>
                </a:lnTo>
                <a:lnTo>
                  <a:pt x="15240" y="573786"/>
                </a:lnTo>
                <a:lnTo>
                  <a:pt x="18372" y="563371"/>
                </a:lnTo>
                <a:close/>
              </a:path>
              <a:path w="622300" h="581025">
                <a:moveTo>
                  <a:pt x="30601" y="560593"/>
                </a:moveTo>
                <a:lnTo>
                  <a:pt x="18372" y="563371"/>
                </a:lnTo>
                <a:lnTo>
                  <a:pt x="15240" y="573786"/>
                </a:lnTo>
                <a:lnTo>
                  <a:pt x="16457" y="573786"/>
                </a:lnTo>
                <a:lnTo>
                  <a:pt x="30601" y="560593"/>
                </a:lnTo>
                <a:close/>
              </a:path>
              <a:path w="622300" h="581025">
                <a:moveTo>
                  <a:pt x="3615" y="568458"/>
                </a:moveTo>
                <a:lnTo>
                  <a:pt x="2286" y="569722"/>
                </a:lnTo>
                <a:lnTo>
                  <a:pt x="2171" y="573275"/>
                </a:lnTo>
                <a:lnTo>
                  <a:pt x="3615" y="568458"/>
                </a:lnTo>
                <a:close/>
              </a:path>
              <a:path w="622300" h="581025">
                <a:moveTo>
                  <a:pt x="33020" y="480441"/>
                </a:moveTo>
                <a:lnTo>
                  <a:pt x="29464" y="482346"/>
                </a:lnTo>
                <a:lnTo>
                  <a:pt x="28371" y="485901"/>
                </a:lnTo>
                <a:lnTo>
                  <a:pt x="3615" y="568458"/>
                </a:lnTo>
                <a:lnTo>
                  <a:pt x="4826" y="567309"/>
                </a:lnTo>
                <a:lnTo>
                  <a:pt x="22009" y="551278"/>
                </a:lnTo>
                <a:lnTo>
                  <a:pt x="40640" y="489330"/>
                </a:lnTo>
                <a:lnTo>
                  <a:pt x="41656" y="485901"/>
                </a:lnTo>
                <a:lnTo>
                  <a:pt x="39751" y="482346"/>
                </a:lnTo>
                <a:lnTo>
                  <a:pt x="36449" y="481329"/>
                </a:lnTo>
                <a:lnTo>
                  <a:pt x="33020" y="480441"/>
                </a:lnTo>
                <a:close/>
              </a:path>
              <a:path w="622300" h="581025">
                <a:moveTo>
                  <a:pt x="613029" y="0"/>
                </a:moveTo>
                <a:lnTo>
                  <a:pt x="610489" y="2286"/>
                </a:lnTo>
                <a:lnTo>
                  <a:pt x="22009" y="551278"/>
                </a:lnTo>
                <a:lnTo>
                  <a:pt x="18372" y="563371"/>
                </a:lnTo>
                <a:lnTo>
                  <a:pt x="30601" y="560593"/>
                </a:lnTo>
                <a:lnTo>
                  <a:pt x="619125" y="11684"/>
                </a:lnTo>
                <a:lnTo>
                  <a:pt x="621665" y="9271"/>
                </a:lnTo>
                <a:lnTo>
                  <a:pt x="621792" y="5207"/>
                </a:lnTo>
                <a:lnTo>
                  <a:pt x="619506" y="2667"/>
                </a:lnTo>
                <a:lnTo>
                  <a:pt x="617093" y="126"/>
                </a:lnTo>
                <a:lnTo>
                  <a:pt x="613029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16302" y="3047364"/>
            <a:ext cx="622300" cy="581025"/>
          </a:xfrm>
          <a:custGeom>
            <a:avLst/>
            <a:gdLst/>
            <a:ahLst/>
            <a:cxnLst/>
            <a:rect l="l" t="t" r="r" b="b"/>
            <a:pathLst>
              <a:path w="622300" h="581025">
                <a:moveTo>
                  <a:pt x="2171" y="573275"/>
                </a:moveTo>
                <a:lnTo>
                  <a:pt x="0" y="580517"/>
                </a:lnTo>
                <a:lnTo>
                  <a:pt x="7264" y="578875"/>
                </a:lnTo>
                <a:lnTo>
                  <a:pt x="6985" y="578866"/>
                </a:lnTo>
                <a:lnTo>
                  <a:pt x="4572" y="576326"/>
                </a:lnTo>
                <a:lnTo>
                  <a:pt x="2273" y="573786"/>
                </a:lnTo>
                <a:lnTo>
                  <a:pt x="2171" y="573275"/>
                </a:lnTo>
                <a:close/>
              </a:path>
              <a:path w="622300" h="581025">
                <a:moveTo>
                  <a:pt x="12226" y="577753"/>
                </a:moveTo>
                <a:lnTo>
                  <a:pt x="7264" y="578875"/>
                </a:lnTo>
                <a:lnTo>
                  <a:pt x="10922" y="578993"/>
                </a:lnTo>
                <a:lnTo>
                  <a:pt x="12226" y="577753"/>
                </a:lnTo>
                <a:close/>
              </a:path>
              <a:path w="622300" h="581025">
                <a:moveTo>
                  <a:pt x="22009" y="551278"/>
                </a:moveTo>
                <a:lnTo>
                  <a:pt x="4826" y="567309"/>
                </a:lnTo>
                <a:lnTo>
                  <a:pt x="3615" y="568458"/>
                </a:lnTo>
                <a:lnTo>
                  <a:pt x="2171" y="573275"/>
                </a:lnTo>
                <a:lnTo>
                  <a:pt x="2273" y="573786"/>
                </a:lnTo>
                <a:lnTo>
                  <a:pt x="4572" y="576326"/>
                </a:lnTo>
                <a:lnTo>
                  <a:pt x="6985" y="578866"/>
                </a:lnTo>
                <a:lnTo>
                  <a:pt x="7304" y="578866"/>
                </a:lnTo>
                <a:lnTo>
                  <a:pt x="12226" y="577753"/>
                </a:lnTo>
                <a:lnTo>
                  <a:pt x="16457" y="573786"/>
                </a:lnTo>
                <a:lnTo>
                  <a:pt x="15240" y="573786"/>
                </a:lnTo>
                <a:lnTo>
                  <a:pt x="7747" y="565785"/>
                </a:lnTo>
                <a:lnTo>
                  <a:pt x="18372" y="563371"/>
                </a:lnTo>
                <a:lnTo>
                  <a:pt x="22009" y="551278"/>
                </a:lnTo>
                <a:close/>
              </a:path>
              <a:path w="622300" h="581025">
                <a:moveTo>
                  <a:pt x="97282" y="545465"/>
                </a:moveTo>
                <a:lnTo>
                  <a:pt x="30601" y="560593"/>
                </a:lnTo>
                <a:lnTo>
                  <a:pt x="13462" y="576579"/>
                </a:lnTo>
                <a:lnTo>
                  <a:pt x="12226" y="577753"/>
                </a:lnTo>
                <a:lnTo>
                  <a:pt x="100076" y="557911"/>
                </a:lnTo>
                <a:lnTo>
                  <a:pt x="102235" y="554482"/>
                </a:lnTo>
                <a:lnTo>
                  <a:pt x="101346" y="551052"/>
                </a:lnTo>
                <a:lnTo>
                  <a:pt x="100584" y="547624"/>
                </a:lnTo>
                <a:lnTo>
                  <a:pt x="97282" y="545465"/>
                </a:lnTo>
                <a:close/>
              </a:path>
              <a:path w="622300" h="581025">
                <a:moveTo>
                  <a:pt x="18372" y="563371"/>
                </a:moveTo>
                <a:lnTo>
                  <a:pt x="7747" y="565785"/>
                </a:lnTo>
                <a:lnTo>
                  <a:pt x="15240" y="573786"/>
                </a:lnTo>
                <a:lnTo>
                  <a:pt x="18372" y="563371"/>
                </a:lnTo>
                <a:close/>
              </a:path>
              <a:path w="622300" h="581025">
                <a:moveTo>
                  <a:pt x="30601" y="560593"/>
                </a:moveTo>
                <a:lnTo>
                  <a:pt x="18372" y="563371"/>
                </a:lnTo>
                <a:lnTo>
                  <a:pt x="15240" y="573786"/>
                </a:lnTo>
                <a:lnTo>
                  <a:pt x="16457" y="573786"/>
                </a:lnTo>
                <a:lnTo>
                  <a:pt x="30601" y="560593"/>
                </a:lnTo>
                <a:close/>
              </a:path>
              <a:path w="622300" h="581025">
                <a:moveTo>
                  <a:pt x="3615" y="568458"/>
                </a:moveTo>
                <a:lnTo>
                  <a:pt x="2286" y="569722"/>
                </a:lnTo>
                <a:lnTo>
                  <a:pt x="2171" y="573275"/>
                </a:lnTo>
                <a:lnTo>
                  <a:pt x="3615" y="568458"/>
                </a:lnTo>
                <a:close/>
              </a:path>
              <a:path w="622300" h="581025">
                <a:moveTo>
                  <a:pt x="33020" y="480441"/>
                </a:moveTo>
                <a:lnTo>
                  <a:pt x="29464" y="482346"/>
                </a:lnTo>
                <a:lnTo>
                  <a:pt x="28371" y="485901"/>
                </a:lnTo>
                <a:lnTo>
                  <a:pt x="3615" y="568458"/>
                </a:lnTo>
                <a:lnTo>
                  <a:pt x="4826" y="567309"/>
                </a:lnTo>
                <a:lnTo>
                  <a:pt x="22009" y="551278"/>
                </a:lnTo>
                <a:lnTo>
                  <a:pt x="40640" y="489330"/>
                </a:lnTo>
                <a:lnTo>
                  <a:pt x="41656" y="485901"/>
                </a:lnTo>
                <a:lnTo>
                  <a:pt x="39751" y="482346"/>
                </a:lnTo>
                <a:lnTo>
                  <a:pt x="36449" y="481329"/>
                </a:lnTo>
                <a:lnTo>
                  <a:pt x="33020" y="480441"/>
                </a:lnTo>
                <a:close/>
              </a:path>
              <a:path w="622300" h="581025">
                <a:moveTo>
                  <a:pt x="613029" y="0"/>
                </a:moveTo>
                <a:lnTo>
                  <a:pt x="610489" y="2286"/>
                </a:lnTo>
                <a:lnTo>
                  <a:pt x="22009" y="551278"/>
                </a:lnTo>
                <a:lnTo>
                  <a:pt x="18372" y="563371"/>
                </a:lnTo>
                <a:lnTo>
                  <a:pt x="30601" y="560593"/>
                </a:lnTo>
                <a:lnTo>
                  <a:pt x="619125" y="11684"/>
                </a:lnTo>
                <a:lnTo>
                  <a:pt x="621665" y="9271"/>
                </a:lnTo>
                <a:lnTo>
                  <a:pt x="621792" y="5207"/>
                </a:lnTo>
                <a:lnTo>
                  <a:pt x="619506" y="2667"/>
                </a:lnTo>
                <a:lnTo>
                  <a:pt x="617093" y="126"/>
                </a:lnTo>
                <a:lnTo>
                  <a:pt x="6130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00326" y="6600697"/>
            <a:ext cx="356235" cy="388620"/>
          </a:xfrm>
          <a:custGeom>
            <a:avLst/>
            <a:gdLst/>
            <a:ahLst/>
            <a:cxnLst/>
            <a:rect l="l" t="t" r="r" b="b"/>
            <a:pathLst>
              <a:path w="356235" h="388620">
                <a:moveTo>
                  <a:pt x="1633" y="380686"/>
                </a:moveTo>
                <a:lnTo>
                  <a:pt x="0" y="388239"/>
                </a:lnTo>
                <a:lnTo>
                  <a:pt x="7340" y="385953"/>
                </a:lnTo>
                <a:lnTo>
                  <a:pt x="6857" y="385953"/>
                </a:lnTo>
                <a:lnTo>
                  <a:pt x="1650" y="381254"/>
                </a:lnTo>
                <a:lnTo>
                  <a:pt x="1633" y="380686"/>
                </a:lnTo>
                <a:close/>
              </a:path>
              <a:path w="356235" h="388620">
                <a:moveTo>
                  <a:pt x="19700" y="357289"/>
                </a:moveTo>
                <a:lnTo>
                  <a:pt x="3810" y="374650"/>
                </a:lnTo>
                <a:lnTo>
                  <a:pt x="2663" y="375924"/>
                </a:lnTo>
                <a:lnTo>
                  <a:pt x="1730" y="380238"/>
                </a:lnTo>
                <a:lnTo>
                  <a:pt x="1650" y="381254"/>
                </a:lnTo>
                <a:lnTo>
                  <a:pt x="6857" y="385953"/>
                </a:lnTo>
                <a:lnTo>
                  <a:pt x="7396" y="385935"/>
                </a:lnTo>
                <a:lnTo>
                  <a:pt x="11990" y="384505"/>
                </a:lnTo>
                <a:lnTo>
                  <a:pt x="15882" y="380238"/>
                </a:lnTo>
                <a:lnTo>
                  <a:pt x="14731" y="380238"/>
                </a:lnTo>
                <a:lnTo>
                  <a:pt x="6604" y="372872"/>
                </a:lnTo>
                <a:lnTo>
                  <a:pt x="17031" y="369616"/>
                </a:lnTo>
                <a:lnTo>
                  <a:pt x="19700" y="357289"/>
                </a:lnTo>
                <a:close/>
              </a:path>
              <a:path w="356235" h="388620">
                <a:moveTo>
                  <a:pt x="7396" y="385935"/>
                </a:moveTo>
                <a:lnTo>
                  <a:pt x="6857" y="385953"/>
                </a:lnTo>
                <a:lnTo>
                  <a:pt x="7340" y="385953"/>
                </a:lnTo>
                <a:close/>
              </a:path>
              <a:path w="356235" h="388620">
                <a:moveTo>
                  <a:pt x="11990" y="384505"/>
                </a:moveTo>
                <a:lnTo>
                  <a:pt x="7396" y="385935"/>
                </a:lnTo>
                <a:lnTo>
                  <a:pt x="10794" y="385826"/>
                </a:lnTo>
                <a:lnTo>
                  <a:pt x="11990" y="384505"/>
                </a:lnTo>
                <a:close/>
              </a:path>
              <a:path w="356235" h="388620">
                <a:moveTo>
                  <a:pt x="94234" y="345567"/>
                </a:moveTo>
                <a:lnTo>
                  <a:pt x="90805" y="346583"/>
                </a:lnTo>
                <a:lnTo>
                  <a:pt x="29040" y="365866"/>
                </a:lnTo>
                <a:lnTo>
                  <a:pt x="11990" y="384505"/>
                </a:lnTo>
                <a:lnTo>
                  <a:pt x="94615" y="358775"/>
                </a:lnTo>
                <a:lnTo>
                  <a:pt x="98043" y="357759"/>
                </a:lnTo>
                <a:lnTo>
                  <a:pt x="99822" y="354203"/>
                </a:lnTo>
                <a:lnTo>
                  <a:pt x="98806" y="350774"/>
                </a:lnTo>
                <a:lnTo>
                  <a:pt x="97790" y="347472"/>
                </a:lnTo>
                <a:lnTo>
                  <a:pt x="94234" y="345567"/>
                </a:lnTo>
                <a:close/>
              </a:path>
              <a:path w="356235" h="388620">
                <a:moveTo>
                  <a:pt x="2663" y="375924"/>
                </a:moveTo>
                <a:lnTo>
                  <a:pt x="1524" y="377190"/>
                </a:lnTo>
                <a:lnTo>
                  <a:pt x="1633" y="380686"/>
                </a:lnTo>
                <a:lnTo>
                  <a:pt x="2663" y="375924"/>
                </a:lnTo>
                <a:close/>
              </a:path>
              <a:path w="356235" h="388620">
                <a:moveTo>
                  <a:pt x="17031" y="369616"/>
                </a:moveTo>
                <a:lnTo>
                  <a:pt x="6604" y="372872"/>
                </a:lnTo>
                <a:lnTo>
                  <a:pt x="14731" y="380238"/>
                </a:lnTo>
                <a:lnTo>
                  <a:pt x="17031" y="369616"/>
                </a:lnTo>
                <a:close/>
              </a:path>
              <a:path w="356235" h="388620">
                <a:moveTo>
                  <a:pt x="29040" y="365866"/>
                </a:moveTo>
                <a:lnTo>
                  <a:pt x="17031" y="369616"/>
                </a:lnTo>
                <a:lnTo>
                  <a:pt x="14731" y="380238"/>
                </a:lnTo>
                <a:lnTo>
                  <a:pt x="15882" y="380238"/>
                </a:lnTo>
                <a:lnTo>
                  <a:pt x="29040" y="365866"/>
                </a:lnTo>
                <a:close/>
              </a:path>
              <a:path w="356235" h="388620">
                <a:moveTo>
                  <a:pt x="25146" y="285750"/>
                </a:moveTo>
                <a:lnTo>
                  <a:pt x="21717" y="287909"/>
                </a:lnTo>
                <a:lnTo>
                  <a:pt x="20955" y="291338"/>
                </a:lnTo>
                <a:lnTo>
                  <a:pt x="2663" y="375924"/>
                </a:lnTo>
                <a:lnTo>
                  <a:pt x="3810" y="374650"/>
                </a:lnTo>
                <a:lnTo>
                  <a:pt x="19700" y="357289"/>
                </a:lnTo>
                <a:lnTo>
                  <a:pt x="33400" y="294005"/>
                </a:lnTo>
                <a:lnTo>
                  <a:pt x="34162" y="290576"/>
                </a:lnTo>
                <a:lnTo>
                  <a:pt x="32004" y="287274"/>
                </a:lnTo>
                <a:lnTo>
                  <a:pt x="25146" y="285750"/>
                </a:lnTo>
                <a:close/>
              </a:path>
              <a:path w="356235" h="388620">
                <a:moveTo>
                  <a:pt x="350519" y="0"/>
                </a:moveTo>
                <a:lnTo>
                  <a:pt x="346582" y="254"/>
                </a:lnTo>
                <a:lnTo>
                  <a:pt x="344169" y="2794"/>
                </a:lnTo>
                <a:lnTo>
                  <a:pt x="19700" y="357289"/>
                </a:lnTo>
                <a:lnTo>
                  <a:pt x="17031" y="369616"/>
                </a:lnTo>
                <a:lnTo>
                  <a:pt x="29040" y="365866"/>
                </a:lnTo>
                <a:lnTo>
                  <a:pt x="353568" y="11430"/>
                </a:lnTo>
                <a:lnTo>
                  <a:pt x="355981" y="8763"/>
                </a:lnTo>
                <a:lnTo>
                  <a:pt x="355726" y="4826"/>
                </a:lnTo>
                <a:lnTo>
                  <a:pt x="353187" y="2413"/>
                </a:lnTo>
                <a:lnTo>
                  <a:pt x="350519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0326" y="6562597"/>
            <a:ext cx="356235" cy="388620"/>
          </a:xfrm>
          <a:custGeom>
            <a:avLst/>
            <a:gdLst/>
            <a:ahLst/>
            <a:cxnLst/>
            <a:rect l="l" t="t" r="r" b="b"/>
            <a:pathLst>
              <a:path w="356235" h="388620">
                <a:moveTo>
                  <a:pt x="1633" y="380686"/>
                </a:moveTo>
                <a:lnTo>
                  <a:pt x="0" y="388239"/>
                </a:lnTo>
                <a:lnTo>
                  <a:pt x="7340" y="385953"/>
                </a:lnTo>
                <a:lnTo>
                  <a:pt x="6857" y="385953"/>
                </a:lnTo>
                <a:lnTo>
                  <a:pt x="1650" y="381254"/>
                </a:lnTo>
                <a:lnTo>
                  <a:pt x="1633" y="380686"/>
                </a:lnTo>
                <a:close/>
              </a:path>
              <a:path w="356235" h="388620">
                <a:moveTo>
                  <a:pt x="19700" y="357289"/>
                </a:moveTo>
                <a:lnTo>
                  <a:pt x="3810" y="374650"/>
                </a:lnTo>
                <a:lnTo>
                  <a:pt x="2663" y="375924"/>
                </a:lnTo>
                <a:lnTo>
                  <a:pt x="1730" y="380238"/>
                </a:lnTo>
                <a:lnTo>
                  <a:pt x="1650" y="381254"/>
                </a:lnTo>
                <a:lnTo>
                  <a:pt x="6857" y="385953"/>
                </a:lnTo>
                <a:lnTo>
                  <a:pt x="7396" y="385935"/>
                </a:lnTo>
                <a:lnTo>
                  <a:pt x="11990" y="384505"/>
                </a:lnTo>
                <a:lnTo>
                  <a:pt x="15882" y="380238"/>
                </a:lnTo>
                <a:lnTo>
                  <a:pt x="14731" y="380238"/>
                </a:lnTo>
                <a:lnTo>
                  <a:pt x="6604" y="372872"/>
                </a:lnTo>
                <a:lnTo>
                  <a:pt x="17031" y="369616"/>
                </a:lnTo>
                <a:lnTo>
                  <a:pt x="19700" y="357289"/>
                </a:lnTo>
                <a:close/>
              </a:path>
              <a:path w="356235" h="388620">
                <a:moveTo>
                  <a:pt x="7396" y="385935"/>
                </a:moveTo>
                <a:lnTo>
                  <a:pt x="6857" y="385953"/>
                </a:lnTo>
                <a:lnTo>
                  <a:pt x="7340" y="385953"/>
                </a:lnTo>
                <a:close/>
              </a:path>
              <a:path w="356235" h="388620">
                <a:moveTo>
                  <a:pt x="11990" y="384505"/>
                </a:moveTo>
                <a:lnTo>
                  <a:pt x="7396" y="385935"/>
                </a:lnTo>
                <a:lnTo>
                  <a:pt x="10794" y="385826"/>
                </a:lnTo>
                <a:lnTo>
                  <a:pt x="11990" y="384505"/>
                </a:lnTo>
                <a:close/>
              </a:path>
              <a:path w="356235" h="388620">
                <a:moveTo>
                  <a:pt x="94234" y="345567"/>
                </a:moveTo>
                <a:lnTo>
                  <a:pt x="90805" y="346583"/>
                </a:lnTo>
                <a:lnTo>
                  <a:pt x="29040" y="365866"/>
                </a:lnTo>
                <a:lnTo>
                  <a:pt x="11990" y="384505"/>
                </a:lnTo>
                <a:lnTo>
                  <a:pt x="94615" y="358775"/>
                </a:lnTo>
                <a:lnTo>
                  <a:pt x="98043" y="357759"/>
                </a:lnTo>
                <a:lnTo>
                  <a:pt x="99822" y="354203"/>
                </a:lnTo>
                <a:lnTo>
                  <a:pt x="98806" y="350774"/>
                </a:lnTo>
                <a:lnTo>
                  <a:pt x="97790" y="347472"/>
                </a:lnTo>
                <a:lnTo>
                  <a:pt x="94234" y="345567"/>
                </a:lnTo>
                <a:close/>
              </a:path>
              <a:path w="356235" h="388620">
                <a:moveTo>
                  <a:pt x="2663" y="375924"/>
                </a:moveTo>
                <a:lnTo>
                  <a:pt x="1524" y="377190"/>
                </a:lnTo>
                <a:lnTo>
                  <a:pt x="1633" y="380686"/>
                </a:lnTo>
                <a:lnTo>
                  <a:pt x="2663" y="375924"/>
                </a:lnTo>
                <a:close/>
              </a:path>
              <a:path w="356235" h="388620">
                <a:moveTo>
                  <a:pt x="17031" y="369616"/>
                </a:moveTo>
                <a:lnTo>
                  <a:pt x="6604" y="372872"/>
                </a:lnTo>
                <a:lnTo>
                  <a:pt x="14731" y="380238"/>
                </a:lnTo>
                <a:lnTo>
                  <a:pt x="17031" y="369616"/>
                </a:lnTo>
                <a:close/>
              </a:path>
              <a:path w="356235" h="388620">
                <a:moveTo>
                  <a:pt x="29040" y="365866"/>
                </a:moveTo>
                <a:lnTo>
                  <a:pt x="17031" y="369616"/>
                </a:lnTo>
                <a:lnTo>
                  <a:pt x="14731" y="380238"/>
                </a:lnTo>
                <a:lnTo>
                  <a:pt x="15882" y="380238"/>
                </a:lnTo>
                <a:lnTo>
                  <a:pt x="29040" y="365866"/>
                </a:lnTo>
                <a:close/>
              </a:path>
              <a:path w="356235" h="388620">
                <a:moveTo>
                  <a:pt x="25146" y="285750"/>
                </a:moveTo>
                <a:lnTo>
                  <a:pt x="21717" y="287909"/>
                </a:lnTo>
                <a:lnTo>
                  <a:pt x="20955" y="291338"/>
                </a:lnTo>
                <a:lnTo>
                  <a:pt x="2663" y="375924"/>
                </a:lnTo>
                <a:lnTo>
                  <a:pt x="3810" y="374650"/>
                </a:lnTo>
                <a:lnTo>
                  <a:pt x="19700" y="357289"/>
                </a:lnTo>
                <a:lnTo>
                  <a:pt x="33400" y="294005"/>
                </a:lnTo>
                <a:lnTo>
                  <a:pt x="34162" y="290576"/>
                </a:lnTo>
                <a:lnTo>
                  <a:pt x="32004" y="287274"/>
                </a:lnTo>
                <a:lnTo>
                  <a:pt x="25146" y="285750"/>
                </a:lnTo>
                <a:close/>
              </a:path>
              <a:path w="356235" h="388620">
                <a:moveTo>
                  <a:pt x="350519" y="0"/>
                </a:moveTo>
                <a:lnTo>
                  <a:pt x="346582" y="254"/>
                </a:lnTo>
                <a:lnTo>
                  <a:pt x="344169" y="2794"/>
                </a:lnTo>
                <a:lnTo>
                  <a:pt x="19700" y="357289"/>
                </a:lnTo>
                <a:lnTo>
                  <a:pt x="17031" y="369616"/>
                </a:lnTo>
                <a:lnTo>
                  <a:pt x="29040" y="365866"/>
                </a:lnTo>
                <a:lnTo>
                  <a:pt x="353568" y="11430"/>
                </a:lnTo>
                <a:lnTo>
                  <a:pt x="355981" y="8763"/>
                </a:lnTo>
                <a:lnTo>
                  <a:pt x="355726" y="4826"/>
                </a:lnTo>
                <a:lnTo>
                  <a:pt x="353187" y="2413"/>
                </a:lnTo>
                <a:lnTo>
                  <a:pt x="3505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40428" y="6589648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5">
                <a:moveTo>
                  <a:pt x="310791" y="319800"/>
                </a:moveTo>
                <a:lnTo>
                  <a:pt x="328624" y="337640"/>
                </a:lnTo>
                <a:lnTo>
                  <a:pt x="340868" y="340867"/>
                </a:lnTo>
                <a:lnTo>
                  <a:pt x="340365" y="338962"/>
                </a:lnTo>
                <a:lnTo>
                  <a:pt x="334010" y="338962"/>
                </a:lnTo>
                <a:lnTo>
                  <a:pt x="336423" y="336422"/>
                </a:lnTo>
                <a:lnTo>
                  <a:pt x="338963" y="334009"/>
                </a:lnTo>
                <a:lnTo>
                  <a:pt x="338926" y="333501"/>
                </a:lnTo>
                <a:lnTo>
                  <a:pt x="325755" y="333501"/>
                </a:lnTo>
                <a:lnTo>
                  <a:pt x="323002" y="323002"/>
                </a:lnTo>
                <a:lnTo>
                  <a:pt x="310791" y="319800"/>
                </a:lnTo>
                <a:close/>
              </a:path>
              <a:path w="340995" h="340995">
                <a:moveTo>
                  <a:pt x="328624" y="337640"/>
                </a:moveTo>
                <a:lnTo>
                  <a:pt x="329946" y="338962"/>
                </a:lnTo>
                <a:lnTo>
                  <a:pt x="333640" y="338962"/>
                </a:lnTo>
                <a:lnTo>
                  <a:pt x="328624" y="337640"/>
                </a:lnTo>
                <a:close/>
              </a:path>
              <a:path w="340995" h="340995">
                <a:moveTo>
                  <a:pt x="338963" y="333640"/>
                </a:moveTo>
                <a:lnTo>
                  <a:pt x="338963" y="334009"/>
                </a:lnTo>
                <a:lnTo>
                  <a:pt x="336423" y="336422"/>
                </a:lnTo>
                <a:lnTo>
                  <a:pt x="334010" y="338962"/>
                </a:lnTo>
                <a:lnTo>
                  <a:pt x="340365" y="338962"/>
                </a:lnTo>
                <a:lnTo>
                  <a:pt x="338963" y="333640"/>
                </a:lnTo>
                <a:close/>
              </a:path>
              <a:path w="340995" h="340995">
                <a:moveTo>
                  <a:pt x="244856" y="302513"/>
                </a:moveTo>
                <a:lnTo>
                  <a:pt x="241426" y="304418"/>
                </a:lnTo>
                <a:lnTo>
                  <a:pt x="239649" y="311276"/>
                </a:lnTo>
                <a:lnTo>
                  <a:pt x="241681" y="314705"/>
                </a:lnTo>
                <a:lnTo>
                  <a:pt x="328624" y="337640"/>
                </a:lnTo>
                <a:lnTo>
                  <a:pt x="310791" y="319800"/>
                </a:lnTo>
                <a:lnTo>
                  <a:pt x="244856" y="302513"/>
                </a:lnTo>
                <a:close/>
              </a:path>
              <a:path w="340995" h="340995">
                <a:moveTo>
                  <a:pt x="337640" y="328624"/>
                </a:moveTo>
                <a:lnTo>
                  <a:pt x="338963" y="333640"/>
                </a:lnTo>
                <a:lnTo>
                  <a:pt x="338963" y="329945"/>
                </a:lnTo>
                <a:lnTo>
                  <a:pt x="337640" y="328624"/>
                </a:lnTo>
                <a:close/>
              </a:path>
              <a:path w="340995" h="340995">
                <a:moveTo>
                  <a:pt x="323002" y="323002"/>
                </a:moveTo>
                <a:lnTo>
                  <a:pt x="325755" y="333501"/>
                </a:lnTo>
                <a:lnTo>
                  <a:pt x="333501" y="325754"/>
                </a:lnTo>
                <a:lnTo>
                  <a:pt x="323002" y="323002"/>
                </a:lnTo>
                <a:close/>
              </a:path>
              <a:path w="340995" h="340995">
                <a:moveTo>
                  <a:pt x="319800" y="310791"/>
                </a:moveTo>
                <a:lnTo>
                  <a:pt x="323002" y="323002"/>
                </a:lnTo>
                <a:lnTo>
                  <a:pt x="333501" y="325754"/>
                </a:lnTo>
                <a:lnTo>
                  <a:pt x="325755" y="333501"/>
                </a:lnTo>
                <a:lnTo>
                  <a:pt x="338926" y="333501"/>
                </a:lnTo>
                <a:lnTo>
                  <a:pt x="337640" y="328624"/>
                </a:lnTo>
                <a:lnTo>
                  <a:pt x="319800" y="310791"/>
                </a:lnTo>
                <a:close/>
              </a:path>
              <a:path w="340995" h="340995">
                <a:moveTo>
                  <a:pt x="311276" y="239648"/>
                </a:moveTo>
                <a:lnTo>
                  <a:pt x="304546" y="241426"/>
                </a:lnTo>
                <a:lnTo>
                  <a:pt x="302513" y="244855"/>
                </a:lnTo>
                <a:lnTo>
                  <a:pt x="319800" y="310791"/>
                </a:lnTo>
                <a:lnTo>
                  <a:pt x="337640" y="328624"/>
                </a:lnTo>
                <a:lnTo>
                  <a:pt x="315560" y="244855"/>
                </a:lnTo>
                <a:lnTo>
                  <a:pt x="314706" y="241680"/>
                </a:lnTo>
                <a:lnTo>
                  <a:pt x="311276" y="239648"/>
                </a:lnTo>
                <a:close/>
              </a:path>
              <a:path w="340995" h="340995">
                <a:moveTo>
                  <a:pt x="9017" y="0"/>
                </a:moveTo>
                <a:lnTo>
                  <a:pt x="4953" y="0"/>
                </a:lnTo>
                <a:lnTo>
                  <a:pt x="2540" y="2539"/>
                </a:lnTo>
                <a:lnTo>
                  <a:pt x="0" y="4952"/>
                </a:lnTo>
                <a:lnTo>
                  <a:pt x="0" y="9016"/>
                </a:lnTo>
                <a:lnTo>
                  <a:pt x="2540" y="11429"/>
                </a:lnTo>
                <a:lnTo>
                  <a:pt x="310791" y="319800"/>
                </a:lnTo>
                <a:lnTo>
                  <a:pt x="323002" y="323002"/>
                </a:lnTo>
                <a:lnTo>
                  <a:pt x="319800" y="310791"/>
                </a:lnTo>
                <a:lnTo>
                  <a:pt x="11430" y="2539"/>
                </a:lnTo>
                <a:lnTo>
                  <a:pt x="9017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13504" y="6562725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5">
                <a:moveTo>
                  <a:pt x="310740" y="319750"/>
                </a:moveTo>
                <a:lnTo>
                  <a:pt x="327406" y="336423"/>
                </a:lnTo>
                <a:lnTo>
                  <a:pt x="328712" y="337664"/>
                </a:lnTo>
                <a:lnTo>
                  <a:pt x="340868" y="340868"/>
                </a:lnTo>
                <a:lnTo>
                  <a:pt x="340332" y="338836"/>
                </a:lnTo>
                <a:lnTo>
                  <a:pt x="333883" y="338836"/>
                </a:lnTo>
                <a:lnTo>
                  <a:pt x="336423" y="336423"/>
                </a:lnTo>
                <a:lnTo>
                  <a:pt x="338836" y="333883"/>
                </a:lnTo>
                <a:lnTo>
                  <a:pt x="338836" y="333502"/>
                </a:lnTo>
                <a:lnTo>
                  <a:pt x="325755" y="333502"/>
                </a:lnTo>
                <a:lnTo>
                  <a:pt x="322979" y="322979"/>
                </a:lnTo>
                <a:lnTo>
                  <a:pt x="310740" y="319750"/>
                </a:lnTo>
                <a:close/>
              </a:path>
              <a:path w="340995" h="340995">
                <a:moveTo>
                  <a:pt x="328712" y="337664"/>
                </a:moveTo>
                <a:lnTo>
                  <a:pt x="329946" y="338836"/>
                </a:lnTo>
                <a:lnTo>
                  <a:pt x="333158" y="338836"/>
                </a:lnTo>
                <a:lnTo>
                  <a:pt x="328712" y="337664"/>
                </a:lnTo>
                <a:close/>
              </a:path>
              <a:path w="340995" h="340995">
                <a:moveTo>
                  <a:pt x="338836" y="333158"/>
                </a:moveTo>
                <a:lnTo>
                  <a:pt x="338836" y="333883"/>
                </a:lnTo>
                <a:lnTo>
                  <a:pt x="336423" y="336423"/>
                </a:lnTo>
                <a:lnTo>
                  <a:pt x="333883" y="338836"/>
                </a:lnTo>
                <a:lnTo>
                  <a:pt x="340332" y="338836"/>
                </a:lnTo>
                <a:lnTo>
                  <a:pt x="338836" y="333158"/>
                </a:lnTo>
                <a:close/>
              </a:path>
              <a:path w="340995" h="340995">
                <a:moveTo>
                  <a:pt x="244856" y="302387"/>
                </a:moveTo>
                <a:lnTo>
                  <a:pt x="241427" y="304419"/>
                </a:lnTo>
                <a:lnTo>
                  <a:pt x="240411" y="307848"/>
                </a:lnTo>
                <a:lnTo>
                  <a:pt x="239522" y="311277"/>
                </a:lnTo>
                <a:lnTo>
                  <a:pt x="241554" y="314706"/>
                </a:lnTo>
                <a:lnTo>
                  <a:pt x="328712" y="337664"/>
                </a:lnTo>
                <a:lnTo>
                  <a:pt x="327406" y="336423"/>
                </a:lnTo>
                <a:lnTo>
                  <a:pt x="310740" y="319750"/>
                </a:lnTo>
                <a:lnTo>
                  <a:pt x="244856" y="302387"/>
                </a:lnTo>
                <a:close/>
              </a:path>
              <a:path w="340995" h="340995">
                <a:moveTo>
                  <a:pt x="322979" y="322979"/>
                </a:moveTo>
                <a:lnTo>
                  <a:pt x="325755" y="333502"/>
                </a:lnTo>
                <a:lnTo>
                  <a:pt x="333502" y="325755"/>
                </a:lnTo>
                <a:lnTo>
                  <a:pt x="322979" y="322979"/>
                </a:lnTo>
                <a:close/>
              </a:path>
              <a:path w="340995" h="340995">
                <a:moveTo>
                  <a:pt x="319750" y="310740"/>
                </a:moveTo>
                <a:lnTo>
                  <a:pt x="322979" y="322979"/>
                </a:lnTo>
                <a:lnTo>
                  <a:pt x="333502" y="325755"/>
                </a:lnTo>
                <a:lnTo>
                  <a:pt x="325755" y="333502"/>
                </a:lnTo>
                <a:lnTo>
                  <a:pt x="338836" y="333502"/>
                </a:lnTo>
                <a:lnTo>
                  <a:pt x="338836" y="333158"/>
                </a:lnTo>
                <a:lnTo>
                  <a:pt x="337664" y="328712"/>
                </a:lnTo>
                <a:lnTo>
                  <a:pt x="336423" y="327406"/>
                </a:lnTo>
                <a:lnTo>
                  <a:pt x="319750" y="310740"/>
                </a:lnTo>
                <a:close/>
              </a:path>
              <a:path w="340995" h="340995">
                <a:moveTo>
                  <a:pt x="337664" y="328712"/>
                </a:moveTo>
                <a:lnTo>
                  <a:pt x="338836" y="333158"/>
                </a:lnTo>
                <a:lnTo>
                  <a:pt x="338836" y="329946"/>
                </a:lnTo>
                <a:lnTo>
                  <a:pt x="337664" y="328712"/>
                </a:lnTo>
                <a:close/>
              </a:path>
              <a:path w="340995" h="340995">
                <a:moveTo>
                  <a:pt x="311277" y="239522"/>
                </a:moveTo>
                <a:lnTo>
                  <a:pt x="304419" y="241300"/>
                </a:lnTo>
                <a:lnTo>
                  <a:pt x="302387" y="244856"/>
                </a:lnTo>
                <a:lnTo>
                  <a:pt x="303275" y="248285"/>
                </a:lnTo>
                <a:lnTo>
                  <a:pt x="319750" y="310740"/>
                </a:lnTo>
                <a:lnTo>
                  <a:pt x="336423" y="327406"/>
                </a:lnTo>
                <a:lnTo>
                  <a:pt x="337664" y="328712"/>
                </a:lnTo>
                <a:lnTo>
                  <a:pt x="315562" y="244856"/>
                </a:lnTo>
                <a:lnTo>
                  <a:pt x="314706" y="241554"/>
                </a:lnTo>
                <a:lnTo>
                  <a:pt x="311277" y="239522"/>
                </a:lnTo>
                <a:close/>
              </a:path>
              <a:path w="340995" h="340995">
                <a:moveTo>
                  <a:pt x="9017" y="0"/>
                </a:moveTo>
                <a:lnTo>
                  <a:pt x="4953" y="0"/>
                </a:lnTo>
                <a:lnTo>
                  <a:pt x="2540" y="2540"/>
                </a:lnTo>
                <a:lnTo>
                  <a:pt x="0" y="4953"/>
                </a:lnTo>
                <a:lnTo>
                  <a:pt x="0" y="9017"/>
                </a:lnTo>
                <a:lnTo>
                  <a:pt x="2540" y="11430"/>
                </a:lnTo>
                <a:lnTo>
                  <a:pt x="310740" y="319750"/>
                </a:lnTo>
                <a:lnTo>
                  <a:pt x="322979" y="322979"/>
                </a:lnTo>
                <a:lnTo>
                  <a:pt x="319750" y="310740"/>
                </a:lnTo>
                <a:lnTo>
                  <a:pt x="11430" y="2540"/>
                </a:lnTo>
                <a:lnTo>
                  <a:pt x="9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01419" y="7346950"/>
            <a:ext cx="1485900" cy="10382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554355" indent="-228600">
              <a:lnSpc>
                <a:spcPct val="100000"/>
              </a:lnSpc>
              <a:spcBef>
                <a:spcPts val="400"/>
              </a:spcBef>
              <a:buFont typeface="Symbol"/>
              <a:buChar char=""/>
              <a:tabLst>
                <a:tab pos="554355" algn="l"/>
                <a:tab pos="554990" algn="l"/>
              </a:tabLst>
            </a:pPr>
            <a:r>
              <a:rPr sz="1100" spc="-55" dirty="0">
                <a:latin typeface="Arial"/>
                <a:cs typeface="Arial"/>
              </a:rPr>
              <a:t>Konglomera</a:t>
            </a:r>
            <a:endParaRPr sz="1100">
              <a:latin typeface="Arial"/>
              <a:cs typeface="Arial"/>
            </a:endParaRPr>
          </a:p>
          <a:p>
            <a:pPr marL="554355" indent="-2286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554355" algn="l"/>
                <a:tab pos="554990" algn="l"/>
              </a:tabLst>
            </a:pPr>
            <a:r>
              <a:rPr sz="1100" spc="-65" dirty="0">
                <a:latin typeface="Arial"/>
                <a:cs typeface="Arial"/>
              </a:rPr>
              <a:t>Kumtaşı</a:t>
            </a:r>
            <a:endParaRPr sz="1100">
              <a:latin typeface="Arial"/>
              <a:cs typeface="Arial"/>
            </a:endParaRPr>
          </a:p>
          <a:p>
            <a:pPr marL="55435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554355" algn="l"/>
                <a:tab pos="554990" algn="l"/>
              </a:tabLst>
            </a:pPr>
            <a:r>
              <a:rPr sz="1100" spc="-65" dirty="0">
                <a:latin typeface="Arial"/>
                <a:cs typeface="Arial"/>
              </a:rPr>
              <a:t>Çamurtaşı</a:t>
            </a:r>
            <a:endParaRPr sz="1100">
              <a:latin typeface="Arial"/>
              <a:cs typeface="Arial"/>
            </a:endParaRPr>
          </a:p>
          <a:p>
            <a:pPr marL="554355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54355" algn="l"/>
                <a:tab pos="554990" algn="l"/>
              </a:tabLst>
            </a:pPr>
            <a:r>
              <a:rPr sz="1100" spc="-20" dirty="0">
                <a:latin typeface="Arial"/>
                <a:cs typeface="Arial"/>
              </a:rPr>
              <a:t>Tüfit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63390" y="7369809"/>
            <a:ext cx="1438275" cy="10858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554355" indent="-228600">
              <a:lnSpc>
                <a:spcPct val="100000"/>
              </a:lnSpc>
              <a:spcBef>
                <a:spcPts val="400"/>
              </a:spcBef>
              <a:buFont typeface="Symbol"/>
              <a:buChar char=""/>
              <a:tabLst>
                <a:tab pos="554355" algn="l"/>
                <a:tab pos="554990" algn="l"/>
              </a:tabLst>
            </a:pPr>
            <a:r>
              <a:rPr sz="1100" spc="-55" dirty="0">
                <a:latin typeface="Arial"/>
                <a:cs typeface="Arial"/>
              </a:rPr>
              <a:t>Kireçtaşı</a:t>
            </a:r>
            <a:endParaRPr sz="1100">
              <a:latin typeface="Arial"/>
              <a:cs typeface="Arial"/>
            </a:endParaRPr>
          </a:p>
          <a:p>
            <a:pPr marL="554355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554355" algn="l"/>
                <a:tab pos="554990" algn="l"/>
              </a:tabLst>
            </a:pPr>
            <a:r>
              <a:rPr sz="1100" spc="-35" dirty="0">
                <a:latin typeface="Arial"/>
                <a:cs typeface="Arial"/>
              </a:rPr>
              <a:t>Evaporitler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88132" y="3131311"/>
            <a:ext cx="470534" cy="579755"/>
          </a:xfrm>
          <a:custGeom>
            <a:avLst/>
            <a:gdLst/>
            <a:ahLst/>
            <a:cxnLst/>
            <a:rect l="l" t="t" r="r" b="b"/>
            <a:pathLst>
              <a:path w="470535" h="579754">
                <a:moveTo>
                  <a:pt x="469090" y="571775"/>
                </a:moveTo>
                <a:lnTo>
                  <a:pt x="469010" y="572389"/>
                </a:lnTo>
                <a:lnTo>
                  <a:pt x="466344" y="574675"/>
                </a:lnTo>
                <a:lnTo>
                  <a:pt x="463550" y="576833"/>
                </a:lnTo>
                <a:lnTo>
                  <a:pt x="463252" y="576833"/>
                </a:lnTo>
                <a:lnTo>
                  <a:pt x="470281" y="579501"/>
                </a:lnTo>
                <a:lnTo>
                  <a:pt x="469869" y="576833"/>
                </a:lnTo>
                <a:lnTo>
                  <a:pt x="463550" y="576833"/>
                </a:lnTo>
                <a:lnTo>
                  <a:pt x="463150" y="576795"/>
                </a:lnTo>
                <a:lnTo>
                  <a:pt x="469863" y="576795"/>
                </a:lnTo>
                <a:lnTo>
                  <a:pt x="469090" y="571775"/>
                </a:lnTo>
                <a:close/>
              </a:path>
              <a:path w="470535" h="579754">
                <a:moveTo>
                  <a:pt x="442561" y="555412"/>
                </a:moveTo>
                <a:lnTo>
                  <a:pt x="458426" y="575002"/>
                </a:lnTo>
                <a:lnTo>
                  <a:pt x="463150" y="576795"/>
                </a:lnTo>
                <a:lnTo>
                  <a:pt x="463550" y="576833"/>
                </a:lnTo>
                <a:lnTo>
                  <a:pt x="466344" y="574675"/>
                </a:lnTo>
                <a:lnTo>
                  <a:pt x="469010" y="572389"/>
                </a:lnTo>
                <a:lnTo>
                  <a:pt x="469090" y="571775"/>
                </a:lnTo>
                <a:lnTo>
                  <a:pt x="468910" y="570611"/>
                </a:lnTo>
                <a:lnTo>
                  <a:pt x="456056" y="570611"/>
                </a:lnTo>
                <a:lnTo>
                  <a:pt x="454418" y="559906"/>
                </a:lnTo>
                <a:lnTo>
                  <a:pt x="442561" y="555412"/>
                </a:lnTo>
                <a:close/>
              </a:path>
              <a:path w="470535" h="579754">
                <a:moveTo>
                  <a:pt x="458426" y="575002"/>
                </a:moveTo>
                <a:lnTo>
                  <a:pt x="459613" y="576452"/>
                </a:lnTo>
                <a:lnTo>
                  <a:pt x="463150" y="576795"/>
                </a:lnTo>
                <a:lnTo>
                  <a:pt x="458426" y="575002"/>
                </a:lnTo>
                <a:close/>
              </a:path>
              <a:path w="470535" h="579754">
                <a:moveTo>
                  <a:pt x="378841" y="531241"/>
                </a:moveTo>
                <a:lnTo>
                  <a:pt x="375157" y="532892"/>
                </a:lnTo>
                <a:lnTo>
                  <a:pt x="373888" y="536194"/>
                </a:lnTo>
                <a:lnTo>
                  <a:pt x="372618" y="539369"/>
                </a:lnTo>
                <a:lnTo>
                  <a:pt x="374269" y="543051"/>
                </a:lnTo>
                <a:lnTo>
                  <a:pt x="458426" y="575002"/>
                </a:lnTo>
                <a:lnTo>
                  <a:pt x="442561" y="555412"/>
                </a:lnTo>
                <a:lnTo>
                  <a:pt x="378841" y="531241"/>
                </a:lnTo>
                <a:close/>
              </a:path>
              <a:path w="470535" h="579754">
                <a:moveTo>
                  <a:pt x="468359" y="567034"/>
                </a:moveTo>
                <a:lnTo>
                  <a:pt x="469090" y="571775"/>
                </a:lnTo>
                <a:lnTo>
                  <a:pt x="469519" y="568451"/>
                </a:lnTo>
                <a:lnTo>
                  <a:pt x="468359" y="567034"/>
                </a:lnTo>
                <a:close/>
              </a:path>
              <a:path w="470535" h="579754">
                <a:moveTo>
                  <a:pt x="454418" y="559906"/>
                </a:moveTo>
                <a:lnTo>
                  <a:pt x="456056" y="570611"/>
                </a:lnTo>
                <a:lnTo>
                  <a:pt x="464566" y="563752"/>
                </a:lnTo>
                <a:lnTo>
                  <a:pt x="454418" y="559906"/>
                </a:lnTo>
                <a:close/>
              </a:path>
              <a:path w="470535" h="579754">
                <a:moveTo>
                  <a:pt x="452515" y="547469"/>
                </a:moveTo>
                <a:lnTo>
                  <a:pt x="454418" y="559906"/>
                </a:lnTo>
                <a:lnTo>
                  <a:pt x="464566" y="563752"/>
                </a:lnTo>
                <a:lnTo>
                  <a:pt x="456056" y="570611"/>
                </a:lnTo>
                <a:lnTo>
                  <a:pt x="468910" y="570611"/>
                </a:lnTo>
                <a:lnTo>
                  <a:pt x="468359" y="567034"/>
                </a:lnTo>
                <a:lnTo>
                  <a:pt x="452515" y="547469"/>
                </a:lnTo>
                <a:close/>
              </a:path>
              <a:path w="470535" h="579754">
                <a:moveTo>
                  <a:pt x="451484" y="475615"/>
                </a:moveTo>
                <a:lnTo>
                  <a:pt x="447929" y="476250"/>
                </a:lnTo>
                <a:lnTo>
                  <a:pt x="444500" y="476757"/>
                </a:lnTo>
                <a:lnTo>
                  <a:pt x="442087" y="479932"/>
                </a:lnTo>
                <a:lnTo>
                  <a:pt x="442721" y="483489"/>
                </a:lnTo>
                <a:lnTo>
                  <a:pt x="452515" y="547469"/>
                </a:lnTo>
                <a:lnTo>
                  <a:pt x="468359" y="567034"/>
                </a:lnTo>
                <a:lnTo>
                  <a:pt x="455168" y="481456"/>
                </a:lnTo>
                <a:lnTo>
                  <a:pt x="454659" y="478027"/>
                </a:lnTo>
                <a:lnTo>
                  <a:pt x="451484" y="475615"/>
                </a:lnTo>
                <a:close/>
              </a:path>
              <a:path w="470535" h="579754">
                <a:moveTo>
                  <a:pt x="5842" y="0"/>
                </a:moveTo>
                <a:lnTo>
                  <a:pt x="381" y="4445"/>
                </a:lnTo>
                <a:lnTo>
                  <a:pt x="0" y="8381"/>
                </a:lnTo>
                <a:lnTo>
                  <a:pt x="2159" y="11175"/>
                </a:lnTo>
                <a:lnTo>
                  <a:pt x="442561" y="555412"/>
                </a:lnTo>
                <a:lnTo>
                  <a:pt x="454418" y="559906"/>
                </a:lnTo>
                <a:lnTo>
                  <a:pt x="452515" y="547469"/>
                </a:lnTo>
                <a:lnTo>
                  <a:pt x="12065" y="3175"/>
                </a:lnTo>
                <a:lnTo>
                  <a:pt x="9906" y="380"/>
                </a:lnTo>
                <a:lnTo>
                  <a:pt x="5842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61207" y="3104387"/>
            <a:ext cx="470534" cy="579755"/>
          </a:xfrm>
          <a:custGeom>
            <a:avLst/>
            <a:gdLst/>
            <a:ahLst/>
            <a:cxnLst/>
            <a:rect l="l" t="t" r="r" b="b"/>
            <a:pathLst>
              <a:path w="470535" h="579754">
                <a:moveTo>
                  <a:pt x="463099" y="576775"/>
                </a:moveTo>
                <a:lnTo>
                  <a:pt x="470281" y="579501"/>
                </a:lnTo>
                <a:lnTo>
                  <a:pt x="469869" y="576834"/>
                </a:lnTo>
                <a:lnTo>
                  <a:pt x="463550" y="576834"/>
                </a:lnTo>
                <a:lnTo>
                  <a:pt x="463099" y="576775"/>
                </a:lnTo>
                <a:close/>
              </a:path>
              <a:path w="470535" h="579754">
                <a:moveTo>
                  <a:pt x="442541" y="555383"/>
                </a:moveTo>
                <a:lnTo>
                  <a:pt x="457327" y="573659"/>
                </a:lnTo>
                <a:lnTo>
                  <a:pt x="458504" y="575032"/>
                </a:lnTo>
                <a:lnTo>
                  <a:pt x="463099" y="576775"/>
                </a:lnTo>
                <a:lnTo>
                  <a:pt x="463550" y="576834"/>
                </a:lnTo>
                <a:lnTo>
                  <a:pt x="469011" y="572389"/>
                </a:lnTo>
                <a:lnTo>
                  <a:pt x="469078" y="571696"/>
                </a:lnTo>
                <a:lnTo>
                  <a:pt x="468910" y="570611"/>
                </a:lnTo>
                <a:lnTo>
                  <a:pt x="456056" y="570611"/>
                </a:lnTo>
                <a:lnTo>
                  <a:pt x="454400" y="559890"/>
                </a:lnTo>
                <a:lnTo>
                  <a:pt x="442541" y="555383"/>
                </a:lnTo>
                <a:close/>
              </a:path>
              <a:path w="470535" h="579754">
                <a:moveTo>
                  <a:pt x="469078" y="571696"/>
                </a:moveTo>
                <a:lnTo>
                  <a:pt x="469011" y="572389"/>
                </a:lnTo>
                <a:lnTo>
                  <a:pt x="463550" y="576834"/>
                </a:lnTo>
                <a:lnTo>
                  <a:pt x="469869" y="576834"/>
                </a:lnTo>
                <a:lnTo>
                  <a:pt x="469078" y="571696"/>
                </a:lnTo>
                <a:close/>
              </a:path>
              <a:path w="470535" h="579754">
                <a:moveTo>
                  <a:pt x="458504" y="575032"/>
                </a:moveTo>
                <a:lnTo>
                  <a:pt x="459613" y="576326"/>
                </a:lnTo>
                <a:lnTo>
                  <a:pt x="463099" y="576775"/>
                </a:lnTo>
                <a:lnTo>
                  <a:pt x="458504" y="575032"/>
                </a:lnTo>
                <a:close/>
              </a:path>
              <a:path w="470535" h="579754">
                <a:moveTo>
                  <a:pt x="378841" y="531241"/>
                </a:moveTo>
                <a:lnTo>
                  <a:pt x="375157" y="532892"/>
                </a:lnTo>
                <a:lnTo>
                  <a:pt x="373888" y="536194"/>
                </a:lnTo>
                <a:lnTo>
                  <a:pt x="372618" y="539369"/>
                </a:lnTo>
                <a:lnTo>
                  <a:pt x="374269" y="543051"/>
                </a:lnTo>
                <a:lnTo>
                  <a:pt x="458504" y="575032"/>
                </a:lnTo>
                <a:lnTo>
                  <a:pt x="457327" y="573659"/>
                </a:lnTo>
                <a:lnTo>
                  <a:pt x="442541" y="555383"/>
                </a:lnTo>
                <a:lnTo>
                  <a:pt x="382016" y="532384"/>
                </a:lnTo>
                <a:lnTo>
                  <a:pt x="378841" y="531241"/>
                </a:lnTo>
                <a:close/>
              </a:path>
              <a:path w="470535" h="579754">
                <a:moveTo>
                  <a:pt x="468374" y="567135"/>
                </a:moveTo>
                <a:lnTo>
                  <a:pt x="469078" y="571696"/>
                </a:lnTo>
                <a:lnTo>
                  <a:pt x="469392" y="568451"/>
                </a:lnTo>
                <a:lnTo>
                  <a:pt x="468374" y="567135"/>
                </a:lnTo>
                <a:close/>
              </a:path>
              <a:path w="470535" h="579754">
                <a:moveTo>
                  <a:pt x="454400" y="559890"/>
                </a:moveTo>
                <a:lnTo>
                  <a:pt x="456056" y="570611"/>
                </a:lnTo>
                <a:lnTo>
                  <a:pt x="464566" y="563752"/>
                </a:lnTo>
                <a:lnTo>
                  <a:pt x="454400" y="559890"/>
                </a:lnTo>
                <a:close/>
              </a:path>
              <a:path w="470535" h="579754">
                <a:moveTo>
                  <a:pt x="452473" y="547418"/>
                </a:moveTo>
                <a:lnTo>
                  <a:pt x="454400" y="559890"/>
                </a:lnTo>
                <a:lnTo>
                  <a:pt x="464566" y="563752"/>
                </a:lnTo>
                <a:lnTo>
                  <a:pt x="456056" y="570611"/>
                </a:lnTo>
                <a:lnTo>
                  <a:pt x="468910" y="570611"/>
                </a:lnTo>
                <a:lnTo>
                  <a:pt x="468374" y="567135"/>
                </a:lnTo>
                <a:lnTo>
                  <a:pt x="467232" y="565657"/>
                </a:lnTo>
                <a:lnTo>
                  <a:pt x="452473" y="547418"/>
                </a:lnTo>
                <a:close/>
              </a:path>
              <a:path w="470535" h="579754">
                <a:moveTo>
                  <a:pt x="451484" y="475615"/>
                </a:moveTo>
                <a:lnTo>
                  <a:pt x="447929" y="476250"/>
                </a:lnTo>
                <a:lnTo>
                  <a:pt x="444500" y="476757"/>
                </a:lnTo>
                <a:lnTo>
                  <a:pt x="442087" y="479932"/>
                </a:lnTo>
                <a:lnTo>
                  <a:pt x="442594" y="483489"/>
                </a:lnTo>
                <a:lnTo>
                  <a:pt x="452473" y="547418"/>
                </a:lnTo>
                <a:lnTo>
                  <a:pt x="467232" y="565657"/>
                </a:lnTo>
                <a:lnTo>
                  <a:pt x="468374" y="567135"/>
                </a:lnTo>
                <a:lnTo>
                  <a:pt x="455168" y="481456"/>
                </a:lnTo>
                <a:lnTo>
                  <a:pt x="454659" y="478027"/>
                </a:lnTo>
                <a:lnTo>
                  <a:pt x="451484" y="475615"/>
                </a:lnTo>
                <a:close/>
              </a:path>
              <a:path w="470535" h="579754">
                <a:moveTo>
                  <a:pt x="5842" y="0"/>
                </a:moveTo>
                <a:lnTo>
                  <a:pt x="3175" y="2159"/>
                </a:lnTo>
                <a:lnTo>
                  <a:pt x="381" y="4318"/>
                </a:lnTo>
                <a:lnTo>
                  <a:pt x="0" y="8381"/>
                </a:lnTo>
                <a:lnTo>
                  <a:pt x="442541" y="555383"/>
                </a:lnTo>
                <a:lnTo>
                  <a:pt x="454400" y="559890"/>
                </a:lnTo>
                <a:lnTo>
                  <a:pt x="452473" y="547418"/>
                </a:lnTo>
                <a:lnTo>
                  <a:pt x="12065" y="3175"/>
                </a:lnTo>
                <a:lnTo>
                  <a:pt x="9779" y="380"/>
                </a:lnTo>
                <a:lnTo>
                  <a:pt x="58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6</a:t>
            </a:fld>
            <a:endParaRPr spc="-5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25397"/>
            <a:ext cx="6141085" cy="79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A)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Kırıntılı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Taneler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(=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Clastic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Particles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/Epiclastic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Particles)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(=Terrigeneous</a:t>
            </a:r>
            <a:r>
              <a:rPr sz="12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Grains):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300"/>
              </a:lnSpc>
              <a:spcBef>
                <a:spcPts val="505"/>
              </a:spcBef>
            </a:pPr>
            <a:r>
              <a:rPr sz="1200" spc="-5" dirty="0">
                <a:latin typeface="Times New Roman"/>
                <a:cs typeface="Times New Roman"/>
              </a:rPr>
              <a:t>Bunlar herhangi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ana kayadan erozyonla/günlenmeyle kopan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gözle görülebilen katı tanelerdir.  Bunları </a:t>
            </a:r>
            <a:r>
              <a:rPr sz="1200" dirty="0">
                <a:latin typeface="Times New Roman"/>
                <a:cs typeface="Times New Roman"/>
              </a:rPr>
              <a:t>üç </a:t>
            </a:r>
            <a:r>
              <a:rPr sz="1200" spc="-5" dirty="0">
                <a:latin typeface="Times New Roman"/>
                <a:cs typeface="Times New Roman"/>
              </a:rPr>
              <a:t>alt gruba </a:t>
            </a:r>
            <a:r>
              <a:rPr sz="1200" dirty="0">
                <a:latin typeface="Times New Roman"/>
                <a:cs typeface="Times New Roman"/>
              </a:rPr>
              <a:t>ayırabiliriz. </a:t>
            </a:r>
            <a:r>
              <a:rPr sz="1200" spc="-5" dirty="0">
                <a:latin typeface="Times New Roman"/>
                <a:cs typeface="Times New Roman"/>
              </a:rPr>
              <a:t>Her üçü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allokton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tanelerdir.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767196"/>
            <a:ext cx="4949825" cy="1124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Bunları üredikleri/meydana geldikleri </a:t>
            </a:r>
            <a:r>
              <a:rPr sz="1200" dirty="0">
                <a:latin typeface="Times New Roman"/>
                <a:cs typeface="Times New Roman"/>
              </a:rPr>
              <a:t>ana kayaçlara </a:t>
            </a:r>
            <a:r>
              <a:rPr sz="1200" spc="-5" dirty="0">
                <a:latin typeface="Times New Roman"/>
                <a:cs typeface="Times New Roman"/>
              </a:rPr>
              <a:t>göre </a:t>
            </a:r>
            <a:r>
              <a:rPr sz="1200" dirty="0">
                <a:latin typeface="Times New Roman"/>
                <a:cs typeface="Times New Roman"/>
              </a:rPr>
              <a:t>3 </a:t>
            </a:r>
            <a:r>
              <a:rPr sz="1200" spc="-5" dirty="0">
                <a:latin typeface="Times New Roman"/>
                <a:cs typeface="Times New Roman"/>
              </a:rPr>
              <a:t>alt gruba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ayırabiliriz: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398145" indent="-156845">
              <a:lnSpc>
                <a:spcPct val="100000"/>
              </a:lnSpc>
              <a:buAutoNum type="alphaLcParenR"/>
              <a:tabLst>
                <a:tab pos="398780" algn="l"/>
              </a:tabLst>
            </a:pPr>
            <a:r>
              <a:rPr sz="1200" spc="-5" dirty="0">
                <a:latin typeface="Times New Roman"/>
                <a:cs typeface="Times New Roman"/>
              </a:rPr>
              <a:t>İnorganik Kırıntılı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Taneler</a:t>
            </a:r>
            <a:endParaRPr sz="1200">
              <a:latin typeface="Times New Roman"/>
              <a:cs typeface="Times New Roman"/>
            </a:endParaRPr>
          </a:p>
          <a:p>
            <a:pPr marL="405765" indent="-16446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406400" algn="l"/>
              </a:tabLst>
            </a:pPr>
            <a:r>
              <a:rPr sz="1200" spc="-5" dirty="0">
                <a:latin typeface="Times New Roman"/>
                <a:cs typeface="Times New Roman"/>
              </a:rPr>
              <a:t>Organik Kırıntılı</a:t>
            </a:r>
            <a:r>
              <a:rPr sz="1200" dirty="0">
                <a:latin typeface="Times New Roman"/>
                <a:cs typeface="Times New Roman"/>
              </a:rPr>
              <a:t> Taneler</a:t>
            </a:r>
            <a:endParaRPr sz="1200">
              <a:latin typeface="Times New Roman"/>
              <a:cs typeface="Times New Roman"/>
            </a:endParaRPr>
          </a:p>
          <a:p>
            <a:pPr marL="386080" indent="-19367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86715" algn="l"/>
              </a:tabLst>
            </a:pPr>
            <a:r>
              <a:rPr sz="1200" spc="-5" dirty="0">
                <a:latin typeface="Times New Roman"/>
                <a:cs typeface="Times New Roman"/>
              </a:rPr>
              <a:t>Piroklastik Kırıntılı Taneler’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7383017"/>
            <a:ext cx="590867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Bunlardan "İnorganik </a:t>
            </a:r>
            <a:r>
              <a:rPr sz="1200" dirty="0">
                <a:latin typeface="Times New Roman"/>
                <a:cs typeface="Times New Roman"/>
              </a:rPr>
              <a:t>Kırıntılı </a:t>
            </a:r>
            <a:r>
              <a:rPr sz="1200" spc="-5" dirty="0">
                <a:latin typeface="Times New Roman"/>
                <a:cs typeface="Times New Roman"/>
              </a:rPr>
              <a:t>Taneler'de" </a:t>
            </a:r>
            <a:r>
              <a:rPr sz="1200" dirty="0">
                <a:latin typeface="Times New Roman"/>
                <a:cs typeface="Times New Roman"/>
              </a:rPr>
              <a:t>daha fazla olmak </a:t>
            </a:r>
            <a:r>
              <a:rPr sz="1200" spc="-5" dirty="0">
                <a:latin typeface="Times New Roman"/>
                <a:cs typeface="Times New Roman"/>
              </a:rPr>
              <a:t>üzere hepsinin önemli </a:t>
            </a:r>
            <a:r>
              <a:rPr sz="1200" dirty="0">
                <a:latin typeface="Times New Roman"/>
                <a:cs typeface="Times New Roman"/>
              </a:rPr>
              <a:t>özelliği, tane  </a:t>
            </a:r>
            <a:r>
              <a:rPr sz="1200" spc="-5" dirty="0">
                <a:latin typeface="Times New Roman"/>
                <a:cs typeface="Times New Roman"/>
              </a:rPr>
              <a:t>boyu </a:t>
            </a:r>
            <a:r>
              <a:rPr sz="1200" dirty="0">
                <a:latin typeface="Times New Roman"/>
                <a:cs typeface="Times New Roman"/>
              </a:rPr>
              <a:t>ve tane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şeklidir.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8412" y="2029967"/>
            <a:ext cx="5309527" cy="3219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3425" y="2038349"/>
            <a:ext cx="5657850" cy="3209925"/>
          </a:xfrm>
          <a:custGeom>
            <a:avLst/>
            <a:gdLst/>
            <a:ahLst/>
            <a:cxnLst/>
            <a:rect l="l" t="t" r="r" b="b"/>
            <a:pathLst>
              <a:path w="5657850" h="3209925">
                <a:moveTo>
                  <a:pt x="0" y="3209925"/>
                </a:moveTo>
                <a:lnTo>
                  <a:pt x="5657850" y="3209925"/>
                </a:lnTo>
                <a:lnTo>
                  <a:pt x="5657850" y="0"/>
                </a:lnTo>
                <a:lnTo>
                  <a:pt x="0" y="0"/>
                </a:lnTo>
                <a:lnTo>
                  <a:pt x="0" y="32099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5" dirty="0"/>
              <a:t>7</a:t>
            </a:fld>
            <a:endParaRPr spc="-5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0853" y="6782511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93166"/>
            <a:ext cx="5291455" cy="60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"Kırıntılı Taneleri" kendi aralarında aşağıdaki </a:t>
            </a:r>
            <a:r>
              <a:rPr sz="1200" dirty="0">
                <a:latin typeface="Times New Roman"/>
                <a:cs typeface="Times New Roman"/>
              </a:rPr>
              <a:t>şekilde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sınıflayabiliriz: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A)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Kırıntılı</a:t>
            </a:r>
            <a:r>
              <a:rPr sz="12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Taneler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0463" y="1412494"/>
            <a:ext cx="773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a)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İnorganik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28665" y="1412494"/>
            <a:ext cx="688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b)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Organik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38799" y="1412494"/>
            <a:ext cx="18834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c) </a:t>
            </a:r>
            <a:r>
              <a:rPr sz="1200" spc="-5" dirty="0">
                <a:latin typeface="Times New Roman"/>
                <a:cs typeface="Times New Roman"/>
              </a:rPr>
              <a:t>Piroklastik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(Volkaniklastik)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59963" y="1740154"/>
            <a:ext cx="1017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Kırıntılı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Taneler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05606" y="1740154"/>
            <a:ext cx="1019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Kırıntılı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Taneler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45118" y="1740154"/>
            <a:ext cx="4895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8527" y="2726563"/>
            <a:ext cx="992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Kayaç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Parçaları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9045" y="2726563"/>
            <a:ext cx="1252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Kuvars 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Türevleri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7246" y="2726563"/>
            <a:ext cx="743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Feldispatlar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18075" y="2726563"/>
            <a:ext cx="984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Ağır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Mineraller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59448" y="2726563"/>
            <a:ext cx="942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Kil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Mineralleri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44723" y="3055747"/>
            <a:ext cx="14420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(Fillo </a:t>
            </a:r>
            <a:r>
              <a:rPr sz="1200" dirty="0">
                <a:latin typeface="Times New Roman"/>
                <a:cs typeface="Times New Roman"/>
              </a:rPr>
              <a:t>Silikatlar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=Si</a:t>
            </a:r>
            <a:r>
              <a:rPr sz="1200" spc="-7" baseline="-10416" dirty="0">
                <a:latin typeface="Times New Roman"/>
                <a:cs typeface="Times New Roman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0</a:t>
            </a:r>
            <a:r>
              <a:rPr sz="1200" spc="-7" baseline="-10416" dirty="0">
                <a:latin typeface="Times New Roman"/>
                <a:cs typeface="Times New Roman"/>
              </a:rPr>
              <a:t>8</a:t>
            </a:r>
            <a:r>
              <a:rPr sz="1200" spc="-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24396" y="3055747"/>
            <a:ext cx="1183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(Levha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Silikatları)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68801" y="2299335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4" h="438785">
                <a:moveTo>
                  <a:pt x="55317" y="432434"/>
                </a:moveTo>
                <a:lnTo>
                  <a:pt x="48060" y="432434"/>
                </a:lnTo>
                <a:lnTo>
                  <a:pt x="51688" y="438657"/>
                </a:lnTo>
                <a:lnTo>
                  <a:pt x="55317" y="432434"/>
                </a:lnTo>
                <a:close/>
              </a:path>
              <a:path w="103504" h="438785">
                <a:moveTo>
                  <a:pt x="47958" y="432260"/>
                </a:moveTo>
                <a:lnTo>
                  <a:pt x="48060" y="432434"/>
                </a:lnTo>
                <a:lnTo>
                  <a:pt x="47958" y="432260"/>
                </a:lnTo>
                <a:close/>
              </a:path>
              <a:path w="103504" h="438785">
                <a:moveTo>
                  <a:pt x="45338" y="402662"/>
                </a:moveTo>
                <a:lnTo>
                  <a:pt x="45338" y="427767"/>
                </a:lnTo>
                <a:lnTo>
                  <a:pt x="47958" y="432260"/>
                </a:lnTo>
                <a:lnTo>
                  <a:pt x="48133" y="432434"/>
                </a:lnTo>
                <a:lnTo>
                  <a:pt x="55245" y="432434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8" y="422909"/>
                </a:lnTo>
                <a:lnTo>
                  <a:pt x="46227" y="422909"/>
                </a:lnTo>
                <a:lnTo>
                  <a:pt x="51688" y="413548"/>
                </a:lnTo>
                <a:lnTo>
                  <a:pt x="45338" y="402662"/>
                </a:lnTo>
                <a:close/>
              </a:path>
              <a:path w="103504" h="438785">
                <a:moveTo>
                  <a:pt x="55419" y="432260"/>
                </a:moveTo>
                <a:lnTo>
                  <a:pt x="55245" y="432434"/>
                </a:lnTo>
                <a:lnTo>
                  <a:pt x="55419" y="432260"/>
                </a:lnTo>
                <a:close/>
              </a:path>
              <a:path w="103504" h="438785">
                <a:moveTo>
                  <a:pt x="58038" y="427767"/>
                </a:moveTo>
                <a:lnTo>
                  <a:pt x="55419" y="432260"/>
                </a:lnTo>
                <a:lnTo>
                  <a:pt x="58038" y="429640"/>
                </a:lnTo>
                <a:lnTo>
                  <a:pt x="58038" y="427767"/>
                </a:lnTo>
                <a:close/>
              </a:path>
              <a:path w="103504" h="438785">
                <a:moveTo>
                  <a:pt x="45338" y="427767"/>
                </a:moveTo>
                <a:lnTo>
                  <a:pt x="45338" y="429640"/>
                </a:lnTo>
                <a:lnTo>
                  <a:pt x="47958" y="432260"/>
                </a:lnTo>
                <a:lnTo>
                  <a:pt x="45338" y="427767"/>
                </a:lnTo>
                <a:close/>
              </a:path>
              <a:path w="103504" h="438785">
                <a:moveTo>
                  <a:pt x="7112" y="342645"/>
                </a:moveTo>
                <a:lnTo>
                  <a:pt x="1015" y="346201"/>
                </a:lnTo>
                <a:lnTo>
                  <a:pt x="0" y="350012"/>
                </a:lnTo>
                <a:lnTo>
                  <a:pt x="45338" y="427767"/>
                </a:lnTo>
                <a:lnTo>
                  <a:pt x="45338" y="402662"/>
                </a:lnTo>
                <a:lnTo>
                  <a:pt x="10922" y="343662"/>
                </a:lnTo>
                <a:lnTo>
                  <a:pt x="7112" y="342645"/>
                </a:lnTo>
                <a:close/>
              </a:path>
              <a:path w="103504" h="438785">
                <a:moveTo>
                  <a:pt x="96265" y="342645"/>
                </a:moveTo>
                <a:lnTo>
                  <a:pt x="92456" y="343662"/>
                </a:lnTo>
                <a:lnTo>
                  <a:pt x="58038" y="402662"/>
                </a:lnTo>
                <a:lnTo>
                  <a:pt x="58038" y="427767"/>
                </a:lnTo>
                <a:lnTo>
                  <a:pt x="103377" y="350012"/>
                </a:lnTo>
                <a:lnTo>
                  <a:pt x="102362" y="346201"/>
                </a:lnTo>
                <a:lnTo>
                  <a:pt x="96265" y="342645"/>
                </a:lnTo>
                <a:close/>
              </a:path>
              <a:path w="103504" h="438785">
                <a:moveTo>
                  <a:pt x="51688" y="413548"/>
                </a:moveTo>
                <a:lnTo>
                  <a:pt x="46227" y="422909"/>
                </a:lnTo>
                <a:lnTo>
                  <a:pt x="57150" y="422909"/>
                </a:lnTo>
                <a:lnTo>
                  <a:pt x="51688" y="413548"/>
                </a:lnTo>
                <a:close/>
              </a:path>
              <a:path w="103504" h="438785">
                <a:moveTo>
                  <a:pt x="58038" y="402662"/>
                </a:moveTo>
                <a:lnTo>
                  <a:pt x="51688" y="413548"/>
                </a:lnTo>
                <a:lnTo>
                  <a:pt x="57150" y="422909"/>
                </a:lnTo>
                <a:lnTo>
                  <a:pt x="58038" y="422909"/>
                </a:lnTo>
                <a:lnTo>
                  <a:pt x="58038" y="402662"/>
                </a:lnTo>
                <a:close/>
              </a:path>
              <a:path w="103504" h="438785">
                <a:moveTo>
                  <a:pt x="55245" y="0"/>
                </a:moveTo>
                <a:lnTo>
                  <a:pt x="48133" y="0"/>
                </a:lnTo>
                <a:lnTo>
                  <a:pt x="45338" y="2793"/>
                </a:lnTo>
                <a:lnTo>
                  <a:pt x="45338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8" y="2793"/>
                </a:lnTo>
                <a:lnTo>
                  <a:pt x="55245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68801" y="2261235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4" h="438785">
                <a:moveTo>
                  <a:pt x="55317" y="432434"/>
                </a:moveTo>
                <a:lnTo>
                  <a:pt x="48060" y="432434"/>
                </a:lnTo>
                <a:lnTo>
                  <a:pt x="51688" y="438657"/>
                </a:lnTo>
                <a:lnTo>
                  <a:pt x="55317" y="432434"/>
                </a:lnTo>
                <a:close/>
              </a:path>
              <a:path w="103504" h="438785">
                <a:moveTo>
                  <a:pt x="47958" y="432260"/>
                </a:moveTo>
                <a:lnTo>
                  <a:pt x="48060" y="432434"/>
                </a:lnTo>
                <a:lnTo>
                  <a:pt x="47958" y="432260"/>
                </a:lnTo>
                <a:close/>
              </a:path>
              <a:path w="103504" h="438785">
                <a:moveTo>
                  <a:pt x="45338" y="402662"/>
                </a:moveTo>
                <a:lnTo>
                  <a:pt x="45338" y="427767"/>
                </a:lnTo>
                <a:lnTo>
                  <a:pt x="47958" y="432260"/>
                </a:lnTo>
                <a:lnTo>
                  <a:pt x="48133" y="432434"/>
                </a:lnTo>
                <a:lnTo>
                  <a:pt x="55245" y="432434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8" y="422909"/>
                </a:lnTo>
                <a:lnTo>
                  <a:pt x="46227" y="422909"/>
                </a:lnTo>
                <a:lnTo>
                  <a:pt x="51688" y="413548"/>
                </a:lnTo>
                <a:lnTo>
                  <a:pt x="45338" y="402662"/>
                </a:lnTo>
                <a:close/>
              </a:path>
              <a:path w="103504" h="438785">
                <a:moveTo>
                  <a:pt x="55419" y="432260"/>
                </a:moveTo>
                <a:lnTo>
                  <a:pt x="55245" y="432434"/>
                </a:lnTo>
                <a:lnTo>
                  <a:pt x="55419" y="432260"/>
                </a:lnTo>
                <a:close/>
              </a:path>
              <a:path w="103504" h="438785">
                <a:moveTo>
                  <a:pt x="58038" y="427767"/>
                </a:moveTo>
                <a:lnTo>
                  <a:pt x="55419" y="432260"/>
                </a:lnTo>
                <a:lnTo>
                  <a:pt x="58038" y="429640"/>
                </a:lnTo>
                <a:lnTo>
                  <a:pt x="58038" y="427767"/>
                </a:lnTo>
                <a:close/>
              </a:path>
              <a:path w="103504" h="438785">
                <a:moveTo>
                  <a:pt x="45338" y="427767"/>
                </a:moveTo>
                <a:lnTo>
                  <a:pt x="45338" y="429640"/>
                </a:lnTo>
                <a:lnTo>
                  <a:pt x="47958" y="432260"/>
                </a:lnTo>
                <a:lnTo>
                  <a:pt x="45338" y="427767"/>
                </a:lnTo>
                <a:close/>
              </a:path>
              <a:path w="103504" h="438785">
                <a:moveTo>
                  <a:pt x="7112" y="342645"/>
                </a:moveTo>
                <a:lnTo>
                  <a:pt x="1015" y="346201"/>
                </a:lnTo>
                <a:lnTo>
                  <a:pt x="0" y="350012"/>
                </a:lnTo>
                <a:lnTo>
                  <a:pt x="45338" y="427767"/>
                </a:lnTo>
                <a:lnTo>
                  <a:pt x="45338" y="402662"/>
                </a:lnTo>
                <a:lnTo>
                  <a:pt x="10922" y="343662"/>
                </a:lnTo>
                <a:lnTo>
                  <a:pt x="7112" y="342645"/>
                </a:lnTo>
                <a:close/>
              </a:path>
              <a:path w="103504" h="438785">
                <a:moveTo>
                  <a:pt x="96265" y="342645"/>
                </a:moveTo>
                <a:lnTo>
                  <a:pt x="92456" y="343662"/>
                </a:lnTo>
                <a:lnTo>
                  <a:pt x="58038" y="402662"/>
                </a:lnTo>
                <a:lnTo>
                  <a:pt x="58038" y="427767"/>
                </a:lnTo>
                <a:lnTo>
                  <a:pt x="103377" y="350012"/>
                </a:lnTo>
                <a:lnTo>
                  <a:pt x="102362" y="346201"/>
                </a:lnTo>
                <a:lnTo>
                  <a:pt x="96265" y="342645"/>
                </a:lnTo>
                <a:close/>
              </a:path>
              <a:path w="103504" h="438785">
                <a:moveTo>
                  <a:pt x="51688" y="413548"/>
                </a:moveTo>
                <a:lnTo>
                  <a:pt x="46227" y="422909"/>
                </a:lnTo>
                <a:lnTo>
                  <a:pt x="57150" y="422909"/>
                </a:lnTo>
                <a:lnTo>
                  <a:pt x="51688" y="413548"/>
                </a:lnTo>
                <a:close/>
              </a:path>
              <a:path w="103504" h="438785">
                <a:moveTo>
                  <a:pt x="58038" y="402662"/>
                </a:moveTo>
                <a:lnTo>
                  <a:pt x="51688" y="413548"/>
                </a:lnTo>
                <a:lnTo>
                  <a:pt x="57150" y="422909"/>
                </a:lnTo>
                <a:lnTo>
                  <a:pt x="58038" y="422909"/>
                </a:lnTo>
                <a:lnTo>
                  <a:pt x="58038" y="402662"/>
                </a:lnTo>
                <a:close/>
              </a:path>
              <a:path w="103504" h="438785">
                <a:moveTo>
                  <a:pt x="55245" y="0"/>
                </a:moveTo>
                <a:lnTo>
                  <a:pt x="48133" y="0"/>
                </a:lnTo>
                <a:lnTo>
                  <a:pt x="45338" y="2793"/>
                </a:lnTo>
                <a:lnTo>
                  <a:pt x="45338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8" y="2793"/>
                </a:lnTo>
                <a:lnTo>
                  <a:pt x="552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05790" y="3853179"/>
            <a:ext cx="1260475" cy="17145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6520" marR="259715">
              <a:lnSpc>
                <a:spcPct val="117000"/>
              </a:lnSpc>
              <a:spcBef>
                <a:spcPts val="114"/>
              </a:spcBef>
            </a:pPr>
            <a:r>
              <a:rPr sz="1100" spc="-40" dirty="0">
                <a:latin typeface="Arial"/>
                <a:cs typeface="Arial"/>
              </a:rPr>
              <a:t>Bloktan- kum  </a:t>
            </a:r>
            <a:r>
              <a:rPr sz="1100" spc="-35" dirty="0">
                <a:latin typeface="Arial"/>
                <a:cs typeface="Arial"/>
              </a:rPr>
              <a:t>boyutuna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kadar  </a:t>
            </a:r>
            <a:r>
              <a:rPr sz="1100" spc="-40" dirty="0">
                <a:latin typeface="Arial"/>
                <a:cs typeface="Arial"/>
              </a:rPr>
              <a:t>değişir. </a:t>
            </a:r>
            <a:r>
              <a:rPr sz="1100" spc="-95" dirty="0">
                <a:latin typeface="Arial"/>
                <a:cs typeface="Arial"/>
              </a:rPr>
              <a:t>Kayaç  </a:t>
            </a:r>
            <a:r>
              <a:rPr sz="1100" spc="-45" dirty="0">
                <a:latin typeface="Arial"/>
                <a:cs typeface="Arial"/>
              </a:rPr>
              <a:t>parçaları </a:t>
            </a:r>
            <a:r>
              <a:rPr sz="1100" spc="-15" dirty="0">
                <a:latin typeface="Arial"/>
                <a:cs typeface="Arial"/>
              </a:rPr>
              <a:t>;  </a:t>
            </a:r>
            <a:r>
              <a:rPr sz="1100" spc="-40" dirty="0">
                <a:latin typeface="Arial"/>
                <a:cs typeface="Arial"/>
              </a:rPr>
              <a:t>mağmatik,  </a:t>
            </a:r>
            <a:r>
              <a:rPr sz="1100" spc="-20" dirty="0">
                <a:latin typeface="Arial"/>
                <a:cs typeface="Arial"/>
              </a:rPr>
              <a:t>metamorfik, </a:t>
            </a:r>
            <a:r>
              <a:rPr sz="1100" spc="-60" dirty="0">
                <a:latin typeface="Arial"/>
                <a:cs typeface="Arial"/>
              </a:rPr>
              <a:t>ve  </a:t>
            </a:r>
            <a:r>
              <a:rPr sz="1100" spc="-40" dirty="0">
                <a:latin typeface="Arial"/>
                <a:cs typeface="Arial"/>
              </a:rPr>
              <a:t>sedimanter</a:t>
            </a:r>
            <a:endParaRPr sz="1100">
              <a:latin typeface="Arial"/>
              <a:cs typeface="Arial"/>
            </a:endParaRPr>
          </a:p>
          <a:p>
            <a:pPr marL="96520">
              <a:lnSpc>
                <a:spcPct val="100000"/>
              </a:lnSpc>
              <a:spcBef>
                <a:spcPts val="229"/>
              </a:spcBef>
            </a:pPr>
            <a:r>
              <a:rPr sz="1100" spc="-35" dirty="0">
                <a:latin typeface="Arial"/>
                <a:cs typeface="Arial"/>
              </a:rPr>
              <a:t>kökenli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olabilirler.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7389" y="3853179"/>
            <a:ext cx="1345565" cy="17145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40"/>
              </a:spcBef>
            </a:pPr>
            <a:r>
              <a:rPr sz="1100" spc="-60" dirty="0">
                <a:latin typeface="Arial"/>
                <a:cs typeface="Arial"/>
              </a:rPr>
              <a:t>Oldukça</a:t>
            </a:r>
            <a:endParaRPr sz="1100">
              <a:latin typeface="Arial"/>
              <a:cs typeface="Arial"/>
            </a:endParaRPr>
          </a:p>
          <a:p>
            <a:pPr marL="96520" marR="163830">
              <a:lnSpc>
                <a:spcPts val="1550"/>
              </a:lnSpc>
              <a:spcBef>
                <a:spcPts val="75"/>
              </a:spcBef>
            </a:pPr>
            <a:r>
              <a:rPr sz="1100" spc="-30" dirty="0">
                <a:latin typeface="Arial"/>
                <a:cs typeface="Arial"/>
              </a:rPr>
              <a:t>duraylıdırlar  </a:t>
            </a:r>
            <a:r>
              <a:rPr sz="1100" spc="-65" dirty="0">
                <a:latin typeface="Arial"/>
                <a:cs typeface="Arial"/>
              </a:rPr>
              <a:t>(Kuvars, </a:t>
            </a:r>
            <a:r>
              <a:rPr sz="1100" spc="-20" dirty="0">
                <a:latin typeface="Arial"/>
                <a:cs typeface="Arial"/>
              </a:rPr>
              <a:t>Tridimit,  </a:t>
            </a:r>
            <a:r>
              <a:rPr sz="1100" spc="-25" dirty="0">
                <a:latin typeface="Arial"/>
                <a:cs typeface="Arial"/>
              </a:rPr>
              <a:t>Kristobalit, </a:t>
            </a:r>
            <a:r>
              <a:rPr sz="1100" spc="-65" dirty="0">
                <a:latin typeface="Arial"/>
                <a:cs typeface="Arial"/>
              </a:rPr>
              <a:t>Opal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ve  </a:t>
            </a:r>
            <a:r>
              <a:rPr sz="1100" spc="-25" dirty="0">
                <a:latin typeface="Arial"/>
                <a:cs typeface="Arial"/>
              </a:rPr>
              <a:t>Amorf </a:t>
            </a:r>
            <a:r>
              <a:rPr sz="1100" spc="-50" dirty="0">
                <a:latin typeface="Arial"/>
                <a:cs typeface="Arial"/>
              </a:rPr>
              <a:t>silis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cam).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63290" y="3853179"/>
            <a:ext cx="1222375" cy="1600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7155" marR="104775">
              <a:lnSpc>
                <a:spcPct val="117100"/>
              </a:lnSpc>
              <a:spcBef>
                <a:spcPts val="114"/>
              </a:spcBef>
            </a:pPr>
            <a:r>
              <a:rPr sz="1100" spc="-50" dirty="0">
                <a:latin typeface="Arial"/>
                <a:cs typeface="Arial"/>
              </a:rPr>
              <a:t>Duraysızdırlar </a:t>
            </a:r>
            <a:r>
              <a:rPr sz="1100" spc="-60" dirty="0">
                <a:latin typeface="Arial"/>
                <a:cs typeface="Arial"/>
              </a:rPr>
              <a:t>ve  </a:t>
            </a:r>
            <a:r>
              <a:rPr sz="1100" spc="-25" dirty="0">
                <a:latin typeface="Arial"/>
                <a:cs typeface="Arial"/>
              </a:rPr>
              <a:t>kile </a:t>
            </a:r>
            <a:r>
              <a:rPr sz="1100" spc="-35" dirty="0">
                <a:latin typeface="Arial"/>
                <a:cs typeface="Arial"/>
              </a:rPr>
              <a:t>dönüşürler.  Alkali </a:t>
            </a:r>
            <a:r>
              <a:rPr sz="1100" spc="-25" dirty="0">
                <a:latin typeface="Arial"/>
                <a:cs typeface="Arial"/>
              </a:rPr>
              <a:t>feldispatlar  </a:t>
            </a:r>
            <a:r>
              <a:rPr sz="1100" spc="-60" dirty="0">
                <a:latin typeface="Arial"/>
                <a:cs typeface="Arial"/>
              </a:rPr>
              <a:t>ve </a:t>
            </a:r>
            <a:r>
              <a:rPr sz="1100" spc="-40" dirty="0">
                <a:latin typeface="Arial"/>
                <a:cs typeface="Arial"/>
              </a:rPr>
              <a:t>plajiyoklazlar  </a:t>
            </a:r>
            <a:r>
              <a:rPr sz="1100" spc="-45" dirty="0">
                <a:latin typeface="Arial"/>
                <a:cs typeface="Arial"/>
              </a:rPr>
              <a:t>başlıcalarıdır.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75200" y="3867785"/>
            <a:ext cx="1082040" cy="10490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7155" marR="104139">
              <a:lnSpc>
                <a:spcPct val="102200"/>
              </a:lnSpc>
              <a:spcBef>
                <a:spcPts val="305"/>
              </a:spcBef>
            </a:pPr>
            <a:r>
              <a:rPr sz="1100" spc="-65" dirty="0">
                <a:latin typeface="Arial"/>
                <a:cs typeface="Arial"/>
              </a:rPr>
              <a:t>Yoğunluğu </a:t>
            </a:r>
            <a:r>
              <a:rPr sz="1100" spc="-55" dirty="0">
                <a:latin typeface="Arial"/>
                <a:cs typeface="Arial"/>
              </a:rPr>
              <a:t>(d)=  </a:t>
            </a:r>
            <a:r>
              <a:rPr sz="1100" spc="-50" dirty="0">
                <a:latin typeface="Arial"/>
                <a:cs typeface="Arial"/>
              </a:rPr>
              <a:t>2,85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gr/cm3’ün  </a:t>
            </a:r>
            <a:r>
              <a:rPr sz="1100" spc="-40" dirty="0">
                <a:latin typeface="Arial"/>
                <a:cs typeface="Arial"/>
              </a:rPr>
              <a:t>üzerindeki  </a:t>
            </a:r>
            <a:r>
              <a:rPr sz="1100" spc="-20" dirty="0">
                <a:latin typeface="Arial"/>
                <a:cs typeface="Arial"/>
              </a:rPr>
              <a:t>minerallerdir.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42329" y="3867785"/>
            <a:ext cx="1478915" cy="31819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97790" marR="165100">
              <a:lnSpc>
                <a:spcPct val="118300"/>
              </a:lnSpc>
              <a:spcBef>
                <a:spcPts val="90"/>
              </a:spcBef>
            </a:pPr>
            <a:r>
              <a:rPr sz="1100" spc="-20" dirty="0">
                <a:latin typeface="Arial"/>
                <a:cs typeface="Arial"/>
              </a:rPr>
              <a:t>-Mineralojik </a:t>
            </a:r>
            <a:r>
              <a:rPr sz="1100" spc="-40" dirty="0">
                <a:latin typeface="Arial"/>
                <a:cs typeface="Arial"/>
              </a:rPr>
              <a:t>olarak  </a:t>
            </a:r>
            <a:r>
              <a:rPr sz="1100" spc="-45" dirty="0">
                <a:latin typeface="Arial"/>
                <a:cs typeface="Arial"/>
              </a:rPr>
              <a:t>doğrudan </a:t>
            </a:r>
            <a:r>
              <a:rPr sz="1100" spc="-15" dirty="0">
                <a:latin typeface="Arial"/>
                <a:cs typeface="Arial"/>
              </a:rPr>
              <a:t>kil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minerali</a:t>
            </a:r>
            <a:endParaRPr sz="1100">
              <a:latin typeface="Arial"/>
              <a:cs typeface="Arial"/>
            </a:endParaRPr>
          </a:p>
          <a:p>
            <a:pPr marL="97790" marR="231775">
              <a:lnSpc>
                <a:spcPct val="118200"/>
              </a:lnSpc>
              <a:spcBef>
                <a:spcPts val="975"/>
              </a:spcBef>
            </a:pPr>
            <a:r>
              <a:rPr sz="1100" spc="-55" dirty="0">
                <a:latin typeface="Arial"/>
                <a:cs typeface="Arial"/>
              </a:rPr>
              <a:t>-&lt;0,062 </a:t>
            </a:r>
            <a:r>
              <a:rPr sz="1100" spc="-35" dirty="0">
                <a:latin typeface="Arial"/>
                <a:cs typeface="Arial"/>
              </a:rPr>
              <a:t>mm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boyuna  </a:t>
            </a:r>
            <a:r>
              <a:rPr sz="1100" spc="-35" dirty="0">
                <a:latin typeface="Arial"/>
                <a:cs typeface="Arial"/>
              </a:rPr>
              <a:t>inmiş </a:t>
            </a:r>
            <a:r>
              <a:rPr sz="1100" spc="-15" dirty="0">
                <a:latin typeface="Arial"/>
                <a:cs typeface="Arial"/>
              </a:rPr>
              <a:t>kil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taneleri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-207 </a:t>
            </a:r>
            <a:r>
              <a:rPr sz="1100" spc="-55" dirty="0">
                <a:latin typeface="Arial"/>
                <a:cs typeface="Arial"/>
              </a:rPr>
              <a:t>çeşidi </a:t>
            </a:r>
            <a:r>
              <a:rPr sz="1100" spc="-35" dirty="0">
                <a:latin typeface="Arial"/>
                <a:cs typeface="Arial"/>
              </a:rPr>
              <a:t>vardır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ve</a:t>
            </a:r>
            <a:endParaRPr sz="11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229"/>
              </a:spcBef>
            </a:pPr>
            <a:r>
              <a:rPr sz="1100" spc="-60" dirty="0">
                <a:latin typeface="Arial"/>
                <a:cs typeface="Arial"/>
              </a:rPr>
              <a:t>levhamsı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yapıdadırlar.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- </a:t>
            </a:r>
            <a:r>
              <a:rPr sz="1100" spc="-40" dirty="0">
                <a:latin typeface="Arial"/>
                <a:cs typeface="Arial"/>
              </a:rPr>
              <a:t>Tetraeder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veya</a:t>
            </a:r>
            <a:endParaRPr sz="11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244"/>
              </a:spcBef>
            </a:pPr>
            <a:r>
              <a:rPr sz="1100" spc="-35" dirty="0">
                <a:latin typeface="Arial"/>
                <a:cs typeface="Arial"/>
              </a:rPr>
              <a:t>oktaeder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yapıdadırlar.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</a:pPr>
            <a:r>
              <a:rPr sz="1100" spc="-40" dirty="0">
                <a:latin typeface="Arial"/>
                <a:cs typeface="Arial"/>
              </a:rPr>
              <a:t>Tetraeder</a:t>
            </a:r>
            <a:endParaRPr sz="1100">
              <a:latin typeface="Arial"/>
              <a:cs typeface="Arial"/>
            </a:endParaRPr>
          </a:p>
          <a:p>
            <a:pPr marL="97790" marR="810895">
              <a:lnSpc>
                <a:spcPct val="228200"/>
              </a:lnSpc>
            </a:pPr>
            <a:r>
              <a:rPr sz="1100" spc="-45" dirty="0">
                <a:latin typeface="Arial"/>
                <a:cs typeface="Arial"/>
              </a:rPr>
              <a:t>Oktaeder  </a:t>
            </a:r>
            <a:r>
              <a:rPr sz="1100" spc="-110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tr</a:t>
            </a:r>
            <a:r>
              <a:rPr sz="1100" spc="-20" dirty="0">
                <a:latin typeface="Arial"/>
                <a:cs typeface="Arial"/>
              </a:rPr>
              <a:t>a</a:t>
            </a:r>
            <a:r>
              <a:rPr sz="1100" spc="-35" dirty="0">
                <a:latin typeface="Arial"/>
                <a:cs typeface="Arial"/>
              </a:rPr>
              <a:t>eder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74623" y="2169541"/>
            <a:ext cx="1024890" cy="483870"/>
          </a:xfrm>
          <a:custGeom>
            <a:avLst/>
            <a:gdLst/>
            <a:ahLst/>
            <a:cxnLst/>
            <a:rect l="l" t="t" r="r" b="b"/>
            <a:pathLst>
              <a:path w="1024889" h="483869">
                <a:moveTo>
                  <a:pt x="35399" y="464447"/>
                </a:moveTo>
                <a:lnTo>
                  <a:pt x="14096" y="474218"/>
                </a:lnTo>
                <a:lnTo>
                  <a:pt x="12583" y="474941"/>
                </a:lnTo>
                <a:lnTo>
                  <a:pt x="98628" y="483362"/>
                </a:lnTo>
                <a:lnTo>
                  <a:pt x="102120" y="483743"/>
                </a:lnTo>
                <a:lnTo>
                  <a:pt x="105219" y="481202"/>
                </a:lnTo>
                <a:lnTo>
                  <a:pt x="105905" y="474218"/>
                </a:lnTo>
                <a:lnTo>
                  <a:pt x="103365" y="471170"/>
                </a:lnTo>
                <a:lnTo>
                  <a:pt x="99872" y="470788"/>
                </a:lnTo>
                <a:lnTo>
                  <a:pt x="35399" y="464447"/>
                </a:lnTo>
                <a:close/>
              </a:path>
              <a:path w="1024889" h="483869">
                <a:moveTo>
                  <a:pt x="7370" y="474431"/>
                </a:moveTo>
                <a:lnTo>
                  <a:pt x="10909" y="475742"/>
                </a:lnTo>
                <a:lnTo>
                  <a:pt x="12583" y="474941"/>
                </a:lnTo>
                <a:lnTo>
                  <a:pt x="7370" y="474431"/>
                </a:lnTo>
                <a:close/>
              </a:path>
              <a:path w="1024889" h="483869">
                <a:moveTo>
                  <a:pt x="30143" y="452874"/>
                </a:moveTo>
                <a:lnTo>
                  <a:pt x="8801" y="462661"/>
                </a:lnTo>
                <a:lnTo>
                  <a:pt x="7248" y="463403"/>
                </a:lnTo>
                <a:lnTo>
                  <a:pt x="4342" y="467535"/>
                </a:lnTo>
                <a:lnTo>
                  <a:pt x="4216" y="467868"/>
                </a:lnTo>
                <a:lnTo>
                  <a:pt x="5733" y="471170"/>
                </a:lnTo>
                <a:lnTo>
                  <a:pt x="7137" y="474345"/>
                </a:lnTo>
                <a:lnTo>
                  <a:pt x="7370" y="474431"/>
                </a:lnTo>
                <a:lnTo>
                  <a:pt x="12583" y="474941"/>
                </a:lnTo>
                <a:lnTo>
                  <a:pt x="14096" y="474218"/>
                </a:lnTo>
                <a:lnTo>
                  <a:pt x="18804" y="472059"/>
                </a:lnTo>
                <a:lnTo>
                  <a:pt x="16649" y="472059"/>
                </a:lnTo>
                <a:lnTo>
                  <a:pt x="12077" y="462152"/>
                </a:lnTo>
                <a:lnTo>
                  <a:pt x="23617" y="462152"/>
                </a:lnTo>
                <a:lnTo>
                  <a:pt x="30143" y="452874"/>
                </a:lnTo>
                <a:close/>
              </a:path>
              <a:path w="1024889" h="483869">
                <a:moveTo>
                  <a:pt x="4342" y="467535"/>
                </a:moveTo>
                <a:lnTo>
                  <a:pt x="0" y="473710"/>
                </a:lnTo>
                <a:lnTo>
                  <a:pt x="7370" y="474431"/>
                </a:lnTo>
                <a:lnTo>
                  <a:pt x="7137" y="474345"/>
                </a:lnTo>
                <a:lnTo>
                  <a:pt x="5560" y="470788"/>
                </a:lnTo>
                <a:lnTo>
                  <a:pt x="4216" y="467868"/>
                </a:lnTo>
                <a:lnTo>
                  <a:pt x="4342" y="467535"/>
                </a:lnTo>
                <a:close/>
              </a:path>
              <a:path w="1024889" h="483869">
                <a:moveTo>
                  <a:pt x="12077" y="462152"/>
                </a:moveTo>
                <a:lnTo>
                  <a:pt x="16649" y="472059"/>
                </a:lnTo>
                <a:lnTo>
                  <a:pt x="22870" y="463214"/>
                </a:lnTo>
                <a:lnTo>
                  <a:pt x="12077" y="462152"/>
                </a:lnTo>
                <a:close/>
              </a:path>
              <a:path w="1024889" h="483869">
                <a:moveTo>
                  <a:pt x="22870" y="463214"/>
                </a:moveTo>
                <a:lnTo>
                  <a:pt x="16649" y="472059"/>
                </a:lnTo>
                <a:lnTo>
                  <a:pt x="18804" y="472059"/>
                </a:lnTo>
                <a:lnTo>
                  <a:pt x="35399" y="464447"/>
                </a:lnTo>
                <a:lnTo>
                  <a:pt x="22870" y="463214"/>
                </a:lnTo>
                <a:close/>
              </a:path>
              <a:path w="1024889" h="483869">
                <a:moveTo>
                  <a:pt x="7248" y="463403"/>
                </a:moveTo>
                <a:lnTo>
                  <a:pt x="5613" y="464185"/>
                </a:lnTo>
                <a:lnTo>
                  <a:pt x="4342" y="467535"/>
                </a:lnTo>
                <a:lnTo>
                  <a:pt x="7248" y="463403"/>
                </a:lnTo>
                <a:close/>
              </a:path>
              <a:path w="1024889" h="483869">
                <a:moveTo>
                  <a:pt x="1017574" y="0"/>
                </a:moveTo>
                <a:lnTo>
                  <a:pt x="1014399" y="1524"/>
                </a:lnTo>
                <a:lnTo>
                  <a:pt x="30143" y="452874"/>
                </a:lnTo>
                <a:lnTo>
                  <a:pt x="22870" y="463214"/>
                </a:lnTo>
                <a:lnTo>
                  <a:pt x="35399" y="464447"/>
                </a:lnTo>
                <a:lnTo>
                  <a:pt x="1019733" y="12953"/>
                </a:lnTo>
                <a:lnTo>
                  <a:pt x="1022908" y="11557"/>
                </a:lnTo>
                <a:lnTo>
                  <a:pt x="1024305" y="7747"/>
                </a:lnTo>
                <a:lnTo>
                  <a:pt x="1022781" y="4572"/>
                </a:lnTo>
                <a:lnTo>
                  <a:pt x="1021384" y="1397"/>
                </a:lnTo>
                <a:lnTo>
                  <a:pt x="1017574" y="0"/>
                </a:lnTo>
                <a:close/>
              </a:path>
              <a:path w="1024889" h="483869">
                <a:moveTo>
                  <a:pt x="62966" y="389127"/>
                </a:moveTo>
                <a:lnTo>
                  <a:pt x="59004" y="389763"/>
                </a:lnTo>
                <a:lnTo>
                  <a:pt x="56984" y="392684"/>
                </a:lnTo>
                <a:lnTo>
                  <a:pt x="7248" y="463403"/>
                </a:lnTo>
                <a:lnTo>
                  <a:pt x="8801" y="462661"/>
                </a:lnTo>
                <a:lnTo>
                  <a:pt x="30143" y="452874"/>
                </a:lnTo>
                <a:lnTo>
                  <a:pt x="67386" y="399923"/>
                </a:lnTo>
                <a:lnTo>
                  <a:pt x="69392" y="397128"/>
                </a:lnTo>
                <a:lnTo>
                  <a:pt x="68706" y="393064"/>
                </a:lnTo>
                <a:lnTo>
                  <a:pt x="65836" y="391033"/>
                </a:lnTo>
                <a:lnTo>
                  <a:pt x="62966" y="389127"/>
                </a:lnTo>
                <a:close/>
              </a:path>
              <a:path w="1024889" h="483869">
                <a:moveTo>
                  <a:pt x="23617" y="462152"/>
                </a:moveTo>
                <a:lnTo>
                  <a:pt x="12077" y="462152"/>
                </a:lnTo>
                <a:lnTo>
                  <a:pt x="22870" y="463214"/>
                </a:lnTo>
                <a:lnTo>
                  <a:pt x="23617" y="46215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74623" y="2131441"/>
            <a:ext cx="1024890" cy="483870"/>
          </a:xfrm>
          <a:custGeom>
            <a:avLst/>
            <a:gdLst/>
            <a:ahLst/>
            <a:cxnLst/>
            <a:rect l="l" t="t" r="r" b="b"/>
            <a:pathLst>
              <a:path w="1024889" h="483869">
                <a:moveTo>
                  <a:pt x="35399" y="464447"/>
                </a:moveTo>
                <a:lnTo>
                  <a:pt x="14096" y="474218"/>
                </a:lnTo>
                <a:lnTo>
                  <a:pt x="12583" y="474941"/>
                </a:lnTo>
                <a:lnTo>
                  <a:pt x="98628" y="483362"/>
                </a:lnTo>
                <a:lnTo>
                  <a:pt x="102120" y="483743"/>
                </a:lnTo>
                <a:lnTo>
                  <a:pt x="105219" y="481202"/>
                </a:lnTo>
                <a:lnTo>
                  <a:pt x="105905" y="474218"/>
                </a:lnTo>
                <a:lnTo>
                  <a:pt x="103365" y="471170"/>
                </a:lnTo>
                <a:lnTo>
                  <a:pt x="99872" y="470788"/>
                </a:lnTo>
                <a:lnTo>
                  <a:pt x="35399" y="464447"/>
                </a:lnTo>
                <a:close/>
              </a:path>
              <a:path w="1024889" h="483869">
                <a:moveTo>
                  <a:pt x="7370" y="474431"/>
                </a:moveTo>
                <a:lnTo>
                  <a:pt x="10909" y="475742"/>
                </a:lnTo>
                <a:lnTo>
                  <a:pt x="12583" y="474941"/>
                </a:lnTo>
                <a:lnTo>
                  <a:pt x="7370" y="474431"/>
                </a:lnTo>
                <a:close/>
              </a:path>
              <a:path w="1024889" h="483869">
                <a:moveTo>
                  <a:pt x="30143" y="452874"/>
                </a:moveTo>
                <a:lnTo>
                  <a:pt x="8801" y="462661"/>
                </a:lnTo>
                <a:lnTo>
                  <a:pt x="7248" y="463403"/>
                </a:lnTo>
                <a:lnTo>
                  <a:pt x="4342" y="467535"/>
                </a:lnTo>
                <a:lnTo>
                  <a:pt x="4216" y="467868"/>
                </a:lnTo>
                <a:lnTo>
                  <a:pt x="5733" y="471170"/>
                </a:lnTo>
                <a:lnTo>
                  <a:pt x="7137" y="474345"/>
                </a:lnTo>
                <a:lnTo>
                  <a:pt x="7370" y="474431"/>
                </a:lnTo>
                <a:lnTo>
                  <a:pt x="12583" y="474941"/>
                </a:lnTo>
                <a:lnTo>
                  <a:pt x="14096" y="474218"/>
                </a:lnTo>
                <a:lnTo>
                  <a:pt x="18804" y="472059"/>
                </a:lnTo>
                <a:lnTo>
                  <a:pt x="16649" y="472059"/>
                </a:lnTo>
                <a:lnTo>
                  <a:pt x="12077" y="462152"/>
                </a:lnTo>
                <a:lnTo>
                  <a:pt x="23617" y="462152"/>
                </a:lnTo>
                <a:lnTo>
                  <a:pt x="30143" y="452874"/>
                </a:lnTo>
                <a:close/>
              </a:path>
              <a:path w="1024889" h="483869">
                <a:moveTo>
                  <a:pt x="4342" y="467535"/>
                </a:moveTo>
                <a:lnTo>
                  <a:pt x="0" y="473710"/>
                </a:lnTo>
                <a:lnTo>
                  <a:pt x="7370" y="474431"/>
                </a:lnTo>
                <a:lnTo>
                  <a:pt x="7137" y="474345"/>
                </a:lnTo>
                <a:lnTo>
                  <a:pt x="5560" y="470788"/>
                </a:lnTo>
                <a:lnTo>
                  <a:pt x="4216" y="467868"/>
                </a:lnTo>
                <a:lnTo>
                  <a:pt x="4342" y="467535"/>
                </a:lnTo>
                <a:close/>
              </a:path>
              <a:path w="1024889" h="483869">
                <a:moveTo>
                  <a:pt x="12077" y="462152"/>
                </a:moveTo>
                <a:lnTo>
                  <a:pt x="16649" y="472059"/>
                </a:lnTo>
                <a:lnTo>
                  <a:pt x="22870" y="463214"/>
                </a:lnTo>
                <a:lnTo>
                  <a:pt x="12077" y="462152"/>
                </a:lnTo>
                <a:close/>
              </a:path>
              <a:path w="1024889" h="483869">
                <a:moveTo>
                  <a:pt x="22870" y="463214"/>
                </a:moveTo>
                <a:lnTo>
                  <a:pt x="16649" y="472059"/>
                </a:lnTo>
                <a:lnTo>
                  <a:pt x="18804" y="472059"/>
                </a:lnTo>
                <a:lnTo>
                  <a:pt x="35399" y="464447"/>
                </a:lnTo>
                <a:lnTo>
                  <a:pt x="22870" y="463214"/>
                </a:lnTo>
                <a:close/>
              </a:path>
              <a:path w="1024889" h="483869">
                <a:moveTo>
                  <a:pt x="7248" y="463403"/>
                </a:moveTo>
                <a:lnTo>
                  <a:pt x="5613" y="464185"/>
                </a:lnTo>
                <a:lnTo>
                  <a:pt x="4342" y="467535"/>
                </a:lnTo>
                <a:lnTo>
                  <a:pt x="7248" y="463403"/>
                </a:lnTo>
                <a:close/>
              </a:path>
              <a:path w="1024889" h="483869">
                <a:moveTo>
                  <a:pt x="1017574" y="0"/>
                </a:moveTo>
                <a:lnTo>
                  <a:pt x="1014399" y="1524"/>
                </a:lnTo>
                <a:lnTo>
                  <a:pt x="30143" y="452874"/>
                </a:lnTo>
                <a:lnTo>
                  <a:pt x="22870" y="463214"/>
                </a:lnTo>
                <a:lnTo>
                  <a:pt x="35399" y="464447"/>
                </a:lnTo>
                <a:lnTo>
                  <a:pt x="1019733" y="12953"/>
                </a:lnTo>
                <a:lnTo>
                  <a:pt x="1022908" y="11557"/>
                </a:lnTo>
                <a:lnTo>
                  <a:pt x="1024305" y="7747"/>
                </a:lnTo>
                <a:lnTo>
                  <a:pt x="1022781" y="4572"/>
                </a:lnTo>
                <a:lnTo>
                  <a:pt x="1021384" y="1397"/>
                </a:lnTo>
                <a:lnTo>
                  <a:pt x="1017574" y="0"/>
                </a:lnTo>
                <a:close/>
              </a:path>
              <a:path w="1024889" h="483869">
                <a:moveTo>
                  <a:pt x="62966" y="389127"/>
                </a:moveTo>
                <a:lnTo>
                  <a:pt x="59004" y="389763"/>
                </a:lnTo>
                <a:lnTo>
                  <a:pt x="56984" y="392684"/>
                </a:lnTo>
                <a:lnTo>
                  <a:pt x="7248" y="463403"/>
                </a:lnTo>
                <a:lnTo>
                  <a:pt x="8801" y="462661"/>
                </a:lnTo>
                <a:lnTo>
                  <a:pt x="30143" y="452874"/>
                </a:lnTo>
                <a:lnTo>
                  <a:pt x="67386" y="399923"/>
                </a:lnTo>
                <a:lnTo>
                  <a:pt x="69392" y="397128"/>
                </a:lnTo>
                <a:lnTo>
                  <a:pt x="68706" y="393064"/>
                </a:lnTo>
                <a:lnTo>
                  <a:pt x="65836" y="391033"/>
                </a:lnTo>
                <a:lnTo>
                  <a:pt x="62966" y="389127"/>
                </a:lnTo>
                <a:close/>
              </a:path>
              <a:path w="1024889" h="483869">
                <a:moveTo>
                  <a:pt x="23617" y="462152"/>
                </a:moveTo>
                <a:lnTo>
                  <a:pt x="12077" y="462152"/>
                </a:lnTo>
                <a:lnTo>
                  <a:pt x="22870" y="463214"/>
                </a:lnTo>
                <a:lnTo>
                  <a:pt x="23617" y="4621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71445" y="2283841"/>
            <a:ext cx="342265" cy="457200"/>
          </a:xfrm>
          <a:custGeom>
            <a:avLst/>
            <a:gdLst/>
            <a:ahLst/>
            <a:cxnLst/>
            <a:rect l="l" t="t" r="r" b="b"/>
            <a:pathLst>
              <a:path w="342264" h="457200">
                <a:moveTo>
                  <a:pt x="840" y="449204"/>
                </a:moveTo>
                <a:lnTo>
                  <a:pt x="0" y="456692"/>
                </a:lnTo>
                <a:lnTo>
                  <a:pt x="6853" y="453771"/>
                </a:lnTo>
                <a:lnTo>
                  <a:pt x="6604" y="453771"/>
                </a:lnTo>
                <a:lnTo>
                  <a:pt x="3764" y="451705"/>
                </a:lnTo>
                <a:lnTo>
                  <a:pt x="888" y="449580"/>
                </a:lnTo>
                <a:lnTo>
                  <a:pt x="840" y="449204"/>
                </a:lnTo>
                <a:close/>
              </a:path>
              <a:path w="342264" h="457200">
                <a:moveTo>
                  <a:pt x="16481" y="423952"/>
                </a:moveTo>
                <a:lnTo>
                  <a:pt x="2412" y="442849"/>
                </a:lnTo>
                <a:lnTo>
                  <a:pt x="1397" y="444245"/>
                </a:lnTo>
                <a:lnTo>
                  <a:pt x="840" y="449204"/>
                </a:lnTo>
                <a:lnTo>
                  <a:pt x="888" y="449580"/>
                </a:lnTo>
                <a:lnTo>
                  <a:pt x="3810" y="451738"/>
                </a:lnTo>
                <a:lnTo>
                  <a:pt x="6604" y="453771"/>
                </a:lnTo>
                <a:lnTo>
                  <a:pt x="6962" y="453724"/>
                </a:lnTo>
                <a:lnTo>
                  <a:pt x="11700" y="451705"/>
                </a:lnTo>
                <a:lnTo>
                  <a:pt x="14984" y="447294"/>
                </a:lnTo>
                <a:lnTo>
                  <a:pt x="13843" y="447294"/>
                </a:lnTo>
                <a:lnTo>
                  <a:pt x="5080" y="440817"/>
                </a:lnTo>
                <a:lnTo>
                  <a:pt x="15057" y="436554"/>
                </a:lnTo>
                <a:lnTo>
                  <a:pt x="16481" y="423952"/>
                </a:lnTo>
                <a:close/>
              </a:path>
              <a:path w="342264" h="457200">
                <a:moveTo>
                  <a:pt x="6962" y="453724"/>
                </a:moveTo>
                <a:lnTo>
                  <a:pt x="6604" y="453771"/>
                </a:lnTo>
                <a:lnTo>
                  <a:pt x="6853" y="453771"/>
                </a:lnTo>
                <a:close/>
              </a:path>
              <a:path w="342264" h="457200">
                <a:moveTo>
                  <a:pt x="11700" y="451705"/>
                </a:moveTo>
                <a:lnTo>
                  <a:pt x="6962" y="453724"/>
                </a:lnTo>
                <a:lnTo>
                  <a:pt x="10541" y="453263"/>
                </a:lnTo>
                <a:lnTo>
                  <a:pt x="11700" y="451705"/>
                </a:lnTo>
                <a:close/>
              </a:path>
              <a:path w="342264" h="457200">
                <a:moveTo>
                  <a:pt x="89407" y="404749"/>
                </a:moveTo>
                <a:lnTo>
                  <a:pt x="86232" y="406146"/>
                </a:lnTo>
                <a:lnTo>
                  <a:pt x="26673" y="431591"/>
                </a:lnTo>
                <a:lnTo>
                  <a:pt x="11700" y="451705"/>
                </a:lnTo>
                <a:lnTo>
                  <a:pt x="91186" y="417830"/>
                </a:lnTo>
                <a:lnTo>
                  <a:pt x="94361" y="416433"/>
                </a:lnTo>
                <a:lnTo>
                  <a:pt x="95885" y="412750"/>
                </a:lnTo>
                <a:lnTo>
                  <a:pt x="94487" y="409575"/>
                </a:lnTo>
                <a:lnTo>
                  <a:pt x="93218" y="406273"/>
                </a:lnTo>
                <a:lnTo>
                  <a:pt x="89407" y="404749"/>
                </a:lnTo>
                <a:close/>
              </a:path>
              <a:path w="342264" h="457200">
                <a:moveTo>
                  <a:pt x="1397" y="444245"/>
                </a:moveTo>
                <a:lnTo>
                  <a:pt x="381" y="445643"/>
                </a:lnTo>
                <a:lnTo>
                  <a:pt x="840" y="449204"/>
                </a:lnTo>
                <a:lnTo>
                  <a:pt x="1397" y="444245"/>
                </a:lnTo>
                <a:close/>
              </a:path>
              <a:path w="342264" h="457200">
                <a:moveTo>
                  <a:pt x="15057" y="436554"/>
                </a:moveTo>
                <a:lnTo>
                  <a:pt x="5080" y="440817"/>
                </a:lnTo>
                <a:lnTo>
                  <a:pt x="13843" y="447294"/>
                </a:lnTo>
                <a:lnTo>
                  <a:pt x="15057" y="436554"/>
                </a:lnTo>
                <a:close/>
              </a:path>
              <a:path w="342264" h="457200">
                <a:moveTo>
                  <a:pt x="26673" y="431591"/>
                </a:moveTo>
                <a:lnTo>
                  <a:pt x="15057" y="436554"/>
                </a:lnTo>
                <a:lnTo>
                  <a:pt x="13843" y="447294"/>
                </a:lnTo>
                <a:lnTo>
                  <a:pt x="14984" y="447294"/>
                </a:lnTo>
                <a:lnTo>
                  <a:pt x="26673" y="431591"/>
                </a:lnTo>
                <a:close/>
              </a:path>
              <a:path w="342264" h="457200">
                <a:moveTo>
                  <a:pt x="14605" y="352298"/>
                </a:moveTo>
                <a:lnTo>
                  <a:pt x="11430" y="354711"/>
                </a:lnTo>
                <a:lnTo>
                  <a:pt x="11049" y="358267"/>
                </a:lnTo>
                <a:lnTo>
                  <a:pt x="1397" y="444245"/>
                </a:lnTo>
                <a:lnTo>
                  <a:pt x="2412" y="442849"/>
                </a:lnTo>
                <a:lnTo>
                  <a:pt x="16481" y="423952"/>
                </a:lnTo>
                <a:lnTo>
                  <a:pt x="23749" y="359663"/>
                </a:lnTo>
                <a:lnTo>
                  <a:pt x="24130" y="356108"/>
                </a:lnTo>
                <a:lnTo>
                  <a:pt x="21590" y="353060"/>
                </a:lnTo>
                <a:lnTo>
                  <a:pt x="14605" y="352298"/>
                </a:lnTo>
                <a:close/>
              </a:path>
              <a:path w="342264" h="457200">
                <a:moveTo>
                  <a:pt x="335661" y="0"/>
                </a:moveTo>
                <a:lnTo>
                  <a:pt x="331597" y="635"/>
                </a:lnTo>
                <a:lnTo>
                  <a:pt x="329565" y="3428"/>
                </a:lnTo>
                <a:lnTo>
                  <a:pt x="16481" y="423952"/>
                </a:lnTo>
                <a:lnTo>
                  <a:pt x="15057" y="436554"/>
                </a:lnTo>
                <a:lnTo>
                  <a:pt x="26673" y="431591"/>
                </a:lnTo>
                <a:lnTo>
                  <a:pt x="339725" y="11049"/>
                </a:lnTo>
                <a:lnTo>
                  <a:pt x="341884" y="8255"/>
                </a:lnTo>
                <a:lnTo>
                  <a:pt x="341249" y="4190"/>
                </a:lnTo>
                <a:lnTo>
                  <a:pt x="338455" y="2159"/>
                </a:lnTo>
                <a:lnTo>
                  <a:pt x="335661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71445" y="2245741"/>
            <a:ext cx="342265" cy="457200"/>
          </a:xfrm>
          <a:custGeom>
            <a:avLst/>
            <a:gdLst/>
            <a:ahLst/>
            <a:cxnLst/>
            <a:rect l="l" t="t" r="r" b="b"/>
            <a:pathLst>
              <a:path w="342264" h="457200">
                <a:moveTo>
                  <a:pt x="840" y="449204"/>
                </a:moveTo>
                <a:lnTo>
                  <a:pt x="0" y="456692"/>
                </a:lnTo>
                <a:lnTo>
                  <a:pt x="6853" y="453771"/>
                </a:lnTo>
                <a:lnTo>
                  <a:pt x="6604" y="453771"/>
                </a:lnTo>
                <a:lnTo>
                  <a:pt x="3764" y="451705"/>
                </a:lnTo>
                <a:lnTo>
                  <a:pt x="888" y="449580"/>
                </a:lnTo>
                <a:lnTo>
                  <a:pt x="840" y="449204"/>
                </a:lnTo>
                <a:close/>
              </a:path>
              <a:path w="342264" h="457200">
                <a:moveTo>
                  <a:pt x="16481" y="423952"/>
                </a:moveTo>
                <a:lnTo>
                  <a:pt x="2412" y="442849"/>
                </a:lnTo>
                <a:lnTo>
                  <a:pt x="1397" y="444245"/>
                </a:lnTo>
                <a:lnTo>
                  <a:pt x="840" y="449204"/>
                </a:lnTo>
                <a:lnTo>
                  <a:pt x="888" y="449580"/>
                </a:lnTo>
                <a:lnTo>
                  <a:pt x="3810" y="451738"/>
                </a:lnTo>
                <a:lnTo>
                  <a:pt x="6604" y="453771"/>
                </a:lnTo>
                <a:lnTo>
                  <a:pt x="6962" y="453724"/>
                </a:lnTo>
                <a:lnTo>
                  <a:pt x="11700" y="451705"/>
                </a:lnTo>
                <a:lnTo>
                  <a:pt x="14984" y="447294"/>
                </a:lnTo>
                <a:lnTo>
                  <a:pt x="13843" y="447294"/>
                </a:lnTo>
                <a:lnTo>
                  <a:pt x="5080" y="440817"/>
                </a:lnTo>
                <a:lnTo>
                  <a:pt x="15057" y="436554"/>
                </a:lnTo>
                <a:lnTo>
                  <a:pt x="16481" y="423952"/>
                </a:lnTo>
                <a:close/>
              </a:path>
              <a:path w="342264" h="457200">
                <a:moveTo>
                  <a:pt x="6962" y="453724"/>
                </a:moveTo>
                <a:lnTo>
                  <a:pt x="6604" y="453771"/>
                </a:lnTo>
                <a:lnTo>
                  <a:pt x="6853" y="453771"/>
                </a:lnTo>
                <a:close/>
              </a:path>
              <a:path w="342264" h="457200">
                <a:moveTo>
                  <a:pt x="11700" y="451705"/>
                </a:moveTo>
                <a:lnTo>
                  <a:pt x="6962" y="453724"/>
                </a:lnTo>
                <a:lnTo>
                  <a:pt x="10541" y="453263"/>
                </a:lnTo>
                <a:lnTo>
                  <a:pt x="11700" y="451705"/>
                </a:lnTo>
                <a:close/>
              </a:path>
              <a:path w="342264" h="457200">
                <a:moveTo>
                  <a:pt x="89407" y="404749"/>
                </a:moveTo>
                <a:lnTo>
                  <a:pt x="86232" y="406146"/>
                </a:lnTo>
                <a:lnTo>
                  <a:pt x="26673" y="431591"/>
                </a:lnTo>
                <a:lnTo>
                  <a:pt x="11700" y="451705"/>
                </a:lnTo>
                <a:lnTo>
                  <a:pt x="91186" y="417830"/>
                </a:lnTo>
                <a:lnTo>
                  <a:pt x="94361" y="416433"/>
                </a:lnTo>
                <a:lnTo>
                  <a:pt x="95885" y="412750"/>
                </a:lnTo>
                <a:lnTo>
                  <a:pt x="94487" y="409575"/>
                </a:lnTo>
                <a:lnTo>
                  <a:pt x="93218" y="406273"/>
                </a:lnTo>
                <a:lnTo>
                  <a:pt x="89407" y="404749"/>
                </a:lnTo>
                <a:close/>
              </a:path>
              <a:path w="342264" h="457200">
                <a:moveTo>
                  <a:pt x="1397" y="444245"/>
                </a:moveTo>
                <a:lnTo>
                  <a:pt x="381" y="445643"/>
                </a:lnTo>
                <a:lnTo>
                  <a:pt x="840" y="449204"/>
                </a:lnTo>
                <a:lnTo>
                  <a:pt x="1397" y="444245"/>
                </a:lnTo>
                <a:close/>
              </a:path>
              <a:path w="342264" h="457200">
                <a:moveTo>
                  <a:pt x="15057" y="436554"/>
                </a:moveTo>
                <a:lnTo>
                  <a:pt x="5080" y="440817"/>
                </a:lnTo>
                <a:lnTo>
                  <a:pt x="13843" y="447294"/>
                </a:lnTo>
                <a:lnTo>
                  <a:pt x="15057" y="436554"/>
                </a:lnTo>
                <a:close/>
              </a:path>
              <a:path w="342264" h="457200">
                <a:moveTo>
                  <a:pt x="26673" y="431591"/>
                </a:moveTo>
                <a:lnTo>
                  <a:pt x="15057" y="436554"/>
                </a:lnTo>
                <a:lnTo>
                  <a:pt x="13843" y="447294"/>
                </a:lnTo>
                <a:lnTo>
                  <a:pt x="14984" y="447294"/>
                </a:lnTo>
                <a:lnTo>
                  <a:pt x="26673" y="431591"/>
                </a:lnTo>
                <a:close/>
              </a:path>
              <a:path w="342264" h="457200">
                <a:moveTo>
                  <a:pt x="14605" y="352298"/>
                </a:moveTo>
                <a:lnTo>
                  <a:pt x="11430" y="354711"/>
                </a:lnTo>
                <a:lnTo>
                  <a:pt x="11049" y="358267"/>
                </a:lnTo>
                <a:lnTo>
                  <a:pt x="1397" y="444245"/>
                </a:lnTo>
                <a:lnTo>
                  <a:pt x="2412" y="442849"/>
                </a:lnTo>
                <a:lnTo>
                  <a:pt x="16481" y="423952"/>
                </a:lnTo>
                <a:lnTo>
                  <a:pt x="23749" y="359663"/>
                </a:lnTo>
                <a:lnTo>
                  <a:pt x="24130" y="356108"/>
                </a:lnTo>
                <a:lnTo>
                  <a:pt x="21590" y="353060"/>
                </a:lnTo>
                <a:lnTo>
                  <a:pt x="14605" y="352298"/>
                </a:lnTo>
                <a:close/>
              </a:path>
              <a:path w="342264" h="457200">
                <a:moveTo>
                  <a:pt x="335661" y="0"/>
                </a:moveTo>
                <a:lnTo>
                  <a:pt x="331597" y="635"/>
                </a:lnTo>
                <a:lnTo>
                  <a:pt x="329565" y="3428"/>
                </a:lnTo>
                <a:lnTo>
                  <a:pt x="16481" y="423952"/>
                </a:lnTo>
                <a:lnTo>
                  <a:pt x="15057" y="436554"/>
                </a:lnTo>
                <a:lnTo>
                  <a:pt x="26673" y="431591"/>
                </a:lnTo>
                <a:lnTo>
                  <a:pt x="339725" y="11049"/>
                </a:lnTo>
                <a:lnTo>
                  <a:pt x="341884" y="8255"/>
                </a:lnTo>
                <a:lnTo>
                  <a:pt x="341249" y="4190"/>
                </a:lnTo>
                <a:lnTo>
                  <a:pt x="338455" y="2159"/>
                </a:lnTo>
                <a:lnTo>
                  <a:pt x="3356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27651" y="2283841"/>
            <a:ext cx="343535" cy="457200"/>
          </a:xfrm>
          <a:custGeom>
            <a:avLst/>
            <a:gdLst/>
            <a:ahLst/>
            <a:cxnLst/>
            <a:rect l="l" t="t" r="r" b="b"/>
            <a:pathLst>
              <a:path w="343535" h="457200">
                <a:moveTo>
                  <a:pt x="336111" y="453714"/>
                </a:moveTo>
                <a:lnTo>
                  <a:pt x="343153" y="456692"/>
                </a:lnTo>
                <a:lnTo>
                  <a:pt x="342818" y="453771"/>
                </a:lnTo>
                <a:lnTo>
                  <a:pt x="336550" y="453771"/>
                </a:lnTo>
                <a:lnTo>
                  <a:pt x="336111" y="453714"/>
                </a:lnTo>
                <a:close/>
              </a:path>
              <a:path w="343535" h="457200">
                <a:moveTo>
                  <a:pt x="316379" y="431630"/>
                </a:moveTo>
                <a:lnTo>
                  <a:pt x="330453" y="450469"/>
                </a:lnTo>
                <a:lnTo>
                  <a:pt x="331439" y="451738"/>
                </a:lnTo>
                <a:lnTo>
                  <a:pt x="336111" y="453714"/>
                </a:lnTo>
                <a:lnTo>
                  <a:pt x="336550" y="453771"/>
                </a:lnTo>
                <a:lnTo>
                  <a:pt x="339347" y="451736"/>
                </a:lnTo>
                <a:lnTo>
                  <a:pt x="342138" y="449580"/>
                </a:lnTo>
                <a:lnTo>
                  <a:pt x="342254" y="448858"/>
                </a:lnTo>
                <a:lnTo>
                  <a:pt x="342074" y="447294"/>
                </a:lnTo>
                <a:lnTo>
                  <a:pt x="329311" y="447294"/>
                </a:lnTo>
                <a:lnTo>
                  <a:pt x="328086" y="436587"/>
                </a:lnTo>
                <a:lnTo>
                  <a:pt x="316379" y="431630"/>
                </a:lnTo>
                <a:close/>
              </a:path>
              <a:path w="343535" h="457200">
                <a:moveTo>
                  <a:pt x="342254" y="448858"/>
                </a:moveTo>
                <a:lnTo>
                  <a:pt x="342138" y="449580"/>
                </a:lnTo>
                <a:lnTo>
                  <a:pt x="339344" y="451738"/>
                </a:lnTo>
                <a:lnTo>
                  <a:pt x="336550" y="453771"/>
                </a:lnTo>
                <a:lnTo>
                  <a:pt x="342818" y="453771"/>
                </a:lnTo>
                <a:lnTo>
                  <a:pt x="342254" y="448858"/>
                </a:lnTo>
                <a:close/>
              </a:path>
              <a:path w="343535" h="457200">
                <a:moveTo>
                  <a:pt x="331433" y="451736"/>
                </a:moveTo>
                <a:lnTo>
                  <a:pt x="332613" y="453263"/>
                </a:lnTo>
                <a:lnTo>
                  <a:pt x="336111" y="453714"/>
                </a:lnTo>
                <a:lnTo>
                  <a:pt x="331433" y="451736"/>
                </a:lnTo>
                <a:close/>
              </a:path>
              <a:path w="343535" h="457200">
                <a:moveTo>
                  <a:pt x="253619" y="405002"/>
                </a:moveTo>
                <a:lnTo>
                  <a:pt x="249936" y="406526"/>
                </a:lnTo>
                <a:lnTo>
                  <a:pt x="248538" y="409701"/>
                </a:lnTo>
                <a:lnTo>
                  <a:pt x="247141" y="413003"/>
                </a:lnTo>
                <a:lnTo>
                  <a:pt x="248665" y="416687"/>
                </a:lnTo>
                <a:lnTo>
                  <a:pt x="251840" y="418084"/>
                </a:lnTo>
                <a:lnTo>
                  <a:pt x="331433" y="451736"/>
                </a:lnTo>
                <a:lnTo>
                  <a:pt x="330453" y="450469"/>
                </a:lnTo>
                <a:lnTo>
                  <a:pt x="316379" y="431630"/>
                </a:lnTo>
                <a:lnTo>
                  <a:pt x="256794" y="406400"/>
                </a:lnTo>
                <a:lnTo>
                  <a:pt x="253619" y="405002"/>
                </a:lnTo>
                <a:close/>
              </a:path>
              <a:path w="343535" h="457200">
                <a:moveTo>
                  <a:pt x="341730" y="444293"/>
                </a:moveTo>
                <a:lnTo>
                  <a:pt x="342254" y="448858"/>
                </a:lnTo>
                <a:lnTo>
                  <a:pt x="342773" y="445643"/>
                </a:lnTo>
                <a:lnTo>
                  <a:pt x="341730" y="444293"/>
                </a:lnTo>
                <a:close/>
              </a:path>
              <a:path w="343535" h="457200">
                <a:moveTo>
                  <a:pt x="328086" y="436587"/>
                </a:moveTo>
                <a:lnTo>
                  <a:pt x="329311" y="447294"/>
                </a:lnTo>
                <a:lnTo>
                  <a:pt x="338074" y="440817"/>
                </a:lnTo>
                <a:lnTo>
                  <a:pt x="328086" y="436587"/>
                </a:lnTo>
                <a:close/>
              </a:path>
              <a:path w="343535" h="457200">
                <a:moveTo>
                  <a:pt x="326667" y="424182"/>
                </a:moveTo>
                <a:lnTo>
                  <a:pt x="328086" y="436587"/>
                </a:lnTo>
                <a:lnTo>
                  <a:pt x="338074" y="440817"/>
                </a:lnTo>
                <a:lnTo>
                  <a:pt x="329311" y="447294"/>
                </a:lnTo>
                <a:lnTo>
                  <a:pt x="342074" y="447294"/>
                </a:lnTo>
                <a:lnTo>
                  <a:pt x="341730" y="444293"/>
                </a:lnTo>
                <a:lnTo>
                  <a:pt x="340613" y="442849"/>
                </a:lnTo>
                <a:lnTo>
                  <a:pt x="326667" y="424182"/>
                </a:lnTo>
                <a:close/>
              </a:path>
              <a:path w="343535" h="457200">
                <a:moveTo>
                  <a:pt x="328295" y="352298"/>
                </a:moveTo>
                <a:lnTo>
                  <a:pt x="321310" y="353060"/>
                </a:lnTo>
                <a:lnTo>
                  <a:pt x="318897" y="356235"/>
                </a:lnTo>
                <a:lnTo>
                  <a:pt x="326667" y="424182"/>
                </a:lnTo>
                <a:lnTo>
                  <a:pt x="340613" y="442849"/>
                </a:lnTo>
                <a:lnTo>
                  <a:pt x="341730" y="444293"/>
                </a:lnTo>
                <a:lnTo>
                  <a:pt x="331470" y="354838"/>
                </a:lnTo>
                <a:lnTo>
                  <a:pt x="328295" y="352298"/>
                </a:lnTo>
                <a:close/>
              </a:path>
              <a:path w="343535" h="457200">
                <a:moveTo>
                  <a:pt x="6223" y="0"/>
                </a:moveTo>
                <a:lnTo>
                  <a:pt x="3428" y="2159"/>
                </a:lnTo>
                <a:lnTo>
                  <a:pt x="635" y="4190"/>
                </a:lnTo>
                <a:lnTo>
                  <a:pt x="0" y="8255"/>
                </a:lnTo>
                <a:lnTo>
                  <a:pt x="2159" y="11049"/>
                </a:lnTo>
                <a:lnTo>
                  <a:pt x="316379" y="431630"/>
                </a:lnTo>
                <a:lnTo>
                  <a:pt x="328086" y="436587"/>
                </a:lnTo>
                <a:lnTo>
                  <a:pt x="326667" y="424182"/>
                </a:lnTo>
                <a:lnTo>
                  <a:pt x="12319" y="3428"/>
                </a:lnTo>
                <a:lnTo>
                  <a:pt x="10287" y="635"/>
                </a:lnTo>
                <a:lnTo>
                  <a:pt x="6223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27651" y="2245741"/>
            <a:ext cx="343535" cy="457200"/>
          </a:xfrm>
          <a:custGeom>
            <a:avLst/>
            <a:gdLst/>
            <a:ahLst/>
            <a:cxnLst/>
            <a:rect l="l" t="t" r="r" b="b"/>
            <a:pathLst>
              <a:path w="343535" h="457200">
                <a:moveTo>
                  <a:pt x="336111" y="453714"/>
                </a:moveTo>
                <a:lnTo>
                  <a:pt x="343153" y="456692"/>
                </a:lnTo>
                <a:lnTo>
                  <a:pt x="342818" y="453771"/>
                </a:lnTo>
                <a:lnTo>
                  <a:pt x="336550" y="453771"/>
                </a:lnTo>
                <a:lnTo>
                  <a:pt x="336111" y="453714"/>
                </a:lnTo>
                <a:close/>
              </a:path>
              <a:path w="343535" h="457200">
                <a:moveTo>
                  <a:pt x="316379" y="431630"/>
                </a:moveTo>
                <a:lnTo>
                  <a:pt x="330453" y="450469"/>
                </a:lnTo>
                <a:lnTo>
                  <a:pt x="331439" y="451738"/>
                </a:lnTo>
                <a:lnTo>
                  <a:pt x="336111" y="453714"/>
                </a:lnTo>
                <a:lnTo>
                  <a:pt x="336550" y="453771"/>
                </a:lnTo>
                <a:lnTo>
                  <a:pt x="339347" y="451736"/>
                </a:lnTo>
                <a:lnTo>
                  <a:pt x="342138" y="449580"/>
                </a:lnTo>
                <a:lnTo>
                  <a:pt x="342254" y="448858"/>
                </a:lnTo>
                <a:lnTo>
                  <a:pt x="342074" y="447294"/>
                </a:lnTo>
                <a:lnTo>
                  <a:pt x="329311" y="447294"/>
                </a:lnTo>
                <a:lnTo>
                  <a:pt x="328086" y="436587"/>
                </a:lnTo>
                <a:lnTo>
                  <a:pt x="316379" y="431630"/>
                </a:lnTo>
                <a:close/>
              </a:path>
              <a:path w="343535" h="457200">
                <a:moveTo>
                  <a:pt x="342254" y="448858"/>
                </a:moveTo>
                <a:lnTo>
                  <a:pt x="342138" y="449580"/>
                </a:lnTo>
                <a:lnTo>
                  <a:pt x="339344" y="451738"/>
                </a:lnTo>
                <a:lnTo>
                  <a:pt x="336550" y="453771"/>
                </a:lnTo>
                <a:lnTo>
                  <a:pt x="342818" y="453771"/>
                </a:lnTo>
                <a:lnTo>
                  <a:pt x="342254" y="448858"/>
                </a:lnTo>
                <a:close/>
              </a:path>
              <a:path w="343535" h="457200">
                <a:moveTo>
                  <a:pt x="331433" y="451736"/>
                </a:moveTo>
                <a:lnTo>
                  <a:pt x="332613" y="453263"/>
                </a:lnTo>
                <a:lnTo>
                  <a:pt x="336111" y="453714"/>
                </a:lnTo>
                <a:lnTo>
                  <a:pt x="331433" y="451736"/>
                </a:lnTo>
                <a:close/>
              </a:path>
              <a:path w="343535" h="457200">
                <a:moveTo>
                  <a:pt x="253619" y="405002"/>
                </a:moveTo>
                <a:lnTo>
                  <a:pt x="249936" y="406526"/>
                </a:lnTo>
                <a:lnTo>
                  <a:pt x="248538" y="409701"/>
                </a:lnTo>
                <a:lnTo>
                  <a:pt x="247141" y="413003"/>
                </a:lnTo>
                <a:lnTo>
                  <a:pt x="248665" y="416687"/>
                </a:lnTo>
                <a:lnTo>
                  <a:pt x="251840" y="418084"/>
                </a:lnTo>
                <a:lnTo>
                  <a:pt x="331433" y="451736"/>
                </a:lnTo>
                <a:lnTo>
                  <a:pt x="330453" y="450469"/>
                </a:lnTo>
                <a:lnTo>
                  <a:pt x="316379" y="431630"/>
                </a:lnTo>
                <a:lnTo>
                  <a:pt x="256794" y="406400"/>
                </a:lnTo>
                <a:lnTo>
                  <a:pt x="253619" y="405002"/>
                </a:lnTo>
                <a:close/>
              </a:path>
              <a:path w="343535" h="457200">
                <a:moveTo>
                  <a:pt x="341730" y="444293"/>
                </a:moveTo>
                <a:lnTo>
                  <a:pt x="342254" y="448858"/>
                </a:lnTo>
                <a:lnTo>
                  <a:pt x="342773" y="445643"/>
                </a:lnTo>
                <a:lnTo>
                  <a:pt x="341730" y="444293"/>
                </a:lnTo>
                <a:close/>
              </a:path>
              <a:path w="343535" h="457200">
                <a:moveTo>
                  <a:pt x="328086" y="436587"/>
                </a:moveTo>
                <a:lnTo>
                  <a:pt x="329311" y="447294"/>
                </a:lnTo>
                <a:lnTo>
                  <a:pt x="338074" y="440817"/>
                </a:lnTo>
                <a:lnTo>
                  <a:pt x="328086" y="436587"/>
                </a:lnTo>
                <a:close/>
              </a:path>
              <a:path w="343535" h="457200">
                <a:moveTo>
                  <a:pt x="326667" y="424182"/>
                </a:moveTo>
                <a:lnTo>
                  <a:pt x="328086" y="436587"/>
                </a:lnTo>
                <a:lnTo>
                  <a:pt x="338074" y="440817"/>
                </a:lnTo>
                <a:lnTo>
                  <a:pt x="329311" y="447294"/>
                </a:lnTo>
                <a:lnTo>
                  <a:pt x="342074" y="447294"/>
                </a:lnTo>
                <a:lnTo>
                  <a:pt x="341730" y="444293"/>
                </a:lnTo>
                <a:lnTo>
                  <a:pt x="340613" y="442849"/>
                </a:lnTo>
                <a:lnTo>
                  <a:pt x="326667" y="424182"/>
                </a:lnTo>
                <a:close/>
              </a:path>
              <a:path w="343535" h="457200">
                <a:moveTo>
                  <a:pt x="328295" y="352298"/>
                </a:moveTo>
                <a:lnTo>
                  <a:pt x="321310" y="353060"/>
                </a:lnTo>
                <a:lnTo>
                  <a:pt x="318897" y="356235"/>
                </a:lnTo>
                <a:lnTo>
                  <a:pt x="326667" y="424182"/>
                </a:lnTo>
                <a:lnTo>
                  <a:pt x="340613" y="442849"/>
                </a:lnTo>
                <a:lnTo>
                  <a:pt x="341730" y="444293"/>
                </a:lnTo>
                <a:lnTo>
                  <a:pt x="331470" y="354838"/>
                </a:lnTo>
                <a:lnTo>
                  <a:pt x="328295" y="352298"/>
                </a:lnTo>
                <a:close/>
              </a:path>
              <a:path w="343535" h="457200">
                <a:moveTo>
                  <a:pt x="6223" y="0"/>
                </a:moveTo>
                <a:lnTo>
                  <a:pt x="3428" y="2159"/>
                </a:lnTo>
                <a:lnTo>
                  <a:pt x="635" y="4190"/>
                </a:lnTo>
                <a:lnTo>
                  <a:pt x="0" y="8255"/>
                </a:lnTo>
                <a:lnTo>
                  <a:pt x="2159" y="11049"/>
                </a:lnTo>
                <a:lnTo>
                  <a:pt x="316379" y="431630"/>
                </a:lnTo>
                <a:lnTo>
                  <a:pt x="328086" y="436587"/>
                </a:lnTo>
                <a:lnTo>
                  <a:pt x="326667" y="424182"/>
                </a:lnTo>
                <a:lnTo>
                  <a:pt x="12319" y="3428"/>
                </a:lnTo>
                <a:lnTo>
                  <a:pt x="10287" y="635"/>
                </a:lnTo>
                <a:lnTo>
                  <a:pt x="62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6101" y="3327400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4" h="438785">
                <a:moveTo>
                  <a:pt x="55317" y="432435"/>
                </a:moveTo>
                <a:lnTo>
                  <a:pt x="48060" y="432435"/>
                </a:lnTo>
                <a:lnTo>
                  <a:pt x="51688" y="438658"/>
                </a:lnTo>
                <a:lnTo>
                  <a:pt x="55317" y="432435"/>
                </a:lnTo>
                <a:close/>
              </a:path>
              <a:path w="103504" h="438785">
                <a:moveTo>
                  <a:pt x="47958" y="432260"/>
                </a:moveTo>
                <a:lnTo>
                  <a:pt x="48060" y="432435"/>
                </a:lnTo>
                <a:lnTo>
                  <a:pt x="47958" y="432260"/>
                </a:lnTo>
                <a:close/>
              </a:path>
              <a:path w="103504" h="438785">
                <a:moveTo>
                  <a:pt x="45338" y="402662"/>
                </a:moveTo>
                <a:lnTo>
                  <a:pt x="45338" y="427767"/>
                </a:lnTo>
                <a:lnTo>
                  <a:pt x="47958" y="432260"/>
                </a:lnTo>
                <a:lnTo>
                  <a:pt x="48133" y="432435"/>
                </a:lnTo>
                <a:lnTo>
                  <a:pt x="55245" y="432435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8" y="422910"/>
                </a:lnTo>
                <a:lnTo>
                  <a:pt x="46227" y="422910"/>
                </a:lnTo>
                <a:lnTo>
                  <a:pt x="51688" y="413548"/>
                </a:lnTo>
                <a:lnTo>
                  <a:pt x="45338" y="402662"/>
                </a:lnTo>
                <a:close/>
              </a:path>
              <a:path w="103504" h="438785">
                <a:moveTo>
                  <a:pt x="55419" y="432260"/>
                </a:moveTo>
                <a:lnTo>
                  <a:pt x="55245" y="432435"/>
                </a:lnTo>
                <a:lnTo>
                  <a:pt x="55419" y="432260"/>
                </a:lnTo>
                <a:close/>
              </a:path>
              <a:path w="103504" h="438785">
                <a:moveTo>
                  <a:pt x="58038" y="427767"/>
                </a:moveTo>
                <a:lnTo>
                  <a:pt x="55419" y="432260"/>
                </a:lnTo>
                <a:lnTo>
                  <a:pt x="58038" y="429640"/>
                </a:lnTo>
                <a:lnTo>
                  <a:pt x="58038" y="427767"/>
                </a:lnTo>
                <a:close/>
              </a:path>
              <a:path w="103504" h="438785">
                <a:moveTo>
                  <a:pt x="45338" y="427767"/>
                </a:moveTo>
                <a:lnTo>
                  <a:pt x="45338" y="429640"/>
                </a:lnTo>
                <a:lnTo>
                  <a:pt x="47958" y="432260"/>
                </a:lnTo>
                <a:lnTo>
                  <a:pt x="45338" y="427767"/>
                </a:lnTo>
                <a:close/>
              </a:path>
              <a:path w="103504" h="438785">
                <a:moveTo>
                  <a:pt x="7112" y="342646"/>
                </a:moveTo>
                <a:lnTo>
                  <a:pt x="1015" y="346201"/>
                </a:lnTo>
                <a:lnTo>
                  <a:pt x="0" y="350012"/>
                </a:lnTo>
                <a:lnTo>
                  <a:pt x="45338" y="427767"/>
                </a:lnTo>
                <a:lnTo>
                  <a:pt x="45338" y="402662"/>
                </a:lnTo>
                <a:lnTo>
                  <a:pt x="10922" y="343662"/>
                </a:lnTo>
                <a:lnTo>
                  <a:pt x="7112" y="342646"/>
                </a:lnTo>
                <a:close/>
              </a:path>
              <a:path w="103504" h="438785">
                <a:moveTo>
                  <a:pt x="96265" y="342646"/>
                </a:moveTo>
                <a:lnTo>
                  <a:pt x="92456" y="343662"/>
                </a:lnTo>
                <a:lnTo>
                  <a:pt x="58038" y="402662"/>
                </a:lnTo>
                <a:lnTo>
                  <a:pt x="58038" y="427767"/>
                </a:lnTo>
                <a:lnTo>
                  <a:pt x="103377" y="350012"/>
                </a:lnTo>
                <a:lnTo>
                  <a:pt x="102362" y="346201"/>
                </a:lnTo>
                <a:lnTo>
                  <a:pt x="96265" y="342646"/>
                </a:lnTo>
                <a:close/>
              </a:path>
              <a:path w="103504" h="438785">
                <a:moveTo>
                  <a:pt x="51688" y="413548"/>
                </a:moveTo>
                <a:lnTo>
                  <a:pt x="46227" y="422910"/>
                </a:lnTo>
                <a:lnTo>
                  <a:pt x="57150" y="422910"/>
                </a:lnTo>
                <a:lnTo>
                  <a:pt x="51688" y="413548"/>
                </a:lnTo>
                <a:close/>
              </a:path>
              <a:path w="103504" h="438785">
                <a:moveTo>
                  <a:pt x="58038" y="402662"/>
                </a:moveTo>
                <a:lnTo>
                  <a:pt x="51688" y="413548"/>
                </a:lnTo>
                <a:lnTo>
                  <a:pt x="57150" y="422910"/>
                </a:lnTo>
                <a:lnTo>
                  <a:pt x="58038" y="422910"/>
                </a:lnTo>
                <a:lnTo>
                  <a:pt x="58038" y="402662"/>
                </a:lnTo>
                <a:close/>
              </a:path>
              <a:path w="103504" h="438785">
                <a:moveTo>
                  <a:pt x="55245" y="0"/>
                </a:moveTo>
                <a:lnTo>
                  <a:pt x="48133" y="0"/>
                </a:lnTo>
                <a:lnTo>
                  <a:pt x="45338" y="2793"/>
                </a:lnTo>
                <a:lnTo>
                  <a:pt x="45338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8" y="2793"/>
                </a:lnTo>
                <a:lnTo>
                  <a:pt x="55245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6101" y="3289300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4" h="438785">
                <a:moveTo>
                  <a:pt x="55317" y="432435"/>
                </a:moveTo>
                <a:lnTo>
                  <a:pt x="48060" y="432435"/>
                </a:lnTo>
                <a:lnTo>
                  <a:pt x="51688" y="438658"/>
                </a:lnTo>
                <a:lnTo>
                  <a:pt x="55317" y="432435"/>
                </a:lnTo>
                <a:close/>
              </a:path>
              <a:path w="103504" h="438785">
                <a:moveTo>
                  <a:pt x="47958" y="432260"/>
                </a:moveTo>
                <a:lnTo>
                  <a:pt x="48060" y="432435"/>
                </a:lnTo>
                <a:lnTo>
                  <a:pt x="47958" y="432260"/>
                </a:lnTo>
                <a:close/>
              </a:path>
              <a:path w="103504" h="438785">
                <a:moveTo>
                  <a:pt x="45338" y="402662"/>
                </a:moveTo>
                <a:lnTo>
                  <a:pt x="45338" y="427767"/>
                </a:lnTo>
                <a:lnTo>
                  <a:pt x="47958" y="432260"/>
                </a:lnTo>
                <a:lnTo>
                  <a:pt x="48133" y="432435"/>
                </a:lnTo>
                <a:lnTo>
                  <a:pt x="55245" y="432435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8" y="422910"/>
                </a:lnTo>
                <a:lnTo>
                  <a:pt x="46227" y="422910"/>
                </a:lnTo>
                <a:lnTo>
                  <a:pt x="51688" y="413548"/>
                </a:lnTo>
                <a:lnTo>
                  <a:pt x="45338" y="402662"/>
                </a:lnTo>
                <a:close/>
              </a:path>
              <a:path w="103504" h="438785">
                <a:moveTo>
                  <a:pt x="55419" y="432260"/>
                </a:moveTo>
                <a:lnTo>
                  <a:pt x="55245" y="432435"/>
                </a:lnTo>
                <a:lnTo>
                  <a:pt x="55419" y="432260"/>
                </a:lnTo>
                <a:close/>
              </a:path>
              <a:path w="103504" h="438785">
                <a:moveTo>
                  <a:pt x="58038" y="427767"/>
                </a:moveTo>
                <a:lnTo>
                  <a:pt x="55419" y="432260"/>
                </a:lnTo>
                <a:lnTo>
                  <a:pt x="58038" y="429640"/>
                </a:lnTo>
                <a:lnTo>
                  <a:pt x="58038" y="427767"/>
                </a:lnTo>
                <a:close/>
              </a:path>
              <a:path w="103504" h="438785">
                <a:moveTo>
                  <a:pt x="45338" y="427767"/>
                </a:moveTo>
                <a:lnTo>
                  <a:pt x="45338" y="429640"/>
                </a:lnTo>
                <a:lnTo>
                  <a:pt x="47958" y="432260"/>
                </a:lnTo>
                <a:lnTo>
                  <a:pt x="45338" y="427767"/>
                </a:lnTo>
                <a:close/>
              </a:path>
              <a:path w="103504" h="438785">
                <a:moveTo>
                  <a:pt x="7112" y="342646"/>
                </a:moveTo>
                <a:lnTo>
                  <a:pt x="1015" y="346201"/>
                </a:lnTo>
                <a:lnTo>
                  <a:pt x="0" y="350012"/>
                </a:lnTo>
                <a:lnTo>
                  <a:pt x="45338" y="427767"/>
                </a:lnTo>
                <a:lnTo>
                  <a:pt x="45338" y="402662"/>
                </a:lnTo>
                <a:lnTo>
                  <a:pt x="10922" y="343662"/>
                </a:lnTo>
                <a:lnTo>
                  <a:pt x="7112" y="342646"/>
                </a:lnTo>
                <a:close/>
              </a:path>
              <a:path w="103504" h="438785">
                <a:moveTo>
                  <a:pt x="96265" y="342646"/>
                </a:moveTo>
                <a:lnTo>
                  <a:pt x="92456" y="343662"/>
                </a:lnTo>
                <a:lnTo>
                  <a:pt x="58038" y="402662"/>
                </a:lnTo>
                <a:lnTo>
                  <a:pt x="58038" y="427767"/>
                </a:lnTo>
                <a:lnTo>
                  <a:pt x="103377" y="350012"/>
                </a:lnTo>
                <a:lnTo>
                  <a:pt x="102362" y="346201"/>
                </a:lnTo>
                <a:lnTo>
                  <a:pt x="96265" y="342646"/>
                </a:lnTo>
                <a:close/>
              </a:path>
              <a:path w="103504" h="438785">
                <a:moveTo>
                  <a:pt x="51688" y="413548"/>
                </a:moveTo>
                <a:lnTo>
                  <a:pt x="46227" y="422910"/>
                </a:lnTo>
                <a:lnTo>
                  <a:pt x="57150" y="422910"/>
                </a:lnTo>
                <a:lnTo>
                  <a:pt x="51688" y="413548"/>
                </a:lnTo>
                <a:close/>
              </a:path>
              <a:path w="103504" h="438785">
                <a:moveTo>
                  <a:pt x="58038" y="402662"/>
                </a:moveTo>
                <a:lnTo>
                  <a:pt x="51688" y="413548"/>
                </a:lnTo>
                <a:lnTo>
                  <a:pt x="57150" y="422910"/>
                </a:lnTo>
                <a:lnTo>
                  <a:pt x="58038" y="422910"/>
                </a:lnTo>
                <a:lnTo>
                  <a:pt x="58038" y="402662"/>
                </a:lnTo>
                <a:close/>
              </a:path>
              <a:path w="103504" h="438785">
                <a:moveTo>
                  <a:pt x="55245" y="0"/>
                </a:moveTo>
                <a:lnTo>
                  <a:pt x="48133" y="0"/>
                </a:lnTo>
                <a:lnTo>
                  <a:pt x="45338" y="2793"/>
                </a:lnTo>
                <a:lnTo>
                  <a:pt x="45338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8" y="2793"/>
                </a:lnTo>
                <a:lnTo>
                  <a:pt x="552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97201" y="3327400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5" h="438785">
                <a:moveTo>
                  <a:pt x="55317" y="432435"/>
                </a:moveTo>
                <a:lnTo>
                  <a:pt x="48060" y="432435"/>
                </a:lnTo>
                <a:lnTo>
                  <a:pt x="51688" y="438658"/>
                </a:lnTo>
                <a:lnTo>
                  <a:pt x="55317" y="432435"/>
                </a:lnTo>
                <a:close/>
              </a:path>
              <a:path w="103505" h="438785">
                <a:moveTo>
                  <a:pt x="47958" y="432260"/>
                </a:moveTo>
                <a:lnTo>
                  <a:pt x="48060" y="432435"/>
                </a:lnTo>
                <a:lnTo>
                  <a:pt x="47958" y="432260"/>
                </a:lnTo>
                <a:close/>
              </a:path>
              <a:path w="103505" h="438785">
                <a:moveTo>
                  <a:pt x="45339" y="402662"/>
                </a:moveTo>
                <a:lnTo>
                  <a:pt x="45338" y="427767"/>
                </a:lnTo>
                <a:lnTo>
                  <a:pt x="47958" y="432260"/>
                </a:lnTo>
                <a:lnTo>
                  <a:pt x="48132" y="432435"/>
                </a:lnTo>
                <a:lnTo>
                  <a:pt x="55244" y="432435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8" y="422910"/>
                </a:lnTo>
                <a:lnTo>
                  <a:pt x="46228" y="422910"/>
                </a:lnTo>
                <a:lnTo>
                  <a:pt x="51688" y="413548"/>
                </a:lnTo>
                <a:lnTo>
                  <a:pt x="45339" y="402662"/>
                </a:lnTo>
                <a:close/>
              </a:path>
              <a:path w="103505" h="438785">
                <a:moveTo>
                  <a:pt x="55419" y="432260"/>
                </a:moveTo>
                <a:lnTo>
                  <a:pt x="55244" y="432435"/>
                </a:lnTo>
                <a:lnTo>
                  <a:pt x="55419" y="432260"/>
                </a:lnTo>
                <a:close/>
              </a:path>
              <a:path w="103505" h="438785">
                <a:moveTo>
                  <a:pt x="58038" y="427767"/>
                </a:moveTo>
                <a:lnTo>
                  <a:pt x="55419" y="432260"/>
                </a:lnTo>
                <a:lnTo>
                  <a:pt x="58038" y="429640"/>
                </a:lnTo>
                <a:lnTo>
                  <a:pt x="58038" y="427767"/>
                </a:lnTo>
                <a:close/>
              </a:path>
              <a:path w="103505" h="438785">
                <a:moveTo>
                  <a:pt x="45338" y="427767"/>
                </a:moveTo>
                <a:lnTo>
                  <a:pt x="45338" y="429640"/>
                </a:lnTo>
                <a:lnTo>
                  <a:pt x="47958" y="432260"/>
                </a:lnTo>
                <a:lnTo>
                  <a:pt x="45338" y="427767"/>
                </a:lnTo>
                <a:close/>
              </a:path>
              <a:path w="103505" h="438785">
                <a:moveTo>
                  <a:pt x="7112" y="342646"/>
                </a:moveTo>
                <a:lnTo>
                  <a:pt x="1016" y="346201"/>
                </a:lnTo>
                <a:lnTo>
                  <a:pt x="0" y="350012"/>
                </a:lnTo>
                <a:lnTo>
                  <a:pt x="45338" y="427767"/>
                </a:lnTo>
                <a:lnTo>
                  <a:pt x="45338" y="402662"/>
                </a:lnTo>
                <a:lnTo>
                  <a:pt x="10922" y="343662"/>
                </a:lnTo>
                <a:lnTo>
                  <a:pt x="7112" y="342646"/>
                </a:lnTo>
                <a:close/>
              </a:path>
              <a:path w="103505" h="438785">
                <a:moveTo>
                  <a:pt x="96266" y="342646"/>
                </a:moveTo>
                <a:lnTo>
                  <a:pt x="92456" y="343662"/>
                </a:lnTo>
                <a:lnTo>
                  <a:pt x="58038" y="402662"/>
                </a:lnTo>
                <a:lnTo>
                  <a:pt x="58038" y="427767"/>
                </a:lnTo>
                <a:lnTo>
                  <a:pt x="103378" y="350012"/>
                </a:lnTo>
                <a:lnTo>
                  <a:pt x="102362" y="346201"/>
                </a:lnTo>
                <a:lnTo>
                  <a:pt x="96266" y="342646"/>
                </a:lnTo>
                <a:close/>
              </a:path>
              <a:path w="103505" h="438785">
                <a:moveTo>
                  <a:pt x="51688" y="413548"/>
                </a:moveTo>
                <a:lnTo>
                  <a:pt x="46228" y="422910"/>
                </a:lnTo>
                <a:lnTo>
                  <a:pt x="57150" y="422910"/>
                </a:lnTo>
                <a:lnTo>
                  <a:pt x="51688" y="413548"/>
                </a:lnTo>
                <a:close/>
              </a:path>
              <a:path w="103505" h="438785">
                <a:moveTo>
                  <a:pt x="58038" y="402662"/>
                </a:moveTo>
                <a:lnTo>
                  <a:pt x="51688" y="413548"/>
                </a:lnTo>
                <a:lnTo>
                  <a:pt x="57150" y="422910"/>
                </a:lnTo>
                <a:lnTo>
                  <a:pt x="58038" y="422910"/>
                </a:lnTo>
                <a:lnTo>
                  <a:pt x="58038" y="402662"/>
                </a:lnTo>
                <a:close/>
              </a:path>
              <a:path w="103505" h="438785">
                <a:moveTo>
                  <a:pt x="55244" y="0"/>
                </a:moveTo>
                <a:lnTo>
                  <a:pt x="48132" y="0"/>
                </a:lnTo>
                <a:lnTo>
                  <a:pt x="45338" y="2793"/>
                </a:lnTo>
                <a:lnTo>
                  <a:pt x="45339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8" y="2793"/>
                </a:lnTo>
                <a:lnTo>
                  <a:pt x="55244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97201" y="3289300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5" h="438785">
                <a:moveTo>
                  <a:pt x="55317" y="432435"/>
                </a:moveTo>
                <a:lnTo>
                  <a:pt x="48060" y="432435"/>
                </a:lnTo>
                <a:lnTo>
                  <a:pt x="51688" y="438658"/>
                </a:lnTo>
                <a:lnTo>
                  <a:pt x="55317" y="432435"/>
                </a:lnTo>
                <a:close/>
              </a:path>
              <a:path w="103505" h="438785">
                <a:moveTo>
                  <a:pt x="47958" y="432260"/>
                </a:moveTo>
                <a:lnTo>
                  <a:pt x="48060" y="432435"/>
                </a:lnTo>
                <a:lnTo>
                  <a:pt x="47958" y="432260"/>
                </a:lnTo>
                <a:close/>
              </a:path>
              <a:path w="103505" h="438785">
                <a:moveTo>
                  <a:pt x="45339" y="402662"/>
                </a:moveTo>
                <a:lnTo>
                  <a:pt x="45338" y="427767"/>
                </a:lnTo>
                <a:lnTo>
                  <a:pt x="47958" y="432260"/>
                </a:lnTo>
                <a:lnTo>
                  <a:pt x="48132" y="432435"/>
                </a:lnTo>
                <a:lnTo>
                  <a:pt x="55244" y="432435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8" y="422910"/>
                </a:lnTo>
                <a:lnTo>
                  <a:pt x="46228" y="422910"/>
                </a:lnTo>
                <a:lnTo>
                  <a:pt x="51688" y="413548"/>
                </a:lnTo>
                <a:lnTo>
                  <a:pt x="45339" y="402662"/>
                </a:lnTo>
                <a:close/>
              </a:path>
              <a:path w="103505" h="438785">
                <a:moveTo>
                  <a:pt x="55419" y="432260"/>
                </a:moveTo>
                <a:lnTo>
                  <a:pt x="55244" y="432435"/>
                </a:lnTo>
                <a:lnTo>
                  <a:pt x="55419" y="432260"/>
                </a:lnTo>
                <a:close/>
              </a:path>
              <a:path w="103505" h="438785">
                <a:moveTo>
                  <a:pt x="58038" y="427767"/>
                </a:moveTo>
                <a:lnTo>
                  <a:pt x="55419" y="432260"/>
                </a:lnTo>
                <a:lnTo>
                  <a:pt x="58038" y="429640"/>
                </a:lnTo>
                <a:lnTo>
                  <a:pt x="58038" y="427767"/>
                </a:lnTo>
                <a:close/>
              </a:path>
              <a:path w="103505" h="438785">
                <a:moveTo>
                  <a:pt x="45338" y="427767"/>
                </a:moveTo>
                <a:lnTo>
                  <a:pt x="45338" y="429640"/>
                </a:lnTo>
                <a:lnTo>
                  <a:pt x="47958" y="432260"/>
                </a:lnTo>
                <a:lnTo>
                  <a:pt x="45338" y="427767"/>
                </a:lnTo>
                <a:close/>
              </a:path>
              <a:path w="103505" h="438785">
                <a:moveTo>
                  <a:pt x="7112" y="342646"/>
                </a:moveTo>
                <a:lnTo>
                  <a:pt x="1016" y="346201"/>
                </a:lnTo>
                <a:lnTo>
                  <a:pt x="0" y="350012"/>
                </a:lnTo>
                <a:lnTo>
                  <a:pt x="45338" y="427767"/>
                </a:lnTo>
                <a:lnTo>
                  <a:pt x="45338" y="402662"/>
                </a:lnTo>
                <a:lnTo>
                  <a:pt x="10922" y="343662"/>
                </a:lnTo>
                <a:lnTo>
                  <a:pt x="7112" y="342646"/>
                </a:lnTo>
                <a:close/>
              </a:path>
              <a:path w="103505" h="438785">
                <a:moveTo>
                  <a:pt x="96266" y="342646"/>
                </a:moveTo>
                <a:lnTo>
                  <a:pt x="92456" y="343662"/>
                </a:lnTo>
                <a:lnTo>
                  <a:pt x="58038" y="402662"/>
                </a:lnTo>
                <a:lnTo>
                  <a:pt x="58038" y="427767"/>
                </a:lnTo>
                <a:lnTo>
                  <a:pt x="103378" y="350012"/>
                </a:lnTo>
                <a:lnTo>
                  <a:pt x="102362" y="346201"/>
                </a:lnTo>
                <a:lnTo>
                  <a:pt x="96266" y="342646"/>
                </a:lnTo>
                <a:close/>
              </a:path>
              <a:path w="103505" h="438785">
                <a:moveTo>
                  <a:pt x="51688" y="413548"/>
                </a:moveTo>
                <a:lnTo>
                  <a:pt x="46228" y="422910"/>
                </a:lnTo>
                <a:lnTo>
                  <a:pt x="57150" y="422910"/>
                </a:lnTo>
                <a:lnTo>
                  <a:pt x="51688" y="413548"/>
                </a:lnTo>
                <a:close/>
              </a:path>
              <a:path w="103505" h="438785">
                <a:moveTo>
                  <a:pt x="58038" y="402662"/>
                </a:moveTo>
                <a:lnTo>
                  <a:pt x="51688" y="413548"/>
                </a:lnTo>
                <a:lnTo>
                  <a:pt x="57150" y="422910"/>
                </a:lnTo>
                <a:lnTo>
                  <a:pt x="58038" y="422910"/>
                </a:lnTo>
                <a:lnTo>
                  <a:pt x="58038" y="402662"/>
                </a:lnTo>
                <a:close/>
              </a:path>
              <a:path w="103505" h="438785">
                <a:moveTo>
                  <a:pt x="55244" y="0"/>
                </a:moveTo>
                <a:lnTo>
                  <a:pt x="48132" y="0"/>
                </a:lnTo>
                <a:lnTo>
                  <a:pt x="45338" y="2793"/>
                </a:lnTo>
                <a:lnTo>
                  <a:pt x="45339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8" y="2793"/>
                </a:lnTo>
                <a:lnTo>
                  <a:pt x="552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84851" y="2157476"/>
            <a:ext cx="1024890" cy="588010"/>
          </a:xfrm>
          <a:custGeom>
            <a:avLst/>
            <a:gdLst/>
            <a:ahLst/>
            <a:cxnLst/>
            <a:rect l="l" t="t" r="r" b="b"/>
            <a:pathLst>
              <a:path w="1024889" h="588010">
                <a:moveTo>
                  <a:pt x="990351" y="574657"/>
                </a:moveTo>
                <a:lnTo>
                  <a:pt x="925576" y="575310"/>
                </a:lnTo>
                <a:lnTo>
                  <a:pt x="922147" y="575310"/>
                </a:lnTo>
                <a:lnTo>
                  <a:pt x="919226" y="578230"/>
                </a:lnTo>
                <a:lnTo>
                  <a:pt x="919352" y="585215"/>
                </a:lnTo>
                <a:lnTo>
                  <a:pt x="922274" y="588010"/>
                </a:lnTo>
                <a:lnTo>
                  <a:pt x="925702" y="588010"/>
                </a:lnTo>
                <a:lnTo>
                  <a:pt x="1012193" y="587122"/>
                </a:lnTo>
                <a:lnTo>
                  <a:pt x="1010665" y="586232"/>
                </a:lnTo>
                <a:lnTo>
                  <a:pt x="990351" y="574657"/>
                </a:lnTo>
                <a:close/>
              </a:path>
              <a:path w="1024889" h="588010">
                <a:moveTo>
                  <a:pt x="1017356" y="587069"/>
                </a:moveTo>
                <a:lnTo>
                  <a:pt x="1012193" y="587122"/>
                </a:lnTo>
                <a:lnTo>
                  <a:pt x="1013713" y="588010"/>
                </a:lnTo>
                <a:lnTo>
                  <a:pt x="1017356" y="587069"/>
                </a:lnTo>
                <a:close/>
              </a:path>
              <a:path w="1024889" h="588010">
                <a:moveTo>
                  <a:pt x="1002926" y="574530"/>
                </a:moveTo>
                <a:lnTo>
                  <a:pt x="990351" y="574657"/>
                </a:lnTo>
                <a:lnTo>
                  <a:pt x="1010665" y="586232"/>
                </a:lnTo>
                <a:lnTo>
                  <a:pt x="1012193" y="587122"/>
                </a:lnTo>
                <a:lnTo>
                  <a:pt x="1017356" y="587069"/>
                </a:lnTo>
                <a:lnTo>
                  <a:pt x="1017651" y="586993"/>
                </a:lnTo>
                <a:lnTo>
                  <a:pt x="1019428" y="583946"/>
                </a:lnTo>
                <a:lnTo>
                  <a:pt x="1008379" y="583946"/>
                </a:lnTo>
                <a:lnTo>
                  <a:pt x="1002926" y="574530"/>
                </a:lnTo>
                <a:close/>
              </a:path>
              <a:path w="1024889" h="588010">
                <a:moveTo>
                  <a:pt x="1020958" y="580425"/>
                </a:moveTo>
                <a:lnTo>
                  <a:pt x="1021079" y="580898"/>
                </a:lnTo>
                <a:lnTo>
                  <a:pt x="1019428" y="583946"/>
                </a:lnTo>
                <a:lnTo>
                  <a:pt x="1017651" y="586993"/>
                </a:lnTo>
                <a:lnTo>
                  <a:pt x="1017356" y="587069"/>
                </a:lnTo>
                <a:lnTo>
                  <a:pt x="1024763" y="586993"/>
                </a:lnTo>
                <a:lnTo>
                  <a:pt x="1020958" y="580425"/>
                </a:lnTo>
                <a:close/>
              </a:path>
              <a:path w="1024889" h="588010">
                <a:moveTo>
                  <a:pt x="1013840" y="574421"/>
                </a:moveTo>
                <a:lnTo>
                  <a:pt x="1002926" y="574530"/>
                </a:lnTo>
                <a:lnTo>
                  <a:pt x="1008379" y="583946"/>
                </a:lnTo>
                <a:lnTo>
                  <a:pt x="1013840" y="574421"/>
                </a:lnTo>
                <a:close/>
              </a:path>
              <a:path w="1024889" h="588010">
                <a:moveTo>
                  <a:pt x="1015455" y="574421"/>
                </a:moveTo>
                <a:lnTo>
                  <a:pt x="1013840" y="574421"/>
                </a:lnTo>
                <a:lnTo>
                  <a:pt x="1008379" y="583946"/>
                </a:lnTo>
                <a:lnTo>
                  <a:pt x="1019428" y="583946"/>
                </a:lnTo>
                <a:lnTo>
                  <a:pt x="1021079" y="580898"/>
                </a:lnTo>
                <a:lnTo>
                  <a:pt x="1020958" y="580425"/>
                </a:lnTo>
                <a:lnTo>
                  <a:pt x="1018442" y="576082"/>
                </a:lnTo>
                <a:lnTo>
                  <a:pt x="1017015" y="575310"/>
                </a:lnTo>
                <a:lnTo>
                  <a:pt x="1015455" y="574421"/>
                </a:lnTo>
                <a:close/>
              </a:path>
              <a:path w="1024889" h="588010">
                <a:moveTo>
                  <a:pt x="1018442" y="576082"/>
                </a:moveTo>
                <a:lnTo>
                  <a:pt x="1020958" y="580425"/>
                </a:lnTo>
                <a:lnTo>
                  <a:pt x="1020063" y="576961"/>
                </a:lnTo>
                <a:lnTo>
                  <a:pt x="1018442" y="576082"/>
                </a:lnTo>
                <a:close/>
              </a:path>
              <a:path w="1024889" h="588010">
                <a:moveTo>
                  <a:pt x="969518" y="497204"/>
                </a:moveTo>
                <a:lnTo>
                  <a:pt x="966470" y="498983"/>
                </a:lnTo>
                <a:lnTo>
                  <a:pt x="963422" y="500634"/>
                </a:lnTo>
                <a:lnTo>
                  <a:pt x="962406" y="504571"/>
                </a:lnTo>
                <a:lnTo>
                  <a:pt x="996660" y="563712"/>
                </a:lnTo>
                <a:lnTo>
                  <a:pt x="1017015" y="575310"/>
                </a:lnTo>
                <a:lnTo>
                  <a:pt x="1018442" y="576082"/>
                </a:lnTo>
                <a:lnTo>
                  <a:pt x="975106" y="501268"/>
                </a:lnTo>
                <a:lnTo>
                  <a:pt x="973454" y="498221"/>
                </a:lnTo>
                <a:lnTo>
                  <a:pt x="969518" y="497204"/>
                </a:lnTo>
                <a:close/>
              </a:path>
              <a:path w="1024889" h="588010">
                <a:moveTo>
                  <a:pt x="7365" y="0"/>
                </a:moveTo>
                <a:lnTo>
                  <a:pt x="3428" y="1015"/>
                </a:lnTo>
                <a:lnTo>
                  <a:pt x="1777" y="4063"/>
                </a:lnTo>
                <a:lnTo>
                  <a:pt x="0" y="7112"/>
                </a:lnTo>
                <a:lnTo>
                  <a:pt x="1015" y="11049"/>
                </a:lnTo>
                <a:lnTo>
                  <a:pt x="4063" y="12700"/>
                </a:lnTo>
                <a:lnTo>
                  <a:pt x="990351" y="574657"/>
                </a:lnTo>
                <a:lnTo>
                  <a:pt x="1002926" y="574530"/>
                </a:lnTo>
                <a:lnTo>
                  <a:pt x="996660" y="563712"/>
                </a:lnTo>
                <a:lnTo>
                  <a:pt x="10413" y="1777"/>
                </a:lnTo>
                <a:lnTo>
                  <a:pt x="7365" y="0"/>
                </a:lnTo>
                <a:close/>
              </a:path>
              <a:path w="1024889" h="588010">
                <a:moveTo>
                  <a:pt x="996660" y="563712"/>
                </a:moveTo>
                <a:lnTo>
                  <a:pt x="1002926" y="574530"/>
                </a:lnTo>
                <a:lnTo>
                  <a:pt x="1013840" y="574421"/>
                </a:lnTo>
                <a:lnTo>
                  <a:pt x="1015455" y="574421"/>
                </a:lnTo>
                <a:lnTo>
                  <a:pt x="996660" y="56371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84851" y="2119376"/>
            <a:ext cx="1024890" cy="588010"/>
          </a:xfrm>
          <a:custGeom>
            <a:avLst/>
            <a:gdLst/>
            <a:ahLst/>
            <a:cxnLst/>
            <a:rect l="l" t="t" r="r" b="b"/>
            <a:pathLst>
              <a:path w="1024889" h="588010">
                <a:moveTo>
                  <a:pt x="990351" y="574657"/>
                </a:moveTo>
                <a:lnTo>
                  <a:pt x="925576" y="575310"/>
                </a:lnTo>
                <a:lnTo>
                  <a:pt x="922147" y="575310"/>
                </a:lnTo>
                <a:lnTo>
                  <a:pt x="919226" y="578230"/>
                </a:lnTo>
                <a:lnTo>
                  <a:pt x="919352" y="585215"/>
                </a:lnTo>
                <a:lnTo>
                  <a:pt x="922274" y="588010"/>
                </a:lnTo>
                <a:lnTo>
                  <a:pt x="925702" y="588010"/>
                </a:lnTo>
                <a:lnTo>
                  <a:pt x="1012193" y="587122"/>
                </a:lnTo>
                <a:lnTo>
                  <a:pt x="1010665" y="586232"/>
                </a:lnTo>
                <a:lnTo>
                  <a:pt x="990351" y="574657"/>
                </a:lnTo>
                <a:close/>
              </a:path>
              <a:path w="1024889" h="588010">
                <a:moveTo>
                  <a:pt x="1017356" y="587069"/>
                </a:moveTo>
                <a:lnTo>
                  <a:pt x="1012193" y="587122"/>
                </a:lnTo>
                <a:lnTo>
                  <a:pt x="1013713" y="588010"/>
                </a:lnTo>
                <a:lnTo>
                  <a:pt x="1017356" y="587069"/>
                </a:lnTo>
                <a:close/>
              </a:path>
              <a:path w="1024889" h="588010">
                <a:moveTo>
                  <a:pt x="1002926" y="574530"/>
                </a:moveTo>
                <a:lnTo>
                  <a:pt x="990351" y="574657"/>
                </a:lnTo>
                <a:lnTo>
                  <a:pt x="1010665" y="586232"/>
                </a:lnTo>
                <a:lnTo>
                  <a:pt x="1012193" y="587122"/>
                </a:lnTo>
                <a:lnTo>
                  <a:pt x="1017356" y="587069"/>
                </a:lnTo>
                <a:lnTo>
                  <a:pt x="1017651" y="586993"/>
                </a:lnTo>
                <a:lnTo>
                  <a:pt x="1019428" y="583946"/>
                </a:lnTo>
                <a:lnTo>
                  <a:pt x="1008379" y="583946"/>
                </a:lnTo>
                <a:lnTo>
                  <a:pt x="1002926" y="574530"/>
                </a:lnTo>
                <a:close/>
              </a:path>
              <a:path w="1024889" h="588010">
                <a:moveTo>
                  <a:pt x="1020958" y="580425"/>
                </a:moveTo>
                <a:lnTo>
                  <a:pt x="1021079" y="580898"/>
                </a:lnTo>
                <a:lnTo>
                  <a:pt x="1019428" y="583946"/>
                </a:lnTo>
                <a:lnTo>
                  <a:pt x="1017651" y="586993"/>
                </a:lnTo>
                <a:lnTo>
                  <a:pt x="1017356" y="587069"/>
                </a:lnTo>
                <a:lnTo>
                  <a:pt x="1024763" y="586993"/>
                </a:lnTo>
                <a:lnTo>
                  <a:pt x="1020958" y="580425"/>
                </a:lnTo>
                <a:close/>
              </a:path>
              <a:path w="1024889" h="588010">
                <a:moveTo>
                  <a:pt x="1013840" y="574421"/>
                </a:moveTo>
                <a:lnTo>
                  <a:pt x="1002926" y="574530"/>
                </a:lnTo>
                <a:lnTo>
                  <a:pt x="1008379" y="583946"/>
                </a:lnTo>
                <a:lnTo>
                  <a:pt x="1013840" y="574421"/>
                </a:lnTo>
                <a:close/>
              </a:path>
              <a:path w="1024889" h="588010">
                <a:moveTo>
                  <a:pt x="1015455" y="574421"/>
                </a:moveTo>
                <a:lnTo>
                  <a:pt x="1013840" y="574421"/>
                </a:lnTo>
                <a:lnTo>
                  <a:pt x="1008379" y="583946"/>
                </a:lnTo>
                <a:lnTo>
                  <a:pt x="1019428" y="583946"/>
                </a:lnTo>
                <a:lnTo>
                  <a:pt x="1021079" y="580898"/>
                </a:lnTo>
                <a:lnTo>
                  <a:pt x="1020958" y="580425"/>
                </a:lnTo>
                <a:lnTo>
                  <a:pt x="1018442" y="576082"/>
                </a:lnTo>
                <a:lnTo>
                  <a:pt x="1017015" y="575310"/>
                </a:lnTo>
                <a:lnTo>
                  <a:pt x="1015455" y="574421"/>
                </a:lnTo>
                <a:close/>
              </a:path>
              <a:path w="1024889" h="588010">
                <a:moveTo>
                  <a:pt x="1018442" y="576082"/>
                </a:moveTo>
                <a:lnTo>
                  <a:pt x="1020958" y="580425"/>
                </a:lnTo>
                <a:lnTo>
                  <a:pt x="1020063" y="576961"/>
                </a:lnTo>
                <a:lnTo>
                  <a:pt x="1018442" y="576082"/>
                </a:lnTo>
                <a:close/>
              </a:path>
              <a:path w="1024889" h="588010">
                <a:moveTo>
                  <a:pt x="969518" y="497204"/>
                </a:moveTo>
                <a:lnTo>
                  <a:pt x="966470" y="498983"/>
                </a:lnTo>
                <a:lnTo>
                  <a:pt x="963422" y="500634"/>
                </a:lnTo>
                <a:lnTo>
                  <a:pt x="962406" y="504571"/>
                </a:lnTo>
                <a:lnTo>
                  <a:pt x="996660" y="563712"/>
                </a:lnTo>
                <a:lnTo>
                  <a:pt x="1017015" y="575310"/>
                </a:lnTo>
                <a:lnTo>
                  <a:pt x="1018442" y="576082"/>
                </a:lnTo>
                <a:lnTo>
                  <a:pt x="975106" y="501268"/>
                </a:lnTo>
                <a:lnTo>
                  <a:pt x="973454" y="498221"/>
                </a:lnTo>
                <a:lnTo>
                  <a:pt x="969518" y="497204"/>
                </a:lnTo>
                <a:close/>
              </a:path>
              <a:path w="1024889" h="588010">
                <a:moveTo>
                  <a:pt x="7365" y="0"/>
                </a:moveTo>
                <a:lnTo>
                  <a:pt x="3428" y="1015"/>
                </a:lnTo>
                <a:lnTo>
                  <a:pt x="1777" y="4063"/>
                </a:lnTo>
                <a:lnTo>
                  <a:pt x="0" y="7112"/>
                </a:lnTo>
                <a:lnTo>
                  <a:pt x="1015" y="11049"/>
                </a:lnTo>
                <a:lnTo>
                  <a:pt x="4063" y="12700"/>
                </a:lnTo>
                <a:lnTo>
                  <a:pt x="990351" y="574657"/>
                </a:lnTo>
                <a:lnTo>
                  <a:pt x="1002926" y="574530"/>
                </a:lnTo>
                <a:lnTo>
                  <a:pt x="996660" y="563712"/>
                </a:lnTo>
                <a:lnTo>
                  <a:pt x="10413" y="1777"/>
                </a:lnTo>
                <a:lnTo>
                  <a:pt x="7365" y="0"/>
                </a:lnTo>
                <a:close/>
              </a:path>
              <a:path w="1024889" h="588010">
                <a:moveTo>
                  <a:pt x="996660" y="563712"/>
                </a:moveTo>
                <a:lnTo>
                  <a:pt x="1002926" y="574530"/>
                </a:lnTo>
                <a:lnTo>
                  <a:pt x="1013840" y="574421"/>
                </a:lnTo>
                <a:lnTo>
                  <a:pt x="1015455" y="574421"/>
                </a:lnTo>
                <a:lnTo>
                  <a:pt x="996660" y="5637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68801" y="3327400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4" h="438785">
                <a:moveTo>
                  <a:pt x="55317" y="432435"/>
                </a:moveTo>
                <a:lnTo>
                  <a:pt x="48060" y="432435"/>
                </a:lnTo>
                <a:lnTo>
                  <a:pt x="51688" y="438658"/>
                </a:lnTo>
                <a:lnTo>
                  <a:pt x="55317" y="432435"/>
                </a:lnTo>
                <a:close/>
              </a:path>
              <a:path w="103504" h="438785">
                <a:moveTo>
                  <a:pt x="47958" y="432260"/>
                </a:moveTo>
                <a:lnTo>
                  <a:pt x="48060" y="432435"/>
                </a:lnTo>
                <a:lnTo>
                  <a:pt x="47958" y="432260"/>
                </a:lnTo>
                <a:close/>
              </a:path>
              <a:path w="103504" h="438785">
                <a:moveTo>
                  <a:pt x="45338" y="402662"/>
                </a:moveTo>
                <a:lnTo>
                  <a:pt x="45338" y="427767"/>
                </a:lnTo>
                <a:lnTo>
                  <a:pt x="47958" y="432260"/>
                </a:lnTo>
                <a:lnTo>
                  <a:pt x="48133" y="432435"/>
                </a:lnTo>
                <a:lnTo>
                  <a:pt x="55245" y="432435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8" y="422910"/>
                </a:lnTo>
                <a:lnTo>
                  <a:pt x="46227" y="422910"/>
                </a:lnTo>
                <a:lnTo>
                  <a:pt x="51688" y="413548"/>
                </a:lnTo>
                <a:lnTo>
                  <a:pt x="45338" y="402662"/>
                </a:lnTo>
                <a:close/>
              </a:path>
              <a:path w="103504" h="438785">
                <a:moveTo>
                  <a:pt x="55419" y="432260"/>
                </a:moveTo>
                <a:lnTo>
                  <a:pt x="55245" y="432435"/>
                </a:lnTo>
                <a:lnTo>
                  <a:pt x="55419" y="432260"/>
                </a:lnTo>
                <a:close/>
              </a:path>
              <a:path w="103504" h="438785">
                <a:moveTo>
                  <a:pt x="58038" y="427767"/>
                </a:moveTo>
                <a:lnTo>
                  <a:pt x="55419" y="432260"/>
                </a:lnTo>
                <a:lnTo>
                  <a:pt x="58038" y="429640"/>
                </a:lnTo>
                <a:lnTo>
                  <a:pt x="58038" y="427767"/>
                </a:lnTo>
                <a:close/>
              </a:path>
              <a:path w="103504" h="438785">
                <a:moveTo>
                  <a:pt x="45338" y="427767"/>
                </a:moveTo>
                <a:lnTo>
                  <a:pt x="45338" y="429640"/>
                </a:lnTo>
                <a:lnTo>
                  <a:pt x="47958" y="432260"/>
                </a:lnTo>
                <a:lnTo>
                  <a:pt x="45338" y="427767"/>
                </a:lnTo>
                <a:close/>
              </a:path>
              <a:path w="103504" h="438785">
                <a:moveTo>
                  <a:pt x="7112" y="342646"/>
                </a:moveTo>
                <a:lnTo>
                  <a:pt x="1015" y="346201"/>
                </a:lnTo>
                <a:lnTo>
                  <a:pt x="0" y="350012"/>
                </a:lnTo>
                <a:lnTo>
                  <a:pt x="45338" y="427767"/>
                </a:lnTo>
                <a:lnTo>
                  <a:pt x="45338" y="402662"/>
                </a:lnTo>
                <a:lnTo>
                  <a:pt x="10922" y="343662"/>
                </a:lnTo>
                <a:lnTo>
                  <a:pt x="7112" y="342646"/>
                </a:lnTo>
                <a:close/>
              </a:path>
              <a:path w="103504" h="438785">
                <a:moveTo>
                  <a:pt x="96265" y="342646"/>
                </a:moveTo>
                <a:lnTo>
                  <a:pt x="92456" y="343662"/>
                </a:lnTo>
                <a:lnTo>
                  <a:pt x="58038" y="402662"/>
                </a:lnTo>
                <a:lnTo>
                  <a:pt x="58038" y="427767"/>
                </a:lnTo>
                <a:lnTo>
                  <a:pt x="103377" y="350012"/>
                </a:lnTo>
                <a:lnTo>
                  <a:pt x="102362" y="346201"/>
                </a:lnTo>
                <a:lnTo>
                  <a:pt x="96265" y="342646"/>
                </a:lnTo>
                <a:close/>
              </a:path>
              <a:path w="103504" h="438785">
                <a:moveTo>
                  <a:pt x="51688" y="413548"/>
                </a:moveTo>
                <a:lnTo>
                  <a:pt x="46227" y="422910"/>
                </a:lnTo>
                <a:lnTo>
                  <a:pt x="57150" y="422910"/>
                </a:lnTo>
                <a:lnTo>
                  <a:pt x="51688" y="413548"/>
                </a:lnTo>
                <a:close/>
              </a:path>
              <a:path w="103504" h="438785">
                <a:moveTo>
                  <a:pt x="58038" y="402662"/>
                </a:moveTo>
                <a:lnTo>
                  <a:pt x="51688" y="413548"/>
                </a:lnTo>
                <a:lnTo>
                  <a:pt x="57150" y="422910"/>
                </a:lnTo>
                <a:lnTo>
                  <a:pt x="58038" y="422910"/>
                </a:lnTo>
                <a:lnTo>
                  <a:pt x="58038" y="402662"/>
                </a:lnTo>
                <a:close/>
              </a:path>
              <a:path w="103504" h="438785">
                <a:moveTo>
                  <a:pt x="55245" y="0"/>
                </a:moveTo>
                <a:lnTo>
                  <a:pt x="48133" y="0"/>
                </a:lnTo>
                <a:lnTo>
                  <a:pt x="45338" y="2793"/>
                </a:lnTo>
                <a:lnTo>
                  <a:pt x="45338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8" y="2793"/>
                </a:lnTo>
                <a:lnTo>
                  <a:pt x="55245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68801" y="3289300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4" h="438785">
                <a:moveTo>
                  <a:pt x="55317" y="432435"/>
                </a:moveTo>
                <a:lnTo>
                  <a:pt x="48060" y="432435"/>
                </a:lnTo>
                <a:lnTo>
                  <a:pt x="51688" y="438658"/>
                </a:lnTo>
                <a:lnTo>
                  <a:pt x="55317" y="432435"/>
                </a:lnTo>
                <a:close/>
              </a:path>
              <a:path w="103504" h="438785">
                <a:moveTo>
                  <a:pt x="47958" y="432260"/>
                </a:moveTo>
                <a:lnTo>
                  <a:pt x="48060" y="432435"/>
                </a:lnTo>
                <a:lnTo>
                  <a:pt x="47958" y="432260"/>
                </a:lnTo>
                <a:close/>
              </a:path>
              <a:path w="103504" h="438785">
                <a:moveTo>
                  <a:pt x="45338" y="402662"/>
                </a:moveTo>
                <a:lnTo>
                  <a:pt x="45338" y="427767"/>
                </a:lnTo>
                <a:lnTo>
                  <a:pt x="47958" y="432260"/>
                </a:lnTo>
                <a:lnTo>
                  <a:pt x="48133" y="432435"/>
                </a:lnTo>
                <a:lnTo>
                  <a:pt x="55245" y="432435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8" y="422910"/>
                </a:lnTo>
                <a:lnTo>
                  <a:pt x="46227" y="422910"/>
                </a:lnTo>
                <a:lnTo>
                  <a:pt x="51688" y="413548"/>
                </a:lnTo>
                <a:lnTo>
                  <a:pt x="45338" y="402662"/>
                </a:lnTo>
                <a:close/>
              </a:path>
              <a:path w="103504" h="438785">
                <a:moveTo>
                  <a:pt x="55419" y="432260"/>
                </a:moveTo>
                <a:lnTo>
                  <a:pt x="55245" y="432435"/>
                </a:lnTo>
                <a:lnTo>
                  <a:pt x="55419" y="432260"/>
                </a:lnTo>
                <a:close/>
              </a:path>
              <a:path w="103504" h="438785">
                <a:moveTo>
                  <a:pt x="58038" y="427767"/>
                </a:moveTo>
                <a:lnTo>
                  <a:pt x="55419" y="432260"/>
                </a:lnTo>
                <a:lnTo>
                  <a:pt x="58038" y="429640"/>
                </a:lnTo>
                <a:lnTo>
                  <a:pt x="58038" y="427767"/>
                </a:lnTo>
                <a:close/>
              </a:path>
              <a:path w="103504" h="438785">
                <a:moveTo>
                  <a:pt x="45338" y="427767"/>
                </a:moveTo>
                <a:lnTo>
                  <a:pt x="45338" y="429640"/>
                </a:lnTo>
                <a:lnTo>
                  <a:pt x="47958" y="432260"/>
                </a:lnTo>
                <a:lnTo>
                  <a:pt x="45338" y="427767"/>
                </a:lnTo>
                <a:close/>
              </a:path>
              <a:path w="103504" h="438785">
                <a:moveTo>
                  <a:pt x="7112" y="342646"/>
                </a:moveTo>
                <a:lnTo>
                  <a:pt x="1015" y="346201"/>
                </a:lnTo>
                <a:lnTo>
                  <a:pt x="0" y="350012"/>
                </a:lnTo>
                <a:lnTo>
                  <a:pt x="45338" y="427767"/>
                </a:lnTo>
                <a:lnTo>
                  <a:pt x="45338" y="402662"/>
                </a:lnTo>
                <a:lnTo>
                  <a:pt x="10922" y="343662"/>
                </a:lnTo>
                <a:lnTo>
                  <a:pt x="7112" y="342646"/>
                </a:lnTo>
                <a:close/>
              </a:path>
              <a:path w="103504" h="438785">
                <a:moveTo>
                  <a:pt x="96265" y="342646"/>
                </a:moveTo>
                <a:lnTo>
                  <a:pt x="92456" y="343662"/>
                </a:lnTo>
                <a:lnTo>
                  <a:pt x="58038" y="402662"/>
                </a:lnTo>
                <a:lnTo>
                  <a:pt x="58038" y="427767"/>
                </a:lnTo>
                <a:lnTo>
                  <a:pt x="103377" y="350012"/>
                </a:lnTo>
                <a:lnTo>
                  <a:pt x="102362" y="346201"/>
                </a:lnTo>
                <a:lnTo>
                  <a:pt x="96265" y="342646"/>
                </a:lnTo>
                <a:close/>
              </a:path>
              <a:path w="103504" h="438785">
                <a:moveTo>
                  <a:pt x="51688" y="413548"/>
                </a:moveTo>
                <a:lnTo>
                  <a:pt x="46227" y="422910"/>
                </a:lnTo>
                <a:lnTo>
                  <a:pt x="57150" y="422910"/>
                </a:lnTo>
                <a:lnTo>
                  <a:pt x="51688" y="413548"/>
                </a:lnTo>
                <a:close/>
              </a:path>
              <a:path w="103504" h="438785">
                <a:moveTo>
                  <a:pt x="58038" y="402662"/>
                </a:moveTo>
                <a:lnTo>
                  <a:pt x="51688" y="413548"/>
                </a:lnTo>
                <a:lnTo>
                  <a:pt x="57150" y="422910"/>
                </a:lnTo>
                <a:lnTo>
                  <a:pt x="58038" y="422910"/>
                </a:lnTo>
                <a:lnTo>
                  <a:pt x="58038" y="402662"/>
                </a:lnTo>
                <a:close/>
              </a:path>
              <a:path w="103504" h="438785">
                <a:moveTo>
                  <a:pt x="55245" y="0"/>
                </a:moveTo>
                <a:lnTo>
                  <a:pt x="48133" y="0"/>
                </a:lnTo>
                <a:lnTo>
                  <a:pt x="45338" y="2793"/>
                </a:lnTo>
                <a:lnTo>
                  <a:pt x="45338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8" y="2793"/>
                </a:lnTo>
                <a:lnTo>
                  <a:pt x="552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97701" y="3328035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4" h="438785">
                <a:moveTo>
                  <a:pt x="55317" y="432434"/>
                </a:moveTo>
                <a:lnTo>
                  <a:pt x="48060" y="432434"/>
                </a:lnTo>
                <a:lnTo>
                  <a:pt x="51689" y="438657"/>
                </a:lnTo>
                <a:lnTo>
                  <a:pt x="55317" y="432434"/>
                </a:lnTo>
                <a:close/>
              </a:path>
              <a:path w="103504" h="438785">
                <a:moveTo>
                  <a:pt x="47958" y="432260"/>
                </a:moveTo>
                <a:lnTo>
                  <a:pt x="48060" y="432434"/>
                </a:lnTo>
                <a:lnTo>
                  <a:pt x="47958" y="432260"/>
                </a:lnTo>
                <a:close/>
              </a:path>
              <a:path w="103504" h="438785">
                <a:moveTo>
                  <a:pt x="45339" y="402662"/>
                </a:moveTo>
                <a:lnTo>
                  <a:pt x="45339" y="427767"/>
                </a:lnTo>
                <a:lnTo>
                  <a:pt x="47958" y="432260"/>
                </a:lnTo>
                <a:lnTo>
                  <a:pt x="48132" y="432434"/>
                </a:lnTo>
                <a:lnTo>
                  <a:pt x="55245" y="432434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9" y="422909"/>
                </a:lnTo>
                <a:lnTo>
                  <a:pt x="46227" y="422909"/>
                </a:lnTo>
                <a:lnTo>
                  <a:pt x="51689" y="413548"/>
                </a:lnTo>
                <a:lnTo>
                  <a:pt x="45339" y="402662"/>
                </a:lnTo>
                <a:close/>
              </a:path>
              <a:path w="103504" h="438785">
                <a:moveTo>
                  <a:pt x="55419" y="432260"/>
                </a:moveTo>
                <a:lnTo>
                  <a:pt x="55245" y="432434"/>
                </a:lnTo>
                <a:lnTo>
                  <a:pt x="55419" y="432260"/>
                </a:lnTo>
                <a:close/>
              </a:path>
              <a:path w="103504" h="438785">
                <a:moveTo>
                  <a:pt x="58039" y="427767"/>
                </a:moveTo>
                <a:lnTo>
                  <a:pt x="55419" y="432260"/>
                </a:lnTo>
                <a:lnTo>
                  <a:pt x="58039" y="429640"/>
                </a:lnTo>
                <a:lnTo>
                  <a:pt x="58039" y="427767"/>
                </a:lnTo>
                <a:close/>
              </a:path>
              <a:path w="103504" h="438785">
                <a:moveTo>
                  <a:pt x="45339" y="427767"/>
                </a:moveTo>
                <a:lnTo>
                  <a:pt x="45339" y="429640"/>
                </a:lnTo>
                <a:lnTo>
                  <a:pt x="47958" y="432260"/>
                </a:lnTo>
                <a:lnTo>
                  <a:pt x="45339" y="427767"/>
                </a:lnTo>
                <a:close/>
              </a:path>
              <a:path w="103504" h="438785">
                <a:moveTo>
                  <a:pt x="7112" y="342645"/>
                </a:moveTo>
                <a:lnTo>
                  <a:pt x="1015" y="346201"/>
                </a:lnTo>
                <a:lnTo>
                  <a:pt x="0" y="350012"/>
                </a:lnTo>
                <a:lnTo>
                  <a:pt x="45339" y="427767"/>
                </a:lnTo>
                <a:lnTo>
                  <a:pt x="45339" y="402662"/>
                </a:lnTo>
                <a:lnTo>
                  <a:pt x="10922" y="343662"/>
                </a:lnTo>
                <a:lnTo>
                  <a:pt x="7112" y="342645"/>
                </a:lnTo>
                <a:close/>
              </a:path>
              <a:path w="103504" h="438785">
                <a:moveTo>
                  <a:pt x="96266" y="342645"/>
                </a:moveTo>
                <a:lnTo>
                  <a:pt x="92455" y="343662"/>
                </a:lnTo>
                <a:lnTo>
                  <a:pt x="58039" y="402662"/>
                </a:lnTo>
                <a:lnTo>
                  <a:pt x="58039" y="427767"/>
                </a:lnTo>
                <a:lnTo>
                  <a:pt x="103377" y="350012"/>
                </a:lnTo>
                <a:lnTo>
                  <a:pt x="102362" y="346201"/>
                </a:lnTo>
                <a:lnTo>
                  <a:pt x="96266" y="342645"/>
                </a:lnTo>
                <a:close/>
              </a:path>
              <a:path w="103504" h="438785">
                <a:moveTo>
                  <a:pt x="51688" y="413548"/>
                </a:moveTo>
                <a:lnTo>
                  <a:pt x="46227" y="422909"/>
                </a:lnTo>
                <a:lnTo>
                  <a:pt x="57150" y="422909"/>
                </a:lnTo>
                <a:lnTo>
                  <a:pt x="51688" y="413548"/>
                </a:lnTo>
                <a:close/>
              </a:path>
              <a:path w="103504" h="438785">
                <a:moveTo>
                  <a:pt x="58039" y="402662"/>
                </a:moveTo>
                <a:lnTo>
                  <a:pt x="51688" y="413548"/>
                </a:lnTo>
                <a:lnTo>
                  <a:pt x="57150" y="422909"/>
                </a:lnTo>
                <a:lnTo>
                  <a:pt x="58039" y="422909"/>
                </a:lnTo>
                <a:lnTo>
                  <a:pt x="58039" y="402662"/>
                </a:lnTo>
                <a:close/>
              </a:path>
              <a:path w="103504" h="438785">
                <a:moveTo>
                  <a:pt x="55245" y="0"/>
                </a:moveTo>
                <a:lnTo>
                  <a:pt x="48132" y="0"/>
                </a:lnTo>
                <a:lnTo>
                  <a:pt x="45339" y="2793"/>
                </a:lnTo>
                <a:lnTo>
                  <a:pt x="45339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9" y="2793"/>
                </a:lnTo>
                <a:lnTo>
                  <a:pt x="55245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97701" y="3289935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4" h="438785">
                <a:moveTo>
                  <a:pt x="55317" y="432434"/>
                </a:moveTo>
                <a:lnTo>
                  <a:pt x="48060" y="432434"/>
                </a:lnTo>
                <a:lnTo>
                  <a:pt x="51689" y="438657"/>
                </a:lnTo>
                <a:lnTo>
                  <a:pt x="55317" y="432434"/>
                </a:lnTo>
                <a:close/>
              </a:path>
              <a:path w="103504" h="438785">
                <a:moveTo>
                  <a:pt x="47958" y="432260"/>
                </a:moveTo>
                <a:lnTo>
                  <a:pt x="48060" y="432434"/>
                </a:lnTo>
                <a:lnTo>
                  <a:pt x="47958" y="432260"/>
                </a:lnTo>
                <a:close/>
              </a:path>
              <a:path w="103504" h="438785">
                <a:moveTo>
                  <a:pt x="45339" y="402662"/>
                </a:moveTo>
                <a:lnTo>
                  <a:pt x="45339" y="427767"/>
                </a:lnTo>
                <a:lnTo>
                  <a:pt x="47958" y="432260"/>
                </a:lnTo>
                <a:lnTo>
                  <a:pt x="48132" y="432434"/>
                </a:lnTo>
                <a:lnTo>
                  <a:pt x="55245" y="432434"/>
                </a:lnTo>
                <a:lnTo>
                  <a:pt x="55419" y="432260"/>
                </a:lnTo>
                <a:lnTo>
                  <a:pt x="58038" y="427767"/>
                </a:lnTo>
                <a:lnTo>
                  <a:pt x="58039" y="422909"/>
                </a:lnTo>
                <a:lnTo>
                  <a:pt x="46227" y="422909"/>
                </a:lnTo>
                <a:lnTo>
                  <a:pt x="51689" y="413548"/>
                </a:lnTo>
                <a:lnTo>
                  <a:pt x="45339" y="402662"/>
                </a:lnTo>
                <a:close/>
              </a:path>
              <a:path w="103504" h="438785">
                <a:moveTo>
                  <a:pt x="55419" y="432260"/>
                </a:moveTo>
                <a:lnTo>
                  <a:pt x="55245" y="432434"/>
                </a:lnTo>
                <a:lnTo>
                  <a:pt x="55419" y="432260"/>
                </a:lnTo>
                <a:close/>
              </a:path>
              <a:path w="103504" h="438785">
                <a:moveTo>
                  <a:pt x="58039" y="427767"/>
                </a:moveTo>
                <a:lnTo>
                  <a:pt x="55419" y="432260"/>
                </a:lnTo>
                <a:lnTo>
                  <a:pt x="58039" y="429640"/>
                </a:lnTo>
                <a:lnTo>
                  <a:pt x="58039" y="427767"/>
                </a:lnTo>
                <a:close/>
              </a:path>
              <a:path w="103504" h="438785">
                <a:moveTo>
                  <a:pt x="45339" y="427767"/>
                </a:moveTo>
                <a:lnTo>
                  <a:pt x="45339" y="429640"/>
                </a:lnTo>
                <a:lnTo>
                  <a:pt x="47958" y="432260"/>
                </a:lnTo>
                <a:lnTo>
                  <a:pt x="45339" y="427767"/>
                </a:lnTo>
                <a:close/>
              </a:path>
              <a:path w="103504" h="438785">
                <a:moveTo>
                  <a:pt x="7112" y="342645"/>
                </a:moveTo>
                <a:lnTo>
                  <a:pt x="1015" y="346201"/>
                </a:lnTo>
                <a:lnTo>
                  <a:pt x="0" y="350012"/>
                </a:lnTo>
                <a:lnTo>
                  <a:pt x="45339" y="427767"/>
                </a:lnTo>
                <a:lnTo>
                  <a:pt x="45339" y="402662"/>
                </a:lnTo>
                <a:lnTo>
                  <a:pt x="10922" y="343662"/>
                </a:lnTo>
                <a:lnTo>
                  <a:pt x="7112" y="342645"/>
                </a:lnTo>
                <a:close/>
              </a:path>
              <a:path w="103504" h="438785">
                <a:moveTo>
                  <a:pt x="96266" y="342645"/>
                </a:moveTo>
                <a:lnTo>
                  <a:pt x="92455" y="343662"/>
                </a:lnTo>
                <a:lnTo>
                  <a:pt x="58039" y="402662"/>
                </a:lnTo>
                <a:lnTo>
                  <a:pt x="58039" y="427767"/>
                </a:lnTo>
                <a:lnTo>
                  <a:pt x="103377" y="350012"/>
                </a:lnTo>
                <a:lnTo>
                  <a:pt x="102362" y="346201"/>
                </a:lnTo>
                <a:lnTo>
                  <a:pt x="96266" y="342645"/>
                </a:lnTo>
                <a:close/>
              </a:path>
              <a:path w="103504" h="438785">
                <a:moveTo>
                  <a:pt x="51688" y="413548"/>
                </a:moveTo>
                <a:lnTo>
                  <a:pt x="46227" y="422909"/>
                </a:lnTo>
                <a:lnTo>
                  <a:pt x="57150" y="422909"/>
                </a:lnTo>
                <a:lnTo>
                  <a:pt x="51688" y="413548"/>
                </a:lnTo>
                <a:close/>
              </a:path>
              <a:path w="103504" h="438785">
                <a:moveTo>
                  <a:pt x="58039" y="402662"/>
                </a:moveTo>
                <a:lnTo>
                  <a:pt x="51688" y="413548"/>
                </a:lnTo>
                <a:lnTo>
                  <a:pt x="57150" y="422909"/>
                </a:lnTo>
                <a:lnTo>
                  <a:pt x="58039" y="422909"/>
                </a:lnTo>
                <a:lnTo>
                  <a:pt x="58039" y="402662"/>
                </a:lnTo>
                <a:close/>
              </a:path>
              <a:path w="103504" h="438785">
                <a:moveTo>
                  <a:pt x="55245" y="0"/>
                </a:moveTo>
                <a:lnTo>
                  <a:pt x="48132" y="0"/>
                </a:lnTo>
                <a:lnTo>
                  <a:pt x="45339" y="2793"/>
                </a:lnTo>
                <a:lnTo>
                  <a:pt x="45339" y="402662"/>
                </a:lnTo>
                <a:lnTo>
                  <a:pt x="51688" y="413548"/>
                </a:lnTo>
                <a:lnTo>
                  <a:pt x="58038" y="402662"/>
                </a:lnTo>
                <a:lnTo>
                  <a:pt x="58039" y="2793"/>
                </a:lnTo>
                <a:lnTo>
                  <a:pt x="552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25588" y="3327400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5" h="438785">
                <a:moveTo>
                  <a:pt x="55332" y="432435"/>
                </a:moveTo>
                <a:lnTo>
                  <a:pt x="48072" y="432435"/>
                </a:lnTo>
                <a:lnTo>
                  <a:pt x="51701" y="438658"/>
                </a:lnTo>
                <a:lnTo>
                  <a:pt x="55332" y="432435"/>
                </a:lnTo>
                <a:close/>
              </a:path>
              <a:path w="103505" h="438785">
                <a:moveTo>
                  <a:pt x="47905" y="432149"/>
                </a:moveTo>
                <a:lnTo>
                  <a:pt x="48072" y="432435"/>
                </a:lnTo>
                <a:lnTo>
                  <a:pt x="47905" y="432149"/>
                </a:lnTo>
                <a:close/>
              </a:path>
              <a:path w="103505" h="438785">
                <a:moveTo>
                  <a:pt x="45351" y="402613"/>
                </a:moveTo>
                <a:lnTo>
                  <a:pt x="45353" y="427773"/>
                </a:lnTo>
                <a:lnTo>
                  <a:pt x="47905" y="432149"/>
                </a:lnTo>
                <a:lnTo>
                  <a:pt x="48196" y="432435"/>
                </a:lnTo>
                <a:lnTo>
                  <a:pt x="55206" y="432435"/>
                </a:lnTo>
                <a:lnTo>
                  <a:pt x="55500" y="432147"/>
                </a:lnTo>
                <a:lnTo>
                  <a:pt x="58051" y="427773"/>
                </a:lnTo>
                <a:lnTo>
                  <a:pt x="58051" y="422910"/>
                </a:lnTo>
                <a:lnTo>
                  <a:pt x="46215" y="422910"/>
                </a:lnTo>
                <a:lnTo>
                  <a:pt x="51701" y="413502"/>
                </a:lnTo>
                <a:lnTo>
                  <a:pt x="45351" y="402613"/>
                </a:lnTo>
                <a:close/>
              </a:path>
              <a:path w="103505" h="438785">
                <a:moveTo>
                  <a:pt x="55500" y="432147"/>
                </a:moveTo>
                <a:lnTo>
                  <a:pt x="55206" y="432435"/>
                </a:lnTo>
                <a:lnTo>
                  <a:pt x="55500" y="432147"/>
                </a:lnTo>
                <a:close/>
              </a:path>
              <a:path w="103505" h="438785">
                <a:moveTo>
                  <a:pt x="45351" y="427770"/>
                </a:moveTo>
                <a:lnTo>
                  <a:pt x="45351" y="429640"/>
                </a:lnTo>
                <a:lnTo>
                  <a:pt x="47905" y="432149"/>
                </a:lnTo>
                <a:lnTo>
                  <a:pt x="45351" y="427770"/>
                </a:lnTo>
                <a:close/>
              </a:path>
              <a:path w="103505" h="438785">
                <a:moveTo>
                  <a:pt x="58051" y="427773"/>
                </a:moveTo>
                <a:lnTo>
                  <a:pt x="55500" y="432147"/>
                </a:lnTo>
                <a:lnTo>
                  <a:pt x="58051" y="429640"/>
                </a:lnTo>
                <a:lnTo>
                  <a:pt x="58051" y="427773"/>
                </a:lnTo>
                <a:close/>
              </a:path>
              <a:path w="103505" h="438785">
                <a:moveTo>
                  <a:pt x="96316" y="342646"/>
                </a:moveTo>
                <a:lnTo>
                  <a:pt x="92430" y="343662"/>
                </a:lnTo>
                <a:lnTo>
                  <a:pt x="58051" y="402613"/>
                </a:lnTo>
                <a:lnTo>
                  <a:pt x="58051" y="427773"/>
                </a:lnTo>
                <a:lnTo>
                  <a:pt x="103403" y="350012"/>
                </a:lnTo>
                <a:lnTo>
                  <a:pt x="102374" y="346201"/>
                </a:lnTo>
                <a:lnTo>
                  <a:pt x="96316" y="342646"/>
                </a:lnTo>
                <a:close/>
              </a:path>
              <a:path w="103505" h="438785">
                <a:moveTo>
                  <a:pt x="7086" y="342646"/>
                </a:moveTo>
                <a:lnTo>
                  <a:pt x="1028" y="346201"/>
                </a:lnTo>
                <a:lnTo>
                  <a:pt x="0" y="350012"/>
                </a:lnTo>
                <a:lnTo>
                  <a:pt x="45351" y="427770"/>
                </a:lnTo>
                <a:lnTo>
                  <a:pt x="45351" y="402613"/>
                </a:lnTo>
                <a:lnTo>
                  <a:pt x="10972" y="343662"/>
                </a:lnTo>
                <a:lnTo>
                  <a:pt x="7086" y="342646"/>
                </a:lnTo>
                <a:close/>
              </a:path>
              <a:path w="103505" h="438785">
                <a:moveTo>
                  <a:pt x="51701" y="413502"/>
                </a:moveTo>
                <a:lnTo>
                  <a:pt x="46215" y="422910"/>
                </a:lnTo>
                <a:lnTo>
                  <a:pt x="57188" y="422910"/>
                </a:lnTo>
                <a:lnTo>
                  <a:pt x="51701" y="413502"/>
                </a:lnTo>
                <a:close/>
              </a:path>
              <a:path w="103505" h="438785">
                <a:moveTo>
                  <a:pt x="58051" y="402613"/>
                </a:moveTo>
                <a:lnTo>
                  <a:pt x="51701" y="413502"/>
                </a:lnTo>
                <a:lnTo>
                  <a:pt x="57188" y="422910"/>
                </a:lnTo>
                <a:lnTo>
                  <a:pt x="58051" y="422910"/>
                </a:lnTo>
                <a:lnTo>
                  <a:pt x="58051" y="402613"/>
                </a:lnTo>
                <a:close/>
              </a:path>
              <a:path w="103505" h="438785">
                <a:moveTo>
                  <a:pt x="55206" y="0"/>
                </a:moveTo>
                <a:lnTo>
                  <a:pt x="48196" y="0"/>
                </a:lnTo>
                <a:lnTo>
                  <a:pt x="45351" y="2793"/>
                </a:lnTo>
                <a:lnTo>
                  <a:pt x="45351" y="402613"/>
                </a:lnTo>
                <a:lnTo>
                  <a:pt x="51701" y="413502"/>
                </a:lnTo>
                <a:lnTo>
                  <a:pt x="58051" y="402613"/>
                </a:lnTo>
                <a:lnTo>
                  <a:pt x="58051" y="2793"/>
                </a:lnTo>
                <a:lnTo>
                  <a:pt x="55206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5588" y="3289300"/>
            <a:ext cx="103505" cy="438784"/>
          </a:xfrm>
          <a:custGeom>
            <a:avLst/>
            <a:gdLst/>
            <a:ahLst/>
            <a:cxnLst/>
            <a:rect l="l" t="t" r="r" b="b"/>
            <a:pathLst>
              <a:path w="103505" h="438785">
                <a:moveTo>
                  <a:pt x="55332" y="432435"/>
                </a:moveTo>
                <a:lnTo>
                  <a:pt x="48072" y="432435"/>
                </a:lnTo>
                <a:lnTo>
                  <a:pt x="51701" y="438658"/>
                </a:lnTo>
                <a:lnTo>
                  <a:pt x="55332" y="432435"/>
                </a:lnTo>
                <a:close/>
              </a:path>
              <a:path w="103505" h="438785">
                <a:moveTo>
                  <a:pt x="47905" y="432149"/>
                </a:moveTo>
                <a:lnTo>
                  <a:pt x="48072" y="432435"/>
                </a:lnTo>
                <a:lnTo>
                  <a:pt x="47905" y="432149"/>
                </a:lnTo>
                <a:close/>
              </a:path>
              <a:path w="103505" h="438785">
                <a:moveTo>
                  <a:pt x="45351" y="402613"/>
                </a:moveTo>
                <a:lnTo>
                  <a:pt x="45353" y="427773"/>
                </a:lnTo>
                <a:lnTo>
                  <a:pt x="47905" y="432149"/>
                </a:lnTo>
                <a:lnTo>
                  <a:pt x="48196" y="432435"/>
                </a:lnTo>
                <a:lnTo>
                  <a:pt x="55206" y="432435"/>
                </a:lnTo>
                <a:lnTo>
                  <a:pt x="55500" y="432147"/>
                </a:lnTo>
                <a:lnTo>
                  <a:pt x="58051" y="427773"/>
                </a:lnTo>
                <a:lnTo>
                  <a:pt x="58051" y="422910"/>
                </a:lnTo>
                <a:lnTo>
                  <a:pt x="46215" y="422910"/>
                </a:lnTo>
                <a:lnTo>
                  <a:pt x="51701" y="413502"/>
                </a:lnTo>
                <a:lnTo>
                  <a:pt x="45351" y="402613"/>
                </a:lnTo>
                <a:close/>
              </a:path>
              <a:path w="103505" h="438785">
                <a:moveTo>
                  <a:pt x="55500" y="432147"/>
                </a:moveTo>
                <a:lnTo>
                  <a:pt x="55206" y="432435"/>
                </a:lnTo>
                <a:lnTo>
                  <a:pt x="55500" y="432147"/>
                </a:lnTo>
                <a:close/>
              </a:path>
              <a:path w="103505" h="438785">
                <a:moveTo>
                  <a:pt x="45351" y="427770"/>
                </a:moveTo>
                <a:lnTo>
                  <a:pt x="45351" y="429640"/>
                </a:lnTo>
                <a:lnTo>
                  <a:pt x="47905" y="432149"/>
                </a:lnTo>
                <a:lnTo>
                  <a:pt x="45351" y="427770"/>
                </a:lnTo>
                <a:close/>
              </a:path>
              <a:path w="103505" h="438785">
                <a:moveTo>
                  <a:pt x="58051" y="427773"/>
                </a:moveTo>
                <a:lnTo>
                  <a:pt x="55500" y="432147"/>
                </a:lnTo>
                <a:lnTo>
                  <a:pt x="58051" y="429640"/>
                </a:lnTo>
                <a:lnTo>
                  <a:pt x="58051" y="427773"/>
                </a:lnTo>
                <a:close/>
              </a:path>
              <a:path w="103505" h="438785">
                <a:moveTo>
                  <a:pt x="96316" y="342646"/>
                </a:moveTo>
                <a:lnTo>
                  <a:pt x="92430" y="343662"/>
                </a:lnTo>
                <a:lnTo>
                  <a:pt x="58051" y="402613"/>
                </a:lnTo>
                <a:lnTo>
                  <a:pt x="58051" y="427773"/>
                </a:lnTo>
                <a:lnTo>
                  <a:pt x="103403" y="350012"/>
                </a:lnTo>
                <a:lnTo>
                  <a:pt x="102374" y="346201"/>
                </a:lnTo>
                <a:lnTo>
                  <a:pt x="96316" y="342646"/>
                </a:lnTo>
                <a:close/>
              </a:path>
              <a:path w="103505" h="438785">
                <a:moveTo>
                  <a:pt x="7086" y="342646"/>
                </a:moveTo>
                <a:lnTo>
                  <a:pt x="1028" y="346201"/>
                </a:lnTo>
                <a:lnTo>
                  <a:pt x="0" y="350012"/>
                </a:lnTo>
                <a:lnTo>
                  <a:pt x="45351" y="427770"/>
                </a:lnTo>
                <a:lnTo>
                  <a:pt x="45351" y="402613"/>
                </a:lnTo>
                <a:lnTo>
                  <a:pt x="10972" y="343662"/>
                </a:lnTo>
                <a:lnTo>
                  <a:pt x="7086" y="342646"/>
                </a:lnTo>
                <a:close/>
              </a:path>
              <a:path w="103505" h="438785">
                <a:moveTo>
                  <a:pt x="51701" y="413502"/>
                </a:moveTo>
                <a:lnTo>
                  <a:pt x="46215" y="422910"/>
                </a:lnTo>
                <a:lnTo>
                  <a:pt x="57188" y="422910"/>
                </a:lnTo>
                <a:lnTo>
                  <a:pt x="51701" y="413502"/>
                </a:lnTo>
                <a:close/>
              </a:path>
              <a:path w="103505" h="438785">
                <a:moveTo>
                  <a:pt x="58051" y="402613"/>
                </a:moveTo>
                <a:lnTo>
                  <a:pt x="51701" y="413502"/>
                </a:lnTo>
                <a:lnTo>
                  <a:pt x="57188" y="422910"/>
                </a:lnTo>
                <a:lnTo>
                  <a:pt x="58051" y="422910"/>
                </a:lnTo>
                <a:lnTo>
                  <a:pt x="58051" y="402613"/>
                </a:lnTo>
                <a:close/>
              </a:path>
              <a:path w="103505" h="438785">
                <a:moveTo>
                  <a:pt x="55206" y="0"/>
                </a:moveTo>
                <a:lnTo>
                  <a:pt x="48196" y="0"/>
                </a:lnTo>
                <a:lnTo>
                  <a:pt x="45351" y="2793"/>
                </a:lnTo>
                <a:lnTo>
                  <a:pt x="45351" y="402613"/>
                </a:lnTo>
                <a:lnTo>
                  <a:pt x="51701" y="413502"/>
                </a:lnTo>
                <a:lnTo>
                  <a:pt x="58051" y="402613"/>
                </a:lnTo>
                <a:lnTo>
                  <a:pt x="58051" y="2793"/>
                </a:lnTo>
                <a:lnTo>
                  <a:pt x="552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949690" y="3867785"/>
            <a:ext cx="1028700" cy="10490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97790" marR="193675">
              <a:lnSpc>
                <a:spcPct val="117300"/>
              </a:lnSpc>
              <a:spcBef>
                <a:spcPts val="105"/>
              </a:spcBef>
            </a:pPr>
            <a:r>
              <a:rPr sz="1100" spc="-60" dirty="0">
                <a:latin typeface="Arial"/>
                <a:cs typeface="Arial"/>
              </a:rPr>
              <a:t>Katı </a:t>
            </a:r>
            <a:r>
              <a:rPr sz="1100" spc="-140" dirty="0">
                <a:latin typeface="Arial"/>
                <a:cs typeface="Arial"/>
              </a:rPr>
              <a:t>C-CH </a:t>
            </a:r>
            <a:r>
              <a:rPr sz="1100" dirty="0">
                <a:latin typeface="Arial"/>
                <a:cs typeface="Arial"/>
              </a:rPr>
              <a:t>'lu  </a:t>
            </a:r>
            <a:r>
              <a:rPr sz="1100" spc="-25" dirty="0">
                <a:latin typeface="Arial"/>
                <a:cs typeface="Arial"/>
              </a:rPr>
              <a:t>kırıntılar  </a:t>
            </a:r>
            <a:r>
              <a:rPr sz="1100" spc="-50" dirty="0">
                <a:latin typeface="Arial"/>
                <a:cs typeface="Arial"/>
              </a:rPr>
              <a:t>(Kerojen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-</a:t>
            </a:r>
            <a:endParaRPr sz="11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  <a:spcBef>
                <a:spcPts val="225"/>
              </a:spcBef>
            </a:pPr>
            <a:r>
              <a:rPr sz="1100" spc="-30" dirty="0">
                <a:latin typeface="Arial"/>
                <a:cs typeface="Arial"/>
              </a:rPr>
              <a:t>kömür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78090" y="3867785"/>
            <a:ext cx="1143000" cy="1828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345"/>
              </a:spcBef>
            </a:pPr>
            <a:r>
              <a:rPr sz="1100" spc="-20" dirty="0">
                <a:latin typeface="Arial"/>
                <a:cs typeface="Arial"/>
              </a:rPr>
              <a:t>Bitki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Kırıntılıları</a:t>
            </a:r>
            <a:endParaRPr sz="1100">
              <a:latin typeface="Arial"/>
              <a:cs typeface="Arial"/>
            </a:endParaRPr>
          </a:p>
          <a:p>
            <a:pPr marL="97790" marR="92710">
              <a:lnSpc>
                <a:spcPct val="118200"/>
              </a:lnSpc>
              <a:spcBef>
                <a:spcPts val="975"/>
              </a:spcBef>
            </a:pPr>
            <a:r>
              <a:rPr sz="1100" spc="-55" dirty="0">
                <a:latin typeface="Arial"/>
                <a:cs typeface="Arial"/>
              </a:rPr>
              <a:t>-Dal, </a:t>
            </a:r>
            <a:r>
              <a:rPr sz="1100" spc="-45" dirty="0">
                <a:latin typeface="Arial"/>
                <a:cs typeface="Arial"/>
              </a:rPr>
              <a:t>kök,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yaprak  </a:t>
            </a:r>
            <a:r>
              <a:rPr sz="1100" spc="-60" dirty="0">
                <a:latin typeface="Arial"/>
                <a:cs typeface="Arial"/>
              </a:rPr>
              <a:t>vs.-</a:t>
            </a:r>
            <a:endParaRPr sz="1100">
              <a:latin typeface="Arial"/>
              <a:cs typeface="Arial"/>
            </a:endParaRPr>
          </a:p>
          <a:p>
            <a:pPr marL="97790" marR="489584">
              <a:lnSpc>
                <a:spcPct val="118200"/>
              </a:lnSpc>
              <a:spcBef>
                <a:spcPts val="969"/>
              </a:spcBef>
            </a:pPr>
            <a:r>
              <a:rPr sz="1100" spc="-65" dirty="0">
                <a:latin typeface="Arial"/>
                <a:cs typeface="Arial"/>
              </a:rPr>
              <a:t>(Spor ve  </a:t>
            </a:r>
            <a:r>
              <a:rPr sz="1100" spc="-25" dirty="0">
                <a:latin typeface="Arial"/>
                <a:cs typeface="Arial"/>
              </a:rPr>
              <a:t>polenler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</a:pPr>
            <a:r>
              <a:rPr sz="1100" spc="-35" dirty="0">
                <a:latin typeface="Arial"/>
                <a:cs typeface="Arial"/>
              </a:rPr>
              <a:t>-Palinoloji-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800085" y="2184781"/>
            <a:ext cx="163195" cy="1251585"/>
          </a:xfrm>
          <a:custGeom>
            <a:avLst/>
            <a:gdLst/>
            <a:ahLst/>
            <a:cxnLst/>
            <a:rect l="l" t="t" r="r" b="b"/>
            <a:pathLst>
              <a:path w="163195" h="1251585">
                <a:moveTo>
                  <a:pt x="115235" y="1244850"/>
                </a:moveTo>
                <a:lnTo>
                  <a:pt x="119761" y="1251204"/>
                </a:lnTo>
                <a:lnTo>
                  <a:pt x="122547" y="1245235"/>
                </a:lnTo>
                <a:lnTo>
                  <a:pt x="115697" y="1245235"/>
                </a:lnTo>
                <a:lnTo>
                  <a:pt x="115235" y="1244850"/>
                </a:lnTo>
                <a:close/>
              </a:path>
              <a:path w="163195" h="1251585">
                <a:moveTo>
                  <a:pt x="110139" y="1215726"/>
                </a:moveTo>
                <a:lnTo>
                  <a:pt x="112336" y="1239776"/>
                </a:lnTo>
                <a:lnTo>
                  <a:pt x="112462" y="1240957"/>
                </a:lnTo>
                <a:lnTo>
                  <a:pt x="115235" y="1244850"/>
                </a:lnTo>
                <a:lnTo>
                  <a:pt x="115697" y="1245235"/>
                </a:lnTo>
                <a:lnTo>
                  <a:pt x="119125" y="1244981"/>
                </a:lnTo>
                <a:lnTo>
                  <a:pt x="122682" y="1244600"/>
                </a:lnTo>
                <a:lnTo>
                  <a:pt x="123049" y="1244159"/>
                </a:lnTo>
                <a:lnTo>
                  <a:pt x="125095" y="1239776"/>
                </a:lnTo>
                <a:lnTo>
                  <a:pt x="124968" y="1237996"/>
                </a:lnTo>
                <a:lnTo>
                  <a:pt x="124783" y="1235964"/>
                </a:lnTo>
                <a:lnTo>
                  <a:pt x="112903" y="1235964"/>
                </a:lnTo>
                <a:lnTo>
                  <a:pt x="117513" y="1226083"/>
                </a:lnTo>
                <a:lnTo>
                  <a:pt x="110139" y="1215726"/>
                </a:lnTo>
                <a:close/>
              </a:path>
              <a:path w="163195" h="1251585">
                <a:moveTo>
                  <a:pt x="123049" y="1244159"/>
                </a:moveTo>
                <a:lnTo>
                  <a:pt x="122682" y="1244600"/>
                </a:lnTo>
                <a:lnTo>
                  <a:pt x="119125" y="1244981"/>
                </a:lnTo>
                <a:lnTo>
                  <a:pt x="115697" y="1245235"/>
                </a:lnTo>
                <a:lnTo>
                  <a:pt x="122547" y="1245235"/>
                </a:lnTo>
                <a:lnTo>
                  <a:pt x="123049" y="1244159"/>
                </a:lnTo>
                <a:close/>
              </a:path>
              <a:path w="163195" h="1251585">
                <a:moveTo>
                  <a:pt x="112462" y="1240957"/>
                </a:moveTo>
                <a:lnTo>
                  <a:pt x="112649" y="1242695"/>
                </a:lnTo>
                <a:lnTo>
                  <a:pt x="115235" y="1244850"/>
                </a:lnTo>
                <a:lnTo>
                  <a:pt x="112462" y="1240957"/>
                </a:lnTo>
                <a:close/>
              </a:path>
              <a:path w="163195" h="1251585">
                <a:moveTo>
                  <a:pt x="125095" y="1239776"/>
                </a:moveTo>
                <a:lnTo>
                  <a:pt x="123049" y="1244159"/>
                </a:lnTo>
                <a:lnTo>
                  <a:pt x="125222" y="1241552"/>
                </a:lnTo>
                <a:lnTo>
                  <a:pt x="125095" y="1239776"/>
                </a:lnTo>
                <a:close/>
              </a:path>
              <a:path w="163195" h="1251585">
                <a:moveTo>
                  <a:pt x="66548" y="1159510"/>
                </a:moveTo>
                <a:lnTo>
                  <a:pt x="63754" y="1161542"/>
                </a:lnTo>
                <a:lnTo>
                  <a:pt x="60833" y="1163574"/>
                </a:lnTo>
                <a:lnTo>
                  <a:pt x="60198" y="1167511"/>
                </a:lnTo>
                <a:lnTo>
                  <a:pt x="62230" y="1170432"/>
                </a:lnTo>
                <a:lnTo>
                  <a:pt x="112462" y="1240957"/>
                </a:lnTo>
                <a:lnTo>
                  <a:pt x="111886" y="1234948"/>
                </a:lnTo>
                <a:lnTo>
                  <a:pt x="110139" y="1215726"/>
                </a:lnTo>
                <a:lnTo>
                  <a:pt x="72644" y="1163066"/>
                </a:lnTo>
                <a:lnTo>
                  <a:pt x="70612" y="1160145"/>
                </a:lnTo>
                <a:lnTo>
                  <a:pt x="66548" y="1159510"/>
                </a:lnTo>
                <a:close/>
              </a:path>
              <a:path w="163195" h="1251585">
                <a:moveTo>
                  <a:pt x="155448" y="1151509"/>
                </a:moveTo>
                <a:lnTo>
                  <a:pt x="151765" y="1152779"/>
                </a:lnTo>
                <a:lnTo>
                  <a:pt x="150241" y="1155954"/>
                </a:lnTo>
                <a:lnTo>
                  <a:pt x="122846" y="1214657"/>
                </a:lnTo>
                <a:lnTo>
                  <a:pt x="124968" y="1237996"/>
                </a:lnTo>
                <a:lnTo>
                  <a:pt x="125095" y="1239776"/>
                </a:lnTo>
                <a:lnTo>
                  <a:pt x="161671" y="1161415"/>
                </a:lnTo>
                <a:lnTo>
                  <a:pt x="163195" y="1158240"/>
                </a:lnTo>
                <a:lnTo>
                  <a:pt x="161798" y="1154430"/>
                </a:lnTo>
                <a:lnTo>
                  <a:pt x="158623" y="1152906"/>
                </a:lnTo>
                <a:lnTo>
                  <a:pt x="155448" y="1151509"/>
                </a:lnTo>
                <a:close/>
              </a:path>
              <a:path w="163195" h="1251585">
                <a:moveTo>
                  <a:pt x="117513" y="1226083"/>
                </a:moveTo>
                <a:lnTo>
                  <a:pt x="112903" y="1235964"/>
                </a:lnTo>
                <a:lnTo>
                  <a:pt x="123825" y="1234948"/>
                </a:lnTo>
                <a:lnTo>
                  <a:pt x="117513" y="1226083"/>
                </a:lnTo>
                <a:close/>
              </a:path>
              <a:path w="163195" h="1251585">
                <a:moveTo>
                  <a:pt x="122846" y="1214657"/>
                </a:moveTo>
                <a:lnTo>
                  <a:pt x="117513" y="1226083"/>
                </a:lnTo>
                <a:lnTo>
                  <a:pt x="123825" y="1234948"/>
                </a:lnTo>
                <a:lnTo>
                  <a:pt x="112903" y="1235964"/>
                </a:lnTo>
                <a:lnTo>
                  <a:pt x="124783" y="1235964"/>
                </a:lnTo>
                <a:lnTo>
                  <a:pt x="122846" y="1214657"/>
                </a:lnTo>
                <a:close/>
              </a:path>
              <a:path w="163195" h="1251585">
                <a:moveTo>
                  <a:pt x="9525" y="0"/>
                </a:moveTo>
                <a:lnTo>
                  <a:pt x="5969" y="254"/>
                </a:lnTo>
                <a:lnTo>
                  <a:pt x="2540" y="635"/>
                </a:lnTo>
                <a:lnTo>
                  <a:pt x="0" y="3683"/>
                </a:lnTo>
                <a:lnTo>
                  <a:pt x="254" y="7238"/>
                </a:lnTo>
                <a:lnTo>
                  <a:pt x="110139" y="1215726"/>
                </a:lnTo>
                <a:lnTo>
                  <a:pt x="117513" y="1226083"/>
                </a:lnTo>
                <a:lnTo>
                  <a:pt x="122846" y="1214657"/>
                </a:lnTo>
                <a:lnTo>
                  <a:pt x="12954" y="5969"/>
                </a:lnTo>
                <a:lnTo>
                  <a:pt x="12573" y="2540"/>
                </a:lnTo>
                <a:lnTo>
                  <a:pt x="9525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800085" y="2146681"/>
            <a:ext cx="163195" cy="1251585"/>
          </a:xfrm>
          <a:custGeom>
            <a:avLst/>
            <a:gdLst/>
            <a:ahLst/>
            <a:cxnLst/>
            <a:rect l="l" t="t" r="r" b="b"/>
            <a:pathLst>
              <a:path w="163195" h="1251585">
                <a:moveTo>
                  <a:pt x="115235" y="1244850"/>
                </a:moveTo>
                <a:lnTo>
                  <a:pt x="119761" y="1251204"/>
                </a:lnTo>
                <a:lnTo>
                  <a:pt x="122547" y="1245235"/>
                </a:lnTo>
                <a:lnTo>
                  <a:pt x="115697" y="1245235"/>
                </a:lnTo>
                <a:lnTo>
                  <a:pt x="115235" y="1244850"/>
                </a:lnTo>
                <a:close/>
              </a:path>
              <a:path w="163195" h="1251585">
                <a:moveTo>
                  <a:pt x="110139" y="1215726"/>
                </a:moveTo>
                <a:lnTo>
                  <a:pt x="112336" y="1239776"/>
                </a:lnTo>
                <a:lnTo>
                  <a:pt x="112462" y="1240957"/>
                </a:lnTo>
                <a:lnTo>
                  <a:pt x="115235" y="1244850"/>
                </a:lnTo>
                <a:lnTo>
                  <a:pt x="115697" y="1245235"/>
                </a:lnTo>
                <a:lnTo>
                  <a:pt x="119125" y="1244981"/>
                </a:lnTo>
                <a:lnTo>
                  <a:pt x="122682" y="1244600"/>
                </a:lnTo>
                <a:lnTo>
                  <a:pt x="123049" y="1244159"/>
                </a:lnTo>
                <a:lnTo>
                  <a:pt x="125095" y="1239776"/>
                </a:lnTo>
                <a:lnTo>
                  <a:pt x="124968" y="1237996"/>
                </a:lnTo>
                <a:lnTo>
                  <a:pt x="124783" y="1235964"/>
                </a:lnTo>
                <a:lnTo>
                  <a:pt x="112903" y="1235964"/>
                </a:lnTo>
                <a:lnTo>
                  <a:pt x="117513" y="1226083"/>
                </a:lnTo>
                <a:lnTo>
                  <a:pt x="110139" y="1215726"/>
                </a:lnTo>
                <a:close/>
              </a:path>
              <a:path w="163195" h="1251585">
                <a:moveTo>
                  <a:pt x="123049" y="1244159"/>
                </a:moveTo>
                <a:lnTo>
                  <a:pt x="122682" y="1244600"/>
                </a:lnTo>
                <a:lnTo>
                  <a:pt x="119125" y="1244981"/>
                </a:lnTo>
                <a:lnTo>
                  <a:pt x="115697" y="1245235"/>
                </a:lnTo>
                <a:lnTo>
                  <a:pt x="122547" y="1245235"/>
                </a:lnTo>
                <a:lnTo>
                  <a:pt x="123049" y="1244159"/>
                </a:lnTo>
                <a:close/>
              </a:path>
              <a:path w="163195" h="1251585">
                <a:moveTo>
                  <a:pt x="112462" y="1240957"/>
                </a:moveTo>
                <a:lnTo>
                  <a:pt x="112649" y="1242695"/>
                </a:lnTo>
                <a:lnTo>
                  <a:pt x="115235" y="1244850"/>
                </a:lnTo>
                <a:lnTo>
                  <a:pt x="112462" y="1240957"/>
                </a:lnTo>
                <a:close/>
              </a:path>
              <a:path w="163195" h="1251585">
                <a:moveTo>
                  <a:pt x="125095" y="1239776"/>
                </a:moveTo>
                <a:lnTo>
                  <a:pt x="123049" y="1244159"/>
                </a:lnTo>
                <a:lnTo>
                  <a:pt x="125222" y="1241552"/>
                </a:lnTo>
                <a:lnTo>
                  <a:pt x="125095" y="1239776"/>
                </a:lnTo>
                <a:close/>
              </a:path>
              <a:path w="163195" h="1251585">
                <a:moveTo>
                  <a:pt x="66548" y="1159510"/>
                </a:moveTo>
                <a:lnTo>
                  <a:pt x="63754" y="1161542"/>
                </a:lnTo>
                <a:lnTo>
                  <a:pt x="60833" y="1163574"/>
                </a:lnTo>
                <a:lnTo>
                  <a:pt x="60198" y="1167511"/>
                </a:lnTo>
                <a:lnTo>
                  <a:pt x="62230" y="1170432"/>
                </a:lnTo>
                <a:lnTo>
                  <a:pt x="112462" y="1240957"/>
                </a:lnTo>
                <a:lnTo>
                  <a:pt x="111886" y="1234948"/>
                </a:lnTo>
                <a:lnTo>
                  <a:pt x="110139" y="1215726"/>
                </a:lnTo>
                <a:lnTo>
                  <a:pt x="72644" y="1163066"/>
                </a:lnTo>
                <a:lnTo>
                  <a:pt x="70612" y="1160145"/>
                </a:lnTo>
                <a:lnTo>
                  <a:pt x="66548" y="1159510"/>
                </a:lnTo>
                <a:close/>
              </a:path>
              <a:path w="163195" h="1251585">
                <a:moveTo>
                  <a:pt x="155448" y="1151509"/>
                </a:moveTo>
                <a:lnTo>
                  <a:pt x="151765" y="1152779"/>
                </a:lnTo>
                <a:lnTo>
                  <a:pt x="150241" y="1155954"/>
                </a:lnTo>
                <a:lnTo>
                  <a:pt x="122846" y="1214657"/>
                </a:lnTo>
                <a:lnTo>
                  <a:pt x="124968" y="1237996"/>
                </a:lnTo>
                <a:lnTo>
                  <a:pt x="125095" y="1239776"/>
                </a:lnTo>
                <a:lnTo>
                  <a:pt x="161671" y="1161415"/>
                </a:lnTo>
                <a:lnTo>
                  <a:pt x="163195" y="1158240"/>
                </a:lnTo>
                <a:lnTo>
                  <a:pt x="161798" y="1154430"/>
                </a:lnTo>
                <a:lnTo>
                  <a:pt x="158623" y="1152906"/>
                </a:lnTo>
                <a:lnTo>
                  <a:pt x="155448" y="1151509"/>
                </a:lnTo>
                <a:close/>
              </a:path>
              <a:path w="163195" h="1251585">
                <a:moveTo>
                  <a:pt x="117513" y="1226083"/>
                </a:moveTo>
                <a:lnTo>
                  <a:pt x="112903" y="1235964"/>
                </a:lnTo>
                <a:lnTo>
                  <a:pt x="123825" y="1234948"/>
                </a:lnTo>
                <a:lnTo>
                  <a:pt x="117513" y="1226083"/>
                </a:lnTo>
                <a:close/>
              </a:path>
              <a:path w="163195" h="1251585">
                <a:moveTo>
                  <a:pt x="122846" y="1214657"/>
                </a:moveTo>
                <a:lnTo>
                  <a:pt x="117513" y="1226083"/>
                </a:lnTo>
                <a:lnTo>
                  <a:pt x="123825" y="1234948"/>
                </a:lnTo>
                <a:lnTo>
                  <a:pt x="112903" y="1235964"/>
                </a:lnTo>
                <a:lnTo>
                  <a:pt x="124783" y="1235964"/>
                </a:lnTo>
                <a:lnTo>
                  <a:pt x="122846" y="1214657"/>
                </a:lnTo>
                <a:close/>
              </a:path>
              <a:path w="163195" h="1251585">
                <a:moveTo>
                  <a:pt x="9525" y="0"/>
                </a:moveTo>
                <a:lnTo>
                  <a:pt x="5969" y="254"/>
                </a:lnTo>
                <a:lnTo>
                  <a:pt x="2540" y="635"/>
                </a:lnTo>
                <a:lnTo>
                  <a:pt x="0" y="3683"/>
                </a:lnTo>
                <a:lnTo>
                  <a:pt x="254" y="7238"/>
                </a:lnTo>
                <a:lnTo>
                  <a:pt x="110139" y="1215726"/>
                </a:lnTo>
                <a:lnTo>
                  <a:pt x="117513" y="1226083"/>
                </a:lnTo>
                <a:lnTo>
                  <a:pt x="122846" y="1214657"/>
                </a:lnTo>
                <a:lnTo>
                  <a:pt x="12954" y="5969"/>
                </a:lnTo>
                <a:lnTo>
                  <a:pt x="12573" y="2540"/>
                </a:lnTo>
                <a:lnTo>
                  <a:pt x="9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799578" y="2184273"/>
            <a:ext cx="1597660" cy="1370330"/>
          </a:xfrm>
          <a:custGeom>
            <a:avLst/>
            <a:gdLst/>
            <a:ahLst/>
            <a:cxnLst/>
            <a:rect l="l" t="t" r="r" b="b"/>
            <a:pathLst>
              <a:path w="1597659" h="1370329">
                <a:moveTo>
                  <a:pt x="1595091" y="1363274"/>
                </a:moveTo>
                <a:lnTo>
                  <a:pt x="1595120" y="1363726"/>
                </a:lnTo>
                <a:lnTo>
                  <a:pt x="1592833" y="1366265"/>
                </a:lnTo>
                <a:lnTo>
                  <a:pt x="1590548" y="1368932"/>
                </a:lnTo>
                <a:lnTo>
                  <a:pt x="1590113" y="1368975"/>
                </a:lnTo>
                <a:lnTo>
                  <a:pt x="1597532" y="1370329"/>
                </a:lnTo>
                <a:lnTo>
                  <a:pt x="1595091" y="1363274"/>
                </a:lnTo>
                <a:close/>
              </a:path>
              <a:path w="1597659" h="1370329">
                <a:moveTo>
                  <a:pt x="1585160" y="1368070"/>
                </a:moveTo>
                <a:lnTo>
                  <a:pt x="1586611" y="1369314"/>
                </a:lnTo>
                <a:lnTo>
                  <a:pt x="1590113" y="1368975"/>
                </a:lnTo>
                <a:lnTo>
                  <a:pt x="1585160" y="1368070"/>
                </a:lnTo>
                <a:close/>
              </a:path>
              <a:path w="1597659" h="1370329">
                <a:moveTo>
                  <a:pt x="1566136" y="1351764"/>
                </a:moveTo>
                <a:lnTo>
                  <a:pt x="1585160" y="1368070"/>
                </a:lnTo>
                <a:lnTo>
                  <a:pt x="1590113" y="1368975"/>
                </a:lnTo>
                <a:lnTo>
                  <a:pt x="1590548" y="1368932"/>
                </a:lnTo>
                <a:lnTo>
                  <a:pt x="1592833" y="1366265"/>
                </a:lnTo>
                <a:lnTo>
                  <a:pt x="1594662" y="1364233"/>
                </a:lnTo>
                <a:lnTo>
                  <a:pt x="1582039" y="1364233"/>
                </a:lnTo>
                <a:lnTo>
                  <a:pt x="1578492" y="1354027"/>
                </a:lnTo>
                <a:lnTo>
                  <a:pt x="1566136" y="1351764"/>
                </a:lnTo>
                <a:close/>
              </a:path>
              <a:path w="1597659" h="1370329">
                <a:moveTo>
                  <a:pt x="1498980" y="1339468"/>
                </a:moveTo>
                <a:lnTo>
                  <a:pt x="1495678" y="1341754"/>
                </a:lnTo>
                <a:lnTo>
                  <a:pt x="1494408" y="1348613"/>
                </a:lnTo>
                <a:lnTo>
                  <a:pt x="1496695" y="1351914"/>
                </a:lnTo>
                <a:lnTo>
                  <a:pt x="1585160" y="1368070"/>
                </a:lnTo>
                <a:lnTo>
                  <a:pt x="1566136" y="1351764"/>
                </a:lnTo>
                <a:lnTo>
                  <a:pt x="1498980" y="1339468"/>
                </a:lnTo>
                <a:close/>
              </a:path>
              <a:path w="1597659" h="1370329">
                <a:moveTo>
                  <a:pt x="1578492" y="1354027"/>
                </a:moveTo>
                <a:lnTo>
                  <a:pt x="1582039" y="1364233"/>
                </a:lnTo>
                <a:lnTo>
                  <a:pt x="1589151" y="1355978"/>
                </a:lnTo>
                <a:lnTo>
                  <a:pt x="1578492" y="1354027"/>
                </a:lnTo>
                <a:close/>
              </a:path>
              <a:path w="1597659" h="1370329">
                <a:moveTo>
                  <a:pt x="1574334" y="1342063"/>
                </a:moveTo>
                <a:lnTo>
                  <a:pt x="1578492" y="1354027"/>
                </a:lnTo>
                <a:lnTo>
                  <a:pt x="1589151" y="1355978"/>
                </a:lnTo>
                <a:lnTo>
                  <a:pt x="1582039" y="1364233"/>
                </a:lnTo>
                <a:lnTo>
                  <a:pt x="1594662" y="1364233"/>
                </a:lnTo>
                <a:lnTo>
                  <a:pt x="1595120" y="1363726"/>
                </a:lnTo>
                <a:lnTo>
                  <a:pt x="1595091" y="1363274"/>
                </a:lnTo>
                <a:lnTo>
                  <a:pt x="1593410" y="1358414"/>
                </a:lnTo>
                <a:lnTo>
                  <a:pt x="1574334" y="1342063"/>
                </a:lnTo>
                <a:close/>
              </a:path>
              <a:path w="1597659" h="1370329">
                <a:moveTo>
                  <a:pt x="1593410" y="1358414"/>
                </a:moveTo>
                <a:lnTo>
                  <a:pt x="1595091" y="1363274"/>
                </a:lnTo>
                <a:lnTo>
                  <a:pt x="1594866" y="1359662"/>
                </a:lnTo>
                <a:lnTo>
                  <a:pt x="1593410" y="1358414"/>
                </a:lnTo>
                <a:close/>
              </a:path>
              <a:path w="1597659" h="1370329">
                <a:moveTo>
                  <a:pt x="1560322" y="1271651"/>
                </a:moveTo>
                <a:lnTo>
                  <a:pt x="1553718" y="1273937"/>
                </a:lnTo>
                <a:lnTo>
                  <a:pt x="1551940" y="1277619"/>
                </a:lnTo>
                <a:lnTo>
                  <a:pt x="1574334" y="1342063"/>
                </a:lnTo>
                <a:lnTo>
                  <a:pt x="1593410" y="1358414"/>
                </a:lnTo>
                <a:lnTo>
                  <a:pt x="1564004" y="1273428"/>
                </a:lnTo>
                <a:lnTo>
                  <a:pt x="1560322" y="1271651"/>
                </a:lnTo>
                <a:close/>
              </a:path>
              <a:path w="1597659" h="1370329">
                <a:moveTo>
                  <a:pt x="8636" y="0"/>
                </a:moveTo>
                <a:lnTo>
                  <a:pt x="4572" y="253"/>
                </a:lnTo>
                <a:lnTo>
                  <a:pt x="0" y="5587"/>
                </a:lnTo>
                <a:lnTo>
                  <a:pt x="253" y="9651"/>
                </a:lnTo>
                <a:lnTo>
                  <a:pt x="1566136" y="1351764"/>
                </a:lnTo>
                <a:lnTo>
                  <a:pt x="1578492" y="1354027"/>
                </a:lnTo>
                <a:lnTo>
                  <a:pt x="1574334" y="1342063"/>
                </a:lnTo>
                <a:lnTo>
                  <a:pt x="8636" y="0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799578" y="2146173"/>
            <a:ext cx="1597660" cy="1370330"/>
          </a:xfrm>
          <a:custGeom>
            <a:avLst/>
            <a:gdLst/>
            <a:ahLst/>
            <a:cxnLst/>
            <a:rect l="l" t="t" r="r" b="b"/>
            <a:pathLst>
              <a:path w="1597659" h="1370329">
                <a:moveTo>
                  <a:pt x="1595091" y="1363274"/>
                </a:moveTo>
                <a:lnTo>
                  <a:pt x="1595120" y="1363726"/>
                </a:lnTo>
                <a:lnTo>
                  <a:pt x="1592833" y="1366265"/>
                </a:lnTo>
                <a:lnTo>
                  <a:pt x="1590548" y="1368932"/>
                </a:lnTo>
                <a:lnTo>
                  <a:pt x="1590113" y="1368975"/>
                </a:lnTo>
                <a:lnTo>
                  <a:pt x="1597532" y="1370329"/>
                </a:lnTo>
                <a:lnTo>
                  <a:pt x="1595091" y="1363274"/>
                </a:lnTo>
                <a:close/>
              </a:path>
              <a:path w="1597659" h="1370329">
                <a:moveTo>
                  <a:pt x="1585160" y="1368070"/>
                </a:moveTo>
                <a:lnTo>
                  <a:pt x="1586611" y="1369314"/>
                </a:lnTo>
                <a:lnTo>
                  <a:pt x="1590113" y="1368975"/>
                </a:lnTo>
                <a:lnTo>
                  <a:pt x="1585160" y="1368070"/>
                </a:lnTo>
                <a:close/>
              </a:path>
              <a:path w="1597659" h="1370329">
                <a:moveTo>
                  <a:pt x="1566136" y="1351764"/>
                </a:moveTo>
                <a:lnTo>
                  <a:pt x="1585160" y="1368070"/>
                </a:lnTo>
                <a:lnTo>
                  <a:pt x="1590113" y="1368975"/>
                </a:lnTo>
                <a:lnTo>
                  <a:pt x="1590548" y="1368932"/>
                </a:lnTo>
                <a:lnTo>
                  <a:pt x="1592833" y="1366265"/>
                </a:lnTo>
                <a:lnTo>
                  <a:pt x="1594662" y="1364233"/>
                </a:lnTo>
                <a:lnTo>
                  <a:pt x="1582039" y="1364233"/>
                </a:lnTo>
                <a:lnTo>
                  <a:pt x="1578492" y="1354027"/>
                </a:lnTo>
                <a:lnTo>
                  <a:pt x="1566136" y="1351764"/>
                </a:lnTo>
                <a:close/>
              </a:path>
              <a:path w="1597659" h="1370329">
                <a:moveTo>
                  <a:pt x="1498980" y="1339468"/>
                </a:moveTo>
                <a:lnTo>
                  <a:pt x="1495678" y="1341754"/>
                </a:lnTo>
                <a:lnTo>
                  <a:pt x="1494408" y="1348613"/>
                </a:lnTo>
                <a:lnTo>
                  <a:pt x="1496695" y="1351914"/>
                </a:lnTo>
                <a:lnTo>
                  <a:pt x="1585160" y="1368070"/>
                </a:lnTo>
                <a:lnTo>
                  <a:pt x="1566136" y="1351764"/>
                </a:lnTo>
                <a:lnTo>
                  <a:pt x="1498980" y="1339468"/>
                </a:lnTo>
                <a:close/>
              </a:path>
              <a:path w="1597659" h="1370329">
                <a:moveTo>
                  <a:pt x="1578492" y="1354027"/>
                </a:moveTo>
                <a:lnTo>
                  <a:pt x="1582039" y="1364233"/>
                </a:lnTo>
                <a:lnTo>
                  <a:pt x="1589151" y="1355978"/>
                </a:lnTo>
                <a:lnTo>
                  <a:pt x="1578492" y="1354027"/>
                </a:lnTo>
                <a:close/>
              </a:path>
              <a:path w="1597659" h="1370329">
                <a:moveTo>
                  <a:pt x="1574334" y="1342063"/>
                </a:moveTo>
                <a:lnTo>
                  <a:pt x="1578492" y="1354027"/>
                </a:lnTo>
                <a:lnTo>
                  <a:pt x="1589151" y="1355978"/>
                </a:lnTo>
                <a:lnTo>
                  <a:pt x="1582039" y="1364233"/>
                </a:lnTo>
                <a:lnTo>
                  <a:pt x="1594662" y="1364233"/>
                </a:lnTo>
                <a:lnTo>
                  <a:pt x="1595120" y="1363726"/>
                </a:lnTo>
                <a:lnTo>
                  <a:pt x="1595091" y="1363274"/>
                </a:lnTo>
                <a:lnTo>
                  <a:pt x="1593410" y="1358414"/>
                </a:lnTo>
                <a:lnTo>
                  <a:pt x="1574334" y="1342063"/>
                </a:lnTo>
                <a:close/>
              </a:path>
              <a:path w="1597659" h="1370329">
                <a:moveTo>
                  <a:pt x="1593410" y="1358414"/>
                </a:moveTo>
                <a:lnTo>
                  <a:pt x="1595091" y="1363274"/>
                </a:lnTo>
                <a:lnTo>
                  <a:pt x="1594866" y="1359662"/>
                </a:lnTo>
                <a:lnTo>
                  <a:pt x="1593410" y="1358414"/>
                </a:lnTo>
                <a:close/>
              </a:path>
              <a:path w="1597659" h="1370329">
                <a:moveTo>
                  <a:pt x="1560322" y="1271651"/>
                </a:moveTo>
                <a:lnTo>
                  <a:pt x="1553718" y="1273937"/>
                </a:lnTo>
                <a:lnTo>
                  <a:pt x="1551940" y="1277619"/>
                </a:lnTo>
                <a:lnTo>
                  <a:pt x="1574334" y="1342063"/>
                </a:lnTo>
                <a:lnTo>
                  <a:pt x="1593410" y="1358414"/>
                </a:lnTo>
                <a:lnTo>
                  <a:pt x="1564004" y="1273428"/>
                </a:lnTo>
                <a:lnTo>
                  <a:pt x="1560322" y="1271651"/>
                </a:lnTo>
                <a:close/>
              </a:path>
              <a:path w="1597659" h="1370329">
                <a:moveTo>
                  <a:pt x="8636" y="0"/>
                </a:moveTo>
                <a:lnTo>
                  <a:pt x="4572" y="253"/>
                </a:lnTo>
                <a:lnTo>
                  <a:pt x="0" y="5587"/>
                </a:lnTo>
                <a:lnTo>
                  <a:pt x="253" y="9651"/>
                </a:lnTo>
                <a:lnTo>
                  <a:pt x="1566136" y="1351764"/>
                </a:lnTo>
                <a:lnTo>
                  <a:pt x="1578492" y="1354027"/>
                </a:lnTo>
                <a:lnTo>
                  <a:pt x="1574334" y="1342063"/>
                </a:lnTo>
                <a:lnTo>
                  <a:pt x="86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86905" y="6309995"/>
            <a:ext cx="379730" cy="375285"/>
          </a:xfrm>
          <a:custGeom>
            <a:avLst/>
            <a:gdLst/>
            <a:ahLst/>
            <a:cxnLst/>
            <a:rect l="l" t="t" r="r" b="b"/>
            <a:pathLst>
              <a:path w="379729" h="375284">
                <a:moveTo>
                  <a:pt x="189865" y="0"/>
                </a:moveTo>
                <a:lnTo>
                  <a:pt x="0" y="187642"/>
                </a:lnTo>
                <a:lnTo>
                  <a:pt x="189865" y="375285"/>
                </a:lnTo>
                <a:lnTo>
                  <a:pt x="379729" y="187642"/>
                </a:lnTo>
                <a:lnTo>
                  <a:pt x="1898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86905" y="6309995"/>
            <a:ext cx="379730" cy="375285"/>
          </a:xfrm>
          <a:custGeom>
            <a:avLst/>
            <a:gdLst/>
            <a:ahLst/>
            <a:cxnLst/>
            <a:rect l="l" t="t" r="r" b="b"/>
            <a:pathLst>
              <a:path w="379729" h="375284">
                <a:moveTo>
                  <a:pt x="189865" y="0"/>
                </a:moveTo>
                <a:lnTo>
                  <a:pt x="0" y="187642"/>
                </a:lnTo>
                <a:lnTo>
                  <a:pt x="189865" y="375285"/>
                </a:lnTo>
                <a:lnTo>
                  <a:pt x="379729" y="187642"/>
                </a:lnTo>
                <a:lnTo>
                  <a:pt x="189865" y="0"/>
                </a:lnTo>
                <a:close/>
              </a:path>
            </a:pathLst>
          </a:custGeom>
          <a:ln w="25400">
            <a:solidFill>
              <a:srgbClr val="233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030719" y="6631305"/>
            <a:ext cx="287020" cy="293370"/>
          </a:xfrm>
          <a:custGeom>
            <a:avLst/>
            <a:gdLst/>
            <a:ahLst/>
            <a:cxnLst/>
            <a:rect l="l" t="t" r="r" b="b"/>
            <a:pathLst>
              <a:path w="287020" h="293370">
                <a:moveTo>
                  <a:pt x="143509" y="0"/>
                </a:moveTo>
                <a:lnTo>
                  <a:pt x="0" y="293369"/>
                </a:lnTo>
                <a:lnTo>
                  <a:pt x="287020" y="293369"/>
                </a:lnTo>
                <a:lnTo>
                  <a:pt x="14350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030719" y="6631305"/>
            <a:ext cx="287020" cy="293370"/>
          </a:xfrm>
          <a:custGeom>
            <a:avLst/>
            <a:gdLst/>
            <a:ahLst/>
            <a:cxnLst/>
            <a:rect l="l" t="t" r="r" b="b"/>
            <a:pathLst>
              <a:path w="287020" h="293370">
                <a:moveTo>
                  <a:pt x="143509" y="0"/>
                </a:moveTo>
                <a:lnTo>
                  <a:pt x="0" y="293369"/>
                </a:lnTo>
                <a:lnTo>
                  <a:pt x="287020" y="293369"/>
                </a:lnTo>
                <a:lnTo>
                  <a:pt x="143509" y="0"/>
                </a:lnTo>
                <a:close/>
              </a:path>
            </a:pathLst>
          </a:custGeom>
          <a:ln w="25400">
            <a:solidFill>
              <a:srgbClr val="233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986905" y="6096000"/>
            <a:ext cx="354965" cy="274955"/>
          </a:xfrm>
          <a:custGeom>
            <a:avLst/>
            <a:gdLst/>
            <a:ahLst/>
            <a:cxnLst/>
            <a:rect l="l" t="t" r="r" b="b"/>
            <a:pathLst>
              <a:path w="354965" h="274954">
                <a:moveTo>
                  <a:pt x="354965" y="0"/>
                </a:moveTo>
                <a:lnTo>
                  <a:pt x="0" y="0"/>
                </a:lnTo>
                <a:lnTo>
                  <a:pt x="177546" y="274954"/>
                </a:lnTo>
                <a:lnTo>
                  <a:pt x="35496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986905" y="6096000"/>
            <a:ext cx="354965" cy="274955"/>
          </a:xfrm>
          <a:custGeom>
            <a:avLst/>
            <a:gdLst/>
            <a:ahLst/>
            <a:cxnLst/>
            <a:rect l="l" t="t" r="r" b="b"/>
            <a:pathLst>
              <a:path w="354965" h="274954">
                <a:moveTo>
                  <a:pt x="0" y="0"/>
                </a:moveTo>
                <a:lnTo>
                  <a:pt x="354965" y="0"/>
                </a:lnTo>
                <a:lnTo>
                  <a:pt x="177546" y="27495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233E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39508" y="6144386"/>
            <a:ext cx="212471" cy="137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739508" y="6465036"/>
            <a:ext cx="212471" cy="137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761098" y="6777456"/>
            <a:ext cx="212471" cy="1379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5285" y="872997"/>
            <a:ext cx="27298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b)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Piroklastik (=Volkaniklastik </a:t>
            </a:r>
            <a:r>
              <a:rPr sz="1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sz="1200" b="1" u="heavy" spc="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Taneler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764" y="1531365"/>
            <a:ext cx="5786120" cy="211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Volkanik parçalı tanelerdir.Volkanlardan </a:t>
            </a:r>
            <a:r>
              <a:rPr sz="1200" dirty="0">
                <a:latin typeface="Times New Roman"/>
                <a:cs typeface="Times New Roman"/>
              </a:rPr>
              <a:t>3 tür malzame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çıkar:</a:t>
            </a:r>
            <a:endParaRPr sz="1200">
              <a:latin typeface="Times New Roman"/>
              <a:cs typeface="Times New Roman"/>
            </a:endParaRPr>
          </a:p>
          <a:p>
            <a:pPr marL="169545" indent="-156845">
              <a:lnSpc>
                <a:spcPct val="100000"/>
              </a:lnSpc>
              <a:spcBef>
                <a:spcPts val="1140"/>
              </a:spcBef>
              <a:buAutoNum type="alphaLcParenR"/>
              <a:tabLst>
                <a:tab pos="170180" algn="l"/>
              </a:tabLst>
            </a:pPr>
            <a:r>
              <a:rPr sz="1200" spc="-5" dirty="0">
                <a:latin typeface="Times New Roman"/>
                <a:cs typeface="Times New Roman"/>
              </a:rPr>
              <a:t>Lav,</a:t>
            </a:r>
            <a:endParaRPr sz="1200">
              <a:latin typeface="Times New Roman"/>
              <a:cs typeface="Times New Roman"/>
            </a:endParaRPr>
          </a:p>
          <a:p>
            <a:pPr marL="177165" indent="-164465">
              <a:lnSpc>
                <a:spcPct val="100000"/>
              </a:lnSpc>
              <a:spcBef>
                <a:spcPts val="1150"/>
              </a:spcBef>
              <a:buAutoNum type="alphaLcParenR"/>
              <a:tabLst>
                <a:tab pos="177800" algn="l"/>
              </a:tabLst>
            </a:pPr>
            <a:r>
              <a:rPr sz="1200" spc="-5" dirty="0">
                <a:latin typeface="Times New Roman"/>
                <a:cs typeface="Times New Roman"/>
              </a:rPr>
              <a:t>Parçalı </a:t>
            </a:r>
            <a:r>
              <a:rPr sz="1200" dirty="0">
                <a:latin typeface="Times New Roman"/>
                <a:cs typeface="Times New Roman"/>
              </a:rPr>
              <a:t>malzeme (piroklastik </a:t>
            </a:r>
            <a:r>
              <a:rPr sz="1200" spc="-5" dirty="0">
                <a:latin typeface="Times New Roman"/>
                <a:cs typeface="Times New Roman"/>
              </a:rPr>
              <a:t>taneler),</a:t>
            </a:r>
            <a:endParaRPr sz="1200">
              <a:latin typeface="Times New Roman"/>
              <a:cs typeface="Times New Roman"/>
            </a:endParaRPr>
          </a:p>
          <a:p>
            <a:pPr marL="168275" indent="-155575">
              <a:lnSpc>
                <a:spcPct val="100000"/>
              </a:lnSpc>
              <a:spcBef>
                <a:spcPts val="1140"/>
              </a:spcBef>
              <a:buAutoNum type="alphaLcParenR"/>
              <a:tabLst>
                <a:tab pos="168910" algn="l"/>
              </a:tabLst>
            </a:pPr>
            <a:r>
              <a:rPr sz="1200" spc="-5" dirty="0">
                <a:latin typeface="Times New Roman"/>
                <a:cs typeface="Times New Roman"/>
              </a:rPr>
              <a:t>Gazlar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469265" marR="5080">
              <a:lnSpc>
                <a:spcPct val="144200"/>
              </a:lnSpc>
            </a:pPr>
            <a:r>
              <a:rPr sz="1200" spc="-5" dirty="0">
                <a:latin typeface="Times New Roman"/>
                <a:cs typeface="Times New Roman"/>
              </a:rPr>
              <a:t>Patlamalı volkanlardan </a:t>
            </a:r>
            <a:r>
              <a:rPr sz="1200" dirty="0">
                <a:latin typeface="Times New Roman"/>
                <a:cs typeface="Times New Roman"/>
              </a:rPr>
              <a:t>çıkan malzemenin boy </a:t>
            </a:r>
            <a:r>
              <a:rPr sz="1200" spc="-5" dirty="0">
                <a:latin typeface="Times New Roman"/>
                <a:cs typeface="Times New Roman"/>
              </a:rPr>
              <a:t>aralığı </a:t>
            </a:r>
            <a:r>
              <a:rPr sz="1200" dirty="0">
                <a:latin typeface="Times New Roman"/>
                <a:cs typeface="Times New Roman"/>
              </a:rPr>
              <a:t>kil </a:t>
            </a:r>
            <a:r>
              <a:rPr sz="1200" spc="-5" dirty="0">
                <a:latin typeface="Times New Roman"/>
                <a:cs typeface="Times New Roman"/>
              </a:rPr>
              <a:t>boyundan </a:t>
            </a:r>
            <a:r>
              <a:rPr sz="1200" dirty="0">
                <a:latin typeface="Times New Roman"/>
                <a:cs typeface="Times New Roman"/>
              </a:rPr>
              <a:t>çakıl-blok </a:t>
            </a:r>
            <a:r>
              <a:rPr sz="1200" spc="-5" dirty="0">
                <a:latin typeface="Times New Roman"/>
                <a:cs typeface="Times New Roman"/>
              </a:rPr>
              <a:t>boyuna  kadar değişebilir (-I-)</a:t>
            </a:r>
            <a:r>
              <a:rPr sz="1200" dirty="0">
                <a:latin typeface="Times New Roman"/>
                <a:cs typeface="Times New Roman"/>
              </a:rPr>
              <a:t> 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364" y="6622160"/>
            <a:ext cx="5559425" cy="268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48717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-I-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R="1476375" algn="ctr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Ayrıca </a:t>
            </a:r>
            <a:r>
              <a:rPr sz="1200" dirty="0">
                <a:latin typeface="Times New Roman"/>
                <a:cs typeface="Times New Roman"/>
              </a:rPr>
              <a:t>bunlar </a:t>
            </a:r>
            <a:r>
              <a:rPr sz="1200" spc="-5" dirty="0">
                <a:latin typeface="Times New Roman"/>
                <a:cs typeface="Times New Roman"/>
              </a:rPr>
              <a:t>şekil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yapısı </a:t>
            </a:r>
            <a:r>
              <a:rPr sz="1200" dirty="0">
                <a:latin typeface="Times New Roman"/>
                <a:cs typeface="Times New Roman"/>
              </a:rPr>
              <a:t>özel </a:t>
            </a:r>
            <a:r>
              <a:rPr sz="1200" spc="-5" dirty="0">
                <a:latin typeface="Times New Roman"/>
                <a:cs typeface="Times New Roman"/>
              </a:rPr>
              <a:t>taneler </a:t>
            </a:r>
            <a:r>
              <a:rPr sz="1200" dirty="0">
                <a:latin typeface="Times New Roman"/>
                <a:cs typeface="Times New Roman"/>
              </a:rPr>
              <a:t>olabilir.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Örneğin;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"/>
              <a:buChar char="-"/>
              <a:tabLst>
                <a:tab pos="240665" algn="l"/>
                <a:tab pos="241300" algn="l"/>
              </a:tabLst>
            </a:pP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Volkan 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Camı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 : </a:t>
            </a:r>
            <a:r>
              <a:rPr sz="1200" spc="-5" dirty="0">
                <a:latin typeface="Times New Roman"/>
                <a:cs typeface="Times New Roman"/>
              </a:rPr>
              <a:t>Kristallenmemiş </a:t>
            </a:r>
            <a:r>
              <a:rPr sz="1200" dirty="0">
                <a:latin typeface="Times New Roman"/>
                <a:cs typeface="Times New Roman"/>
              </a:rPr>
              <a:t>SiO</a:t>
            </a:r>
            <a:r>
              <a:rPr sz="1200" baseline="-10416" dirty="0">
                <a:latin typeface="Times New Roman"/>
                <a:cs typeface="Times New Roman"/>
              </a:rPr>
              <a:t>2 </a:t>
            </a:r>
            <a:r>
              <a:rPr sz="1200" dirty="0">
                <a:latin typeface="Times New Roman"/>
                <a:cs typeface="Times New Roman"/>
              </a:rPr>
              <a:t>‘ </a:t>
            </a:r>
            <a:r>
              <a:rPr sz="1200" spc="-5" dirty="0">
                <a:latin typeface="Times New Roman"/>
                <a:cs typeface="Times New Roman"/>
              </a:rPr>
              <a:t>dir.(Örn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:Obsidiyen)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-"/>
            </a:pP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Clr>
                <a:srgbClr val="000000"/>
              </a:buClr>
              <a:buFont typeface="Arial"/>
              <a:buChar char="-"/>
              <a:tabLst>
                <a:tab pos="240665" algn="l"/>
                <a:tab pos="241300" algn="l"/>
              </a:tabLst>
            </a:pP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Kristaller: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Ekseri </a:t>
            </a:r>
            <a:r>
              <a:rPr sz="1200" dirty="0">
                <a:latin typeface="Times New Roman"/>
                <a:cs typeface="Times New Roman"/>
              </a:rPr>
              <a:t>kuvars ve </a:t>
            </a:r>
            <a:r>
              <a:rPr sz="1200" spc="-5" dirty="0">
                <a:latin typeface="Times New Roman"/>
                <a:cs typeface="Times New Roman"/>
              </a:rPr>
              <a:t>feldspat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mineralleridir.</a:t>
            </a:r>
            <a:endParaRPr sz="120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144200"/>
              </a:lnSpc>
              <a:spcBef>
                <a:spcPts val="985"/>
              </a:spcBef>
              <a:buClr>
                <a:srgbClr val="000000"/>
              </a:buClr>
              <a:buFont typeface="Arial"/>
              <a:buChar char="-"/>
              <a:tabLst>
                <a:tab pos="240665" algn="l"/>
                <a:tab pos="241300" algn="l"/>
              </a:tabLst>
            </a:pP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Volkan Bombası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:</a:t>
            </a:r>
            <a:r>
              <a:rPr sz="1200" spc="-5" dirty="0">
                <a:latin typeface="Times New Roman"/>
                <a:cs typeface="Times New Roman"/>
              </a:rPr>
              <a:t>Volkan bacasından yeryüzüne atılan katılaşmamış </a:t>
            </a:r>
            <a:r>
              <a:rPr sz="1200" dirty="0">
                <a:latin typeface="Times New Roman"/>
                <a:cs typeface="Times New Roman"/>
              </a:rPr>
              <a:t>lav parçasıdır.  </a:t>
            </a:r>
            <a:r>
              <a:rPr sz="1200" spc="-5" dirty="0">
                <a:latin typeface="Times New Roman"/>
                <a:cs typeface="Times New Roman"/>
              </a:rPr>
              <a:t>Ortası şişkin, kenarları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uzuncadır.</a:t>
            </a:r>
            <a:endParaRPr sz="1200">
              <a:latin typeface="Times New Roman"/>
              <a:cs typeface="Times New Roman"/>
            </a:endParaRPr>
          </a:p>
          <a:p>
            <a:pPr marL="240665" marR="6985" indent="-227965">
              <a:lnSpc>
                <a:spcPct val="144300"/>
              </a:lnSpc>
              <a:spcBef>
                <a:spcPts val="995"/>
              </a:spcBef>
              <a:buClr>
                <a:srgbClr val="000000"/>
              </a:buClr>
              <a:buFont typeface="Arial"/>
              <a:buChar char="-"/>
              <a:tabLst>
                <a:tab pos="240665" algn="l"/>
                <a:tab pos="241300" algn="l"/>
              </a:tabLst>
            </a:pPr>
            <a:r>
              <a:rPr sz="12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Süngertaşı(= Pümis/Pomzataşı)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sz="1200" spc="-5" dirty="0">
                <a:latin typeface="Times New Roman"/>
                <a:cs typeface="Times New Roman"/>
              </a:rPr>
              <a:t>Değişik boyda </a:t>
            </a:r>
            <a:r>
              <a:rPr sz="1200" dirty="0">
                <a:latin typeface="Times New Roman"/>
                <a:cs typeface="Times New Roman"/>
              </a:rPr>
              <a:t>olabilir, </a:t>
            </a:r>
            <a:r>
              <a:rPr sz="1200" spc="-5" dirty="0">
                <a:latin typeface="Times New Roman"/>
                <a:cs typeface="Times New Roman"/>
              </a:rPr>
              <a:t>belli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şekli yoktur, içi  tümüyle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gözeneklidir.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67254" y="4327524"/>
            <a:ext cx="1583690" cy="1313815"/>
          </a:xfrm>
          <a:custGeom>
            <a:avLst/>
            <a:gdLst/>
            <a:ahLst/>
            <a:cxnLst/>
            <a:rect l="l" t="t" r="r" b="b"/>
            <a:pathLst>
              <a:path w="1583689" h="1313814">
                <a:moveTo>
                  <a:pt x="787781" y="0"/>
                </a:moveTo>
                <a:lnTo>
                  <a:pt x="0" y="1305941"/>
                </a:lnTo>
                <a:lnTo>
                  <a:pt x="1583690" y="1313814"/>
                </a:lnTo>
                <a:lnTo>
                  <a:pt x="787781" y="0"/>
                </a:lnTo>
                <a:close/>
              </a:path>
            </a:pathLst>
          </a:custGeom>
          <a:ln w="29845">
            <a:solidFill>
              <a:srgbClr val="13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23439" y="4092066"/>
            <a:ext cx="1082675" cy="374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1130"/>
              </a:lnSpc>
              <a:spcBef>
                <a:spcPts val="95"/>
              </a:spcBef>
            </a:pPr>
            <a:r>
              <a:rPr sz="1000" spc="-5" dirty="0">
                <a:solidFill>
                  <a:srgbClr val="131515"/>
                </a:solidFill>
                <a:latin typeface="Arial"/>
                <a:cs typeface="Arial"/>
              </a:rPr>
              <a:t>Blok-Bomba</a:t>
            </a:r>
            <a:endParaRPr sz="1000">
              <a:latin typeface="Arial"/>
              <a:cs typeface="Arial"/>
            </a:endParaRPr>
          </a:p>
          <a:p>
            <a:pPr marL="554355">
              <a:lnSpc>
                <a:spcPts val="1610"/>
              </a:lnSpc>
            </a:pPr>
            <a:r>
              <a:rPr sz="1400" spc="-10" dirty="0">
                <a:solidFill>
                  <a:srgbClr val="131515"/>
                </a:solidFill>
                <a:latin typeface="Arial"/>
                <a:cs typeface="Arial"/>
              </a:rPr>
              <a:t>(</a:t>
            </a:r>
            <a:r>
              <a:rPr sz="1350" spc="-15" baseline="3086" dirty="0">
                <a:solidFill>
                  <a:srgbClr val="131515"/>
                </a:solidFill>
                <a:latin typeface="Arial"/>
                <a:cs typeface="Arial"/>
              </a:rPr>
              <a:t>&gt;32mm</a:t>
            </a:r>
            <a:r>
              <a:rPr sz="1350" spc="-254" baseline="3086" dirty="0">
                <a:solidFill>
                  <a:srgbClr val="131515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31515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5207" y="5520308"/>
            <a:ext cx="15049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1160"/>
              </a:lnSpc>
              <a:spcBef>
                <a:spcPts val="95"/>
              </a:spcBef>
            </a:pPr>
            <a:r>
              <a:rPr sz="1000" spc="-5" dirty="0">
                <a:solidFill>
                  <a:srgbClr val="131515"/>
                </a:solidFill>
                <a:latin typeface="Arial"/>
                <a:cs typeface="Arial"/>
              </a:rPr>
              <a:t>Volkanik </a:t>
            </a:r>
            <a:r>
              <a:rPr sz="1000" dirty="0">
                <a:solidFill>
                  <a:srgbClr val="131515"/>
                </a:solidFill>
                <a:latin typeface="Arial"/>
                <a:cs typeface="Arial"/>
              </a:rPr>
              <a:t>kül </a:t>
            </a:r>
            <a:r>
              <a:rPr sz="1000" spc="-10" dirty="0">
                <a:solidFill>
                  <a:srgbClr val="131515"/>
                </a:solidFill>
                <a:latin typeface="Arial"/>
                <a:cs typeface="Arial"/>
              </a:rPr>
              <a:t>ve</a:t>
            </a:r>
            <a:r>
              <a:rPr sz="1000" spc="-50" dirty="0">
                <a:solidFill>
                  <a:srgbClr val="13151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131515"/>
                </a:solidFill>
                <a:latin typeface="Arial"/>
                <a:cs typeface="Arial"/>
              </a:rPr>
              <a:t>tozlar(=tüf)</a:t>
            </a:r>
            <a:endParaRPr sz="1000">
              <a:latin typeface="Arial"/>
              <a:cs typeface="Arial"/>
            </a:endParaRPr>
          </a:p>
          <a:p>
            <a:pPr marL="382270">
              <a:lnSpc>
                <a:spcPts val="1040"/>
              </a:lnSpc>
            </a:pPr>
            <a:r>
              <a:rPr sz="900" dirty="0">
                <a:solidFill>
                  <a:srgbClr val="131515"/>
                </a:solidFill>
                <a:latin typeface="Arial"/>
                <a:cs typeface="Arial"/>
              </a:rPr>
              <a:t>(&lt;4mm)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65985" y="5520308"/>
            <a:ext cx="54165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4130" algn="ctr">
              <a:lnSpc>
                <a:spcPts val="1160"/>
              </a:lnSpc>
              <a:spcBef>
                <a:spcPts val="95"/>
              </a:spcBef>
            </a:pPr>
            <a:r>
              <a:rPr sz="1000" spc="-5" dirty="0">
                <a:solidFill>
                  <a:srgbClr val="131515"/>
                </a:solidFill>
                <a:latin typeface="Arial"/>
                <a:cs typeface="Arial"/>
              </a:rPr>
              <a:t>Lapilli</a:t>
            </a:r>
            <a:endParaRPr sz="1000">
              <a:latin typeface="Arial"/>
              <a:cs typeface="Arial"/>
            </a:endParaRPr>
          </a:p>
          <a:p>
            <a:pPr marR="5080" algn="ctr">
              <a:lnSpc>
                <a:spcPts val="1040"/>
              </a:lnSpc>
            </a:pPr>
            <a:r>
              <a:rPr sz="900" spc="-5" dirty="0">
                <a:solidFill>
                  <a:srgbClr val="131515"/>
                </a:solidFill>
                <a:latin typeface="Arial"/>
                <a:cs typeface="Arial"/>
              </a:rPr>
              <a:t>(32-4</a:t>
            </a:r>
            <a:r>
              <a:rPr sz="900" spc="-75" dirty="0">
                <a:solidFill>
                  <a:srgbClr val="13151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31515"/>
                </a:solidFill>
                <a:latin typeface="Arial"/>
                <a:cs typeface="Arial"/>
              </a:rPr>
              <a:t>mm)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79219" y="3875404"/>
            <a:ext cx="4013200" cy="2536190"/>
          </a:xfrm>
          <a:custGeom>
            <a:avLst/>
            <a:gdLst/>
            <a:ahLst/>
            <a:cxnLst/>
            <a:rect l="l" t="t" r="r" b="b"/>
            <a:pathLst>
              <a:path w="4013200" h="2536190">
                <a:moveTo>
                  <a:pt x="0" y="2536190"/>
                </a:moveTo>
                <a:lnTo>
                  <a:pt x="4013200" y="2536190"/>
                </a:lnTo>
                <a:lnTo>
                  <a:pt x="4013200" y="0"/>
                </a:lnTo>
                <a:lnTo>
                  <a:pt x="0" y="0"/>
                </a:lnTo>
                <a:lnTo>
                  <a:pt x="0" y="2536190"/>
                </a:lnTo>
                <a:close/>
              </a:path>
            </a:pathLst>
          </a:custGeom>
          <a:ln w="29845">
            <a:solidFill>
              <a:srgbClr val="1315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90746" y="9946258"/>
            <a:ext cx="1790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z="1000" spc="-55" dirty="0">
                <a:latin typeface="Arial"/>
                <a:cs typeface="Arial"/>
              </a:rPr>
              <a:t>9</a:t>
            </a:fld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1497</Words>
  <Application>Microsoft Office PowerPoint</Application>
  <PresentationFormat>Özel</PresentationFormat>
  <Paragraphs>199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Trebuchet MS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Sedimantoloji</dc:title>
  <dc:creator>http://www.nedir.org</dc:creator>
  <cp:lastModifiedBy>mehmet genç</cp:lastModifiedBy>
  <cp:revision>1</cp:revision>
  <dcterms:created xsi:type="dcterms:W3CDTF">2019-06-14T07:56:57Z</dcterms:created>
  <dcterms:modified xsi:type="dcterms:W3CDTF">2019-06-14T07:55:50Z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2018-03-23T00:00:00Z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2019-06-14T00:00:00Z</vt:filetime>
  </property>
</Properties>
</file>