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42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2948" y="347217"/>
            <a:ext cx="820750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@rebeccajkent.com" TargetMode="External"/><Relationship Id="rId2" Type="http://schemas.openxmlformats.org/officeDocument/2006/relationships/hyperlink" Target="http://www.rebeccajken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bbigenetik.med.ege.edu.tr/" TargetMode="External"/><Relationship Id="rId2" Type="http://schemas.openxmlformats.org/officeDocument/2006/relationships/hyperlink" Target="mailto:tibbigenetik@mail.ege.edu.tr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://www.gata.edu.t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gentest.org/" TargetMode="External"/><Relationship Id="rId7" Type="http://schemas.openxmlformats.org/officeDocument/2006/relationships/hyperlink" Target="http://www.medicine.ankara.edu.tr/internal_medical/pediatrics/mol-ge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ztb.gov.tr/" TargetMode="External"/><Relationship Id="rId5" Type="http://schemas.openxmlformats.org/officeDocument/2006/relationships/hyperlink" Target="mailto:info@ztb.gov.tr" TargetMode="External"/><Relationship Id="rId4" Type="http://schemas.openxmlformats.org/officeDocument/2006/relationships/hyperlink" Target="http://www.gen.hacettepe.edu.t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mailto:info@saglikinfo.com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://www.saglikinfo.com/index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rpha.net/" TargetMode="External"/><Relationship Id="rId5" Type="http://schemas.openxmlformats.org/officeDocument/2006/relationships/hyperlink" Target="http://www.dengerehabilitasyon.com/" TargetMode="External"/><Relationship Id="rId4" Type="http://schemas.openxmlformats.org/officeDocument/2006/relationships/hyperlink" Target="mailto:info@dengerehabilitasyon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68" y="4197858"/>
            <a:ext cx="4414520" cy="19634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İngiltere' </a:t>
            </a:r>
            <a:r>
              <a:rPr sz="1200" dirty="0">
                <a:latin typeface="Arial"/>
                <a:cs typeface="Arial"/>
              </a:rPr>
              <a:t>deki </a:t>
            </a:r>
            <a:r>
              <a:rPr sz="1200" spc="-5" dirty="0">
                <a:latin typeface="Arial"/>
                <a:cs typeface="Arial"/>
              </a:rPr>
              <a:t>Guy's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dirty="0">
                <a:latin typeface="Arial"/>
                <a:cs typeface="Arial"/>
              </a:rPr>
              <a:t>St Thomas’ </a:t>
            </a:r>
            <a:r>
              <a:rPr sz="1200" spc="-5" dirty="0">
                <a:latin typeface="Arial"/>
                <a:cs typeface="Arial"/>
              </a:rPr>
              <a:t>Hastanesi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dirty="0">
                <a:latin typeface="Arial"/>
                <a:cs typeface="Arial"/>
              </a:rPr>
              <a:t>IDEAS </a:t>
            </a:r>
            <a:r>
              <a:rPr sz="1200" spc="-5" dirty="0">
                <a:latin typeface="Arial"/>
                <a:cs typeface="Arial"/>
              </a:rPr>
              <a:t>Genetik  </a:t>
            </a:r>
            <a:r>
              <a:rPr sz="1200" spc="35" dirty="0">
                <a:latin typeface="Arial"/>
                <a:cs typeface="Arial"/>
              </a:rPr>
              <a:t>Bilgi Parkı </a:t>
            </a:r>
            <a:r>
              <a:rPr sz="1200" spc="40" dirty="0">
                <a:latin typeface="Arial"/>
                <a:cs typeface="Arial"/>
              </a:rPr>
              <a:t>tarafından hazırlanan broşürlerden </a:t>
            </a:r>
            <a:r>
              <a:rPr sz="1200" spc="35" dirty="0">
                <a:latin typeface="Arial"/>
                <a:cs typeface="Arial"/>
              </a:rPr>
              <a:t>kendi kalite  </a:t>
            </a:r>
            <a:r>
              <a:rPr sz="1200" spc="-5" dirty="0">
                <a:latin typeface="Arial"/>
                <a:cs typeface="Arial"/>
              </a:rPr>
              <a:t>standartlarına uygun olarak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uyarlanmıştır.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Ocak</a:t>
            </a:r>
            <a:r>
              <a:rPr sz="1200" spc="-5" dirty="0">
                <a:latin typeface="Arial"/>
                <a:cs typeface="Arial"/>
              </a:rPr>
              <a:t> 2007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9525" algn="just">
              <a:lnSpc>
                <a:spcPts val="1380"/>
              </a:lnSpc>
            </a:pPr>
            <a:r>
              <a:rPr sz="1200" spc="40" dirty="0">
                <a:latin typeface="Arial"/>
                <a:cs typeface="Arial"/>
              </a:rPr>
              <a:t>Bu </a:t>
            </a:r>
            <a:r>
              <a:rPr sz="1200" spc="65" dirty="0">
                <a:latin typeface="Arial"/>
                <a:cs typeface="Arial"/>
              </a:rPr>
              <a:t>çalışma </a:t>
            </a:r>
            <a:r>
              <a:rPr sz="1200" spc="70" dirty="0">
                <a:latin typeface="Arial"/>
                <a:cs typeface="Arial"/>
              </a:rPr>
              <a:t>EuroGentest, </a:t>
            </a:r>
            <a:r>
              <a:rPr sz="1200" spc="65" dirty="0">
                <a:latin typeface="Arial"/>
                <a:cs typeface="Arial"/>
              </a:rPr>
              <a:t>Avrupa Birliği </a:t>
            </a:r>
            <a:r>
              <a:rPr sz="1200" spc="55" dirty="0">
                <a:latin typeface="Arial"/>
                <a:cs typeface="Arial"/>
              </a:rPr>
              <a:t>FP6 </a:t>
            </a:r>
            <a:r>
              <a:rPr sz="1200" spc="70" dirty="0">
                <a:latin typeface="Arial"/>
                <a:cs typeface="Arial"/>
              </a:rPr>
              <a:t>tarafından  </a:t>
            </a:r>
            <a:r>
              <a:rPr sz="1200" spc="-5" dirty="0">
                <a:latin typeface="Arial"/>
                <a:cs typeface="Arial"/>
              </a:rPr>
              <a:t>desteklenmiştir. Kontrat Numarası: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512148.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Çeviri; Dr. </a:t>
            </a:r>
            <a:r>
              <a:rPr sz="1200" dirty="0">
                <a:latin typeface="Arial"/>
                <a:cs typeface="Arial"/>
              </a:rPr>
              <a:t>Türker </a:t>
            </a:r>
            <a:r>
              <a:rPr sz="1200" spc="-5" dirty="0">
                <a:latin typeface="Arial"/>
                <a:cs typeface="Arial"/>
              </a:rPr>
              <a:t>BİLGEN, Akdeniz Üniversitesi, Tıp Fakültesi,  Tıbbi Biyoloji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Genetik Anabilim Dalı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07059.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68" y="29972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168" y="6659677"/>
            <a:ext cx="1759585" cy="5156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sz="1100" spc="-5" dirty="0">
                <a:latin typeface="Arial"/>
                <a:cs typeface="Arial"/>
              </a:rPr>
              <a:t>Resimler; Rebecca </a:t>
            </a:r>
            <a:r>
              <a:rPr sz="1100" dirty="0">
                <a:latin typeface="Arial"/>
                <a:cs typeface="Arial"/>
              </a:rPr>
              <a:t>J </a:t>
            </a:r>
            <a:r>
              <a:rPr sz="1100" spc="-10" dirty="0">
                <a:latin typeface="Arial"/>
                <a:cs typeface="Arial"/>
              </a:rPr>
              <a:t>Kent  </a:t>
            </a:r>
            <a:r>
              <a:rPr sz="1100" spc="-5" dirty="0">
                <a:latin typeface="Arial"/>
                <a:cs typeface="Arial"/>
                <a:hlinkClick r:id="rId2"/>
              </a:rPr>
              <a:t>www.rebeccajkent.com 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3"/>
              </a:rPr>
              <a:t>rebecca@rebeccajkent.com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6241" y="6687111"/>
            <a:ext cx="1339689" cy="54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1686" y="6713588"/>
            <a:ext cx="1238237" cy="428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6191" y="0"/>
            <a:ext cx="5346191" cy="7559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089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X’e Bağlı</a:t>
            </a:r>
            <a:r>
              <a:rPr spc="-50" dirty="0"/>
              <a:t> </a:t>
            </a:r>
            <a:r>
              <a:rPr spc="-5" dirty="0"/>
              <a:t>Kalıtım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48196" y="6809028"/>
            <a:ext cx="4019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Hastalar ve Aileler İçin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Bilgiler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68" y="519430"/>
            <a:ext cx="4416425" cy="442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X’e </a:t>
            </a:r>
            <a:r>
              <a:rPr sz="1400" b="1" spc="-5" dirty="0">
                <a:latin typeface="Arial"/>
                <a:cs typeface="Arial"/>
              </a:rPr>
              <a:t>Bağlı Kalıtım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  <a:spcBef>
                <a:spcPts val="1115"/>
              </a:spcBef>
            </a:pP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broşür X’e bağlı kalıtımın </a:t>
            </a:r>
            <a:r>
              <a:rPr sz="1200" dirty="0">
                <a:latin typeface="Arial"/>
                <a:cs typeface="Arial"/>
              </a:rPr>
              <a:t>ne </a:t>
            </a:r>
            <a:r>
              <a:rPr sz="1200" spc="-5" dirty="0">
                <a:latin typeface="Arial"/>
                <a:cs typeface="Arial"/>
              </a:rPr>
              <a:t>olduğu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X’e bağlı hastalıkların  nasıl kalıtıldığı </a:t>
            </a:r>
            <a:r>
              <a:rPr sz="1200" dirty="0">
                <a:latin typeface="Arial"/>
                <a:cs typeface="Arial"/>
              </a:rPr>
              <a:t>hakkında </a:t>
            </a:r>
            <a:r>
              <a:rPr sz="1200" spc="-5" dirty="0">
                <a:latin typeface="Arial"/>
                <a:cs typeface="Arial"/>
              </a:rPr>
              <a:t>bilgiler vermek üzere hazırlanmıştır. X’e  bağlı kalıtımı anlamak için öncelikle genler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kromozomları  </a:t>
            </a:r>
            <a:r>
              <a:rPr sz="1200" dirty="0">
                <a:latin typeface="Arial"/>
                <a:cs typeface="Arial"/>
              </a:rPr>
              <a:t>tanımak </a:t>
            </a:r>
            <a:r>
              <a:rPr sz="1200" spc="-5" dirty="0">
                <a:latin typeface="Arial"/>
                <a:cs typeface="Arial"/>
              </a:rPr>
              <a:t>faydalı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olabilir.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Genler </a:t>
            </a:r>
            <a:r>
              <a:rPr sz="1400" b="1" spc="-10" dirty="0">
                <a:latin typeface="Arial"/>
                <a:cs typeface="Arial"/>
              </a:rPr>
              <a:t>ve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Kromozomlar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59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Vücudumuz milyonlarca hücreden yapılmıştır. Birçok hücre  genlerin tamamını içerir. Genler gelişmemizi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vücudumuzun  nasıl çalışacağını </a:t>
            </a:r>
            <a:r>
              <a:rPr sz="1200" dirty="0">
                <a:latin typeface="Arial"/>
                <a:cs typeface="Arial"/>
              </a:rPr>
              <a:t>kontrol </a:t>
            </a:r>
            <a:r>
              <a:rPr sz="1200" spc="-5" dirty="0">
                <a:latin typeface="Arial"/>
                <a:cs typeface="Arial"/>
              </a:rPr>
              <a:t>eden bilgi </a:t>
            </a:r>
            <a:r>
              <a:rPr sz="1200" dirty="0">
                <a:latin typeface="Arial"/>
                <a:cs typeface="Arial"/>
              </a:rPr>
              <a:t>takımı </a:t>
            </a:r>
            <a:r>
              <a:rPr sz="1200" spc="-5" dirty="0">
                <a:latin typeface="Arial"/>
                <a:cs typeface="Arial"/>
              </a:rPr>
              <a:t>olarak </a:t>
            </a:r>
            <a:r>
              <a:rPr sz="1200" dirty="0">
                <a:latin typeface="Arial"/>
                <a:cs typeface="Arial"/>
              </a:rPr>
              <a:t>rol </a:t>
            </a:r>
            <a:r>
              <a:rPr sz="1200" spc="-5" dirty="0">
                <a:latin typeface="Arial"/>
                <a:cs typeface="Arial"/>
              </a:rPr>
              <a:t>oynarlar.  Ayrıca genler </a:t>
            </a:r>
            <a:r>
              <a:rPr sz="1200" dirty="0">
                <a:latin typeface="Arial"/>
                <a:cs typeface="Arial"/>
              </a:rPr>
              <a:t>göz </a:t>
            </a:r>
            <a:r>
              <a:rPr sz="1200" spc="-5" dirty="0">
                <a:latin typeface="Arial"/>
                <a:cs typeface="Arial"/>
              </a:rPr>
              <a:t>rengimiz, </a:t>
            </a:r>
            <a:r>
              <a:rPr sz="1200" dirty="0">
                <a:latin typeface="Arial"/>
                <a:cs typeface="Arial"/>
              </a:rPr>
              <a:t>kan </a:t>
            </a:r>
            <a:r>
              <a:rPr sz="1200" spc="-5" dirty="0">
                <a:latin typeface="Arial"/>
                <a:cs typeface="Arial"/>
              </a:rPr>
              <a:t>grubumuz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boyumuz </a:t>
            </a:r>
            <a:r>
              <a:rPr sz="1200" spc="-10" dirty="0">
                <a:latin typeface="Arial"/>
                <a:cs typeface="Arial"/>
              </a:rPr>
              <a:t>gibi  </a:t>
            </a:r>
            <a:r>
              <a:rPr sz="1200" spc="-5" dirty="0">
                <a:latin typeface="Arial"/>
                <a:cs typeface="Arial"/>
              </a:rPr>
              <a:t>birçok özelliklerimizden sorumludurlar. Binlerce gene </a:t>
            </a:r>
            <a:r>
              <a:rPr sz="1200" spc="-10" dirty="0">
                <a:latin typeface="Arial"/>
                <a:cs typeface="Arial"/>
              </a:rPr>
              <a:t>sahibiz.  </a:t>
            </a:r>
            <a:r>
              <a:rPr sz="1200" spc="-5" dirty="0">
                <a:latin typeface="Arial"/>
                <a:cs typeface="Arial"/>
              </a:rPr>
              <a:t>Birçok genin </a:t>
            </a:r>
            <a:r>
              <a:rPr sz="1200" dirty="0">
                <a:latin typeface="Arial"/>
                <a:cs typeface="Arial"/>
              </a:rPr>
              <a:t>her </a:t>
            </a:r>
            <a:r>
              <a:rPr sz="1200" spc="-5" dirty="0">
                <a:latin typeface="Arial"/>
                <a:cs typeface="Arial"/>
              </a:rPr>
              <a:t>biri için bir kopya anneden, diğer bir kopya  babadan olmak üzere iki kopyasını taşırız. Hem anne hem </a:t>
            </a:r>
            <a:r>
              <a:rPr sz="1200" dirty="0">
                <a:latin typeface="Arial"/>
                <a:cs typeface="Arial"/>
              </a:rPr>
              <a:t>de  </a:t>
            </a:r>
            <a:r>
              <a:rPr sz="1200" spc="-5" dirty="0">
                <a:latin typeface="Arial"/>
                <a:cs typeface="Arial"/>
              </a:rPr>
              <a:t>baba ile benzer karakterlere </a:t>
            </a:r>
            <a:r>
              <a:rPr sz="1200" dirty="0">
                <a:latin typeface="Arial"/>
                <a:cs typeface="Arial"/>
              </a:rPr>
              <a:t>sahip </a:t>
            </a:r>
            <a:r>
              <a:rPr sz="1200" spc="-5" dirty="0">
                <a:latin typeface="Arial"/>
                <a:cs typeface="Arial"/>
              </a:rPr>
              <a:t>olmamızın sebebi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budur.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Genler kromozom </a:t>
            </a:r>
            <a:r>
              <a:rPr sz="1200" dirty="0">
                <a:latin typeface="Arial"/>
                <a:cs typeface="Arial"/>
              </a:rPr>
              <a:t>adı </a:t>
            </a:r>
            <a:r>
              <a:rPr sz="1200" spc="-5" dirty="0">
                <a:latin typeface="Arial"/>
                <a:cs typeface="Arial"/>
              </a:rPr>
              <a:t>verilen </a:t>
            </a:r>
            <a:r>
              <a:rPr sz="1200" dirty="0">
                <a:latin typeface="Arial"/>
                <a:cs typeface="Arial"/>
              </a:rPr>
              <a:t>küçük </a:t>
            </a:r>
            <a:r>
              <a:rPr sz="1200" spc="-5" dirty="0">
                <a:latin typeface="Arial"/>
                <a:cs typeface="Arial"/>
              </a:rPr>
              <a:t>ipliksi yapıların üzerinde  bulunurlar. Normalde çoğu hücremizde </a:t>
            </a:r>
            <a:r>
              <a:rPr sz="1200" dirty="0">
                <a:latin typeface="Arial"/>
                <a:cs typeface="Arial"/>
              </a:rPr>
              <a:t>46 </a:t>
            </a:r>
            <a:r>
              <a:rPr sz="1200" spc="-5" dirty="0">
                <a:latin typeface="Arial"/>
                <a:cs typeface="Arial"/>
              </a:rPr>
              <a:t>kromozom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bulunur.</a:t>
            </a:r>
            <a:endParaRPr sz="1200">
              <a:latin typeface="Arial"/>
              <a:cs typeface="Arial"/>
            </a:endParaRPr>
          </a:p>
          <a:p>
            <a:pPr marL="12700" marR="7620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23 </a:t>
            </a:r>
            <a:r>
              <a:rPr sz="1200" spc="-5" dirty="0">
                <a:latin typeface="Arial"/>
                <a:cs typeface="Arial"/>
              </a:rPr>
              <a:t>kromozomluk bir </a:t>
            </a:r>
            <a:r>
              <a:rPr sz="1200" dirty="0">
                <a:latin typeface="Arial"/>
                <a:cs typeface="Arial"/>
              </a:rPr>
              <a:t>takımı </a:t>
            </a:r>
            <a:r>
              <a:rPr sz="1200" spc="-5" dirty="0">
                <a:latin typeface="Arial"/>
                <a:cs typeface="Arial"/>
              </a:rPr>
              <a:t>annemizden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diğer 23  kromozomluk </a:t>
            </a:r>
            <a:r>
              <a:rPr sz="1200" dirty="0">
                <a:latin typeface="Arial"/>
                <a:cs typeface="Arial"/>
              </a:rPr>
              <a:t>takımı </a:t>
            </a:r>
            <a:r>
              <a:rPr sz="1200" spc="-5" dirty="0">
                <a:latin typeface="Arial"/>
                <a:cs typeface="Arial"/>
              </a:rPr>
              <a:t>babamızdan alırız. Böylece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takım 23  kromozoma </a:t>
            </a:r>
            <a:r>
              <a:rPr sz="1200" spc="-10" dirty="0">
                <a:latin typeface="Arial"/>
                <a:cs typeface="Arial"/>
              </a:rPr>
              <a:t>veya </a:t>
            </a:r>
            <a:r>
              <a:rPr sz="1200" dirty="0">
                <a:latin typeface="Arial"/>
                <a:cs typeface="Arial"/>
              </a:rPr>
              <a:t>23 </a:t>
            </a:r>
            <a:r>
              <a:rPr sz="1200" spc="-5" dirty="0">
                <a:latin typeface="Arial"/>
                <a:cs typeface="Arial"/>
              </a:rPr>
              <a:t>çift kromozoma sahip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oluruz.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68" y="29972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4656" y="29972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68" y="1392682"/>
            <a:ext cx="4414520" cy="14357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spc="-5" dirty="0">
                <a:latin typeface="Arial"/>
                <a:cs typeface="Arial"/>
              </a:rPr>
              <a:t>Ege Üniversitesi’ nin resmi web sitesidir. Genetikle ilgili  konularda kısa bilgiler veren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genetik laboratuvarının güncel  olarak hangi hizmetleri verdiğini gösteren web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sayfasıdır.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ts val="1380"/>
              </a:lnSpc>
              <a:spcBef>
                <a:spcPts val="35"/>
              </a:spcBef>
            </a:pPr>
            <a:r>
              <a:rPr sz="1200" dirty="0">
                <a:latin typeface="Arial"/>
                <a:cs typeface="Arial"/>
              </a:rPr>
              <a:t>Adres: </a:t>
            </a:r>
            <a:r>
              <a:rPr sz="1200" spc="-5" dirty="0">
                <a:latin typeface="Arial"/>
                <a:cs typeface="Arial"/>
              </a:rPr>
              <a:t>Ege Üniversitesi Tıp Fakültesi Tıbbi Genetik Anabilim  Dalı, Bornova, 35100-İZMIR,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Türkiye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latin typeface="Arial"/>
                <a:cs typeface="Arial"/>
              </a:rPr>
              <a:t>Tel: +90 </a:t>
            </a:r>
            <a:r>
              <a:rPr sz="1200" spc="-5" dirty="0">
                <a:latin typeface="Arial"/>
                <a:cs typeface="Arial"/>
              </a:rPr>
              <a:t>232 390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4917</a:t>
            </a:r>
            <a:endParaRPr sz="1200">
              <a:latin typeface="Arial"/>
              <a:cs typeface="Arial"/>
            </a:endParaRPr>
          </a:p>
          <a:p>
            <a:pPr marL="12700" marR="1783714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Arial"/>
                <a:cs typeface="Arial"/>
              </a:rPr>
              <a:t>E-posta: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tibbigenetik@mail.ege.edu.tr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Web: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www.tibbigenetik.med.ege.edu.tr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68" y="265938"/>
            <a:ext cx="4413250" cy="9848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360"/>
              </a:spcBef>
            </a:pPr>
            <a:r>
              <a:rPr sz="1200" spc="-5" dirty="0">
                <a:latin typeface="Arial"/>
                <a:cs typeface="Arial"/>
              </a:rPr>
              <a:t>Gülhane Askeri </a:t>
            </a:r>
            <a:r>
              <a:rPr sz="1200" dirty="0">
                <a:latin typeface="Arial"/>
                <a:cs typeface="Arial"/>
              </a:rPr>
              <a:t>Tıp </a:t>
            </a:r>
            <a:r>
              <a:rPr sz="1200" spc="-5" dirty="0">
                <a:latin typeface="Arial"/>
                <a:cs typeface="Arial"/>
              </a:rPr>
              <a:t>Akademisi’ nin resmi web sayfasıdır.  </a:t>
            </a:r>
            <a:r>
              <a:rPr sz="1200" dirty="0">
                <a:latin typeface="Arial"/>
                <a:cs typeface="Arial"/>
              </a:rPr>
              <a:t>Address: </a:t>
            </a:r>
            <a:r>
              <a:rPr sz="1200" spc="-5" dirty="0">
                <a:latin typeface="Arial"/>
                <a:cs typeface="Arial"/>
              </a:rPr>
              <a:t>Gülhane Askeri Tıp Akademisi, Askeri Tıp Fakültesi.  06018 </a:t>
            </a:r>
            <a:r>
              <a:rPr sz="1200" dirty="0">
                <a:latin typeface="Arial"/>
                <a:cs typeface="Arial"/>
              </a:rPr>
              <a:t>– Etlik,</a:t>
            </a:r>
            <a:r>
              <a:rPr sz="1200" spc="-5" dirty="0">
                <a:latin typeface="Arial"/>
                <a:cs typeface="Arial"/>
              </a:rPr>
              <a:t> ANKARA,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45"/>
              </a:lnSpc>
            </a:pPr>
            <a:r>
              <a:rPr sz="1200" dirty="0">
                <a:latin typeface="Arial"/>
                <a:cs typeface="Arial"/>
              </a:rPr>
              <a:t>Web: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www.gata.edu.tr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5589" y="513334"/>
            <a:ext cx="3176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Şekil 1: </a:t>
            </a:r>
            <a:r>
              <a:rPr sz="1400" b="1" spc="-15" dirty="0">
                <a:latin typeface="Arial"/>
                <a:cs typeface="Arial"/>
              </a:rPr>
              <a:t>Genler, </a:t>
            </a:r>
            <a:r>
              <a:rPr sz="1400" b="1" spc="-5" dirty="0">
                <a:latin typeface="Arial"/>
                <a:cs typeface="Arial"/>
              </a:rPr>
              <a:t>Kromozomlar </a:t>
            </a:r>
            <a:r>
              <a:rPr sz="1400" b="1" spc="-10" dirty="0">
                <a:latin typeface="Arial"/>
                <a:cs typeface="Arial"/>
              </a:rPr>
              <a:t>ve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5589" y="4194810"/>
            <a:ext cx="4415790" cy="6483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1610"/>
              </a:lnSpc>
              <a:spcBef>
                <a:spcPts val="215"/>
              </a:spcBef>
            </a:pPr>
            <a:r>
              <a:rPr sz="1400" b="1" spc="-5" dirty="0">
                <a:latin typeface="Arial"/>
                <a:cs typeface="Arial"/>
              </a:rPr>
              <a:t>Şekil 2: 23 çift kromozom büyüklüklerine göre  </a:t>
            </a:r>
            <a:r>
              <a:rPr sz="1400" b="1" spc="-10" dirty="0">
                <a:latin typeface="Arial"/>
                <a:cs typeface="Arial"/>
              </a:rPr>
              <a:t>düzenlenmiştir. Kromozom </a:t>
            </a:r>
            <a:r>
              <a:rPr sz="1400" b="1" dirty="0">
                <a:latin typeface="Arial"/>
                <a:cs typeface="Arial"/>
              </a:rPr>
              <a:t>1 </a:t>
            </a:r>
            <a:r>
              <a:rPr sz="1400" b="1" spc="-5" dirty="0">
                <a:latin typeface="Arial"/>
                <a:cs typeface="Arial"/>
              </a:rPr>
              <a:t>en büyük </a:t>
            </a:r>
            <a:r>
              <a:rPr sz="1400" b="1" spc="-15" dirty="0">
                <a:latin typeface="Arial"/>
                <a:cs typeface="Arial"/>
              </a:rPr>
              <a:t>olandır. </a:t>
            </a:r>
            <a:r>
              <a:rPr sz="1400" b="1" spc="-5" dirty="0">
                <a:latin typeface="Arial"/>
                <a:cs typeface="Arial"/>
              </a:rPr>
              <a:t>Son  iki kromozom </a:t>
            </a:r>
            <a:r>
              <a:rPr sz="1400" b="1" dirty="0">
                <a:latin typeface="Arial"/>
                <a:cs typeface="Arial"/>
              </a:rPr>
              <a:t>ise </a:t>
            </a:r>
            <a:r>
              <a:rPr sz="1400" b="1" spc="-5" dirty="0">
                <a:latin typeface="Arial"/>
                <a:cs typeface="Arial"/>
              </a:rPr>
              <a:t>cinsiyet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kromozomlarıdır.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0084" y="914019"/>
            <a:ext cx="3517138" cy="3045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8915" y="4967579"/>
            <a:ext cx="2355155" cy="2063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17328" y="29972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68" y="2795397"/>
            <a:ext cx="4413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125" algn="l"/>
                <a:tab pos="1464945" algn="l"/>
                <a:tab pos="2012950" algn="l"/>
                <a:tab pos="2357120" algn="l"/>
                <a:tab pos="3352800" algn="l"/>
                <a:tab pos="3900804" algn="l"/>
              </a:tabLst>
            </a:pPr>
            <a:r>
              <a:rPr sz="1200" dirty="0">
                <a:latin typeface="Arial"/>
                <a:cs typeface="Arial"/>
              </a:rPr>
              <a:t>Ba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ı	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5" dirty="0">
                <a:latin typeface="Arial"/>
                <a:cs typeface="Arial"/>
              </a:rPr>
              <a:t>lard</a:t>
            </a:r>
            <a:r>
              <a:rPr sz="1200" dirty="0">
                <a:latin typeface="Arial"/>
                <a:cs typeface="Arial"/>
              </a:rPr>
              <a:t>a	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	b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r	kop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ı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a,	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	dü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ün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68" y="2970657"/>
            <a:ext cx="441261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çalışmasını engelleyen bir değişim (mutasyon) olur. </a:t>
            </a: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değişim,  genetik bir hastalığa neden olabilir. Çünkü gen vücuda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doğru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168" y="3321177"/>
            <a:ext cx="4413885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bilgileri iletememektedir. X’e bağlı </a:t>
            </a:r>
            <a:r>
              <a:rPr sz="1200" dirty="0">
                <a:latin typeface="Arial"/>
                <a:cs typeface="Arial"/>
              </a:rPr>
              <a:t>bir genetik </a:t>
            </a:r>
            <a:r>
              <a:rPr sz="1200" spc="-5" dirty="0">
                <a:latin typeface="Arial"/>
                <a:cs typeface="Arial"/>
              </a:rPr>
              <a:t>hastalık, </a:t>
            </a:r>
            <a:r>
              <a:rPr sz="1200" dirty="0">
                <a:latin typeface="Arial"/>
                <a:cs typeface="Arial"/>
              </a:rPr>
              <a:t>X  </a:t>
            </a:r>
            <a:r>
              <a:rPr sz="1200" spc="-5" dirty="0">
                <a:latin typeface="Arial"/>
                <a:cs typeface="Arial"/>
              </a:rPr>
              <a:t>kromozomu üzerindeki bir gende meydana gelen değişiklikle  ortaya çıkmaktadır.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8527" y="4625397"/>
            <a:ext cx="4092045" cy="2468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5168" y="265938"/>
            <a:ext cx="4415155" cy="23869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Kromozomlar </a:t>
            </a:r>
            <a:r>
              <a:rPr sz="1200" dirty="0">
                <a:latin typeface="Arial"/>
                <a:cs typeface="Arial"/>
              </a:rPr>
              <a:t>(Şekil 2’ </a:t>
            </a:r>
            <a:r>
              <a:rPr sz="1200" spc="-10" dirty="0">
                <a:latin typeface="Arial"/>
                <a:cs typeface="Arial"/>
              </a:rPr>
              <a:t>ye </a:t>
            </a:r>
            <a:r>
              <a:rPr sz="1200" spc="-5" dirty="0">
                <a:latin typeface="Arial"/>
                <a:cs typeface="Arial"/>
              </a:rPr>
              <a:t>bakınız) kadın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erkeklerde </a:t>
            </a:r>
            <a:r>
              <a:rPr sz="1200" dirty="0">
                <a:latin typeface="Arial"/>
                <a:cs typeface="Arial"/>
              </a:rPr>
              <a:t>1 den </a:t>
            </a:r>
            <a:r>
              <a:rPr sz="1200" spc="-5" dirty="0">
                <a:latin typeface="Arial"/>
                <a:cs typeface="Arial"/>
              </a:rPr>
              <a:t>22’  </a:t>
            </a:r>
            <a:r>
              <a:rPr sz="1200" spc="-10" dirty="0">
                <a:latin typeface="Arial"/>
                <a:cs typeface="Arial"/>
              </a:rPr>
              <a:t>ye </a:t>
            </a:r>
            <a:r>
              <a:rPr sz="1200" dirty="0">
                <a:latin typeface="Arial"/>
                <a:cs typeface="Arial"/>
              </a:rPr>
              <a:t>kadar </a:t>
            </a:r>
            <a:r>
              <a:rPr sz="1200" spc="-5" dirty="0">
                <a:latin typeface="Arial"/>
                <a:cs typeface="Arial"/>
              </a:rPr>
              <a:t>aynı şekilde numaralandırılır. Bunlar otozomlar olarak  isimlendirilir. 23’üncü çift kromozomlar kadın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erkeklerde  farklıdır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bunlar cinsiyet kromozomları </a:t>
            </a:r>
            <a:r>
              <a:rPr sz="1200" dirty="0">
                <a:latin typeface="Arial"/>
                <a:cs typeface="Arial"/>
              </a:rPr>
              <a:t>olarak </a:t>
            </a:r>
            <a:r>
              <a:rPr sz="1200" spc="-5" dirty="0">
                <a:latin typeface="Arial"/>
                <a:cs typeface="Arial"/>
              </a:rPr>
              <a:t>isimlendirilir. </a:t>
            </a:r>
            <a:r>
              <a:rPr sz="1200" dirty="0">
                <a:latin typeface="Arial"/>
                <a:cs typeface="Arial"/>
              </a:rPr>
              <a:t>İki  çeşit </a:t>
            </a:r>
            <a:r>
              <a:rPr sz="1200" spc="-5" dirty="0">
                <a:latin typeface="Arial"/>
                <a:cs typeface="Arial"/>
              </a:rPr>
              <a:t>cinsiyet kromozomu vardır. Birisi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kromozomu, diğeri ise </a:t>
            </a:r>
            <a:r>
              <a:rPr sz="1200" dirty="0">
                <a:latin typeface="Arial"/>
                <a:cs typeface="Arial"/>
              </a:rPr>
              <a:t>Y  </a:t>
            </a:r>
            <a:r>
              <a:rPr sz="1200" spc="-5" dirty="0">
                <a:latin typeface="Arial"/>
                <a:cs typeface="Arial"/>
              </a:rPr>
              <a:t>kromozomu olarak isimlendirilir. Kadınlar normalde iki </a:t>
            </a:r>
            <a:r>
              <a:rPr sz="1200" dirty="0">
                <a:latin typeface="Arial"/>
                <a:cs typeface="Arial"/>
              </a:rPr>
              <a:t>X kromo-  </a:t>
            </a:r>
            <a:r>
              <a:rPr sz="1200" spc="-5" dirty="0">
                <a:latin typeface="Arial"/>
                <a:cs typeface="Arial"/>
              </a:rPr>
              <a:t>zomuna </a:t>
            </a:r>
            <a:r>
              <a:rPr sz="1200" spc="-10" dirty="0">
                <a:latin typeface="Arial"/>
                <a:cs typeface="Arial"/>
              </a:rPr>
              <a:t>(XX) </a:t>
            </a:r>
            <a:r>
              <a:rPr sz="1200" spc="-5" dirty="0">
                <a:latin typeface="Arial"/>
                <a:cs typeface="Arial"/>
              </a:rPr>
              <a:t>sahiptir. Bir kadın bir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kromozomunu annesinden  alırken, diğerini babasından alır. </a:t>
            </a:r>
            <a:r>
              <a:rPr sz="1200" dirty="0">
                <a:latin typeface="Arial"/>
                <a:cs typeface="Arial"/>
              </a:rPr>
              <a:t>Erkekler </a:t>
            </a:r>
            <a:r>
              <a:rPr sz="1200" spc="-10" dirty="0">
                <a:latin typeface="Arial"/>
                <a:cs typeface="Arial"/>
              </a:rPr>
              <a:t>ise </a:t>
            </a:r>
            <a:r>
              <a:rPr sz="1200" spc="-5" dirty="0">
                <a:latin typeface="Arial"/>
                <a:cs typeface="Arial"/>
              </a:rPr>
              <a:t>normalde bir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10" dirty="0">
                <a:latin typeface="Arial"/>
                <a:cs typeface="Arial"/>
              </a:rPr>
              <a:t>ve  </a:t>
            </a:r>
            <a:r>
              <a:rPr sz="1200" spc="-5" dirty="0">
                <a:latin typeface="Arial"/>
                <a:cs typeface="Arial"/>
              </a:rPr>
              <a:t>bir </a:t>
            </a:r>
            <a:r>
              <a:rPr sz="1200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kromozomuna sahiptir (XY). Bir </a:t>
            </a:r>
            <a:r>
              <a:rPr sz="1200" dirty="0">
                <a:latin typeface="Arial"/>
                <a:cs typeface="Arial"/>
              </a:rPr>
              <a:t>erkek X </a:t>
            </a:r>
            <a:r>
              <a:rPr sz="1200" spc="-5" dirty="0">
                <a:latin typeface="Arial"/>
                <a:cs typeface="Arial"/>
              </a:rPr>
              <a:t>kromozomunu an-  nesinden alırken, </a:t>
            </a:r>
            <a:r>
              <a:rPr sz="1200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kromozomunu babasından alır. Dolayısıyla  </a:t>
            </a:r>
            <a:r>
              <a:rPr sz="1200" dirty="0">
                <a:latin typeface="Arial"/>
                <a:cs typeface="Arial"/>
              </a:rPr>
              <a:t>Şekil 2, </a:t>
            </a:r>
            <a:r>
              <a:rPr sz="1200" spc="-5" dirty="0">
                <a:latin typeface="Arial"/>
                <a:cs typeface="Arial"/>
              </a:rPr>
              <a:t>kromozomların son çifti XY olduğu için bir erkeğin kro-  mozomlarını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göstermektedir.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5589" y="516382"/>
            <a:ext cx="231140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sağlayan, ücretsiz web sayfasıdır.  </a:t>
            </a:r>
            <a:r>
              <a:rPr sz="1200" dirty="0">
                <a:latin typeface="Arial"/>
                <a:cs typeface="Arial"/>
              </a:rPr>
              <a:t>Web: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www.eurogentest.org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5589" y="1042161"/>
            <a:ext cx="1864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Ulusal genetik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merkezler: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5589" y="1392682"/>
            <a:ext cx="4411980" cy="9099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web sayfası Hacettepe Üniversitesi tarafından yaygın genetik  hastalıklar hakkında kısa bilgiler vermek üzere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hazırlanmıştır.</a:t>
            </a:r>
            <a:endParaRPr sz="1200">
              <a:latin typeface="Arial"/>
              <a:cs typeface="Arial"/>
            </a:endParaRPr>
          </a:p>
          <a:p>
            <a:pPr marL="12700" marR="1111250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Adres: </a:t>
            </a:r>
            <a:r>
              <a:rPr sz="1200" spc="-5" dirty="0">
                <a:latin typeface="Arial"/>
                <a:cs typeface="Arial"/>
              </a:rPr>
              <a:t>Hacettepe Üniversitesi, 06532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ANKARA  </a:t>
            </a:r>
            <a:r>
              <a:rPr sz="1200" dirty="0">
                <a:latin typeface="Arial"/>
                <a:cs typeface="Arial"/>
              </a:rPr>
              <a:t>Tel: +90 </a:t>
            </a:r>
            <a:r>
              <a:rPr sz="1200" spc="-5" dirty="0">
                <a:latin typeface="Arial"/>
                <a:cs typeface="Arial"/>
              </a:rPr>
              <a:t>312 305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5000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45"/>
              </a:lnSpc>
            </a:pPr>
            <a:r>
              <a:rPr sz="1200" dirty="0">
                <a:latin typeface="Arial"/>
                <a:cs typeface="Arial"/>
              </a:rPr>
              <a:t>Web: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www.gen.hacettepe.edu.tr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5589" y="2444623"/>
            <a:ext cx="4411980" cy="12604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Dr. </a:t>
            </a:r>
            <a:r>
              <a:rPr sz="1200" dirty="0">
                <a:latin typeface="Arial"/>
                <a:cs typeface="Arial"/>
              </a:rPr>
              <a:t>Zekai </a:t>
            </a:r>
            <a:r>
              <a:rPr sz="1200" spc="-5" dirty="0">
                <a:latin typeface="Arial"/>
                <a:cs typeface="Arial"/>
              </a:rPr>
              <a:t>Tahir </a:t>
            </a:r>
            <a:r>
              <a:rPr sz="1200" dirty="0">
                <a:latin typeface="Arial"/>
                <a:cs typeface="Arial"/>
              </a:rPr>
              <a:t>Burak </a:t>
            </a:r>
            <a:r>
              <a:rPr sz="1200" spc="-5" dirty="0">
                <a:latin typeface="Arial"/>
                <a:cs typeface="Arial"/>
              </a:rPr>
              <a:t>Kadın Sağlığı Eğitim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Araştırma  Hastanesi’ nin resmi web sayfasıdır. Genetik </a:t>
            </a:r>
            <a:r>
              <a:rPr sz="1200" dirty="0">
                <a:latin typeface="Arial"/>
                <a:cs typeface="Arial"/>
              </a:rPr>
              <a:t>testler </a:t>
            </a:r>
            <a:r>
              <a:rPr sz="1200" spc="-10" dirty="0">
                <a:latin typeface="Arial"/>
                <a:cs typeface="Arial"/>
              </a:rPr>
              <a:t>ve verilen  </a:t>
            </a:r>
            <a:r>
              <a:rPr sz="1200" spc="-5" dirty="0">
                <a:latin typeface="Arial"/>
                <a:cs typeface="Arial"/>
              </a:rPr>
              <a:t>hizmetler hakkında bilgiler bulmak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mümkündür.</a:t>
            </a:r>
            <a:endParaRPr sz="1200">
              <a:latin typeface="Arial"/>
              <a:cs typeface="Arial"/>
            </a:endParaRPr>
          </a:p>
          <a:p>
            <a:pPr marL="12700" marR="102171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Adres: </a:t>
            </a:r>
            <a:r>
              <a:rPr sz="1200" spc="-5" dirty="0">
                <a:latin typeface="Arial"/>
                <a:cs typeface="Arial"/>
              </a:rPr>
              <a:t>Talatpaşa Bulvarı Samanpazarı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5" dirty="0">
                <a:latin typeface="Arial"/>
                <a:cs typeface="Arial"/>
              </a:rPr>
              <a:t>ANKARA  </a:t>
            </a:r>
            <a:r>
              <a:rPr sz="1200" dirty="0">
                <a:latin typeface="Arial"/>
                <a:cs typeface="Arial"/>
              </a:rPr>
              <a:t>Tel: </a:t>
            </a:r>
            <a:r>
              <a:rPr sz="1200" spc="-5" dirty="0">
                <a:latin typeface="Arial"/>
                <a:cs typeface="Arial"/>
              </a:rPr>
              <a:t>(0312) 306 50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  <a:p>
            <a:pPr marL="12700" marR="2754630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E-posta: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info@ztb.gov.tr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Web: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www.ztb.gov.tr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5589" y="3847338"/>
            <a:ext cx="4415155" cy="28378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Ankara </a:t>
            </a:r>
            <a:r>
              <a:rPr sz="1200" spc="-5" dirty="0">
                <a:latin typeface="Arial"/>
                <a:cs typeface="Arial"/>
              </a:rPr>
              <a:t>Üniversitesi, Pediatrik Moleküler </a:t>
            </a:r>
            <a:r>
              <a:rPr sz="1200" dirty="0">
                <a:latin typeface="Arial"/>
                <a:cs typeface="Arial"/>
              </a:rPr>
              <a:t>Genetik </a:t>
            </a:r>
            <a:r>
              <a:rPr sz="1200" spc="-5" dirty="0">
                <a:latin typeface="Arial"/>
                <a:cs typeface="Arial"/>
              </a:rPr>
              <a:t>Bölümü’ </a:t>
            </a:r>
            <a:r>
              <a:rPr sz="1200" spc="-10" dirty="0">
                <a:latin typeface="Arial"/>
                <a:cs typeface="Arial"/>
              </a:rPr>
              <a:t>nün  </a:t>
            </a:r>
            <a:r>
              <a:rPr sz="1200" spc="-5" dirty="0">
                <a:latin typeface="Arial"/>
                <a:cs typeface="Arial"/>
              </a:rPr>
              <a:t>hazırladığı genetikle ilgili oldukça kapsamlı bilgiler veren </a:t>
            </a:r>
            <a:r>
              <a:rPr sz="1200" dirty="0">
                <a:latin typeface="Arial"/>
                <a:cs typeface="Arial"/>
              </a:rPr>
              <a:t>resmi  </a:t>
            </a:r>
            <a:r>
              <a:rPr sz="1200" spc="-5" dirty="0">
                <a:latin typeface="Arial"/>
                <a:cs typeface="Arial"/>
              </a:rPr>
              <a:t>web sayfasıdır.</a:t>
            </a:r>
            <a:endParaRPr sz="1200">
              <a:latin typeface="Arial"/>
              <a:cs typeface="Arial"/>
            </a:endParaRPr>
          </a:p>
          <a:p>
            <a:pPr marL="12700" marR="45593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Adres: </a:t>
            </a:r>
            <a:r>
              <a:rPr sz="1200" spc="-5" dirty="0">
                <a:latin typeface="Arial"/>
                <a:cs typeface="Arial"/>
              </a:rPr>
              <a:t>KORU Mahallesi, 606. Sokak, </a:t>
            </a:r>
            <a:r>
              <a:rPr sz="1200" spc="-10" dirty="0">
                <a:latin typeface="Arial"/>
                <a:cs typeface="Arial"/>
              </a:rPr>
              <a:t>UYUM </a:t>
            </a:r>
            <a:r>
              <a:rPr sz="1200" spc="-5" dirty="0">
                <a:latin typeface="Arial"/>
                <a:cs typeface="Arial"/>
              </a:rPr>
              <a:t>Sitesi No: </a:t>
            </a:r>
            <a:r>
              <a:rPr sz="1200" dirty="0">
                <a:latin typeface="Arial"/>
                <a:cs typeface="Arial"/>
              </a:rPr>
              <a:t>19.  </a:t>
            </a:r>
            <a:r>
              <a:rPr sz="1200" spc="-5" dirty="0">
                <a:latin typeface="Arial"/>
                <a:cs typeface="Arial"/>
              </a:rPr>
              <a:t>06530, </a:t>
            </a:r>
            <a:r>
              <a:rPr sz="1200" spc="-10" dirty="0">
                <a:latin typeface="Arial"/>
                <a:cs typeface="Arial"/>
              </a:rPr>
              <a:t>Cayyolu,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ANKARA,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latin typeface="Arial"/>
                <a:cs typeface="Arial"/>
              </a:rPr>
              <a:t>FAX : </a:t>
            </a:r>
            <a:r>
              <a:rPr sz="1200" spc="-5" dirty="0">
                <a:latin typeface="Arial"/>
                <a:cs typeface="Arial"/>
              </a:rPr>
              <a:t>90-312-3620581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90-312-3201433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www.medicine.ankara.edu.tr/internal_medical/pediatrics/mol-gen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Akdeniz Üniversitesi, Tıp Fakültesi, Tıbbi Biyoloji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dirty="0">
                <a:latin typeface="Arial"/>
                <a:cs typeface="Arial"/>
              </a:rPr>
              <a:t>Genetik  </a:t>
            </a:r>
            <a:r>
              <a:rPr sz="1200" spc="25" dirty="0">
                <a:latin typeface="Arial"/>
                <a:cs typeface="Arial"/>
              </a:rPr>
              <a:t>Anabilim </a:t>
            </a:r>
            <a:r>
              <a:rPr sz="1200" spc="20" dirty="0">
                <a:latin typeface="Arial"/>
                <a:cs typeface="Arial"/>
              </a:rPr>
              <a:t>Dalı’ nın </a:t>
            </a:r>
            <a:r>
              <a:rPr sz="1200" spc="25" dirty="0">
                <a:latin typeface="Arial"/>
                <a:cs typeface="Arial"/>
              </a:rPr>
              <a:t>resmi </a:t>
            </a:r>
            <a:r>
              <a:rPr sz="1200" spc="15" dirty="0">
                <a:latin typeface="Arial"/>
                <a:cs typeface="Arial"/>
              </a:rPr>
              <a:t>web </a:t>
            </a:r>
            <a:r>
              <a:rPr sz="1200" spc="25" dirty="0">
                <a:latin typeface="Arial"/>
                <a:cs typeface="Arial"/>
              </a:rPr>
              <a:t>sayfasıdır. Genetik  </a:t>
            </a:r>
            <a:r>
              <a:rPr sz="1200" spc="-5" dirty="0">
                <a:latin typeface="Arial"/>
                <a:cs typeface="Arial"/>
              </a:rPr>
              <a:t>laboratuarlarında yapılan testler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bölüm hakkında detaylı bilgi  bulmak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mümkündür.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latin typeface="Arial"/>
                <a:cs typeface="Arial"/>
              </a:rPr>
              <a:t>Adres: </a:t>
            </a:r>
            <a:r>
              <a:rPr sz="1200" spc="-5" dirty="0">
                <a:latin typeface="Arial"/>
                <a:cs typeface="Arial"/>
              </a:rPr>
              <a:t>Akdeniz Üniversitesi, </a:t>
            </a:r>
            <a:r>
              <a:rPr sz="1200" dirty="0">
                <a:latin typeface="Arial"/>
                <a:cs typeface="Arial"/>
              </a:rPr>
              <a:t>Tıp </a:t>
            </a:r>
            <a:r>
              <a:rPr sz="1200" spc="-5" dirty="0">
                <a:latin typeface="Arial"/>
                <a:cs typeface="Arial"/>
              </a:rPr>
              <a:t>Fakültesi, Tıbbi Biyoloji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</a:t>
            </a:r>
            <a:endParaRPr sz="1200">
              <a:latin typeface="Arial"/>
              <a:cs typeface="Arial"/>
            </a:endParaRPr>
          </a:p>
          <a:p>
            <a:pPr marL="12700" marR="223520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Arial"/>
                <a:cs typeface="Arial"/>
              </a:rPr>
              <a:t>Genetik Anabilim Dalı. Dekanlık Binası </a:t>
            </a:r>
            <a:r>
              <a:rPr sz="1200" dirty="0">
                <a:latin typeface="Arial"/>
                <a:cs typeface="Arial"/>
              </a:rPr>
              <a:t>3. </a:t>
            </a:r>
            <a:r>
              <a:rPr sz="1200" spc="-5" dirty="0">
                <a:latin typeface="Arial"/>
                <a:cs typeface="Arial"/>
              </a:rPr>
              <a:t>Kat Kampus </a:t>
            </a:r>
            <a:r>
              <a:rPr sz="1200" dirty="0">
                <a:latin typeface="Arial"/>
                <a:cs typeface="Arial"/>
              </a:rPr>
              <a:t>07059-  </a:t>
            </a:r>
            <a:r>
              <a:rPr sz="1200" spc="-5" dirty="0">
                <a:latin typeface="Arial"/>
                <a:cs typeface="Arial"/>
              </a:rPr>
              <a:t>ANTALYA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45"/>
              </a:lnSpc>
            </a:pPr>
            <a:r>
              <a:rPr sz="1200" dirty="0">
                <a:latin typeface="Arial"/>
                <a:cs typeface="Arial"/>
              </a:rPr>
              <a:t>Tel: +90 </a:t>
            </a:r>
            <a:r>
              <a:rPr sz="1200" spc="-5" dirty="0">
                <a:latin typeface="Arial"/>
                <a:cs typeface="Arial"/>
              </a:rPr>
              <a:t>242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2496970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45700" y="29972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68" y="2620136"/>
            <a:ext cx="4413250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broşür X’e bağlı kalıtım için hazırlanmış kısıtlı bilgi içeren bir  rehberdir. Daha fazla bilgi aşağıdaki web sitelerinden elde  edilebilir: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68" y="3321177"/>
            <a:ext cx="4413885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Web: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www.saglikinfo.com/index.php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  <a:tabLst>
                <a:tab pos="679450" algn="l"/>
                <a:tab pos="1557020" algn="l"/>
                <a:tab pos="1868805" algn="l"/>
                <a:tab pos="2425700" algn="l"/>
                <a:tab pos="2947035" algn="l"/>
                <a:tab pos="3781425" algn="l"/>
              </a:tabLst>
            </a:pPr>
            <a:r>
              <a:rPr sz="1200" dirty="0">
                <a:latin typeface="Arial"/>
                <a:cs typeface="Arial"/>
              </a:rPr>
              <a:t>G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tik	has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ı</a:t>
            </a:r>
            <a:r>
              <a:rPr sz="1200" dirty="0">
                <a:latin typeface="Arial"/>
                <a:cs typeface="Arial"/>
              </a:rPr>
              <a:t>kları	da	</a:t>
            </a:r>
            <a:r>
              <a:rPr sz="1200" spc="-5" dirty="0">
                <a:latin typeface="Arial"/>
                <a:cs typeface="Arial"/>
              </a:rPr>
              <a:t>içer</a:t>
            </a:r>
            <a:r>
              <a:rPr sz="1200" dirty="0">
                <a:latin typeface="Arial"/>
                <a:cs typeface="Arial"/>
              </a:rPr>
              <a:t>en	</a:t>
            </a:r>
            <a:r>
              <a:rPr sz="1200" spc="-15" dirty="0">
                <a:latin typeface="Arial"/>
                <a:cs typeface="Arial"/>
              </a:rPr>
              <a:t>ç</a:t>
            </a:r>
            <a:r>
              <a:rPr sz="1200" dirty="0">
                <a:latin typeface="Arial"/>
                <a:cs typeface="Arial"/>
              </a:rPr>
              <a:t>eşitli	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ast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ı</a:t>
            </a:r>
            <a:r>
              <a:rPr sz="1200" dirty="0">
                <a:latin typeface="Arial"/>
                <a:cs typeface="Arial"/>
              </a:rPr>
              <a:t>klar	hakk</a:t>
            </a:r>
            <a:r>
              <a:rPr sz="1200" spc="-10" dirty="0">
                <a:latin typeface="Arial"/>
                <a:cs typeface="Arial"/>
              </a:rPr>
              <a:t>ı</a:t>
            </a:r>
            <a:r>
              <a:rPr sz="1200" dirty="0">
                <a:latin typeface="Arial"/>
                <a:cs typeface="Arial"/>
              </a:rPr>
              <a:t>nda  </a:t>
            </a:r>
            <a:r>
              <a:rPr sz="1200" spc="-5" dirty="0">
                <a:latin typeface="Arial"/>
                <a:cs typeface="Arial"/>
              </a:rPr>
              <a:t>hastaları bilgilendirmek üzere tasarlanmış </a:t>
            </a:r>
            <a:r>
              <a:rPr sz="1200" dirty="0">
                <a:latin typeface="Arial"/>
                <a:cs typeface="Arial"/>
              </a:rPr>
              <a:t>bir </a:t>
            </a:r>
            <a:r>
              <a:rPr sz="1200" spc="-5" dirty="0">
                <a:latin typeface="Arial"/>
                <a:cs typeface="Arial"/>
              </a:rPr>
              <a:t>web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sayfasıdır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"/>
                <a:cs typeface="Arial"/>
              </a:rPr>
              <a:t>E-posta: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info@saglikinfo.com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168" y="4197858"/>
            <a:ext cx="441452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Denge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Arial"/>
                <a:cs typeface="Arial"/>
              </a:rPr>
              <a:t>Fiziksel ve/veya zihinsel yetersizlikleri bulunan çocuklara özel  eğitim veren </a:t>
            </a:r>
            <a:r>
              <a:rPr sz="1200" dirty="0">
                <a:latin typeface="Arial"/>
                <a:cs typeface="Arial"/>
              </a:rPr>
              <a:t>bir </a:t>
            </a:r>
            <a:r>
              <a:rPr sz="1200" spc="-5" dirty="0">
                <a:latin typeface="Arial"/>
                <a:cs typeface="Arial"/>
              </a:rPr>
              <a:t>merkezdir.</a:t>
            </a:r>
            <a:endParaRPr sz="1200">
              <a:latin typeface="Arial"/>
              <a:cs typeface="Arial"/>
            </a:endParaRPr>
          </a:p>
          <a:p>
            <a:pPr marL="12700" marR="389255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Adres:Yıldırım Beyazıt Cd. No: </a:t>
            </a:r>
            <a:r>
              <a:rPr sz="1200" dirty="0">
                <a:latin typeface="Arial"/>
                <a:cs typeface="Arial"/>
              </a:rPr>
              <a:t>112 </a:t>
            </a:r>
            <a:r>
              <a:rPr sz="1200" spc="-5" dirty="0">
                <a:latin typeface="Arial"/>
                <a:cs typeface="Arial"/>
              </a:rPr>
              <a:t>Yenibosna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5" dirty="0">
                <a:latin typeface="Arial"/>
                <a:cs typeface="Arial"/>
              </a:rPr>
              <a:t>İSTANBUL  </a:t>
            </a:r>
            <a:r>
              <a:rPr sz="1200" dirty="0">
                <a:latin typeface="Arial"/>
                <a:cs typeface="Arial"/>
              </a:rPr>
              <a:t>Tel: 0 </a:t>
            </a:r>
            <a:r>
              <a:rPr sz="1200" spc="-5" dirty="0">
                <a:latin typeface="Arial"/>
                <a:cs typeface="Arial"/>
              </a:rPr>
              <a:t>212 654 37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  <a:p>
            <a:pPr marL="12700" marR="1689735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E-posta: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info@dengerehabilitasyon.com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Web: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www.dengerehabilitasyon.com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168" y="5600192"/>
            <a:ext cx="441325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Orphanet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Arial"/>
                <a:cs typeface="Arial"/>
              </a:rPr>
              <a:t>Nadir hastalıklar, klinik denemeler, ilaçlar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dirty="0">
                <a:latin typeface="Arial"/>
                <a:cs typeface="Arial"/>
              </a:rPr>
              <a:t>tüm </a:t>
            </a:r>
            <a:r>
              <a:rPr sz="1200" spc="-5" dirty="0">
                <a:latin typeface="Arial"/>
                <a:cs typeface="Arial"/>
              </a:rPr>
              <a:t>Avrupa’daki  </a:t>
            </a:r>
            <a:r>
              <a:rPr sz="1200" dirty="0">
                <a:latin typeface="Arial"/>
                <a:cs typeface="Arial"/>
              </a:rPr>
              <a:t>destek </a:t>
            </a:r>
            <a:r>
              <a:rPr sz="1200" spc="-5" dirty="0">
                <a:latin typeface="Arial"/>
                <a:cs typeface="Arial"/>
              </a:rPr>
              <a:t>grupları hakkında bilgi sağlayan ücretsiz web sayfasıdır.  </a:t>
            </a:r>
            <a:r>
              <a:rPr sz="1200" dirty="0">
                <a:latin typeface="Arial"/>
                <a:cs typeface="Arial"/>
              </a:rPr>
              <a:t>Web: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www.orpha.net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168" y="6476796"/>
            <a:ext cx="441325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EuroGentest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Arial"/>
                <a:cs typeface="Arial"/>
              </a:rPr>
              <a:t>Genetik testler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tüm Avrupa’daki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destek grupları hakkında bilgi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134" y="503555"/>
            <a:ext cx="4403588" cy="19431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5168" y="29972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5589" y="3142869"/>
            <a:ext cx="3355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X’e </a:t>
            </a:r>
            <a:r>
              <a:rPr sz="1400" b="1" spc="-10" dirty="0">
                <a:latin typeface="Arial"/>
                <a:cs typeface="Arial"/>
              </a:rPr>
              <a:t>bağlı </a:t>
            </a:r>
            <a:r>
              <a:rPr sz="1400" b="1" spc="-5" dirty="0">
                <a:latin typeface="Arial"/>
                <a:cs typeface="Arial"/>
              </a:rPr>
              <a:t>resesif (çekinik) kalıtım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nedir?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5589" y="3612260"/>
            <a:ext cx="4413885" cy="196151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 büyüme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gelişme ile ilgili olan birçok geni  üzerinde bulundurur. </a:t>
            </a:r>
            <a:r>
              <a:rPr sz="1200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kromozomu daha küçüktür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daha </a:t>
            </a:r>
            <a:r>
              <a:rPr sz="1200" dirty="0">
                <a:latin typeface="Arial"/>
                <a:cs typeface="Arial"/>
              </a:rPr>
              <a:t>az  </a:t>
            </a:r>
            <a:r>
              <a:rPr sz="1200" spc="-5" dirty="0">
                <a:latin typeface="Arial"/>
                <a:cs typeface="Arial"/>
              </a:rPr>
              <a:t>sayıda gen bulundurur. Dişiler iki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kromozomuna </a:t>
            </a:r>
            <a:r>
              <a:rPr sz="1200" spc="-10" dirty="0">
                <a:latin typeface="Arial"/>
                <a:cs typeface="Arial"/>
              </a:rPr>
              <a:t>(XX) </a:t>
            </a:r>
            <a:r>
              <a:rPr sz="1200" spc="-5" dirty="0">
                <a:latin typeface="Arial"/>
                <a:cs typeface="Arial"/>
              </a:rPr>
              <a:t>sahiptir 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yüzden bir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 üzerindeki genin bir kopyası  değiştiğinde, diğer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 üzerindeki normal </a:t>
            </a:r>
            <a:r>
              <a:rPr sz="1200" spc="-10" dirty="0">
                <a:latin typeface="Arial"/>
                <a:cs typeface="Arial"/>
              </a:rPr>
              <a:t>gen  </a:t>
            </a:r>
            <a:r>
              <a:rPr sz="1200" spc="-5" dirty="0">
                <a:latin typeface="Arial"/>
                <a:cs typeface="Arial"/>
              </a:rPr>
              <a:t>kopyası </a:t>
            </a:r>
            <a:r>
              <a:rPr sz="1200" dirty="0">
                <a:latin typeface="Arial"/>
                <a:cs typeface="Arial"/>
              </a:rPr>
              <a:t>normal </a:t>
            </a:r>
            <a:r>
              <a:rPr sz="1200" spc="-5" dirty="0">
                <a:latin typeface="Arial"/>
                <a:cs typeface="Arial"/>
              </a:rPr>
              <a:t>büyüme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gelişme için yeterli olur, kısaca  değişmiş kopyayı </a:t>
            </a:r>
            <a:r>
              <a:rPr sz="1200" dirty="0">
                <a:latin typeface="Arial"/>
                <a:cs typeface="Arial"/>
              </a:rPr>
              <a:t>destekler. </a:t>
            </a:r>
            <a:r>
              <a:rPr sz="1200" spc="-10" dirty="0">
                <a:latin typeface="Arial"/>
                <a:cs typeface="Arial"/>
              </a:rPr>
              <a:t>Böyle </a:t>
            </a:r>
            <a:r>
              <a:rPr sz="1200" spc="-5" dirty="0">
                <a:latin typeface="Arial"/>
                <a:cs typeface="Arial"/>
              </a:rPr>
              <a:t>bir durumda, dişi birey </a:t>
            </a:r>
            <a:r>
              <a:rPr sz="1200" spc="-10" dirty="0">
                <a:latin typeface="Arial"/>
                <a:cs typeface="Arial"/>
              </a:rPr>
              <a:t>X’e  </a:t>
            </a:r>
            <a:r>
              <a:rPr sz="1200" spc="-5" dirty="0">
                <a:latin typeface="Arial"/>
                <a:cs typeface="Arial"/>
              </a:rPr>
              <a:t>bağlı ortaya </a:t>
            </a:r>
            <a:r>
              <a:rPr sz="1200" dirty="0">
                <a:latin typeface="Arial"/>
                <a:cs typeface="Arial"/>
              </a:rPr>
              <a:t>çıkan </a:t>
            </a:r>
            <a:r>
              <a:rPr sz="1200" spc="-5" dirty="0">
                <a:latin typeface="Arial"/>
                <a:cs typeface="Arial"/>
              </a:rPr>
              <a:t>hastalık için sağlıklı, </a:t>
            </a:r>
            <a:r>
              <a:rPr sz="1200" dirty="0">
                <a:latin typeface="Arial"/>
                <a:cs typeface="Arial"/>
              </a:rPr>
              <a:t>fakat </a:t>
            </a:r>
            <a:r>
              <a:rPr sz="1200" spc="-5" dirty="0">
                <a:latin typeface="Arial"/>
                <a:cs typeface="Arial"/>
              </a:rPr>
              <a:t>taşıyıcı olur.  Taşıyıcılığın anlamı, </a:t>
            </a:r>
            <a:r>
              <a:rPr sz="1200" dirty="0">
                <a:latin typeface="Arial"/>
                <a:cs typeface="Arial"/>
              </a:rPr>
              <a:t>hasta </a:t>
            </a:r>
            <a:r>
              <a:rPr sz="1200" spc="-5" dirty="0">
                <a:latin typeface="Arial"/>
                <a:cs typeface="Arial"/>
              </a:rPr>
              <a:t>olmaksızın genin değişmiş bir  kopyasının taşınıyor olmasıdır. </a:t>
            </a:r>
            <a:r>
              <a:rPr sz="1200" dirty="0">
                <a:latin typeface="Arial"/>
                <a:cs typeface="Arial"/>
              </a:rPr>
              <a:t>Bazı </a:t>
            </a:r>
            <a:r>
              <a:rPr sz="1200" spc="-5" dirty="0">
                <a:latin typeface="Arial"/>
                <a:cs typeface="Arial"/>
              </a:rPr>
              <a:t>vakalarda dişiler hastalığın  bazı bulgularını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gösterebilirler.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5589" y="5716016"/>
            <a:ext cx="4415155" cy="12604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dirty="0">
                <a:latin typeface="Arial"/>
                <a:cs typeface="Arial"/>
              </a:rPr>
              <a:t>Erkekler </a:t>
            </a:r>
            <a:r>
              <a:rPr sz="1200" spc="-5" dirty="0">
                <a:latin typeface="Arial"/>
                <a:cs typeface="Arial"/>
              </a:rPr>
              <a:t>bir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bir </a:t>
            </a:r>
            <a:r>
              <a:rPr sz="1200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kromozomuna </a:t>
            </a:r>
            <a:r>
              <a:rPr sz="1200" spc="-10" dirty="0">
                <a:latin typeface="Arial"/>
                <a:cs typeface="Arial"/>
              </a:rPr>
              <a:t>(XY) </a:t>
            </a:r>
            <a:r>
              <a:rPr sz="1200" spc="-5" dirty="0">
                <a:latin typeface="Arial"/>
                <a:cs typeface="Arial"/>
              </a:rPr>
              <a:t>sahiptirler. Bu yüzden  eğer erkeğin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 üzerindeki genlerden biri bir  değişikliğe sahipse, değişmiş kopyayı destekleyecek diğer  kopyaya sahip değildir. Böylece, </a:t>
            </a:r>
            <a:r>
              <a:rPr sz="1200" dirty="0">
                <a:latin typeface="Arial"/>
                <a:cs typeface="Arial"/>
              </a:rPr>
              <a:t>bu erkek hasta </a:t>
            </a:r>
            <a:r>
              <a:rPr sz="1200" spc="-5" dirty="0">
                <a:latin typeface="Arial"/>
                <a:cs typeface="Arial"/>
              </a:rPr>
              <a:t>olacaktır. </a:t>
            </a:r>
            <a:r>
              <a:rPr sz="1200" dirty="0">
                <a:latin typeface="Arial"/>
                <a:cs typeface="Arial"/>
              </a:rPr>
              <a:t>Bu  </a:t>
            </a:r>
            <a:r>
              <a:rPr sz="1200" spc="-5" dirty="0">
                <a:latin typeface="Arial"/>
                <a:cs typeface="Arial"/>
              </a:rPr>
              <a:t>yolla kalıtılan hastalık X’e bağlı </a:t>
            </a:r>
            <a:r>
              <a:rPr sz="1200" dirty="0">
                <a:latin typeface="Arial"/>
                <a:cs typeface="Arial"/>
              </a:rPr>
              <a:t>resesif </a:t>
            </a:r>
            <a:r>
              <a:rPr sz="1200" spc="-5" dirty="0">
                <a:latin typeface="Arial"/>
                <a:cs typeface="Arial"/>
              </a:rPr>
              <a:t>(çekinik) hastalık olarak  bilinir. Hemofili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Duchenne muscular dystrophy X’e bağlı  hastalıklara örnek olarak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verilebilir.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31713" y="503555"/>
            <a:ext cx="4464050" cy="23040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117328" y="29972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282" y="2062958"/>
            <a:ext cx="3855177" cy="4471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8409" y="513334"/>
            <a:ext cx="600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resesif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8063" y="513334"/>
            <a:ext cx="748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(çekinik)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5465" y="513334"/>
            <a:ext cx="904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hastalıklar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9943" y="513334"/>
            <a:ext cx="430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as</a:t>
            </a:r>
            <a:r>
              <a:rPr sz="1400" b="1" spc="-10" dirty="0">
                <a:latin typeface="Arial"/>
                <a:cs typeface="Arial"/>
              </a:rPr>
              <a:t>ı</a:t>
            </a:r>
            <a:r>
              <a:rPr sz="1400" b="1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168" y="1229614"/>
            <a:ext cx="441515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b="1" spc="-5" dirty="0">
                <a:latin typeface="Arial"/>
                <a:cs typeface="Arial"/>
              </a:rPr>
              <a:t>Resim 3: X’e </a:t>
            </a:r>
            <a:r>
              <a:rPr sz="1400" b="1" spc="-10" dirty="0">
                <a:latin typeface="Arial"/>
                <a:cs typeface="Arial"/>
              </a:rPr>
              <a:t>bağlı </a:t>
            </a:r>
            <a:r>
              <a:rPr sz="1400" b="1" spc="-5" dirty="0">
                <a:latin typeface="Arial"/>
                <a:cs typeface="Arial"/>
              </a:rPr>
              <a:t>hastalıklar taşıyıcı dişi tarafından  çocuklarına nasıl aktarılırlar?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168" y="4333494"/>
            <a:ext cx="99060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b="1" spc="-5" dirty="0">
                <a:latin typeface="Arial"/>
                <a:cs typeface="Arial"/>
              </a:rPr>
              <a:t>etkilenmiş  (mutant)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667" y="2807601"/>
            <a:ext cx="449414" cy="457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882" y="3815600"/>
            <a:ext cx="457187" cy="457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79777" y="1740535"/>
            <a:ext cx="54165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5080" indent="-12700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taş</a:t>
            </a:r>
            <a:r>
              <a:rPr sz="1200" b="1" spc="10" dirty="0">
                <a:latin typeface="Arial"/>
                <a:cs typeface="Arial"/>
              </a:rPr>
              <a:t>ı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ı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ı  dişi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9170" y="1740535"/>
            <a:ext cx="108521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46990">
              <a:lnSpc>
                <a:spcPts val="1380"/>
              </a:lnSpc>
              <a:spcBef>
                <a:spcPts val="195"/>
              </a:spcBef>
            </a:pPr>
            <a:r>
              <a:rPr sz="1200" b="1" spc="-5" dirty="0">
                <a:latin typeface="Arial"/>
                <a:cs typeface="Arial"/>
              </a:rPr>
              <a:t>etkilenmemiş  (sağlıklı)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erkek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9164" y="6659677"/>
            <a:ext cx="54165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5080" indent="-12700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taş</a:t>
            </a:r>
            <a:r>
              <a:rPr sz="1200" b="1" spc="10" dirty="0">
                <a:latin typeface="Arial"/>
                <a:cs typeface="Arial"/>
              </a:rPr>
              <a:t>ı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ı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ı  dişi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0633" y="6659677"/>
            <a:ext cx="991869" cy="5594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etkilen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iş  </a:t>
            </a:r>
            <a:r>
              <a:rPr sz="1200" b="1" spc="-5" dirty="0">
                <a:latin typeface="Arial"/>
                <a:cs typeface="Arial"/>
              </a:rPr>
              <a:t>(sağlıklı)</a:t>
            </a:r>
            <a:endParaRPr sz="1200">
              <a:latin typeface="Arial"/>
              <a:cs typeface="Arial"/>
            </a:endParaRPr>
          </a:p>
          <a:p>
            <a:pPr marL="635" algn="ctr">
              <a:lnSpc>
                <a:spcPts val="1345"/>
              </a:lnSpc>
            </a:pPr>
            <a:r>
              <a:rPr sz="1200" b="1" dirty="0">
                <a:latin typeface="Arial"/>
                <a:cs typeface="Arial"/>
              </a:rPr>
              <a:t>dişi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36291" y="6659677"/>
            <a:ext cx="991869" cy="5594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algn="ctr">
              <a:lnSpc>
                <a:spcPct val="95900"/>
              </a:lnSpc>
              <a:spcBef>
                <a:spcPts val="160"/>
              </a:spcBef>
            </a:pPr>
            <a:r>
              <a:rPr sz="1200" b="1" dirty="0">
                <a:latin typeface="Arial"/>
                <a:cs typeface="Arial"/>
              </a:rPr>
              <a:t>etkilen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iş  </a:t>
            </a:r>
            <a:r>
              <a:rPr sz="1200" b="1" spc="-5" dirty="0">
                <a:latin typeface="Arial"/>
                <a:cs typeface="Arial"/>
              </a:rPr>
              <a:t>(sağlıklı)  erkek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4822" y="6659677"/>
            <a:ext cx="771525" cy="5594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5900"/>
              </a:lnSpc>
              <a:spcBef>
                <a:spcPts val="160"/>
              </a:spcBef>
            </a:pPr>
            <a:r>
              <a:rPr sz="1200" b="1" dirty="0">
                <a:latin typeface="Arial"/>
                <a:cs typeface="Arial"/>
              </a:rPr>
              <a:t>etkilenm</a:t>
            </a:r>
            <a:r>
              <a:rPr sz="1200" b="1" spc="-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ş  </a:t>
            </a:r>
            <a:r>
              <a:rPr sz="1200" b="1" spc="-5" dirty="0">
                <a:latin typeface="Arial"/>
                <a:cs typeface="Arial"/>
              </a:rPr>
              <a:t>(hasta)  erkek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256" y="3252597"/>
            <a:ext cx="848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normal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168" y="273452"/>
            <a:ext cx="934085" cy="6838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359"/>
              </a:spcBef>
              <a:tabLst>
                <a:tab pos="506095" algn="l"/>
              </a:tabLst>
            </a:pPr>
            <a:r>
              <a:rPr sz="1400" b="1" dirty="0">
                <a:latin typeface="Arial"/>
                <a:cs typeface="Arial"/>
              </a:rPr>
              <a:t>X’e	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ğ</a:t>
            </a:r>
            <a:r>
              <a:rPr sz="1400" b="1" dirty="0">
                <a:latin typeface="Arial"/>
                <a:cs typeface="Arial"/>
              </a:rPr>
              <a:t>lı  </a:t>
            </a:r>
            <a:r>
              <a:rPr sz="1400" b="1" spc="-5" dirty="0">
                <a:latin typeface="Arial"/>
                <a:cs typeface="Arial"/>
              </a:rPr>
              <a:t>kalıtılırlar?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2789" y="516382"/>
            <a:ext cx="1101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veremeyecektir.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84189" y="877570"/>
            <a:ext cx="418782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1300" marR="5080" indent="-228600">
              <a:lnSpc>
                <a:spcPts val="1380"/>
              </a:lnSpc>
              <a:spcBef>
                <a:spcPts val="1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Arial"/>
                <a:cs typeface="Arial"/>
              </a:rPr>
              <a:t>Değişmiş gen düzeltilemez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Kişinin yaşamı buyunca  kalıcıdır.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84189" y="1414017"/>
            <a:ext cx="4184015" cy="3854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1300" marR="5080" indent="-228600">
              <a:lnSpc>
                <a:spcPts val="1400"/>
              </a:lnSpc>
              <a:spcBef>
                <a:spcPts val="1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Arial"/>
                <a:cs typeface="Arial"/>
              </a:rPr>
              <a:t>Değişmiş gen bir insandan diğerine bulaşan bir durum  değildir, dolayısıyla </a:t>
            </a:r>
            <a:r>
              <a:rPr sz="1200" dirty="0">
                <a:latin typeface="Arial"/>
                <a:cs typeface="Arial"/>
              </a:rPr>
              <a:t>kan </a:t>
            </a:r>
            <a:r>
              <a:rPr sz="1200" spc="-5" dirty="0">
                <a:latin typeface="Arial"/>
                <a:cs typeface="Arial"/>
              </a:rPr>
              <a:t>bağışı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yapabilirler.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82665" y="1952371"/>
            <a:ext cx="4189095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59385" marR="5080" indent="-159385" algn="just">
              <a:lnSpc>
                <a:spcPts val="1380"/>
              </a:lnSpc>
              <a:spcBef>
                <a:spcPts val="195"/>
              </a:spcBef>
              <a:buFont typeface="Symbol"/>
              <a:buChar char=""/>
              <a:tabLst>
                <a:tab pos="159385" algn="l"/>
              </a:tabLst>
            </a:pPr>
            <a:r>
              <a:rPr sz="1200" spc="-5" dirty="0">
                <a:latin typeface="Arial"/>
                <a:cs typeface="Arial"/>
              </a:rPr>
              <a:t>İnsanlar ailede bulunan bir genetik hastalıktan dolayı  kendilerini suçlu hissedebilirler. Bu durumun oluşmasında  kimsenin bir kusuru olmadığı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dirty="0">
                <a:latin typeface="Arial"/>
                <a:cs typeface="Arial"/>
              </a:rPr>
              <a:t>buna </a:t>
            </a:r>
            <a:r>
              <a:rPr sz="1200" spc="-5" dirty="0">
                <a:latin typeface="Arial"/>
                <a:cs typeface="Arial"/>
              </a:rPr>
              <a:t>sebep olacak hiç bir  </a:t>
            </a:r>
            <a:r>
              <a:rPr sz="1200" dirty="0">
                <a:latin typeface="Arial"/>
                <a:cs typeface="Arial"/>
              </a:rPr>
              <a:t>şey </a:t>
            </a:r>
            <a:r>
              <a:rPr sz="1200" spc="-5" dirty="0">
                <a:latin typeface="Arial"/>
                <a:cs typeface="Arial"/>
              </a:rPr>
              <a:t>yapmadığını </a:t>
            </a:r>
            <a:r>
              <a:rPr sz="1200" dirty="0">
                <a:latin typeface="Arial"/>
                <a:cs typeface="Arial"/>
              </a:rPr>
              <a:t>akılda </a:t>
            </a:r>
            <a:r>
              <a:rPr sz="1200" spc="-5" dirty="0">
                <a:latin typeface="Arial"/>
                <a:cs typeface="Arial"/>
              </a:rPr>
              <a:t>bulundurmak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önemlidir.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67673" y="4195558"/>
            <a:ext cx="1703477" cy="2933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031983" y="29972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68" y="1478407"/>
            <a:ext cx="4413885" cy="1671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Diğer aile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bireyleri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Eğer ailedeki her hangi bir </a:t>
            </a:r>
            <a:r>
              <a:rPr sz="1200" dirty="0">
                <a:latin typeface="Arial"/>
                <a:cs typeface="Arial"/>
              </a:rPr>
              <a:t>kişi </a:t>
            </a:r>
            <a:r>
              <a:rPr sz="1200" spc="-5" dirty="0">
                <a:latin typeface="Arial"/>
                <a:cs typeface="Arial"/>
              </a:rPr>
              <a:t>X’e bağlı bir hastalığa sahipse  veya taşıyıcı ise, bunu diğer aile bireyleri ile görüşmeyi  isteyebilir. </a:t>
            </a: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diğer aile bireylerine, eğer istiyorlarsa, </a:t>
            </a:r>
            <a:r>
              <a:rPr sz="1200" dirty="0">
                <a:latin typeface="Arial"/>
                <a:cs typeface="Arial"/>
              </a:rPr>
              <a:t>kan testi </a:t>
            </a:r>
            <a:r>
              <a:rPr sz="1200" spc="-5" dirty="0">
                <a:latin typeface="Arial"/>
                <a:cs typeface="Arial"/>
              </a:rPr>
              <a:t>ile  taşıyıcı olup olmadıklarını görme seçeneği sunar. Ayrıca </a:t>
            </a: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bilgi  diğer aile bireylerinin teşhis edilmesine yardımcı olabilir. Bu  özellikle </a:t>
            </a:r>
            <a:r>
              <a:rPr sz="1200" dirty="0">
                <a:latin typeface="Arial"/>
                <a:cs typeface="Arial"/>
              </a:rPr>
              <a:t>çocukları </a:t>
            </a:r>
            <a:r>
              <a:rPr sz="1200" spc="-5" dirty="0">
                <a:latin typeface="Arial"/>
                <a:cs typeface="Arial"/>
              </a:rPr>
              <a:t>olan </a:t>
            </a:r>
            <a:r>
              <a:rPr sz="1200" spc="-10" dirty="0">
                <a:latin typeface="Arial"/>
                <a:cs typeface="Arial"/>
              </a:rPr>
              <a:t>veya </a:t>
            </a:r>
            <a:r>
              <a:rPr sz="1200" spc="-5" dirty="0">
                <a:latin typeface="Arial"/>
                <a:cs typeface="Arial"/>
              </a:rPr>
              <a:t>gelecekte çocuk sahibi olması  muhtemel aile bireyleri için önemli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olabilir.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68" y="3321177"/>
            <a:ext cx="4414520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Bazı kişiler bir genetik hastalığı ailenin diğer bireylerine  söylemekte güçlük çekebilir. Ailede endişe yaratacaklarını  düşünebilirler. </a:t>
            </a:r>
            <a:r>
              <a:rPr sz="1200" spc="-10" dirty="0">
                <a:latin typeface="Arial"/>
                <a:cs typeface="Arial"/>
              </a:rPr>
              <a:t>Bazı </a:t>
            </a:r>
            <a:r>
              <a:rPr sz="1200" spc="-5" dirty="0">
                <a:latin typeface="Arial"/>
                <a:cs typeface="Arial"/>
              </a:rPr>
              <a:t>ailelerde, bireyler akrabaları ile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olan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168" y="3847338"/>
            <a:ext cx="1722120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bağlantılarını kaybetmiş  olduğunu düşünebilirler.  ailelerle sıkça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karşılaşır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1385" y="3847338"/>
            <a:ext cx="2627630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40640" algn="just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yeniden iletişim kurmanın güç  Genetik uzmanları böyle durumdaki 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diğer aile üyeleri ile </a:t>
            </a:r>
            <a:r>
              <a:rPr sz="1200" dirty="0">
                <a:latin typeface="Arial"/>
                <a:cs typeface="Arial"/>
              </a:rPr>
              <a:t>bu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durumu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168" y="4373118"/>
            <a:ext cx="3148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konuşmanıza yardımcı olmayı teklif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edebilirler.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168" y="4749546"/>
            <a:ext cx="4414520" cy="232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Hatırlanması gereken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noktalar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  <a:spcBef>
                <a:spcPts val="1165"/>
              </a:spcBef>
            </a:pPr>
            <a:r>
              <a:rPr sz="1200" spc="-5" dirty="0">
                <a:latin typeface="Arial"/>
                <a:cs typeface="Arial"/>
              </a:rPr>
              <a:t>Taşıyıcı dişiler bir </a:t>
            </a:r>
            <a:r>
              <a:rPr sz="1200" dirty="0">
                <a:latin typeface="Arial"/>
                <a:cs typeface="Arial"/>
              </a:rPr>
              <a:t>normal X </a:t>
            </a:r>
            <a:r>
              <a:rPr sz="1200" spc="-5" dirty="0">
                <a:latin typeface="Arial"/>
                <a:cs typeface="Arial"/>
              </a:rPr>
              <a:t>kromozomuna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bir </a:t>
            </a:r>
            <a:r>
              <a:rPr sz="1200" dirty="0">
                <a:latin typeface="Arial"/>
                <a:cs typeface="Arial"/>
              </a:rPr>
              <a:t>de </a:t>
            </a:r>
            <a:r>
              <a:rPr sz="1200" spc="-5" dirty="0">
                <a:latin typeface="Arial"/>
                <a:cs typeface="Arial"/>
              </a:rPr>
              <a:t>değişmiş  geni taşıyan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kromozomuna sahip olduklarından, değişmiş geni  çocuğuna aktarma </a:t>
            </a:r>
            <a:r>
              <a:rPr sz="1200" dirty="0">
                <a:latin typeface="Arial"/>
                <a:cs typeface="Arial"/>
              </a:rPr>
              <a:t>şansı </a:t>
            </a:r>
            <a:r>
              <a:rPr sz="1200" spc="-5" dirty="0">
                <a:latin typeface="Arial"/>
                <a:cs typeface="Arial"/>
              </a:rPr>
              <a:t>%50’dir. Eğer bir </a:t>
            </a:r>
            <a:r>
              <a:rPr sz="1200" dirty="0">
                <a:latin typeface="Arial"/>
                <a:cs typeface="Arial"/>
              </a:rPr>
              <a:t>erkek </a:t>
            </a:r>
            <a:r>
              <a:rPr sz="1200" spc="-5" dirty="0">
                <a:latin typeface="Arial"/>
                <a:cs typeface="Arial"/>
              </a:rPr>
              <a:t>çocuk  annesinden değişmiş geni taşıyan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kromozomunu alırsa hasta  olur. Kız </a:t>
            </a:r>
            <a:r>
              <a:rPr sz="1200" dirty="0">
                <a:latin typeface="Arial"/>
                <a:cs typeface="Arial"/>
              </a:rPr>
              <a:t>çocuk </a:t>
            </a:r>
            <a:r>
              <a:rPr sz="1200" spc="-5" dirty="0">
                <a:latin typeface="Arial"/>
                <a:cs typeface="Arial"/>
              </a:rPr>
              <a:t>değişmiş geni annesinden alırsa, </a:t>
            </a:r>
            <a:r>
              <a:rPr sz="1200" dirty="0">
                <a:latin typeface="Arial"/>
                <a:cs typeface="Arial"/>
              </a:rPr>
              <a:t>annesi </a:t>
            </a:r>
            <a:r>
              <a:rPr sz="1200" spc="-10" dirty="0">
                <a:latin typeface="Arial"/>
                <a:cs typeface="Arial"/>
              </a:rPr>
              <a:t>gibi  </a:t>
            </a:r>
            <a:r>
              <a:rPr sz="1200" spc="-5" dirty="0">
                <a:latin typeface="Arial"/>
                <a:cs typeface="Arial"/>
              </a:rPr>
              <a:t>taşıyıcı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olur.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ts val="1380"/>
              </a:lnSpc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Arial"/>
                <a:cs typeface="Arial"/>
              </a:rPr>
              <a:t>X’e bağlı hastalığa sahip bir erkek, değişmiş geni taşıyan 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kromozomunu kız çocuklarına aktaracaktır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kızlarının  </a:t>
            </a:r>
            <a:r>
              <a:rPr sz="1200" dirty="0">
                <a:latin typeface="Arial"/>
                <a:cs typeface="Arial"/>
              </a:rPr>
              <a:t>tümü bu </a:t>
            </a:r>
            <a:r>
              <a:rPr sz="1200" spc="-5" dirty="0">
                <a:latin typeface="Arial"/>
                <a:cs typeface="Arial"/>
              </a:rPr>
              <a:t>hastalık için taşıyıcı olacaklardır. </a:t>
            </a:r>
            <a:r>
              <a:rPr sz="1200" dirty="0">
                <a:latin typeface="Arial"/>
                <a:cs typeface="Arial"/>
              </a:rPr>
              <a:t>Erkek </a:t>
            </a:r>
            <a:r>
              <a:rPr sz="1200" spc="-5" dirty="0">
                <a:latin typeface="Arial"/>
                <a:cs typeface="Arial"/>
              </a:rPr>
              <a:t>değişmiş  geni taşıyan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kromozomunu </a:t>
            </a:r>
            <a:r>
              <a:rPr sz="1200" dirty="0">
                <a:latin typeface="Arial"/>
                <a:cs typeface="Arial"/>
              </a:rPr>
              <a:t>asla erkek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çocuklarına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168" y="265938"/>
            <a:ext cx="4412615" cy="9848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360"/>
              </a:spcBef>
            </a:pPr>
            <a:r>
              <a:rPr sz="1200" spc="-5" dirty="0">
                <a:latin typeface="Arial"/>
                <a:cs typeface="Arial"/>
              </a:rPr>
              <a:t>bebeğin hastalığı taşıyıp taşımadığını göstermek için gebelikte  yapılan </a:t>
            </a:r>
            <a:r>
              <a:rPr sz="1200" dirty="0">
                <a:latin typeface="Arial"/>
                <a:cs typeface="Arial"/>
              </a:rPr>
              <a:t>testler </a:t>
            </a:r>
            <a:r>
              <a:rPr sz="1200" spc="-5" dirty="0">
                <a:latin typeface="Arial"/>
                <a:cs typeface="Arial"/>
              </a:rPr>
              <a:t>mevcuttur (daha fazla </a:t>
            </a:r>
            <a:r>
              <a:rPr sz="1200" spc="-10" dirty="0">
                <a:latin typeface="Arial"/>
                <a:cs typeface="Arial"/>
              </a:rPr>
              <a:t>bilgi </a:t>
            </a:r>
            <a:r>
              <a:rPr sz="1200" spc="-5" dirty="0">
                <a:latin typeface="Arial"/>
                <a:cs typeface="Arial"/>
              </a:rPr>
              <a:t>için CVS </a:t>
            </a:r>
            <a:r>
              <a:rPr sz="1200" spc="-10" dirty="0">
                <a:latin typeface="Arial"/>
                <a:cs typeface="Arial"/>
              </a:rPr>
              <a:t>ve  </a:t>
            </a:r>
            <a:r>
              <a:rPr sz="1200" spc="-5" dirty="0">
                <a:latin typeface="Arial"/>
                <a:cs typeface="Arial"/>
              </a:rPr>
              <a:t>amniyosentez broşürlerine bakınız). </a:t>
            </a:r>
            <a:r>
              <a:rPr sz="1200" dirty="0">
                <a:latin typeface="Arial"/>
                <a:cs typeface="Arial"/>
              </a:rPr>
              <a:t>Bu, </a:t>
            </a:r>
            <a:r>
              <a:rPr sz="1200" spc="-5" dirty="0">
                <a:latin typeface="Arial"/>
                <a:cs typeface="Arial"/>
              </a:rPr>
              <a:t>doktorunuzla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diğer  uzmanlarla görüşmeniz gereken </a:t>
            </a:r>
            <a:r>
              <a:rPr sz="1200" dirty="0">
                <a:latin typeface="Arial"/>
                <a:cs typeface="Arial"/>
              </a:rPr>
              <a:t>bir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durumdur.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5589" y="3321177"/>
            <a:ext cx="4418330" cy="7346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b="1" dirty="0">
                <a:latin typeface="Arial"/>
                <a:cs typeface="Arial"/>
              </a:rPr>
              <a:t>Eğer </a:t>
            </a:r>
            <a:r>
              <a:rPr sz="1200" b="1" spc="-5" dirty="0">
                <a:latin typeface="Arial"/>
                <a:cs typeface="Arial"/>
              </a:rPr>
              <a:t>taşıyıcı </a:t>
            </a:r>
            <a:r>
              <a:rPr sz="1200" b="1" dirty="0">
                <a:latin typeface="Arial"/>
                <a:cs typeface="Arial"/>
              </a:rPr>
              <a:t>dişi bir </a:t>
            </a:r>
            <a:r>
              <a:rPr sz="1200" b="1" spc="-5" dirty="0">
                <a:latin typeface="Arial"/>
                <a:cs typeface="Arial"/>
              </a:rPr>
              <a:t>erkek </a:t>
            </a:r>
            <a:r>
              <a:rPr sz="1200" b="1" dirty="0">
                <a:latin typeface="Arial"/>
                <a:cs typeface="Arial"/>
              </a:rPr>
              <a:t>çocuğa sahipse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bu dişi ya </a:t>
            </a:r>
            <a:r>
              <a:rPr sz="1200" spc="-10" dirty="0">
                <a:latin typeface="Arial"/>
                <a:cs typeface="Arial"/>
              </a:rPr>
              <a:t>normal  </a:t>
            </a:r>
            <a:r>
              <a:rPr sz="1200" spc="-5" dirty="0">
                <a:latin typeface="Arial"/>
                <a:cs typeface="Arial"/>
              </a:rPr>
              <a:t>geni taşıyan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kromozomunu </a:t>
            </a:r>
            <a:r>
              <a:rPr sz="1200" spc="-10" dirty="0">
                <a:latin typeface="Arial"/>
                <a:cs typeface="Arial"/>
              </a:rPr>
              <a:t>ya </a:t>
            </a:r>
            <a:r>
              <a:rPr sz="1200" spc="-5" dirty="0">
                <a:latin typeface="Arial"/>
                <a:cs typeface="Arial"/>
              </a:rPr>
              <a:t>da değişmiş geni taşıyan </a:t>
            </a:r>
            <a:r>
              <a:rPr sz="1200" dirty="0">
                <a:latin typeface="Arial"/>
                <a:cs typeface="Arial"/>
              </a:rPr>
              <a:t>X  </a:t>
            </a:r>
            <a:r>
              <a:rPr sz="1200" spc="-5" dirty="0">
                <a:latin typeface="Arial"/>
                <a:cs typeface="Arial"/>
              </a:rPr>
              <a:t>kromozomunu </a:t>
            </a:r>
            <a:r>
              <a:rPr sz="1200" dirty="0">
                <a:latin typeface="Arial"/>
                <a:cs typeface="Arial"/>
              </a:rPr>
              <a:t>erkek </a:t>
            </a:r>
            <a:r>
              <a:rPr sz="1200" spc="-5" dirty="0">
                <a:latin typeface="Arial"/>
                <a:cs typeface="Arial"/>
              </a:rPr>
              <a:t>çocuğuna verecektir. </a:t>
            </a: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nedenle her bir  </a:t>
            </a:r>
            <a:r>
              <a:rPr sz="1200" dirty="0">
                <a:latin typeface="Arial"/>
                <a:cs typeface="Arial"/>
              </a:rPr>
              <a:t>erkek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çocuk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%50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(veya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½)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şansla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değişmiş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geni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alarak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5589" y="4022598"/>
            <a:ext cx="441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2640" algn="l"/>
                <a:tab pos="1403985" algn="l"/>
                <a:tab pos="2043430" algn="l"/>
                <a:tab pos="2501900" algn="l"/>
                <a:tab pos="3162935" algn="l"/>
                <a:tab pos="3435350" algn="l"/>
              </a:tabLst>
            </a:pPr>
            <a:r>
              <a:rPr sz="1200" spc="-5" dirty="0">
                <a:latin typeface="Arial"/>
                <a:cs typeface="Arial"/>
              </a:rPr>
              <a:t>olacaktır.	Ayrıca	</a:t>
            </a:r>
            <a:r>
              <a:rPr sz="1200" dirty="0">
                <a:latin typeface="Arial"/>
                <a:cs typeface="Arial"/>
              </a:rPr>
              <a:t>normal	</a:t>
            </a:r>
            <a:r>
              <a:rPr sz="1200" spc="-5" dirty="0">
                <a:latin typeface="Arial"/>
                <a:cs typeface="Arial"/>
              </a:rPr>
              <a:t>geni	taşıyan	</a:t>
            </a:r>
            <a:r>
              <a:rPr sz="1200" dirty="0">
                <a:latin typeface="Arial"/>
                <a:cs typeface="Arial"/>
              </a:rPr>
              <a:t>X	</a:t>
            </a:r>
            <a:r>
              <a:rPr sz="1200" spc="-5" dirty="0">
                <a:latin typeface="Arial"/>
                <a:cs typeface="Arial"/>
              </a:rPr>
              <a:t>kromozomunu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5589" y="4197858"/>
            <a:ext cx="441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annesinden alma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sağlıklı, </a:t>
            </a:r>
            <a:r>
              <a:rPr sz="1200" dirty="0">
                <a:latin typeface="Arial"/>
                <a:cs typeface="Arial"/>
              </a:rPr>
              <a:t>normal </a:t>
            </a:r>
            <a:r>
              <a:rPr sz="1200" spc="-5" dirty="0">
                <a:latin typeface="Arial"/>
                <a:cs typeface="Arial"/>
              </a:rPr>
              <a:t>olma şansı </a:t>
            </a:r>
            <a:r>
              <a:rPr sz="1200" dirty="0">
                <a:latin typeface="Arial"/>
                <a:cs typeface="Arial"/>
              </a:rPr>
              <a:t>da </a:t>
            </a:r>
            <a:r>
              <a:rPr sz="1200" spc="-5" dirty="0">
                <a:latin typeface="Arial"/>
                <a:cs typeface="Arial"/>
              </a:rPr>
              <a:t>%50’dir (iki</a:t>
            </a:r>
            <a:r>
              <a:rPr sz="1200" spc="2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X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5589" y="4373118"/>
            <a:ext cx="441642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1704339" algn="l"/>
              </a:tabLst>
            </a:pPr>
            <a:r>
              <a:rPr sz="1200" spc="-5" dirty="0">
                <a:latin typeface="Arial"/>
                <a:cs typeface="Arial"/>
              </a:rPr>
              <a:t>kromozomundan 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biri).	</a:t>
            </a:r>
            <a:r>
              <a:rPr sz="1200" b="1" spc="-5" dirty="0">
                <a:latin typeface="Arial"/>
                <a:cs typeface="Arial"/>
              </a:rPr>
              <a:t>Bu </a:t>
            </a:r>
            <a:r>
              <a:rPr sz="1200" b="1" dirty="0">
                <a:latin typeface="Arial"/>
                <a:cs typeface="Arial"/>
              </a:rPr>
              <a:t>şans her bir </a:t>
            </a:r>
            <a:r>
              <a:rPr sz="1200" b="1" spc="-5" dirty="0">
                <a:latin typeface="Arial"/>
                <a:cs typeface="Arial"/>
              </a:rPr>
              <a:t>erkek </a:t>
            </a:r>
            <a:r>
              <a:rPr sz="1200" b="1" dirty="0">
                <a:latin typeface="Arial"/>
                <a:cs typeface="Arial"/>
              </a:rPr>
              <a:t>çocuk </a:t>
            </a:r>
            <a:r>
              <a:rPr sz="1200" b="1" spc="-5" dirty="0">
                <a:latin typeface="Arial"/>
                <a:cs typeface="Arial"/>
              </a:rPr>
              <a:t>için  aynıdır.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55589" y="4899152"/>
            <a:ext cx="4417060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Eğer </a:t>
            </a:r>
            <a:r>
              <a:rPr sz="1200" b="1" spc="-5" dirty="0">
                <a:latin typeface="Arial"/>
                <a:cs typeface="Arial"/>
              </a:rPr>
              <a:t>taşıyıcı </a:t>
            </a:r>
            <a:r>
              <a:rPr sz="1200" b="1" dirty="0">
                <a:latin typeface="Arial"/>
                <a:cs typeface="Arial"/>
              </a:rPr>
              <a:t>dişi bir kız </a:t>
            </a:r>
            <a:r>
              <a:rPr sz="1200" b="1" spc="-5" dirty="0">
                <a:latin typeface="Arial"/>
                <a:cs typeface="Arial"/>
              </a:rPr>
              <a:t>çocuğa sahipse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dişi </a:t>
            </a:r>
            <a:r>
              <a:rPr sz="1200" spc="-10" dirty="0">
                <a:latin typeface="Arial"/>
                <a:cs typeface="Arial"/>
              </a:rPr>
              <a:t>ya </a:t>
            </a:r>
            <a:r>
              <a:rPr sz="1200" spc="-5" dirty="0">
                <a:latin typeface="Arial"/>
                <a:cs typeface="Arial"/>
              </a:rPr>
              <a:t>normal  geni taşıyan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kromozomunu </a:t>
            </a:r>
            <a:r>
              <a:rPr sz="1200" spc="-10" dirty="0">
                <a:latin typeface="Arial"/>
                <a:cs typeface="Arial"/>
              </a:rPr>
              <a:t>ya </a:t>
            </a:r>
            <a:r>
              <a:rPr sz="1200" spc="-5" dirty="0">
                <a:latin typeface="Arial"/>
                <a:cs typeface="Arial"/>
              </a:rPr>
              <a:t>da değişmiş geni taşıyan </a:t>
            </a:r>
            <a:r>
              <a:rPr sz="1200" dirty="0">
                <a:latin typeface="Arial"/>
                <a:cs typeface="Arial"/>
              </a:rPr>
              <a:t>X  </a:t>
            </a:r>
            <a:r>
              <a:rPr sz="1200" spc="-5" dirty="0">
                <a:latin typeface="Arial"/>
                <a:cs typeface="Arial"/>
              </a:rPr>
              <a:t>kromozomunu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çocuğuna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verecektir.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yüzden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her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bir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kız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çocuk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45"/>
              </a:lnSpc>
            </a:pPr>
            <a:r>
              <a:rPr sz="1200" spc="-5" dirty="0">
                <a:latin typeface="Arial"/>
                <a:cs typeface="Arial"/>
              </a:rPr>
              <a:t>%50  </a:t>
            </a:r>
            <a:r>
              <a:rPr sz="1200" spc="-10" dirty="0">
                <a:latin typeface="Arial"/>
                <a:cs typeface="Arial"/>
              </a:rPr>
              <a:t>(veya  </a:t>
            </a:r>
            <a:r>
              <a:rPr sz="1200" spc="-5" dirty="0">
                <a:latin typeface="Arial"/>
                <a:cs typeface="Arial"/>
              </a:rPr>
              <a:t>½)  </a:t>
            </a:r>
            <a:r>
              <a:rPr sz="1200" dirty="0">
                <a:latin typeface="Arial"/>
                <a:cs typeface="Arial"/>
              </a:rPr>
              <a:t>şansla </a:t>
            </a:r>
            <a:r>
              <a:rPr sz="1200" spc="-5" dirty="0">
                <a:latin typeface="Arial"/>
                <a:cs typeface="Arial"/>
              </a:rPr>
              <a:t>değişmiş geni alarak  annesi gibi </a:t>
            </a:r>
            <a:r>
              <a:rPr sz="1200" spc="2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taşıyıcı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5589" y="5600192"/>
            <a:ext cx="441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2640" algn="l"/>
                <a:tab pos="1403985" algn="l"/>
                <a:tab pos="2043430" algn="l"/>
                <a:tab pos="2501900" algn="l"/>
                <a:tab pos="3162935" algn="l"/>
                <a:tab pos="3435350" algn="l"/>
              </a:tabLst>
            </a:pPr>
            <a:r>
              <a:rPr sz="1200" spc="-5" dirty="0">
                <a:latin typeface="Arial"/>
                <a:cs typeface="Arial"/>
              </a:rPr>
              <a:t>olacaktır.	Ayrıca	</a:t>
            </a:r>
            <a:r>
              <a:rPr sz="1200" dirty="0">
                <a:latin typeface="Arial"/>
                <a:cs typeface="Arial"/>
              </a:rPr>
              <a:t>normal	</a:t>
            </a:r>
            <a:r>
              <a:rPr sz="1200" spc="-5" dirty="0">
                <a:latin typeface="Arial"/>
                <a:cs typeface="Arial"/>
              </a:rPr>
              <a:t>geni	taşıyan	</a:t>
            </a:r>
            <a:r>
              <a:rPr sz="1200" dirty="0">
                <a:latin typeface="Arial"/>
                <a:cs typeface="Arial"/>
              </a:rPr>
              <a:t>X	</a:t>
            </a:r>
            <a:r>
              <a:rPr sz="1200" spc="-5" dirty="0">
                <a:latin typeface="Arial"/>
                <a:cs typeface="Arial"/>
              </a:rPr>
              <a:t>kromozomunu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5589" y="5775452"/>
            <a:ext cx="4417695" cy="3841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3771265" algn="l"/>
              </a:tabLst>
            </a:pPr>
            <a:r>
              <a:rPr sz="1200" spc="-5" dirty="0">
                <a:latin typeface="Arial"/>
                <a:cs typeface="Arial"/>
              </a:rPr>
              <a:t>annesinden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alma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normal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olma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şansı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%50’dir.	</a:t>
            </a:r>
            <a:r>
              <a:rPr sz="1200" b="1" spc="-5" dirty="0">
                <a:latin typeface="Arial"/>
                <a:cs typeface="Arial"/>
              </a:rPr>
              <a:t>Bu şans  </a:t>
            </a:r>
            <a:r>
              <a:rPr sz="1200" b="1" dirty="0">
                <a:latin typeface="Arial"/>
                <a:cs typeface="Arial"/>
              </a:rPr>
              <a:t>her bir </a:t>
            </a:r>
            <a:r>
              <a:rPr sz="1200" b="1" spc="-5" dirty="0">
                <a:latin typeface="Arial"/>
                <a:cs typeface="Arial"/>
              </a:rPr>
              <a:t>kız çocuk için aynıdır.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31713" y="546925"/>
            <a:ext cx="4453973" cy="1856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117328" y="22809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388" y="1545934"/>
            <a:ext cx="4034604" cy="4703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79606" y="513334"/>
            <a:ext cx="490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kek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366" y="1092454"/>
            <a:ext cx="966469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97155">
              <a:lnSpc>
                <a:spcPts val="1380"/>
              </a:lnSpc>
              <a:spcBef>
                <a:spcPts val="195"/>
              </a:spcBef>
            </a:pPr>
            <a:r>
              <a:rPr sz="1200" b="1" spc="-5" dirty="0">
                <a:latin typeface="Arial"/>
                <a:cs typeface="Arial"/>
              </a:rPr>
              <a:t>etkilenmiş  (hasta)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erkek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9379" y="1092454"/>
            <a:ext cx="991869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3655" marR="5080" indent="-2159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etkilen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iş  </a:t>
            </a:r>
            <a:r>
              <a:rPr sz="1200" b="1" spc="-5" dirty="0">
                <a:latin typeface="Arial"/>
                <a:cs typeface="Arial"/>
              </a:rPr>
              <a:t>(sağlıklı)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dişi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416" y="6350305"/>
            <a:ext cx="54165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5080" indent="-12700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taş</a:t>
            </a:r>
            <a:r>
              <a:rPr sz="1200" b="1" spc="10" dirty="0">
                <a:latin typeface="Arial"/>
                <a:cs typeface="Arial"/>
              </a:rPr>
              <a:t>ı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ı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ı  dişi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3033" y="6350305"/>
            <a:ext cx="54165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5080" indent="-12700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taş</a:t>
            </a:r>
            <a:r>
              <a:rPr sz="1200" b="1" spc="10" dirty="0">
                <a:latin typeface="Arial"/>
                <a:cs typeface="Arial"/>
              </a:rPr>
              <a:t>ı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ı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ı  dişi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522" y="6360972"/>
            <a:ext cx="991869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algn="ctr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etkilen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iş  </a:t>
            </a:r>
            <a:r>
              <a:rPr sz="1200" b="1" spc="-5" dirty="0">
                <a:latin typeface="Arial"/>
                <a:cs typeface="Arial"/>
              </a:rPr>
              <a:t>(sağlıklı)  erkek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5095" y="6350305"/>
            <a:ext cx="991869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algn="ctr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etkilen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iş  </a:t>
            </a:r>
            <a:r>
              <a:rPr sz="1200" b="1" spc="-5" dirty="0">
                <a:latin typeface="Arial"/>
                <a:cs typeface="Arial"/>
              </a:rPr>
              <a:t>(sağlıklı)  erkek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667" y="1655584"/>
            <a:ext cx="449414" cy="457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7256" y="2100198"/>
            <a:ext cx="848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normal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6882" y="2663583"/>
            <a:ext cx="457187" cy="457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5168" y="3180969"/>
            <a:ext cx="947419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b="1" spc="-5" dirty="0">
                <a:latin typeface="Arial"/>
                <a:cs typeface="Arial"/>
              </a:rPr>
              <a:t>etkilenmiş  (mutant)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168" y="273452"/>
            <a:ext cx="3809365" cy="6838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359"/>
              </a:spcBef>
              <a:tabLst>
                <a:tab pos="687070" algn="l"/>
                <a:tab pos="985519" algn="l"/>
                <a:tab pos="1391920" algn="l"/>
                <a:tab pos="1946275" algn="l"/>
                <a:tab pos="2963545" algn="l"/>
                <a:tab pos="3569970" algn="l"/>
              </a:tabLst>
            </a:pP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es</a:t>
            </a:r>
            <a:r>
              <a:rPr sz="1400" b="1" dirty="0">
                <a:latin typeface="Arial"/>
                <a:cs typeface="Arial"/>
              </a:rPr>
              <a:t>im	</a:t>
            </a:r>
            <a:r>
              <a:rPr sz="1400" b="1" spc="-5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	</a:t>
            </a:r>
            <a:r>
              <a:rPr sz="1400" b="1" spc="-15" dirty="0">
                <a:latin typeface="Arial"/>
                <a:cs typeface="Arial"/>
              </a:rPr>
              <a:t>X</a:t>
            </a:r>
            <a:r>
              <a:rPr sz="1400" b="1" dirty="0">
                <a:latin typeface="Arial"/>
                <a:cs typeface="Arial"/>
              </a:rPr>
              <a:t>’e	</a:t>
            </a:r>
            <a:r>
              <a:rPr sz="1400" b="1" spc="-20" dirty="0">
                <a:latin typeface="Arial"/>
                <a:cs typeface="Arial"/>
              </a:rPr>
              <a:t>b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ğ</a:t>
            </a:r>
            <a:r>
              <a:rPr sz="1400" b="1" dirty="0">
                <a:latin typeface="Arial"/>
                <a:cs typeface="Arial"/>
              </a:rPr>
              <a:t>lı	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spc="-5" dirty="0">
                <a:latin typeface="Arial"/>
                <a:cs typeface="Arial"/>
              </a:rPr>
              <a:t>ast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lı</a:t>
            </a:r>
            <a:r>
              <a:rPr sz="1400" b="1" spc="-15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r	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spc="-5" dirty="0">
                <a:latin typeface="Arial"/>
                <a:cs typeface="Arial"/>
              </a:rPr>
              <a:t>ast</a:t>
            </a:r>
            <a:r>
              <a:rPr sz="1400" b="1" dirty="0">
                <a:latin typeface="Arial"/>
                <a:cs typeface="Arial"/>
              </a:rPr>
              <a:t>a	</a:t>
            </a:r>
            <a:r>
              <a:rPr sz="1400" b="1" spc="-2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ir  </a:t>
            </a:r>
            <a:r>
              <a:rPr sz="1400" b="1" spc="-5" dirty="0">
                <a:latin typeface="Arial"/>
                <a:cs typeface="Arial"/>
              </a:rPr>
              <a:t>tarafından nasıl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aktarılırlar?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5589" y="2123059"/>
            <a:ext cx="4413885" cy="10852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b="1" dirty="0">
                <a:latin typeface="Arial"/>
                <a:cs typeface="Arial"/>
              </a:rPr>
              <a:t>Eğer X’e </a:t>
            </a:r>
            <a:r>
              <a:rPr sz="1200" b="1" spc="-5" dirty="0">
                <a:latin typeface="Arial"/>
                <a:cs typeface="Arial"/>
              </a:rPr>
              <a:t>bağlı </a:t>
            </a:r>
            <a:r>
              <a:rPr sz="1200" b="1" dirty="0">
                <a:latin typeface="Arial"/>
                <a:cs typeface="Arial"/>
              </a:rPr>
              <a:t>bir </a:t>
            </a:r>
            <a:r>
              <a:rPr sz="1200" b="1" spc="-5" dirty="0">
                <a:latin typeface="Arial"/>
                <a:cs typeface="Arial"/>
              </a:rPr>
              <a:t>hastalığa </a:t>
            </a:r>
            <a:r>
              <a:rPr sz="1200" b="1" dirty="0">
                <a:latin typeface="Arial"/>
                <a:cs typeface="Arial"/>
              </a:rPr>
              <a:t>sahip bir </a:t>
            </a:r>
            <a:r>
              <a:rPr sz="1200" b="1" spc="-5" dirty="0">
                <a:latin typeface="Arial"/>
                <a:cs typeface="Arial"/>
              </a:rPr>
              <a:t>erkek, erkek </a:t>
            </a:r>
            <a:r>
              <a:rPr sz="1200" b="1" dirty="0">
                <a:latin typeface="Arial"/>
                <a:cs typeface="Arial"/>
              </a:rPr>
              <a:t>çocuğa  </a:t>
            </a:r>
            <a:r>
              <a:rPr sz="1200" b="1" spc="-5" dirty="0">
                <a:latin typeface="Arial"/>
                <a:cs typeface="Arial"/>
              </a:rPr>
              <a:t>sahipse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dirty="0">
                <a:latin typeface="Arial"/>
                <a:cs typeface="Arial"/>
              </a:rPr>
              <a:t>bu erkek </a:t>
            </a:r>
            <a:r>
              <a:rPr sz="1200" spc="-5" dirty="0">
                <a:latin typeface="Arial"/>
                <a:cs typeface="Arial"/>
              </a:rPr>
              <a:t>çocuk babasından değişmiş geni taşıyan </a:t>
            </a:r>
            <a:r>
              <a:rPr sz="1200" dirty="0">
                <a:latin typeface="Arial"/>
                <a:cs typeface="Arial"/>
              </a:rPr>
              <a:t>X  </a:t>
            </a:r>
            <a:r>
              <a:rPr sz="1200" spc="-5" dirty="0">
                <a:latin typeface="Arial"/>
                <a:cs typeface="Arial"/>
              </a:rPr>
              <a:t>kromozomunu </a:t>
            </a:r>
            <a:r>
              <a:rPr sz="1200" dirty="0">
                <a:latin typeface="Arial"/>
                <a:cs typeface="Arial"/>
              </a:rPr>
              <a:t>asla </a:t>
            </a:r>
            <a:r>
              <a:rPr sz="1200" spc="-5" dirty="0">
                <a:latin typeface="Arial"/>
                <a:cs typeface="Arial"/>
              </a:rPr>
              <a:t>almayacaktır. Çünkü baba sahip olduğu  cinsiyet kromozomlarından (XY) </a:t>
            </a:r>
            <a:r>
              <a:rPr sz="1200" dirty="0">
                <a:latin typeface="Arial"/>
                <a:cs typeface="Arial"/>
              </a:rPr>
              <a:t>sadece Y </a:t>
            </a:r>
            <a:r>
              <a:rPr sz="1200" spc="-5" dirty="0">
                <a:latin typeface="Arial"/>
                <a:cs typeface="Arial"/>
              </a:rPr>
              <a:t>kromozomunu </a:t>
            </a:r>
            <a:r>
              <a:rPr sz="1200" dirty="0">
                <a:latin typeface="Arial"/>
                <a:cs typeface="Arial"/>
              </a:rPr>
              <a:t>erkek  </a:t>
            </a:r>
            <a:r>
              <a:rPr sz="1200" spc="-5" dirty="0">
                <a:latin typeface="Arial"/>
                <a:cs typeface="Arial"/>
              </a:rPr>
              <a:t>çocuklarına verecektir. Baba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kromozomunu sadece kız  çocuklarına verebilmektedir.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5589" y="3493389"/>
            <a:ext cx="4414520" cy="266509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6985" algn="just">
              <a:lnSpc>
                <a:spcPts val="1610"/>
              </a:lnSpc>
              <a:spcBef>
                <a:spcPts val="215"/>
              </a:spcBef>
            </a:pPr>
            <a:r>
              <a:rPr sz="1400" b="1" spc="-5" dirty="0">
                <a:latin typeface="Arial"/>
                <a:cs typeface="Arial"/>
              </a:rPr>
              <a:t>Eğer hastalık bir ailede ilk defa bir çocukta </a:t>
            </a:r>
            <a:r>
              <a:rPr sz="1400" b="1" spc="-10" dirty="0">
                <a:latin typeface="Arial"/>
                <a:cs typeface="Arial"/>
              </a:rPr>
              <a:t>ortaya  </a:t>
            </a:r>
            <a:r>
              <a:rPr sz="1400" b="1" spc="-5" dirty="0">
                <a:latin typeface="Arial"/>
                <a:cs typeface="Arial"/>
              </a:rPr>
              <a:t>çıktıysa durum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nedir?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</a:pPr>
            <a:r>
              <a:rPr sz="1200" spc="-5" dirty="0">
                <a:latin typeface="Arial"/>
                <a:cs typeface="Arial"/>
              </a:rPr>
              <a:t>Bazen ailede X’e bağlı bir hastalık ilk </a:t>
            </a:r>
            <a:r>
              <a:rPr sz="1200" dirty="0">
                <a:latin typeface="Arial"/>
                <a:cs typeface="Arial"/>
              </a:rPr>
              <a:t>defa </a:t>
            </a:r>
            <a:r>
              <a:rPr sz="1200" spc="-5" dirty="0">
                <a:latin typeface="Arial"/>
                <a:cs typeface="Arial"/>
              </a:rPr>
              <a:t>bir </a:t>
            </a:r>
            <a:r>
              <a:rPr sz="1200" dirty="0">
                <a:latin typeface="Arial"/>
                <a:cs typeface="Arial"/>
              </a:rPr>
              <a:t>çocukta </a:t>
            </a:r>
            <a:r>
              <a:rPr sz="1200" spc="-5" dirty="0">
                <a:latin typeface="Arial"/>
                <a:cs typeface="Arial"/>
              </a:rPr>
              <a:t>ortaya  çıkabilir. </a:t>
            </a: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durum, bebeği meydana getiren annenin yumurtası 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spc="-5" dirty="0">
                <a:latin typeface="Arial"/>
                <a:cs typeface="Arial"/>
              </a:rPr>
              <a:t>babanın sperminde ilk defa oluşmuş bir gen değişikliği ile  ortaya çıkmış demektir. Böyle bir </a:t>
            </a:r>
            <a:r>
              <a:rPr sz="1200" dirty="0">
                <a:latin typeface="Arial"/>
                <a:cs typeface="Arial"/>
              </a:rPr>
              <a:t>durumda hem </a:t>
            </a:r>
            <a:r>
              <a:rPr sz="1200" spc="-5" dirty="0">
                <a:latin typeface="Arial"/>
                <a:cs typeface="Arial"/>
              </a:rPr>
              <a:t>anne hem de  baba taşıyıcı değillerdir. Aynı hastalıktan etkilenmiş başka bir  </a:t>
            </a:r>
            <a:r>
              <a:rPr sz="1200" dirty="0">
                <a:latin typeface="Arial"/>
                <a:cs typeface="Arial"/>
              </a:rPr>
              <a:t>hasta </a:t>
            </a:r>
            <a:r>
              <a:rPr sz="1200" spc="-5" dirty="0">
                <a:latin typeface="Arial"/>
                <a:cs typeface="Arial"/>
              </a:rPr>
              <a:t>çocuğa sahip olma olasılığı </a:t>
            </a:r>
            <a:r>
              <a:rPr sz="1200" dirty="0">
                <a:latin typeface="Arial"/>
                <a:cs typeface="Arial"/>
              </a:rPr>
              <a:t>düşüktür. </a:t>
            </a:r>
            <a:r>
              <a:rPr sz="1200" spc="-5" dirty="0">
                <a:latin typeface="Arial"/>
                <a:cs typeface="Arial"/>
              </a:rPr>
              <a:t>Buna karşın  değişmiş geni taşıyan hasta çocuk, bu hastalığı </a:t>
            </a:r>
            <a:r>
              <a:rPr sz="1200" dirty="0">
                <a:latin typeface="Arial"/>
                <a:cs typeface="Arial"/>
              </a:rPr>
              <a:t>kendi  </a:t>
            </a:r>
            <a:r>
              <a:rPr sz="1200" spc="-5" dirty="0">
                <a:latin typeface="Arial"/>
                <a:cs typeface="Arial"/>
              </a:rPr>
              <a:t>çocuklarına aktarabilir.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208915">
              <a:lnSpc>
                <a:spcPts val="1610"/>
              </a:lnSpc>
              <a:spcBef>
                <a:spcPts val="5"/>
              </a:spcBef>
            </a:pPr>
            <a:r>
              <a:rPr sz="1400" b="1" spc="-15" dirty="0">
                <a:latin typeface="Arial"/>
                <a:cs typeface="Arial"/>
              </a:rPr>
              <a:t>Taşıyıcılığın </a:t>
            </a:r>
            <a:r>
              <a:rPr sz="1400" b="1" dirty="0">
                <a:latin typeface="Arial"/>
                <a:cs typeface="Arial"/>
              </a:rPr>
              <a:t>test </a:t>
            </a:r>
            <a:r>
              <a:rPr sz="1400" b="1" spc="-5" dirty="0">
                <a:latin typeface="Arial"/>
                <a:cs typeface="Arial"/>
              </a:rPr>
              <a:t>edilmesi </a:t>
            </a:r>
            <a:r>
              <a:rPr sz="1400" b="1" spc="-10" dirty="0">
                <a:latin typeface="Arial"/>
                <a:cs typeface="Arial"/>
              </a:rPr>
              <a:t>ve </a:t>
            </a:r>
            <a:r>
              <a:rPr sz="1400" b="1" spc="-5" dirty="0">
                <a:latin typeface="Arial"/>
                <a:cs typeface="Arial"/>
              </a:rPr>
              <a:t>Hamilelik sırasındaki  testler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55589" y="6301537"/>
            <a:ext cx="4413885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X’e bağlı geçen bir hastalığın bulunduğu ailenin bireyleri için  birçok seçenek olabilir. Taşıyıcı </a:t>
            </a:r>
            <a:r>
              <a:rPr sz="1200" dirty="0">
                <a:latin typeface="Arial"/>
                <a:cs typeface="Arial"/>
              </a:rPr>
              <a:t>testi, </a:t>
            </a:r>
            <a:r>
              <a:rPr sz="1200" spc="-5" dirty="0">
                <a:latin typeface="Arial"/>
                <a:cs typeface="Arial"/>
              </a:rPr>
              <a:t>değişmiş geni taşıyan  dişiler için mevcut olabilir. Taşıyıcılık durumunun belirlenmesi,  gebelik planlamasında </a:t>
            </a:r>
            <a:r>
              <a:rPr sz="1200" dirty="0">
                <a:latin typeface="Arial"/>
                <a:cs typeface="Arial"/>
              </a:rPr>
              <a:t>çok </a:t>
            </a:r>
            <a:r>
              <a:rPr sz="1200" spc="-5" dirty="0">
                <a:latin typeface="Arial"/>
                <a:cs typeface="Arial"/>
              </a:rPr>
              <a:t>yararlıdır. </a:t>
            </a:r>
            <a:r>
              <a:rPr sz="1200" dirty="0">
                <a:latin typeface="Arial"/>
                <a:cs typeface="Arial"/>
              </a:rPr>
              <a:t>Bazı X’e </a:t>
            </a:r>
            <a:r>
              <a:rPr sz="1200" spc="-5" dirty="0">
                <a:latin typeface="Arial"/>
                <a:cs typeface="Arial"/>
              </a:rPr>
              <a:t>bağlı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hastalıklarda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55589" y="265938"/>
            <a:ext cx="4415790" cy="16859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260215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  <a:spcBef>
                <a:spcPts val="325"/>
              </a:spcBef>
            </a:pPr>
            <a:r>
              <a:rPr sz="1200" b="1" dirty="0">
                <a:latin typeface="Arial"/>
                <a:cs typeface="Arial"/>
              </a:rPr>
              <a:t>Eğer X’e </a:t>
            </a:r>
            <a:r>
              <a:rPr sz="1200" b="1" spc="-5" dirty="0">
                <a:latin typeface="Arial"/>
                <a:cs typeface="Arial"/>
              </a:rPr>
              <a:t>bağlı </a:t>
            </a:r>
            <a:r>
              <a:rPr sz="1200" b="1" dirty="0">
                <a:latin typeface="Arial"/>
                <a:cs typeface="Arial"/>
              </a:rPr>
              <a:t>bir </a:t>
            </a:r>
            <a:r>
              <a:rPr sz="1200" b="1" spc="-5" dirty="0">
                <a:latin typeface="Arial"/>
                <a:cs typeface="Arial"/>
              </a:rPr>
              <a:t>hastalığa </a:t>
            </a:r>
            <a:r>
              <a:rPr sz="1200" b="1" dirty="0">
                <a:latin typeface="Arial"/>
                <a:cs typeface="Arial"/>
              </a:rPr>
              <a:t>sahip bir </a:t>
            </a:r>
            <a:r>
              <a:rPr sz="1200" b="1" spc="-5" dirty="0">
                <a:latin typeface="Arial"/>
                <a:cs typeface="Arial"/>
              </a:rPr>
              <a:t>erkek </a:t>
            </a:r>
            <a:r>
              <a:rPr sz="1200" b="1" dirty="0">
                <a:latin typeface="Arial"/>
                <a:cs typeface="Arial"/>
              </a:rPr>
              <a:t>bir kız </a:t>
            </a:r>
            <a:r>
              <a:rPr sz="1200" b="1" spc="-5" dirty="0">
                <a:latin typeface="Arial"/>
                <a:cs typeface="Arial"/>
              </a:rPr>
              <a:t>çocuğa  sahipse</a:t>
            </a:r>
            <a:r>
              <a:rPr sz="1200" spc="-5" dirty="0">
                <a:latin typeface="Arial"/>
                <a:cs typeface="Arial"/>
              </a:rPr>
              <a:t>, bu </a:t>
            </a:r>
            <a:r>
              <a:rPr sz="1200" dirty="0">
                <a:latin typeface="Arial"/>
                <a:cs typeface="Arial"/>
              </a:rPr>
              <a:t>erkek </a:t>
            </a:r>
            <a:r>
              <a:rPr sz="1200" spc="-5" dirty="0">
                <a:latin typeface="Arial"/>
                <a:cs typeface="Arial"/>
              </a:rPr>
              <a:t>değişmiş geni taşıyan </a:t>
            </a:r>
            <a:r>
              <a:rPr sz="1200" dirty="0">
                <a:latin typeface="Arial"/>
                <a:cs typeface="Arial"/>
              </a:rPr>
              <a:t>X </a:t>
            </a:r>
            <a:r>
              <a:rPr sz="1200" spc="-5" dirty="0">
                <a:latin typeface="Arial"/>
                <a:cs typeface="Arial"/>
              </a:rPr>
              <a:t>kromozomunu her  zaman kız çocuklarına verecektir. Çünkü </a:t>
            </a:r>
            <a:r>
              <a:rPr sz="1200" dirty="0">
                <a:latin typeface="Arial"/>
                <a:cs typeface="Arial"/>
              </a:rPr>
              <a:t>erkek </a:t>
            </a:r>
            <a:r>
              <a:rPr sz="1200" spc="-5" dirty="0">
                <a:latin typeface="Arial"/>
                <a:cs typeface="Arial"/>
              </a:rPr>
              <a:t>bir </a:t>
            </a:r>
            <a:r>
              <a:rPr sz="1200" dirty="0">
                <a:latin typeface="Arial"/>
                <a:cs typeface="Arial"/>
              </a:rPr>
              <a:t>tek X  </a:t>
            </a:r>
            <a:r>
              <a:rPr sz="1200" spc="-5" dirty="0">
                <a:latin typeface="Arial"/>
                <a:cs typeface="Arial"/>
              </a:rPr>
              <a:t>kromozomuna sahiptir </a:t>
            </a:r>
            <a:r>
              <a:rPr sz="1200" spc="-10" dirty="0">
                <a:latin typeface="Arial"/>
                <a:cs typeface="Arial"/>
              </a:rPr>
              <a:t>ve </a:t>
            </a:r>
            <a:r>
              <a:rPr sz="1200" dirty="0">
                <a:latin typeface="Arial"/>
                <a:cs typeface="Arial"/>
              </a:rPr>
              <a:t>bu X </a:t>
            </a:r>
            <a:r>
              <a:rPr sz="1200" spc="-5" dirty="0">
                <a:latin typeface="Arial"/>
                <a:cs typeface="Arial"/>
              </a:rPr>
              <a:t>kromozomunu </a:t>
            </a:r>
            <a:r>
              <a:rPr sz="1200" dirty="0">
                <a:latin typeface="Arial"/>
                <a:cs typeface="Arial"/>
              </a:rPr>
              <a:t>her </a:t>
            </a:r>
            <a:r>
              <a:rPr sz="1200" spc="-5" dirty="0">
                <a:latin typeface="Arial"/>
                <a:cs typeface="Arial"/>
              </a:rPr>
              <a:t>zaman kız  çocuklarına aktaracaktır. </a:t>
            </a:r>
            <a:r>
              <a:rPr sz="1200" dirty="0">
                <a:latin typeface="Arial"/>
                <a:cs typeface="Arial"/>
              </a:rPr>
              <a:t>Bu </a:t>
            </a:r>
            <a:r>
              <a:rPr sz="1200" spc="-5" dirty="0">
                <a:latin typeface="Arial"/>
                <a:cs typeface="Arial"/>
              </a:rPr>
              <a:t>nedenle kız çocuklarının hepsi  taşıyıcı olacaktır. Kız çocukları </a:t>
            </a:r>
            <a:r>
              <a:rPr sz="1200" dirty="0">
                <a:latin typeface="Arial"/>
                <a:cs typeface="Arial"/>
              </a:rPr>
              <a:t>hasta </a:t>
            </a:r>
            <a:r>
              <a:rPr sz="1200" spc="-5" dirty="0">
                <a:latin typeface="Arial"/>
                <a:cs typeface="Arial"/>
              </a:rPr>
              <a:t>olmayacak, ancak bu  taşıyıcı kızların </a:t>
            </a:r>
            <a:r>
              <a:rPr sz="1200" dirty="0">
                <a:latin typeface="Arial"/>
                <a:cs typeface="Arial"/>
              </a:rPr>
              <a:t>erkek çocukları </a:t>
            </a:r>
            <a:r>
              <a:rPr sz="1200" spc="-5" dirty="0">
                <a:latin typeface="Arial"/>
                <a:cs typeface="Arial"/>
              </a:rPr>
              <a:t>hastalık riskine sahip  olacaklardır.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1845</Words>
  <Application>Microsoft Office PowerPoint</Application>
  <PresentationFormat>Özel</PresentationFormat>
  <Paragraphs>136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X’e Bağlı Kalıtım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e Bağlı Kalıtım</dc:title>
  <dc:creator>http://www.nedir.org</dc:creator>
  <cp:keywords>kalıtım</cp:keywords>
  <cp:lastModifiedBy>mehmet genç</cp:lastModifiedBy>
  <cp:revision>1</cp:revision>
  <dcterms:created xsi:type="dcterms:W3CDTF">2018-11-05T12:37:22Z</dcterms:created>
  <dcterms:modified xsi:type="dcterms:W3CDTF">2018-11-05T12:38:26Z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2011-04-04T00:00:00Z</vt:filetime>
  </property>
  <property fmtid="{D5CDD505-2E9C-101B-9397-08002B2CF9AE}" pid="3" name="Creator">
    <vt:lpwstr>Microsoft® Office Publisher 2007</vt:lpwstr>
  </property>
  <property fmtid="{D5CDD505-2E9C-101B-9397-08002B2CF9AE}" pid="4" name="LastSaved">
    <vt:filetime>2018-11-05T00:00:00Z</vt:filetime>
  </property>
</Properties>
</file>