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sldIdLst>
    <p:sldId id="257" r:id="rId2"/>
    <p:sldId id="275" r:id="rId3"/>
    <p:sldId id="258" r:id="rId4"/>
    <p:sldId id="260" r:id="rId5"/>
    <p:sldId id="283" r:id="rId6"/>
    <p:sldId id="264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72" r:id="rId15"/>
    <p:sldId id="276" r:id="rId16"/>
    <p:sldId id="277" r:id="rId17"/>
    <p:sldId id="278" r:id="rId18"/>
    <p:sldId id="279" r:id="rId19"/>
    <p:sldId id="281" r:id="rId20"/>
    <p:sldId id="282" r:id="rId2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0" d="100"/>
          <a:sy n="50" d="100"/>
        </p:scale>
        <p:origin x="-2544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396A13-A496-4F8E-84C1-B95B46AE5FF5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B5569-367A-44C7-9ADC-DAC97CCE748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160149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20.04.2018</a:t>
            </a:fld>
            <a:endParaRPr lang="tr-T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etdJGljRJn4/ToHEt2DHF_I/AAAAAAAAAQQ/uQBRwmAsxeI/s1600/kerzenuhr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2.bp.blogspot.com/-iIA6db2wwW0/ToIg3xvRpVI/AAAAAAAAARo/00x8MVU4txg/s1600/imagesCALXWAVG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4.bp.blogspot.com/-W7oSipaPMfo/ToIgheq0csI/AAAAAAAAARk/sr46SI4dq0g/s1600/imagesCAH5ZUXU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jpeg"/><Relationship Id="rId5" Type="http://schemas.openxmlformats.org/officeDocument/2006/relationships/hyperlink" Target="http://3.bp.blogspot.com/-hVTn6HnQbWg/ToIbBU0qp5I/AAAAAAAAARY/5inNcy_SGoo/s1600/saat02.jpg" TargetMode="External"/><Relationship Id="rId4" Type="http://schemas.openxmlformats.org/officeDocument/2006/relationships/image" Target="../media/image11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odevcim.com/wp-content/uploads/2012/02/saat1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vodevcim.com/wp-content/uploads/2012/02/80435002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1.bp.blogspot.com/-J5va1TmZBSo/TqwNdxqBjII/AAAAAAAAAiI/8jDAnxVNgNA/s1600/su_saati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070254" cy="1828256"/>
          </a:xfrm>
        </p:spPr>
        <p:txBody>
          <a:bodyPr>
            <a:noAutofit/>
          </a:bodyPr>
          <a:lstStyle/>
          <a:p>
            <a:r>
              <a:rPr lang="tr-TR" sz="4800" b="1" dirty="0" smtClean="0">
                <a:solidFill>
                  <a:srgbClr val="7030A0"/>
                </a:solidFill>
              </a:rPr>
              <a:t>Atatürk’ün </a:t>
            </a:r>
            <a:r>
              <a:rPr lang="tr-TR" sz="4800" b="1" dirty="0">
                <a:solidFill>
                  <a:srgbClr val="7030A0"/>
                </a:solidFill>
              </a:rPr>
              <a:t>Ölçüler Alanında Yaptığı Yenilikler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995936" y="2277825"/>
            <a:ext cx="4896544" cy="3888432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7030A0"/>
                </a:solidFill>
              </a:rPr>
              <a:t>Amaç: </a:t>
            </a:r>
            <a:r>
              <a:rPr lang="tr-TR" sz="4000" dirty="0" smtClean="0"/>
              <a:t>Uluslararası </a:t>
            </a:r>
            <a:r>
              <a:rPr lang="tr-TR" sz="4000" dirty="0"/>
              <a:t>ölçülerle ülkemizde kullanılan ölçüler arasında birlik sağlamaktı.</a:t>
            </a:r>
          </a:p>
          <a:p>
            <a:pPr marL="0" indent="0" algn="just">
              <a:buNone/>
            </a:pPr>
            <a:endParaRPr lang="tr-TR" dirty="0"/>
          </a:p>
        </p:txBody>
      </p:sp>
      <p:pic>
        <p:nvPicPr>
          <p:cNvPr id="4" name="Picture 2" descr="https://encrypted-tbn2.gstatic.com/images?q=tbn:ANd9GcQYDXKAKXqTDmeDpRoLZwcv7Y4tGwuNP3-sAvmg10x-ZelVAqOKBQ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2564904"/>
            <a:ext cx="3744416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221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251520" y="0"/>
            <a:ext cx="8363272" cy="1561654"/>
          </a:xfrm>
        </p:spPr>
        <p:txBody>
          <a:bodyPr>
            <a:normAutofit fontScale="90000"/>
          </a:bodyPr>
          <a:lstStyle/>
          <a:p>
            <a:r>
              <a:rPr lang="tr-TR" dirty="0">
                <a:solidFill>
                  <a:srgbClr val="7030A0"/>
                </a:solidFill>
              </a:rPr>
              <a:t/>
            </a:r>
            <a:br>
              <a:rPr lang="tr-TR" dirty="0">
                <a:solidFill>
                  <a:srgbClr val="7030A0"/>
                </a:solidFill>
              </a:rPr>
            </a:br>
            <a:r>
              <a:rPr lang="tr-TR" sz="5400" b="1" dirty="0">
                <a:solidFill>
                  <a:srgbClr val="7030A0"/>
                </a:solidFill>
              </a:rPr>
              <a:t>ATEŞ SAATİ (Mum Saati)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935480"/>
            <a:ext cx="9144000" cy="4922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3600" dirty="0" smtClean="0"/>
              <a:t>Petrol lambasının alevi ile çalışan saat</a:t>
            </a:r>
          </a:p>
          <a:p>
            <a:pPr marL="0" indent="0">
              <a:buNone/>
            </a:pPr>
            <a:r>
              <a:rPr lang="tr-TR" sz="3600" dirty="0"/>
              <a:t>m</a:t>
            </a:r>
            <a:r>
              <a:rPr lang="tr-TR" sz="3600" dirty="0" smtClean="0"/>
              <a:t>ekanizmasında tüketilen yağın</a:t>
            </a:r>
          </a:p>
          <a:p>
            <a:pPr marL="0" indent="0">
              <a:buNone/>
            </a:pPr>
            <a:r>
              <a:rPr lang="tr-TR" sz="3600" dirty="0"/>
              <a:t>b</a:t>
            </a:r>
            <a:r>
              <a:rPr lang="tr-TR" sz="3600" dirty="0" smtClean="0"/>
              <a:t>ölmeli bir saydam  kapta </a:t>
            </a:r>
          </a:p>
          <a:p>
            <a:pPr marL="0" indent="0">
              <a:buNone/>
            </a:pPr>
            <a:r>
              <a:rPr lang="tr-TR" sz="3600" dirty="0" smtClean="0"/>
              <a:t>İzlenmesi yada kısılan mumun </a:t>
            </a:r>
          </a:p>
          <a:p>
            <a:pPr marL="0" indent="0">
              <a:buNone/>
            </a:pPr>
            <a:r>
              <a:rPr lang="tr-TR" sz="3600" dirty="0"/>
              <a:t>g</a:t>
            </a:r>
            <a:r>
              <a:rPr lang="tr-TR" sz="3600" dirty="0" smtClean="0"/>
              <a:t>ölgesinin arkadaki bir cetvel </a:t>
            </a:r>
          </a:p>
          <a:p>
            <a:pPr marL="0" indent="0">
              <a:buNone/>
            </a:pPr>
            <a:r>
              <a:rPr lang="tr-TR" sz="3600" dirty="0"/>
              <a:t>ü</a:t>
            </a:r>
            <a:r>
              <a:rPr lang="tr-TR" sz="3600" dirty="0" smtClean="0"/>
              <a:t>zerindeki boyuna göre belirlenir.</a:t>
            </a:r>
            <a:endParaRPr lang="tr-TR" sz="3600" dirty="0"/>
          </a:p>
        </p:txBody>
      </p:sp>
      <p:pic>
        <p:nvPicPr>
          <p:cNvPr id="4" name="Resim 3" descr="http://4.bp.blogspot.com/-etdJGljRJn4/ToHEt2DHF_I/AAAAAAAAAQQ/uQBRwmAsxeI/s320/kerzenuhr1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62700" y="2636912"/>
            <a:ext cx="2381300" cy="3312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92177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696244"/>
            <a:ext cx="8769152" cy="4525963"/>
          </a:xfrm>
        </p:spPr>
        <p:txBody>
          <a:bodyPr/>
          <a:lstStyle/>
          <a:p>
            <a:r>
              <a:rPr lang="tr-TR" sz="5400" b="1" dirty="0" smtClean="0">
                <a:solidFill>
                  <a:srgbClr val="7030A0"/>
                </a:solidFill>
              </a:rPr>
              <a:t>KÖSTEKLİ SAAT:</a:t>
            </a:r>
          </a:p>
          <a:p>
            <a:pPr marL="0" indent="0">
              <a:buNone/>
            </a:pPr>
            <a:r>
              <a:rPr lang="tr-TR" sz="4000" dirty="0" smtClean="0"/>
              <a:t>Genel olarak kurularak çalışan</a:t>
            </a:r>
          </a:p>
          <a:p>
            <a:pPr marL="0" indent="0">
              <a:buNone/>
            </a:pPr>
            <a:r>
              <a:rPr lang="tr-TR" sz="4000" dirty="0"/>
              <a:t>m</a:t>
            </a:r>
            <a:r>
              <a:rPr lang="tr-TR" sz="4000" dirty="0" smtClean="0"/>
              <a:t>ekanik bir saat türüdür.</a:t>
            </a:r>
          </a:p>
          <a:p>
            <a:pPr marL="0" indent="0">
              <a:buNone/>
            </a:pPr>
            <a:r>
              <a:rPr lang="tr-TR" sz="4000" dirty="0" smtClean="0"/>
              <a:t>Köstekli bir kılıfa konduğu</a:t>
            </a:r>
          </a:p>
          <a:p>
            <a:pPr marL="0" indent="0">
              <a:buNone/>
            </a:pPr>
            <a:r>
              <a:rPr lang="tr-TR" sz="4000" dirty="0" smtClean="0"/>
              <a:t> için köstekli saat denir.</a:t>
            </a:r>
            <a:endParaRPr lang="tr-TR" sz="4000" dirty="0"/>
          </a:p>
        </p:txBody>
      </p:sp>
      <p:pic>
        <p:nvPicPr>
          <p:cNvPr id="4" name="Resim 3" descr="http://2.bp.blogspot.com/-iIA6db2wwW0/ToIg3xvRpVI/AAAAAAAAARo/00x8MVU4txg/s200/imagesCALXWAVG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0152" y="3212976"/>
            <a:ext cx="3175620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64877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82724" y="25946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428477"/>
            <a:ext cx="8229600" cy="4997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r-TR" sz="4800" b="1" dirty="0" smtClean="0">
                <a:solidFill>
                  <a:srgbClr val="7030A0"/>
                </a:solidFill>
              </a:rPr>
              <a:t>Mekanik ve Elektronik Saatler</a:t>
            </a:r>
            <a:endParaRPr lang="tr-TR" sz="4800" b="1" dirty="0">
              <a:solidFill>
                <a:srgbClr val="7030A0"/>
              </a:solidFill>
            </a:endParaRPr>
          </a:p>
        </p:txBody>
      </p:sp>
      <p:pic>
        <p:nvPicPr>
          <p:cNvPr id="4" name="Resim 3" descr="http://4.bp.blogspot.com/-W7oSipaPMfo/ToIgheq0csI/AAAAAAAAARk/sr46SI4dq0g/s1600/imagesCAH5ZUXU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99592" y="3068960"/>
            <a:ext cx="3168352" cy="346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Resim 4" descr="http://3.bp.blogspot.com/-hVTn6HnQbWg/ToIbBU0qp5I/AAAAAAAAARY/5inNcy_SGoo/s320/saat02.jpg">
            <a:hlinkClick r:id="rId5"/>
          </p:cNvPr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20072" y="3068960"/>
            <a:ext cx="3718892" cy="2460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0704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7030A0"/>
                </a:solidFill>
              </a:rPr>
              <a:t>ULUSLAR ARASI RAKAMLAR</a:t>
            </a:r>
            <a:endParaRPr lang="tr-TR" sz="48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4800" dirty="0" smtClean="0"/>
              <a:t>Türkiye'de</a:t>
            </a:r>
            <a:r>
              <a:rPr lang="tr-TR" sz="4800" b="1" dirty="0" smtClean="0"/>
              <a:t> </a:t>
            </a:r>
            <a:r>
              <a:rPr lang="tr-TR" sz="5400" b="1" dirty="0" smtClean="0">
                <a:solidFill>
                  <a:srgbClr val="7030A0"/>
                </a:solidFill>
              </a:rPr>
              <a:t>1 Haziran 1929 </a:t>
            </a:r>
            <a:r>
              <a:rPr lang="tr-TR" sz="4800" dirty="0" smtClean="0"/>
              <a:t>tarihinden sonra Uluslararası rakamların ülke genelinde kullanılması mecbur hale geldi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3175443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71864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solidFill>
                  <a:srgbClr val="7030A0"/>
                </a:solidFill>
              </a:rPr>
              <a:t>Atatürk'ün ölçülerde yaptığı değişiklikler</a:t>
            </a:r>
            <a:endParaRPr lang="tr-TR" sz="4000" b="1" dirty="0">
              <a:solidFill>
                <a:srgbClr val="7030A0"/>
              </a:solidFill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646305" y="2588915"/>
            <a:ext cx="3816424" cy="2552278"/>
          </a:xfrm>
          <a:prstGeom prst="rect">
            <a:avLst/>
          </a:prstGeom>
          <a:ln>
            <a:solidFill>
              <a:srgbClr val="0070C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1-DİRHEM,OKKA,KANTAR,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BATMAN</a:t>
            </a:r>
          </a:p>
          <a:p>
            <a:pPr algn="ctr"/>
            <a:endParaRPr lang="tr-TR" sz="2400" dirty="0" smtClean="0">
              <a:solidFill>
                <a:schemeClr val="tx1"/>
              </a:solidFill>
              <a:cs typeface="Times New Roman" panose="02020603050405020304" pitchFamily="18" charset="0"/>
            </a:endParaRPr>
          </a:p>
          <a:p>
            <a:pPr algn="ctr"/>
            <a:r>
              <a:rPr 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2-ARŞIN,FERSAH,ENDEZA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  <a:cs typeface="Times New Roman" panose="02020603050405020304" pitchFamily="18" charset="0"/>
              </a:rPr>
              <a:t>KULACI</a:t>
            </a:r>
          </a:p>
          <a:p>
            <a:pPr algn="ctr"/>
            <a:endParaRPr lang="tr-TR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5220072" y="2588915"/>
            <a:ext cx="3312368" cy="2177008"/>
          </a:xfrm>
          <a:prstGeom prst="roundRect">
            <a:avLst>
              <a:gd name="adj" fmla="val 43122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     1-KİLOGRAM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tr-TR" sz="2400" dirty="0" smtClean="0">
                <a:solidFill>
                  <a:schemeClr val="tx1"/>
                </a:solidFill>
              </a:rPr>
              <a:t>2-METRE</a:t>
            </a:r>
            <a:endParaRPr lang="tr-TR" sz="2400" dirty="0">
              <a:solidFill>
                <a:schemeClr val="tx1"/>
              </a:solidFill>
            </a:endParaRPr>
          </a:p>
        </p:txBody>
      </p:sp>
      <p:cxnSp>
        <p:nvCxnSpPr>
          <p:cNvPr id="11" name="Düz Ok Bağlayıcısı 10"/>
          <p:cNvCxnSpPr/>
          <p:nvPr/>
        </p:nvCxnSpPr>
        <p:spPr>
          <a:xfrm>
            <a:off x="4364267" y="3159274"/>
            <a:ext cx="1694842" cy="1396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Düz Ok Bağlayıcısı 15"/>
          <p:cNvCxnSpPr/>
          <p:nvPr/>
        </p:nvCxnSpPr>
        <p:spPr>
          <a:xfrm flipV="1">
            <a:off x="4364267" y="4077072"/>
            <a:ext cx="1793304" cy="16954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3389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5575" y="312738"/>
            <a:ext cx="8534400" cy="1100038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7030A0"/>
                </a:solidFill>
              </a:rPr>
              <a:t>        Ağırlık  ölçüleri</a:t>
            </a:r>
            <a:endParaRPr lang="tr-TR" sz="60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r>
              <a:rPr lang="tr-TR" sz="3200" dirty="0" smtClean="0"/>
              <a:t>Daha önceden Onlu yönteme göre uygun olan  ağırlık ve uzunluk  ölçüleri </a:t>
            </a:r>
            <a:r>
              <a:rPr lang="tr-TR" sz="3200" b="1" dirty="0" smtClean="0">
                <a:solidFill>
                  <a:srgbClr val="7030A0"/>
                </a:solidFill>
              </a:rPr>
              <a:t>26 Mart 1931 </a:t>
            </a:r>
            <a:r>
              <a:rPr lang="tr-TR" sz="3200" dirty="0" smtClean="0"/>
              <a:t>tarihinden itibaren  kabul edilen kanunla yeni ölçüler kullanılmaya başlandı.</a:t>
            </a:r>
            <a:endParaRPr lang="tr-TR" sz="3200" dirty="0"/>
          </a:p>
        </p:txBody>
      </p:sp>
      <p:sp>
        <p:nvSpPr>
          <p:cNvPr id="4" name="AutoShape 4" descr="data:image/jpeg;base64,/9j/4AAQSkZJRgABAQAAAQABAAD/2wCEAAkGBxMSEhIRExIWFhUXGBYZFxgWFx0aHhwbIBQdIRcdHhofHSgiHRomGxcfITIhJSkrLi4uGB8zOT8tQygtLisBCgoKDg0OGxAQGy0kICQsMCwvLzcsLC0vLi8sLCwsLywsLC8sNCw1LDQ0LywvLCwsLC0sNCwsLywsLCwsLCwsLP/AABEIAJgAmAMBEQACEQEDEQH/xAAbAAEAAwEBAQEAAAAAAAAAAAAABQYHBAMCAf/EAEIQAAIBAwIDBQUFBgMHBQAAAAECAwAEERIhBQYxEyJBUWEHFDJxgUJSkaGxI2Jyc5LBM0ODJZOytNHS4RU0VGOC/8QAGgEBAAIDAQAAAAAAAAAAAAAAAAQFAQIDBv/EADgRAAICAQICBwcDAgYDAAAAAAABAgMRBCESMQUTQVFhcaEUIoGRweHwMrHRI/EVQkNigrIzUlP/2gAMAwEAAhEDEQA/ANxoBQCgFAKAUAoBQCgFAKAUAoBQCgFAKAUAoBQCgFAKAUAoBQCgFAKAUAoBQCgFAKAUAoBQCgFAKAUAoBQCgOLifFoLZdU80cQ8C7Bc/LPWgI+PnLh7JJIt7AVjGXIkBwPlnNBkrN1zbd3X/thFZweE91u7DwKw7aRjfvHPoKh+30cXDxHd6W1Rzgjn4rxCNs2/FILo7ZWWEKp9AUclfz61Dt6XhXPGMrv5fuSK9BKcOLO5deUOaEvo27hinjIWaFjkoT0IP2kODhvHB8qtKrYWxU4PKZCnCUJcMuZP10NRQFV47zzBBqRAZJcssanKI7rjWvakYGkHLHwAPXBrlO6EE3J8jeMJSxhcyAsPaO4dTMIWiOnWYllUoGIAdTIMTRZIyy4xnNcva6+sVeee3x7n4m6om4OeOX7d5pNSjiKAUAoBQCgFAKAUBX+d+YvcLYyqnaSuwjhj+/I3wj5DBJ9Aa1nOMIuUuSMqLk8IyGBES4V54/8A1PiU2QqMcomM526Kg8z64qq02sv1Nj6uKUe9k27TV0wXG8y7kWG94HxBlE0lhZto74jibDgjcaO5jVkedLujp2NyVry9uW3lzMV6uMEouGy8T25L5Vgvoo+I3hFw0o1JET+yhGfhC+L7bk+VTdNpq9PHhgt+19rOF10rXmRM8d9m9hcRskcCW8uP2csQ0lW+yTjqM1Ie+z3OK23Rm/BOIz2yW16hVJ1ka1uCwypBfTlgCM4cA9R1NUldr0upsrSyscSXks4LKcVfVCT2ecN+faWi45kLYNxxRgPtLDJDCudvIM4+hrNHSl05e/U8eCefXCMWaKtL3JrPnsR72UF0w7G2ubobjUzzSht/GSRlQY8snr4Yra727UP+muBeL/GYh7NUvf8AeIXnbl+5t7bs5IniiWVXVUIMSRyd1wXGMNk7j1+ZrrXpbq58U3xYjz7c+C+RpO6uUWorh39PE7RZyXl2bFjpJjWFHJAwj5adwOrNpiAUea74qD0bSrOCUX2uT/48l6vPmStbY4SlFrswvjzfob3XoyoFAKAUAoCI45zDDaskbB3lkzoiiUu5A6nA+FRkd5sDesSkorLGMkdJz7ZKBrZ1fJDRGNi6YGWZlUHEYG+v4fWtYWwmsxaaNpRcXho8uKe0G1jYxwh7qUbabddQz6ybIvXxNa2X11frkkZhVOf6VkhrrnW/PSC0t89BLOZn/ojUAH6mud+qhVDj5m1VE7JcKKrzJf3VxcWC3UsZBebsxDGU0t2fXUzEnbPgMZqmu6S9qosUY44cPnnO/l9Swq0nUWwcpZznl2Fg9klvERfTgAy+8vESeqogAVR6ZJb1z6VbaOPDp4eKz89yDqXm6Xnj5GgipJxKTyxxu3t4L52kXs47+ZDg50mSYAavurrYnJ2A+VbNGqLLxbjcVtaveO2YkTWCNtWR3APVjgD51rgyYxy4DKttBOqmS5vY5WTGQQZO0cY8gFwc+Bqor/q9IdZHkl9v7FhNcGlUXzZvFvwS2jOUtoVP7sSj9BV0V530BHcxtCLW4NwoaEROZFPQqFJIoDLeSODNBxiIXDNI62URUuANDurEp1ycKjgE77GuVVMKs8Cxnc3stlZjiZsddTQUAoBQCgMZ9oBU8XdJQGg93SSUHphdQGfNRknT5mqnpXMYxlB+83hfHu8fEn6FZk0+WMv4d5WeCSSSorwJKyRx3CuIF7Xs4pmHYxHG7Hu/COgP1ritPe3Nw7478stZy/U362tYUuWH44zyLvacjcQNvChNmuETusJCVbSM5xgZ69K6PoaDm5uctzX/ABGfCo8K2O609nNycdrxAJtgrbQKn01uWJ/AV3h0Vp48035s5S1tsuTwevNXs+jFlKbRS12hSVJXJeRmQ5C6j0BBI0jA3qZ1FfA60sJkfrZcXHnczPlLj8iyXD28Rdbkabq3R9Do+CDJG3g3ebr+PlArv9kXVXPZcn4dz8iVOpX+/Xz7UW6145NbWfukQmUBNPvVyscawppx3VR2LuOoyRuevhWbOk6Es1+8+xLO/oYjorP8/urv2+hT7e+iiIeKO4iiCBRPAdRZB4yxFcFc75Ib6VBqs1MG8WLib3i+/uTz6bEqyFM0vcfCuTT/AHWCVV0uyrj3ziUgH7NWU6FPgd1WJfnjOPOusodIaj3ZYgvD8yc4y0tXvR95/n5yLtyByDJBP79esrTBdMUSbrED8R1H4nPToMb9c7Wmn08aI8MSFddK2WWaLUg5CgK3z0glhitCQBczRRHPimS8g+ZjjYUBXuZSIuLJJ5ixb6+8TQj/AJg0Mbmi0MigFAKAUBQfaJwf9vb3Uah5XDW7QscCVMF9m8GUIx32IONqh63SLU1qOcNPKfiSNNe6ZN9j2Z5+wyFhwxZGct2kjsB9wABFXPjsgOfWpMIKCwjjKTk8s0KtzUUAoCrcc9n9hdSdu8RSXOTJCxjY/MqRmtZQjNYksoym1ungjeKcg2ENtcSukk5SKVh28ryYPZndQxIB9cVrCqut5hFLyRmU5S/U2zPOTXNzDC5znQ8T/wASxHr6FcHPrXnrtFjUdXlLLyvmW0NTmnje+Nma17N7ntOF2Lnr2KA/QY/tXpSmRZKGRQCgKtfydrxa1iBBW3gmmcfvOypF9cB/xoCC9pD6JZ5AO8liZR84ruN1/Df8aA0VWyAR40B+0AoBQCgKxKBPxZV+zaWzE/x3D4X8EgP9RoCC9jdxiB7ffKRWshB8GdGRh+MB+pNDBolDIoBQCgK57RpNPC75v/ok/SgMX5Tl7K4hX7E8cZAx/mJH/dGI+leZ1Vk3U3HnCT+Tf8lzUoxmsraUfVI1r2SH/Zdsv3daj5CRgP0r0kHxRTKdrDaLjWxgUAoCscpqJLjiF3sdcwhUj7kC6cfPtWk/KgOHmW07fiMcB6S2F4npu8Y3/EVk1fMleQL4z8NspT1MMYPzC4P6Vg2LBQCgFAKArPJsnayX911D3LRr/BCBHj176uc/vUMEByAOyuljHRredCempre+dc/hN+dAaLQyKAUAoCq+1I/7Jv8A+S36igMb4nCVWOVcloTFKPUKAWHpkEivK6eeZOD5SyvnyLy2HuqS7MM2P2VoBwqzIAAZNWB4ZYmvUxWFgoy11kCgI/mHiQtbW4uT0ijd/qFJA+p2oDx5V4WbW0ggY5dUHaHzc7yHPjlid6AjrsZ4xbelpcfnNF/0oYxvkchII47q1/8Aj3UyD+FyJUH0SUD6UMlnoBQCgI/mDiQtra4uG6RRu+/mFJA+p2oDm5O4UbSytrc/Eka6/VyMuT66iaApHAyUnsZ/s+/cWtz/AKk7upz5AwYx+8KA1CgFAKAUBUPa3Lp4Re+sePxYUBnt5aAQSv4mJwB6CHp89s14auxu2K/3L/seodajW/L6M0n2XjHCbD+Ste5PLlooBQEBzYO092tR/nTKX/lx/tHyPEEqqH+OgJ+gKlxXiUUfFbfW+MW8iMfBWklj7IE+BbQ2M+VauyKkot7vkZUJPMktke3DMx8VvY/szQ28y/NS6SH/AIPwrY1LPQyKAUBWudUMwtrMdLiZRJ/KQGSTbxB0BP8A90BZaAzCVccNkuPC34nNOT5InEWMh/o1UBp9AKAUBReZedJob0QW8KzrGqiZM6XZ2BYCNumpI0LEHHxqNsihhvcr3tC53sr3hdxEkxjlzGGhmUpIP2i6hpPjjyzWJZw8GUQHFb+P3e4Pax79sF764/wyABv6V4ymmfXQXC+zOz7z0crY9XJ5XLv8GXXl3ni2hsrSC3SW6kWGNSsC5CtoGQ0jYRd/M5r2nM83nAtPaLKrwyXdvHDazDTrWQuYJASMSkqowemQBgjxrODHEs4J7nbmR7UQxwhDLNrKtJnQiIF1uQN2xrUBdslqjanUKiHG1k701O2XCjKpLmS8u0FxdyyOYC8Ijfsl0O3e7seCgIRDpLNnx6AVVazW6mFSsikt8Ptx+b9xNo01EpuEm+Xz/PidVry4se3YBgPOWXfzPxfrUKrpeyMszbfhy+hJs0FbjwxwvEirfhDiRoWtm0e8NIFDOEZDAqr3x9xk2Un7ZqTd0jCUesWE8fFNPl9zlXpHGXA+WfhjHP7EjdcUuLecXIllBt49MheXXlZDnCCRSX0iPWw1DbGOtdtHrL7YOXEn3ZXd5Nc28LxOWo09UJpJPxxv+d7NP5J5je7WVJVXtIuzOtAQro6ko2lt0bunK5ONjnerPTahXw4sY3xj7kO6rq5cOclnqQchQFdjHbcUdsd21twgOPtzPqfB8wkKZ/jFAWKgKXwHh/b8OvrfGO0m4kg2+9cygfrQMnOT7/3ixtJ/vwxk589Az+eaAmKAiObLy4htJ5bWLtZlUlE67+YX7RA30+OMUBnfLHEbV11xSdpJlu0Z9pNbEFy4PwklRt0woA2ArolF9pFlOcW8xO2fg8NxM00qpKvZrGisoOnvEuSfM90emn1rVo6RkmeFvyfZxzdottEBo06dAIzqyW38cbUNm+wlrK17IyAEaGbWF6aSQNe3TBIz9TQN45kLx+9EpNjDEJ5ZgR2Q2GPtM5+wgzux+mTWXhbGkMyeewuUfKKmytraWVmmgjCpcDZlbTgkea7AaT1AFR7qYXQcJrKJVdkq5cUXuZBFwFra5NpepD2mlEhMikrMqMdDRt9kgNgrnOw6VTdIV20rirzjLba7M8895P0k65vE8Zxj5Fng4Jb4w/vC+QjuZVA9MasfWqzT9IwgsWVqXwX8E27SSk/6c8fE8rvlqx3ZUuZCfv3Um/zINSZ9L0/6daXmkcI6G1vE7PUgL7ggaVILW2iNwwcCMMS6gxldbv4INR64zkV10XXah7t8O2+NtnnHma6rq6lsln17jaeUuX0sbdYQdTnBlkPWR9IBY/QAAeAAr0MIRguGKwiqcnJ5ZNVsYKnzNzwlq7QxQvPKukMAQiIWxpV5DnvHI7qhjuNtxXC7U11bSe/PHadK6Zz3RROG8y8SMck8b20XbytKcRvM24CgHcDZUA+lV13TEK5uvgeV3tImVdHTnBTzsfXFOdOIxW8krXkQZUJVBZkZIHTUZMD54NSKOka7Uu/OMZz8TldorK892OfI5uWeKTWk0pgePQwjXs3SQ6yUVxKWVsa2LP3sb79dNRI9IqpZabzvz5b4f02yd/Y+s2TSx4fL++CY5D55SCJreWI6I3dlkhOtRE7lkYKQGMK50alDfCc4qfHW15ipZjnv7+5+PmRHp5b8O+PzPkanDKrqrqQVYAgjoQRkEemKmHA+6AqfNPs+s75u1ZWhnG4mgOh8+u2G+ooCkcc5T4pYxSzpdw3EcSl++pjfA3PTIJx67+lZ3NXFcysHm7iEaPI0ERAGrUXONhnYeeD51Eh0lU5KCe725HWfR0scTXiX/g/Kd9dpHLc3qxRyIraLVMPhgCAZXzj6D61M42RlTBPOC7cv8u21khjt4wud2bqznzZjux+danYlaAj+N8Fgu4jDcRLIh8GHQ+YPUH1FAUub2ZyIT7rxOaNT9iZBcADyUllYfiahW9H6eznFfDYkQ1Vse36npb+zmVtrjiczr4rDGsGfmcs34EVrX0bpoPPCZnq7ZbZwW/gnBLe0Ts7eJUHU46sfNmO7H1JqcklsiNzJGsgUBk/tC4bNZObxSxgafW7JnVFrXSxZc99QTqDdQdseNVup0cna7q+eOT71yx5kuq+Kr6ufLP7/AJ9itct2c0cEcccpQ4ye1hDoSfiKspUgE775O9UOruqnc52Rz5PD+Oc+ha6eqxQUYP8APhgsM3DL10IWWwIOxDCXp6g7fSpFWl0L95WNehHlfqYtrgIiThNxAjJ73aIDnuwW7tknw3ZRmsXrSOXFvJr/AHfY2pepax+leX3IvhVjPLewWsMjGZQ6K0q4EUHZoDJoB3GoEqvQknpnawpi9ZDhklw89u/L2z5cyLbJUSzHn9Mc/wCDfuG2SwRRQp8MaKi58lXA+u1XJXnTQCgKl7SeLQx2dxbszGWWGUIiKXb4SNRVRsudtR23rSVsK8ObSMqEp7RWTNuLmNuHEKynXHpUrhssVA7oHxNudhvXjtNGS1i4srEt/BLv8D0Nsk9O+F52SS8fDxNn4FewzQRvA2qPAUZBBGnYhgcEMMYIIyDXs4yUllcjzuMbM76yBQCgFAKAUAoBQHzLGGBVgCpGCCMgjxBHiKAzrins+mgLPw2VFQ7m2n1GMHP+WwOYwfLcVB1XR9Oo3ksPvRJp1dlWy3RFG14mpCtwssfForhCvz7wBx+NVMugP/WfoTV0o2sSXr9jusuWOJTnEnY2aeJVu3kx5LkKqn1Ofkak09B0weZvi9DlZ0lZJYisF45e5egs0KxAlmOXkc6pHPmz9T6DoPDFXMIRguGKwivlJyeXzJatjAoCM5h43HZw9tJqOWCoiDLO5+FVBIGT6kAYJNaykoxcpckZinJ4Rlt5dy3F28knaJKSy93DoIM5RdQGAwzvuDkk7ivLdIatX+8sOPYu1Py7fVdhdaTTuvntL0fx/GS/FLMLAzLI4bGcLHkjfc48T9KhKiCSec+D29SSrpcTWMeOc+hFcl8w+5SM8gn91kwJDI2dEhf/ABShwUjIPeIAHQ4GCa9B0dqkv6M5LPZjl5Z/v5lVq6P9SCeO3P74NiVgdwc/KrggH7QCgFAKAUAoBQCgFAKAUAoCicT9oDM7RWFv2+klWnkbRCCDuFIBaQg9dOB61D1Ovp0+0nv3HenTWW/pWxDDjd5cnSbshB193jEQ+WpizfUYqnu6Zu5Qil6v6Isa+jYJZlLPoVK+t2Wd9c0/axyo1qZpJJVZezwwGpjkklgcEEZX64nrLLa1xe9Fp8XJYeef7Y+JmOmjGTxs87dufD9y28CsJHOvCq5wWXXkA+hIH6VVV1Stlw1POOWdn9SbddGEX1i58/zBZbkXJQghBkHcb/lVpatbwNSUSrq9lU09zOeNdpqdZNMEcgKSS6wz6T4KOikj5k52FQqFGGGvekt0sbeb7/ReJY2pz2/THv7fse8PBtUSTNGscmnvaQYnYAnBLIQVJX7O+CTW71VlUmq5vHnn+5oqITinOKz5YJLg3EbvGq3vZQVx+zuMTr/UcSb+erzqZDpe6t4sSl6fb0I8+joSWYNr1L9yhx9ruJu0jEc8baJUByAcZVlJG6MNx9R4Vf03Qugpw5FVZXKuTjInq6mgoBQCgFAKAUAoBQEfzDbvJa3McZw7xSKuPvFCB+dAY1a8VLW8XYRjQFA7IbFk0YkQeAlU74PXcbZzXjrK+G2UbXvnn49jfg/zuPQKTdalDl3fTzR28G4xbuzLE4V9tUb9xgcfcbBzUW3T31riksrv5r5okRups2Tw/wA7C3WPF0VdEke1S9N0hVCPBbDJEv0Vkp8dcj6lurU5IQg+lbWXaF7xi0zEadZHCb2OeyuIt+0Lem5qNp7aN+tbOt1dyx1a9DpkmsgyyCJWkUEKxUEjOM4J6Zx+VWPt2iri1Wnvz+5E9l1Vj94guJXaYZmIVN85OBj5n0qllKVk/cXwRbQhGuObGVmTjwlYJbKxUlA0w2XCtkqn3mxtnoAfHpU2OldUXK574eI9u/a+79/3I071c+Gtbd/l3F09mc3b3d/dRnMOiCFWHwu6lyxB8dOsDP71ei6LpnVRiaw28lPrbIztzHsNGqxIgoBQCgFAKAUAoBQCgKnxvkWGWR54HNtO5y7KoZHO+C8ZwGO/UFT61G1Okq1CxYvj2nanUWUvMGVu95SuvhntYLpB0KEZ/wB3J8Pns5qq/wAIsplxaezHg/5X8E59IQsWLYfFfnqcVte21kxMljdQAbYKSmL6Y1IPoR41vZRfLeyqL8U1695yU61tCxrzRIwc78IfftIxnwJANaOmj/Np38smU7XsrF8/sfUvM/CmGlZo1J6EMv8AfIrlKvTf/CXyZ2U9Sn/5F8yvXXGuHA73zY8R2qjw/dXP51GdDbzXQ/j+fU69a+VliOC191nYPa2k944OA2h5MH+bIdI/Guq0eus2XuRfw9Ec1fpYbyXE0WGy5Cvbxs3hW2gI3jibXK6/dL9EXz0/+as9J0VXRiUnxP0/PMjajXzt2SwjUrCzjhjSGJAkaAKqqMAAVaEE96AUAoBQCgFAKAUAoBQCgFAKA57mxik/xIkf+JQ36igORuXbM7m0tz/op/20B+py9aKci0gB8xEg/tQEiqgDAGAPAUB+0AoBQCgFAKAU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5" name="AutoShape 6" descr="data:image/jpeg;base64,/9j/4AAQSkZJRgABAQAAAQABAAD/2wCEAAkGBxMSEhIRExIWFhUXGBYZFxgWFx0aHhwbIBQdIRcdHhofHSgiHRomGxcfITIhJSkrLi4uGB8zOT8tQygtLisBCgoKDg0OGxAQGy0kICQsMCwvLzcsLC0vLi8sLCwsLywsLC8sNCw1LDQ0LywvLCwsLC0sNCwsLywsLCwsLCwsLP/AABEIAJgAmAMBEQACEQEDEQH/xAAbAAEAAwEBAQEAAAAAAAAAAAAABQYHBAMCAf/EAEIQAAIBAwIDBQUFBgMHBQAAAAECAwAEERIhBQYxEyJBUWEHFDJxgUJSkaGxI2Jyc5LBM0ODJZOytNHS4RU0VGOC/8QAGgEBAAIDAQAAAAAAAAAAAAAAAAQFAQIDBv/EADgRAAICAQICBwcDAgYDAAAAAAABAgMRBCESMQUTQVFhcaEUIoGRweHwMrHRI/EVQkNigrIzUlP/2gAMAwEAAhEDEQA/ANxoBQCgFAKAUAoBQCgFAKAUAoBQCgFAKAUAoBQCgFAKAUAoBQCgFAKAUAoBQCgFAKAUAoBQCgFAKAUAoBQCgOLifFoLZdU80cQ8C7Bc/LPWgI+PnLh7JJIt7AVjGXIkBwPlnNBkrN1zbd3X/thFZweE91u7DwKw7aRjfvHPoKh+30cXDxHd6W1Rzgjn4rxCNs2/FILo7ZWWEKp9AUclfz61Dt6XhXPGMrv5fuSK9BKcOLO5deUOaEvo27hinjIWaFjkoT0IP2kODhvHB8qtKrYWxU4PKZCnCUJcMuZP10NRQFV47zzBBqRAZJcssanKI7rjWvakYGkHLHwAPXBrlO6EE3J8jeMJSxhcyAsPaO4dTMIWiOnWYllUoGIAdTIMTRZIyy4xnNcva6+sVeee3x7n4m6om4OeOX7d5pNSjiKAUAoBQCgFAKAUBX+d+YvcLYyqnaSuwjhj+/I3wj5DBJ9Aa1nOMIuUuSMqLk8IyGBES4V54/8A1PiU2QqMcomM526Kg8z64qq02sv1Nj6uKUe9k27TV0wXG8y7kWG94HxBlE0lhZto74jibDgjcaO5jVkedLujp2NyVry9uW3lzMV6uMEouGy8T25L5Vgvoo+I3hFw0o1JET+yhGfhC+L7bk+VTdNpq9PHhgt+19rOF10rXmRM8d9m9hcRskcCW8uP2csQ0lW+yTjqM1Ie+z3OK23Rm/BOIz2yW16hVJ1ka1uCwypBfTlgCM4cA9R1NUldr0upsrSyscSXks4LKcVfVCT2ecN+faWi45kLYNxxRgPtLDJDCudvIM4+hrNHSl05e/U8eCefXCMWaKtL3JrPnsR72UF0w7G2ubobjUzzSht/GSRlQY8snr4Yra727UP+muBeL/GYh7NUvf8AeIXnbl+5t7bs5IniiWVXVUIMSRyd1wXGMNk7j1+ZrrXpbq58U3xYjz7c+C+RpO6uUWorh39PE7RZyXl2bFjpJjWFHJAwj5adwOrNpiAUea74qD0bSrOCUX2uT/48l6vPmStbY4SlFrswvjzfob3XoyoFAKAUAoCI45zDDaskbB3lkzoiiUu5A6nA+FRkd5sDesSkorLGMkdJz7ZKBrZ1fJDRGNi6YGWZlUHEYG+v4fWtYWwmsxaaNpRcXho8uKe0G1jYxwh7qUbabddQz6ybIvXxNa2X11frkkZhVOf6VkhrrnW/PSC0t89BLOZn/ojUAH6mud+qhVDj5m1VE7JcKKrzJf3VxcWC3UsZBebsxDGU0t2fXUzEnbPgMZqmu6S9qosUY44cPnnO/l9Swq0nUWwcpZznl2Fg9klvERfTgAy+8vESeqogAVR6ZJb1z6VbaOPDp4eKz89yDqXm6Xnj5GgipJxKTyxxu3t4L52kXs47+ZDg50mSYAavurrYnJ2A+VbNGqLLxbjcVtaveO2YkTWCNtWR3APVjgD51rgyYxy4DKttBOqmS5vY5WTGQQZO0cY8gFwc+Bqor/q9IdZHkl9v7FhNcGlUXzZvFvwS2jOUtoVP7sSj9BV0V530BHcxtCLW4NwoaEROZFPQqFJIoDLeSODNBxiIXDNI62URUuANDurEp1ycKjgE77GuVVMKs8Cxnc3stlZjiZsddTQUAoBQCgMZ9oBU8XdJQGg93SSUHphdQGfNRknT5mqnpXMYxlB+83hfHu8fEn6FZk0+WMv4d5WeCSSSorwJKyRx3CuIF7Xs4pmHYxHG7Hu/COgP1ritPe3Nw7478stZy/U362tYUuWH44zyLvacjcQNvChNmuETusJCVbSM5xgZ69K6PoaDm5uctzX/ABGfCo8K2O609nNycdrxAJtgrbQKn01uWJ/AV3h0Vp48035s5S1tsuTwevNXs+jFlKbRS12hSVJXJeRmQ5C6j0BBI0jA3qZ1FfA60sJkfrZcXHnczPlLj8iyXD28Rdbkabq3R9Do+CDJG3g3ebr+PlArv9kXVXPZcn4dz8iVOpX+/Xz7UW6145NbWfukQmUBNPvVyscawppx3VR2LuOoyRuevhWbOk6Es1+8+xLO/oYjorP8/urv2+hT7e+iiIeKO4iiCBRPAdRZB4yxFcFc75Ib6VBqs1MG8WLib3i+/uTz6bEqyFM0vcfCuTT/AHWCVV0uyrj3ziUgH7NWU6FPgd1WJfnjOPOusodIaj3ZYgvD8yc4y0tXvR95/n5yLtyByDJBP79esrTBdMUSbrED8R1H4nPToMb9c7Wmn08aI8MSFddK2WWaLUg5CgK3z0glhitCQBczRRHPimS8g+ZjjYUBXuZSIuLJJ5ixb6+8TQj/AJg0Mbmi0MigFAKAUBQfaJwf9vb3Uah5XDW7QscCVMF9m8GUIx32IONqh63SLU1qOcNPKfiSNNe6ZN9j2Z5+wyFhwxZGct2kjsB9wABFXPjsgOfWpMIKCwjjKTk8s0KtzUUAoCrcc9n9hdSdu8RSXOTJCxjY/MqRmtZQjNYksoym1ungjeKcg2ENtcSukk5SKVh28ryYPZndQxIB9cVrCqut5hFLyRmU5S/U2zPOTXNzDC5znQ8T/wASxHr6FcHPrXnrtFjUdXlLLyvmW0NTmnje+Nma17N7ntOF2Lnr2KA/QY/tXpSmRZKGRQCgKtfydrxa1iBBW3gmmcfvOypF9cB/xoCC9pD6JZ5AO8liZR84ruN1/Df8aA0VWyAR40B+0AoBQCgKxKBPxZV+zaWzE/x3D4X8EgP9RoCC9jdxiB7ffKRWshB8GdGRh+MB+pNDBolDIoBQCgK57RpNPC75v/ok/SgMX5Tl7K4hX7E8cZAx/mJH/dGI+leZ1Vk3U3HnCT+Tf8lzUoxmsraUfVI1r2SH/Zdsv3daj5CRgP0r0kHxRTKdrDaLjWxgUAoCscpqJLjiF3sdcwhUj7kC6cfPtWk/KgOHmW07fiMcB6S2F4npu8Y3/EVk1fMleQL4z8NspT1MMYPzC4P6Vg2LBQCgFAKArPJsnayX911D3LRr/BCBHj176uc/vUMEByAOyuljHRredCempre+dc/hN+dAaLQyKAUAoCq+1I/7Jv8A+S36igMb4nCVWOVcloTFKPUKAWHpkEivK6eeZOD5SyvnyLy2HuqS7MM2P2VoBwqzIAAZNWB4ZYmvUxWFgoy11kCgI/mHiQtbW4uT0ijd/qFJA+p2oDx5V4WbW0ggY5dUHaHzc7yHPjlid6AjrsZ4xbelpcfnNF/0oYxvkchII47q1/8Aj3UyD+FyJUH0SUD6UMlnoBQCgI/mDiQtra4uG6RRu+/mFJA+p2oDm5O4UbSytrc/Eka6/VyMuT66iaApHAyUnsZ/s+/cWtz/AKk7upz5AwYx+8KA1CgFAKAUBUPa3Lp4Re+sePxYUBnt5aAQSv4mJwB6CHp89s14auxu2K/3L/seodajW/L6M0n2XjHCbD+Ste5PLlooBQEBzYO092tR/nTKX/lx/tHyPEEqqH+OgJ+gKlxXiUUfFbfW+MW8iMfBWklj7IE+BbQ2M+VauyKkot7vkZUJPMktke3DMx8VvY/szQ28y/NS6SH/AIPwrY1LPQyKAUBWudUMwtrMdLiZRJ/KQGSTbxB0BP8A90BZaAzCVccNkuPC34nNOT5InEWMh/o1UBp9AKAUBReZedJob0QW8KzrGqiZM6XZ2BYCNumpI0LEHHxqNsihhvcr3tC53sr3hdxEkxjlzGGhmUpIP2i6hpPjjyzWJZw8GUQHFb+P3e4Pax79sF764/wyABv6V4ymmfXQXC+zOz7z0crY9XJ5XLv8GXXl3ni2hsrSC3SW6kWGNSsC5CtoGQ0jYRd/M5r2nM83nAtPaLKrwyXdvHDazDTrWQuYJASMSkqowemQBgjxrODHEs4J7nbmR7UQxwhDLNrKtJnQiIF1uQN2xrUBdslqjanUKiHG1k701O2XCjKpLmS8u0FxdyyOYC8Ijfsl0O3e7seCgIRDpLNnx6AVVazW6mFSsikt8Ptx+b9xNo01EpuEm+Xz/PidVry4se3YBgPOWXfzPxfrUKrpeyMszbfhy+hJs0FbjwxwvEirfhDiRoWtm0e8NIFDOEZDAqr3x9xk2Un7ZqTd0jCUesWE8fFNPl9zlXpHGXA+WfhjHP7EjdcUuLecXIllBt49MheXXlZDnCCRSX0iPWw1DbGOtdtHrL7YOXEn3ZXd5Nc28LxOWo09UJpJPxxv+d7NP5J5je7WVJVXtIuzOtAQro6ko2lt0bunK5ONjnerPTahXw4sY3xj7kO6rq5cOclnqQchQFdjHbcUdsd21twgOPtzPqfB8wkKZ/jFAWKgKXwHh/b8OvrfGO0m4kg2+9cygfrQMnOT7/3ixtJ/vwxk589Az+eaAmKAiObLy4htJ5bWLtZlUlE67+YX7RA30+OMUBnfLHEbV11xSdpJlu0Z9pNbEFy4PwklRt0woA2ArolF9pFlOcW8xO2fg8NxM00qpKvZrGisoOnvEuSfM90emn1rVo6RkmeFvyfZxzdottEBo06dAIzqyW38cbUNm+wlrK17IyAEaGbWF6aSQNe3TBIz9TQN45kLx+9EpNjDEJ5ZgR2Q2GPtM5+wgzux+mTWXhbGkMyeewuUfKKmytraWVmmgjCpcDZlbTgkea7AaT1AFR7qYXQcJrKJVdkq5cUXuZBFwFra5NpepD2mlEhMikrMqMdDRt9kgNgrnOw6VTdIV20rirzjLba7M8895P0k65vE8Zxj5Fng4Jb4w/vC+QjuZVA9MasfWqzT9IwgsWVqXwX8E27SSk/6c8fE8rvlqx3ZUuZCfv3Um/zINSZ9L0/6daXmkcI6G1vE7PUgL7ggaVILW2iNwwcCMMS6gxldbv4INR64zkV10XXah7t8O2+NtnnHma6rq6lsln17jaeUuX0sbdYQdTnBlkPWR9IBY/QAAeAAr0MIRguGKwiqcnJ5ZNVsYKnzNzwlq7QxQvPKukMAQiIWxpV5DnvHI7qhjuNtxXC7U11bSe/PHadK6Zz3RROG8y8SMck8b20XbytKcRvM24CgHcDZUA+lV13TEK5uvgeV3tImVdHTnBTzsfXFOdOIxW8krXkQZUJVBZkZIHTUZMD54NSKOka7Uu/OMZz8TldorK892OfI5uWeKTWk0pgePQwjXs3SQ6yUVxKWVsa2LP3sb79dNRI9IqpZabzvz5b4f02yd/Y+s2TSx4fL++CY5D55SCJreWI6I3dlkhOtRE7lkYKQGMK50alDfCc4qfHW15ipZjnv7+5+PmRHp5b8O+PzPkanDKrqrqQVYAgjoQRkEemKmHA+6AqfNPs+s75u1ZWhnG4mgOh8+u2G+ooCkcc5T4pYxSzpdw3EcSl++pjfA3PTIJx67+lZ3NXFcysHm7iEaPI0ERAGrUXONhnYeeD51Eh0lU5KCe725HWfR0scTXiX/g/Kd9dpHLc3qxRyIraLVMPhgCAZXzj6D61M42RlTBPOC7cv8u21khjt4wud2bqznzZjux+danYlaAj+N8Fgu4jDcRLIh8GHQ+YPUH1FAUub2ZyIT7rxOaNT9iZBcADyUllYfiahW9H6eznFfDYkQ1Vse36npb+zmVtrjiczr4rDGsGfmcs34EVrX0bpoPPCZnq7ZbZwW/gnBLe0Ts7eJUHU46sfNmO7H1JqcklsiNzJGsgUBk/tC4bNZObxSxgafW7JnVFrXSxZc99QTqDdQdseNVup0cna7q+eOT71yx5kuq+Kr6ufLP7/AJ9itct2c0cEcccpQ4ye1hDoSfiKspUgE775O9UOruqnc52Rz5PD+Oc+ha6eqxQUYP8APhgsM3DL10IWWwIOxDCXp6g7fSpFWl0L95WNehHlfqYtrgIiThNxAjJ73aIDnuwW7tknw3ZRmsXrSOXFvJr/AHfY2pepax+leX3IvhVjPLewWsMjGZQ6K0q4EUHZoDJoB3GoEqvQknpnawpi9ZDhklw89u/L2z5cyLbJUSzHn9Mc/wCDfuG2SwRRQp8MaKi58lXA+u1XJXnTQCgKl7SeLQx2dxbszGWWGUIiKXb4SNRVRsudtR23rSVsK8ObSMqEp7RWTNuLmNuHEKynXHpUrhssVA7oHxNudhvXjtNGS1i4srEt/BLv8D0Nsk9O+F52SS8fDxNn4FewzQRvA2qPAUZBBGnYhgcEMMYIIyDXs4yUllcjzuMbM76yBQCgFAKAUAoBQHzLGGBVgCpGCCMgjxBHiKAzrins+mgLPw2VFQ7m2n1GMHP+WwOYwfLcVB1XR9Oo3ksPvRJp1dlWy3RFG14mpCtwssfForhCvz7wBx+NVMugP/WfoTV0o2sSXr9jusuWOJTnEnY2aeJVu3kx5LkKqn1Ofkak09B0weZvi9DlZ0lZJYisF45e5egs0KxAlmOXkc6pHPmz9T6DoPDFXMIRguGKwivlJyeXzJatjAoCM5h43HZw9tJqOWCoiDLO5+FVBIGT6kAYJNaykoxcpckZinJ4Rlt5dy3F28knaJKSy93DoIM5RdQGAwzvuDkk7ivLdIatX+8sOPYu1Py7fVdhdaTTuvntL0fx/GS/FLMLAzLI4bGcLHkjfc48T9KhKiCSec+D29SSrpcTWMeOc+hFcl8w+5SM8gn91kwJDI2dEhf/ABShwUjIPeIAHQ4GCa9B0dqkv6M5LPZjl5Z/v5lVq6P9SCeO3P74NiVgdwc/KrggH7QCgFAKAUAoBQCgFAKAUAoCicT9oDM7RWFv2+klWnkbRCCDuFIBaQg9dOB61D1Ovp0+0nv3HenTWW/pWxDDjd5cnSbshB193jEQ+WpizfUYqnu6Zu5Qil6v6Isa+jYJZlLPoVK+t2Wd9c0/axyo1qZpJJVZezwwGpjkklgcEEZX64nrLLa1xe9Fp8XJYeef7Y+JmOmjGTxs87dufD9y28CsJHOvCq5wWXXkA+hIH6VVV1Stlw1POOWdn9SbddGEX1i58/zBZbkXJQghBkHcb/lVpatbwNSUSrq9lU09zOeNdpqdZNMEcgKSS6wz6T4KOikj5k52FQqFGGGvekt0sbeb7/ReJY2pz2/THv7fse8PBtUSTNGscmnvaQYnYAnBLIQVJX7O+CTW71VlUmq5vHnn+5oqITinOKz5YJLg3EbvGq3vZQVx+zuMTr/UcSb+erzqZDpe6t4sSl6fb0I8+joSWYNr1L9yhx9ruJu0jEc8baJUByAcZVlJG6MNx9R4Vf03Qugpw5FVZXKuTjInq6mgoBQCgFAKAUAoBQEfzDbvJa3McZw7xSKuPvFCB+dAY1a8VLW8XYRjQFA7IbFk0YkQeAlU74PXcbZzXjrK+G2UbXvnn49jfg/zuPQKTdalDl3fTzR28G4xbuzLE4V9tUb9xgcfcbBzUW3T31riksrv5r5okRups2Tw/wA7C3WPF0VdEke1S9N0hVCPBbDJEv0Vkp8dcj6lurU5IQg+lbWXaF7xi0zEadZHCb2OeyuIt+0Lem5qNp7aN+tbOt1dyx1a9DpkmsgyyCJWkUEKxUEjOM4J6Zx+VWPt2iri1Wnvz+5E9l1Vj94guJXaYZmIVN85OBj5n0qllKVk/cXwRbQhGuObGVmTjwlYJbKxUlA0w2XCtkqn3mxtnoAfHpU2OldUXK574eI9u/a+79/3I071c+Gtbd/l3F09mc3b3d/dRnMOiCFWHwu6lyxB8dOsDP71ei6LpnVRiaw28lPrbIztzHsNGqxIgoBQCgFAKAUAoBQCgKnxvkWGWR54HNtO5y7KoZHO+C8ZwGO/UFT61G1Okq1CxYvj2nanUWUvMGVu95SuvhntYLpB0KEZ/wB3J8Pns5qq/wAIsplxaezHg/5X8E59IQsWLYfFfnqcVte21kxMljdQAbYKSmL6Y1IPoR41vZRfLeyqL8U1695yU61tCxrzRIwc78IfftIxnwJANaOmj/Np38smU7XsrF8/sfUvM/CmGlZo1J6EMv8AfIrlKvTf/CXyZ2U9Sn/5F8yvXXGuHA73zY8R2qjw/dXP51GdDbzXQ/j+fU69a+VliOC191nYPa2k944OA2h5MH+bIdI/Guq0eus2XuRfw9Ec1fpYbyXE0WGy5Cvbxs3hW2gI3jibXK6/dL9EXz0/+as9J0VXRiUnxP0/PMjajXzt2SwjUrCzjhjSGJAkaAKqqMAAVaEE96AUAoBQCgFAKAUAoBQCgFAKA57mxik/xIkf+JQ36igORuXbM7m0tz/op/20B+py9aKci0gB8xEg/tQEiqgDAGAPAUB+0AoBQCgFAKAUB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11274" name="Picture 10" descr="https://encrypted-tbn1.gstatic.com/images?q=tbn:ANd9GcQr3-I9tGmCrX5EOFobYDqWUhwMVCbVc7fgyag0ylvJ5LQ2HsG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73016"/>
            <a:ext cx="4032448" cy="302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6" name="Picture 12" descr="https://encrypted-tbn1.gstatic.com/images?q=tbn:ANd9GcQYzlBSMz4Fzw33ICOID9SqaFmDbdXz7hBhSL7onDejtAnDP5XuTw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4005064"/>
            <a:ext cx="3679577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51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7200" b="1" dirty="0" smtClean="0">
                <a:solidFill>
                  <a:srgbClr val="7030A0"/>
                </a:solidFill>
              </a:rPr>
              <a:t>Ağırlık ölçüleri</a:t>
            </a:r>
            <a:endParaRPr lang="tr-TR" sz="7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           </a:t>
            </a:r>
            <a:endParaRPr lang="tr-TR" dirty="0"/>
          </a:p>
        </p:txBody>
      </p:sp>
      <p:sp>
        <p:nvSpPr>
          <p:cNvPr id="4" name="Yuvarlatılmış Dikdörtgen 3"/>
          <p:cNvSpPr/>
          <p:nvPr/>
        </p:nvSpPr>
        <p:spPr>
          <a:xfrm>
            <a:off x="396427" y="2255900"/>
            <a:ext cx="2515294" cy="374441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    1</a:t>
            </a:r>
            <a:r>
              <a:rPr lang="tr-TR" dirty="0">
                <a:solidFill>
                  <a:schemeClr val="tx1"/>
                </a:solidFill>
              </a:rPr>
              <a:t> </a:t>
            </a:r>
            <a:r>
              <a:rPr lang="tr-TR" sz="2800" dirty="0" smtClean="0">
                <a:solidFill>
                  <a:schemeClr val="tx1"/>
                </a:solidFill>
              </a:rPr>
              <a:t>DİRHEM</a:t>
            </a: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  </a:t>
            </a: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1 OKKA</a:t>
            </a: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    1 KANTAR</a:t>
            </a: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      1-</a:t>
            </a:r>
            <a:r>
              <a:rPr lang="tr-TR" sz="2400" dirty="0" smtClean="0">
                <a:solidFill>
                  <a:schemeClr val="tx1"/>
                </a:solidFill>
              </a:rPr>
              <a:t>BATMAN</a:t>
            </a:r>
            <a:endParaRPr lang="tr-TR" sz="2400" dirty="0">
              <a:solidFill>
                <a:schemeClr val="tx1"/>
              </a:solidFill>
            </a:endParaRPr>
          </a:p>
        </p:txBody>
      </p:sp>
      <p:sp>
        <p:nvSpPr>
          <p:cNvPr id="5" name="Yuvarlatılmış Dikdörtgen 4"/>
          <p:cNvSpPr/>
          <p:nvPr/>
        </p:nvSpPr>
        <p:spPr>
          <a:xfrm>
            <a:off x="6346257" y="2289410"/>
            <a:ext cx="2448272" cy="35413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3.2GR</a:t>
            </a: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1.282 KG</a:t>
            </a: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56.408 KG</a:t>
            </a: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7.692KG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6" name="Yuvarlatılmış Dikdörtgen 5"/>
          <p:cNvSpPr/>
          <p:nvPr/>
        </p:nvSpPr>
        <p:spPr>
          <a:xfrm>
            <a:off x="3448450" y="2255900"/>
            <a:ext cx="2448272" cy="3541340"/>
          </a:xfrm>
          <a:prstGeom prst="roundRect">
            <a:avLst/>
          </a:prstGeom>
          <a:solidFill>
            <a:schemeClr val="accent5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 dirty="0" smtClean="0">
              <a:solidFill>
                <a:schemeClr val="tx1"/>
              </a:solidFill>
            </a:endParaRP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400 DİRHEM</a:t>
            </a: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44 OKKA</a:t>
            </a:r>
          </a:p>
          <a:p>
            <a:pPr algn="ctr"/>
            <a:endParaRPr lang="tr-TR" sz="2800" dirty="0" smtClean="0">
              <a:solidFill>
                <a:schemeClr val="tx1"/>
              </a:solidFill>
            </a:endParaRPr>
          </a:p>
          <a:p>
            <a:pPr algn="ctr"/>
            <a:r>
              <a:rPr lang="tr-TR" sz="2800" dirty="0" smtClean="0">
                <a:solidFill>
                  <a:schemeClr val="tx1"/>
                </a:solidFill>
              </a:rPr>
              <a:t>6 OKKA</a:t>
            </a:r>
            <a:endParaRPr lang="tr-TR" sz="2800" dirty="0">
              <a:solidFill>
                <a:schemeClr val="tx1"/>
              </a:solidFill>
            </a:endParaRPr>
          </a:p>
        </p:txBody>
      </p:sp>
      <p:sp>
        <p:nvSpPr>
          <p:cNvPr id="12" name="Sağ Ok 11"/>
          <p:cNvSpPr/>
          <p:nvPr/>
        </p:nvSpPr>
        <p:spPr>
          <a:xfrm flipV="1">
            <a:off x="2960040" y="2636912"/>
            <a:ext cx="864096" cy="23888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Sağ Ok 12"/>
          <p:cNvSpPr/>
          <p:nvPr/>
        </p:nvSpPr>
        <p:spPr>
          <a:xfrm>
            <a:off x="2827934" y="3617790"/>
            <a:ext cx="854174" cy="2278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Sağ Ok 13"/>
          <p:cNvSpPr/>
          <p:nvPr/>
        </p:nvSpPr>
        <p:spPr>
          <a:xfrm>
            <a:off x="2767855" y="4486670"/>
            <a:ext cx="89267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5" name="Sağ Ok 14"/>
          <p:cNvSpPr/>
          <p:nvPr/>
        </p:nvSpPr>
        <p:spPr>
          <a:xfrm>
            <a:off x="2784376" y="5292042"/>
            <a:ext cx="9980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6" name="Sağ Ok 15"/>
          <p:cNvSpPr/>
          <p:nvPr/>
        </p:nvSpPr>
        <p:spPr>
          <a:xfrm>
            <a:off x="5711877" y="3637286"/>
            <a:ext cx="1043883" cy="2350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Sağ Ok 16"/>
          <p:cNvSpPr/>
          <p:nvPr/>
        </p:nvSpPr>
        <p:spPr>
          <a:xfrm>
            <a:off x="5624292" y="4486670"/>
            <a:ext cx="1036660" cy="2625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8" name="Sağ Ok 17"/>
          <p:cNvSpPr/>
          <p:nvPr/>
        </p:nvSpPr>
        <p:spPr>
          <a:xfrm>
            <a:off x="5656588" y="5292042"/>
            <a:ext cx="854174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63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91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r>
              <a:rPr lang="tr-TR" sz="6000" b="1" dirty="0" smtClean="0">
                <a:solidFill>
                  <a:srgbClr val="7030A0"/>
                </a:solidFill>
              </a:rPr>
              <a:t>UZUNLUK ÖLÇÜLERİ</a:t>
            </a:r>
            <a:endParaRPr lang="tr-TR" sz="60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Autofit/>
          </a:bodyPr>
          <a:lstStyle/>
          <a:p>
            <a:r>
              <a:rPr lang="tr-TR" sz="3600" dirty="0" smtClean="0"/>
              <a:t>Uzunluk ölçüsü temel birimi </a:t>
            </a:r>
            <a:r>
              <a:rPr lang="tr-TR" sz="3600" b="1" dirty="0" smtClean="0">
                <a:solidFill>
                  <a:srgbClr val="7030A0"/>
                </a:solidFill>
              </a:rPr>
              <a:t>metredir</a:t>
            </a:r>
            <a:r>
              <a:rPr lang="tr-TR" sz="3600" dirty="0" smtClean="0"/>
              <a:t>. Metre kısaca </a:t>
            </a:r>
            <a:r>
              <a:rPr lang="tr-TR" sz="3600" b="1" dirty="0" smtClean="0">
                <a:solidFill>
                  <a:srgbClr val="7030A0"/>
                </a:solidFill>
              </a:rPr>
              <a:t>m</a:t>
            </a:r>
            <a:r>
              <a:rPr lang="tr-TR" sz="3600" dirty="0" smtClean="0"/>
              <a:t> ile gösterilir.</a:t>
            </a:r>
          </a:p>
          <a:p>
            <a:r>
              <a:rPr lang="tr-TR" sz="3600" dirty="0" smtClean="0"/>
              <a:t>Uzunluk ölçüleri </a:t>
            </a:r>
            <a:r>
              <a:rPr lang="tr-TR" sz="3600" b="1" dirty="0" smtClean="0">
                <a:solidFill>
                  <a:srgbClr val="7030A0"/>
                </a:solidFill>
              </a:rPr>
              <a:t>onar onar büyür ,onar onar küçülür.</a:t>
            </a:r>
          </a:p>
          <a:p>
            <a:r>
              <a:rPr lang="tr-TR" sz="3600" dirty="0" smtClean="0"/>
              <a:t>Büyük birimi küçük birime çevirirken </a:t>
            </a:r>
            <a:r>
              <a:rPr lang="tr-TR" sz="3600" b="1" dirty="0" smtClean="0">
                <a:solidFill>
                  <a:srgbClr val="7030A0"/>
                </a:solidFill>
              </a:rPr>
              <a:t>çarparız,</a:t>
            </a:r>
          </a:p>
          <a:p>
            <a:pPr marL="0" indent="0">
              <a:buNone/>
            </a:pPr>
            <a:r>
              <a:rPr lang="tr-TR" sz="3600" dirty="0" smtClean="0"/>
              <a:t>Küçük birimi büyük birime çevirirken </a:t>
            </a:r>
            <a:r>
              <a:rPr lang="tr-TR" sz="3600" b="1" dirty="0" smtClean="0">
                <a:solidFill>
                  <a:srgbClr val="7030A0"/>
                </a:solidFill>
              </a:rPr>
              <a:t>böleriz.</a:t>
            </a:r>
            <a:endParaRPr lang="tr-TR" sz="36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193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705275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12290" name="Picture 2" descr="C:\Users\Azraata\Desktop\uzunluk-ölçüler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980728"/>
            <a:ext cx="8640960" cy="50645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1918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pic>
        <p:nvPicPr>
          <p:cNvPr id="1433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6" y="332656"/>
            <a:ext cx="9396536" cy="6525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31462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000" b="1" dirty="0" smtClean="0">
                <a:solidFill>
                  <a:schemeClr val="accent4">
                    <a:lumMod val="75000"/>
                  </a:schemeClr>
                </a:solidFill>
              </a:rPr>
              <a:t>Yapılan Yenilikler</a:t>
            </a:r>
            <a:endParaRPr lang="tr-TR" sz="6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4800" dirty="0" smtClean="0"/>
              <a:t>TAKVİM</a:t>
            </a:r>
          </a:p>
          <a:p>
            <a:r>
              <a:rPr lang="tr-TR" sz="4800" dirty="0" smtClean="0"/>
              <a:t>SAAT</a:t>
            </a:r>
          </a:p>
          <a:p>
            <a:r>
              <a:rPr lang="tr-TR" sz="4800" dirty="0" smtClean="0"/>
              <a:t>ULUSLARARASI RAKAMLAR</a:t>
            </a:r>
          </a:p>
          <a:p>
            <a:r>
              <a:rPr lang="tr-TR" sz="4800" dirty="0" smtClean="0"/>
              <a:t>AĞIRLIK ÖLÇÜLER</a:t>
            </a:r>
          </a:p>
          <a:p>
            <a:r>
              <a:rPr lang="tr-TR" sz="4800" dirty="0" smtClean="0"/>
              <a:t>UZUNLUK ÖLÇÜLERİ</a:t>
            </a:r>
            <a:endParaRPr lang="tr-TR" sz="4800" dirty="0"/>
          </a:p>
        </p:txBody>
      </p:sp>
    </p:spTree>
    <p:extLst>
      <p:ext uri="{BB962C8B-B14F-4D97-AF65-F5344CB8AC3E}">
        <p14:creationId xmlns:p14="http://schemas.microsoft.com/office/powerpoint/2010/main" val="83075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536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64704"/>
            <a:ext cx="9143999" cy="609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64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6600" b="1" dirty="0" smtClean="0">
                <a:solidFill>
                  <a:srgbClr val="7030A0"/>
                </a:solidFill>
              </a:rPr>
              <a:t>TAKVİM</a:t>
            </a:r>
            <a:endParaRPr lang="tr-TR" sz="66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99592" y="1628801"/>
            <a:ext cx="7859216" cy="3960440"/>
          </a:xfrm>
        </p:spPr>
        <p:txBody>
          <a:bodyPr>
            <a:normAutofit/>
          </a:bodyPr>
          <a:lstStyle/>
          <a:p>
            <a:r>
              <a:rPr lang="tr-TR" sz="3600" dirty="0" smtClean="0"/>
              <a:t>Osmanlı Devleti döneminde Rumi Takvim kullanılıyordu</a:t>
            </a:r>
            <a:r>
              <a:rPr lang="tr-TR" sz="36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r>
              <a:rPr lang="tr-TR" sz="3600" b="1" dirty="0" smtClean="0">
                <a:solidFill>
                  <a:srgbClr val="7030A0"/>
                </a:solidFill>
              </a:rPr>
              <a:t>26 aralık 1925 </a:t>
            </a:r>
            <a:r>
              <a:rPr lang="tr-TR" sz="3600" dirty="0" smtClean="0"/>
              <a:t>tarihinden itibaren </a:t>
            </a:r>
            <a:r>
              <a:rPr lang="tr-TR" sz="3600" dirty="0"/>
              <a:t>T</a:t>
            </a:r>
            <a:r>
              <a:rPr lang="tr-TR" sz="3600" dirty="0" smtClean="0"/>
              <a:t>ürkiye Cumhuriyetin’ de resmi Devlet Takvimi olarak </a:t>
            </a:r>
            <a:r>
              <a:rPr lang="tr-TR" sz="3600" b="1" dirty="0" smtClean="0">
                <a:solidFill>
                  <a:srgbClr val="7030A0"/>
                </a:solidFill>
              </a:rPr>
              <a:t>Miladi </a:t>
            </a:r>
            <a:r>
              <a:rPr lang="tr-TR" sz="3600" b="1" dirty="0">
                <a:solidFill>
                  <a:srgbClr val="7030A0"/>
                </a:solidFill>
              </a:rPr>
              <a:t>T</a:t>
            </a:r>
            <a:r>
              <a:rPr lang="tr-TR" sz="3600" b="1" dirty="0" smtClean="0">
                <a:solidFill>
                  <a:srgbClr val="7030A0"/>
                </a:solidFill>
              </a:rPr>
              <a:t>akvim </a:t>
            </a:r>
            <a:r>
              <a:rPr lang="tr-TR" sz="3600" dirty="0" smtClean="0"/>
              <a:t>kullanılmaya başlandı.</a:t>
            </a:r>
          </a:p>
        </p:txBody>
      </p:sp>
    </p:spTree>
    <p:extLst>
      <p:ext uri="{BB962C8B-B14F-4D97-AF65-F5344CB8AC3E}">
        <p14:creationId xmlns:p14="http://schemas.microsoft.com/office/powerpoint/2010/main" val="1096517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187624" y="-171401"/>
            <a:ext cx="7365504" cy="1080121"/>
          </a:xfrm>
        </p:spPr>
        <p:txBody>
          <a:bodyPr>
            <a:normAutofit/>
          </a:bodyPr>
          <a:lstStyle/>
          <a:p>
            <a:r>
              <a:rPr lang="tr-TR" sz="4800" b="1" dirty="0" smtClean="0">
                <a:solidFill>
                  <a:srgbClr val="7030A0"/>
                </a:solidFill>
              </a:rPr>
              <a:t>ESKİ     VE      YENİ TAKVİM</a:t>
            </a:r>
            <a:endParaRPr lang="tr-TR" sz="48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2890" y="1916832"/>
            <a:ext cx="8229600" cy="4525963"/>
          </a:xfrm>
        </p:spPr>
        <p:txBody>
          <a:bodyPr/>
          <a:lstStyle/>
          <a:p>
            <a:endParaRPr lang="tr-TR" dirty="0"/>
          </a:p>
        </p:txBody>
      </p:sp>
      <p:pic>
        <p:nvPicPr>
          <p:cNvPr id="5122" name="Picture 2" descr="C:\Users\Azraata\Desktop\miladi_takvi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8974" y="1124744"/>
            <a:ext cx="4283968" cy="54556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zraata\Desktop\Hicri-Takvi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" y="1124744"/>
            <a:ext cx="4104456" cy="53839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508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6000" b="1" dirty="0">
                <a:solidFill>
                  <a:srgbClr val="7030A0"/>
                </a:solidFill>
              </a:rPr>
              <a:t>ESKİDEN KULLANILAN SAATLER: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4000" dirty="0" smtClean="0"/>
              <a:t>Güneş Saati</a:t>
            </a:r>
          </a:p>
          <a:p>
            <a:r>
              <a:rPr lang="tr-TR" sz="4000" dirty="0" smtClean="0"/>
              <a:t>Kum saati</a:t>
            </a:r>
          </a:p>
          <a:p>
            <a:r>
              <a:rPr lang="tr-TR" sz="4000" dirty="0" smtClean="0"/>
              <a:t>Su saati</a:t>
            </a:r>
          </a:p>
          <a:p>
            <a:r>
              <a:rPr lang="tr-TR" sz="4000" dirty="0" smtClean="0"/>
              <a:t>Ateş (mum) saati</a:t>
            </a:r>
          </a:p>
          <a:p>
            <a:r>
              <a:rPr lang="tr-TR" sz="4000" dirty="0" smtClean="0"/>
              <a:t>Köstekli saat</a:t>
            </a:r>
          </a:p>
          <a:p>
            <a:r>
              <a:rPr lang="tr-TR" sz="4000" dirty="0" smtClean="0"/>
              <a:t>Mekanik saat</a:t>
            </a:r>
          </a:p>
          <a:p>
            <a:r>
              <a:rPr lang="tr-TR" sz="4000" dirty="0" smtClean="0"/>
              <a:t>Elektronik saat </a:t>
            </a:r>
            <a:r>
              <a:rPr lang="tr-TR" sz="4000" dirty="0" err="1" smtClean="0"/>
              <a:t>vb</a:t>
            </a:r>
            <a:r>
              <a:rPr lang="tr-TR" sz="4000" dirty="0" smtClean="0"/>
              <a:t>…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1702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Autofit/>
          </a:bodyPr>
          <a:lstStyle/>
          <a:p>
            <a:r>
              <a:rPr lang="tr-TR" sz="7200" b="1" dirty="0" smtClean="0">
                <a:solidFill>
                  <a:srgbClr val="7030A0"/>
                </a:solidFill>
              </a:rPr>
              <a:t>SAAT</a:t>
            </a:r>
            <a:endParaRPr lang="tr-TR" sz="7200" b="1" dirty="0">
              <a:solidFill>
                <a:srgbClr val="7030A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tr-TR" sz="4400" dirty="0" smtClean="0"/>
              <a:t>Türkiye'de kullanılan saat sistemi </a:t>
            </a:r>
            <a:r>
              <a:rPr lang="tr-TR" sz="4400" b="1" dirty="0" smtClean="0">
                <a:solidFill>
                  <a:srgbClr val="7030A0"/>
                </a:solidFill>
              </a:rPr>
              <a:t>2 OCAK 1926 </a:t>
            </a:r>
            <a:r>
              <a:rPr lang="tr-TR" sz="4400" dirty="0" smtClean="0"/>
              <a:t>tarihinden itibaren </a:t>
            </a:r>
            <a:r>
              <a:rPr lang="tr-TR" sz="4400" b="1" dirty="0" smtClean="0">
                <a:solidFill>
                  <a:srgbClr val="7030A0"/>
                </a:solidFill>
              </a:rPr>
              <a:t>‘Günün 24 Saate Taksimine Dair Kanun'un </a:t>
            </a:r>
            <a:r>
              <a:rPr lang="tr-TR" sz="4400" dirty="0" smtClean="0"/>
              <a:t>Türkiye Büyük Millet Meclisin’ de kabul edilmesinden sonra kullanılmaya başlandı. </a:t>
            </a:r>
            <a:endParaRPr lang="tr-TR" sz="4400" dirty="0"/>
          </a:p>
        </p:txBody>
      </p:sp>
    </p:spTree>
    <p:extLst>
      <p:ext uri="{BB962C8B-B14F-4D97-AF65-F5344CB8AC3E}">
        <p14:creationId xmlns:p14="http://schemas.microsoft.com/office/powerpoint/2010/main" val="62319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b="1" dirty="0">
                <a:solidFill>
                  <a:srgbClr val="7030A0"/>
                </a:solidFill>
              </a:rPr>
              <a:t>GÜNEŞ SAATİ:</a:t>
            </a:r>
            <a:br>
              <a:rPr lang="tr-TR" b="1" dirty="0">
                <a:solidFill>
                  <a:srgbClr val="7030A0"/>
                </a:solidFill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dirty="0" smtClean="0">
                <a:solidFill>
                  <a:srgbClr val="7030A0"/>
                </a:solidFill>
              </a:rPr>
              <a:t>-</a:t>
            </a:r>
            <a:r>
              <a:rPr lang="tr-TR" sz="3600" dirty="0" smtClean="0"/>
              <a:t>Bir çubuğun</a:t>
            </a:r>
          </a:p>
          <a:p>
            <a:pPr marL="0" indent="0">
              <a:buNone/>
            </a:pPr>
            <a:r>
              <a:rPr lang="tr-TR" sz="3600" dirty="0" smtClean="0"/>
              <a:t>Derecelenmiş tam ve yarım</a:t>
            </a:r>
          </a:p>
          <a:p>
            <a:pPr marL="0" indent="0">
              <a:buNone/>
            </a:pPr>
            <a:r>
              <a:rPr lang="tr-TR" sz="3600" dirty="0"/>
              <a:t>b</a:t>
            </a:r>
            <a:r>
              <a:rPr lang="tr-TR" sz="3600" dirty="0" smtClean="0"/>
              <a:t>ir dairenin üzerine düşen </a:t>
            </a:r>
          </a:p>
          <a:p>
            <a:pPr marL="0" indent="0">
              <a:buNone/>
            </a:pPr>
            <a:r>
              <a:rPr lang="tr-TR" sz="3600" dirty="0"/>
              <a:t>g</a:t>
            </a:r>
            <a:r>
              <a:rPr lang="tr-TR" sz="3600" dirty="0" smtClean="0"/>
              <a:t>ölgesi izlenerek kullanılır.</a:t>
            </a:r>
          </a:p>
          <a:p>
            <a:pPr marL="0" indent="0">
              <a:buNone/>
            </a:pPr>
            <a:r>
              <a:rPr lang="tr-TR" sz="3600" dirty="0" smtClean="0"/>
              <a:t>Güneş saatleri geceleri </a:t>
            </a:r>
          </a:p>
          <a:p>
            <a:pPr marL="0" indent="0">
              <a:buNone/>
            </a:pPr>
            <a:r>
              <a:rPr lang="tr-TR" sz="3600" dirty="0" smtClean="0"/>
              <a:t>Ya da kapalı havalarda </a:t>
            </a:r>
          </a:p>
          <a:p>
            <a:pPr marL="0" indent="0">
              <a:buNone/>
            </a:pPr>
            <a:r>
              <a:rPr lang="tr-TR" sz="3600" dirty="0"/>
              <a:t>k</a:t>
            </a:r>
            <a:r>
              <a:rPr lang="tr-TR" sz="3600" dirty="0" smtClean="0"/>
              <a:t>ullanılmaz.</a:t>
            </a:r>
            <a:endParaRPr lang="tr-TR" sz="3600" dirty="0"/>
          </a:p>
        </p:txBody>
      </p:sp>
      <p:pic>
        <p:nvPicPr>
          <p:cNvPr id="4" name="Resim 3" descr="geçmişten günümüze kadar kullanılan zaman ölçme ve belirleme araçları hakkında bilgi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29325" y="260648"/>
            <a:ext cx="3114675" cy="3901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76162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1143000"/>
          </a:xfrm>
        </p:spPr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-27806" y="16288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tr-TR" sz="4400" b="1" dirty="0" smtClean="0">
                <a:solidFill>
                  <a:srgbClr val="7030A0"/>
                </a:solidFill>
              </a:rPr>
              <a:t>KUM SAATİ:</a:t>
            </a:r>
          </a:p>
          <a:p>
            <a:pPr marL="0" indent="0">
              <a:buNone/>
            </a:pPr>
            <a:r>
              <a:rPr lang="tr-TR" sz="3600" dirty="0" smtClean="0"/>
              <a:t>İki cam yuvarın daracık bir boruyla</a:t>
            </a:r>
          </a:p>
          <a:p>
            <a:pPr marL="0" indent="0">
              <a:buNone/>
            </a:pPr>
            <a:r>
              <a:rPr lang="tr-TR" sz="3600" dirty="0"/>
              <a:t>b</a:t>
            </a:r>
            <a:r>
              <a:rPr lang="tr-TR" sz="3600" dirty="0" smtClean="0"/>
              <a:t>irbirlerine bağlanmasıyla oluşur.</a:t>
            </a:r>
          </a:p>
          <a:p>
            <a:pPr marL="0" indent="0">
              <a:buNone/>
            </a:pPr>
            <a:r>
              <a:rPr lang="tr-TR" sz="3600" dirty="0" smtClean="0"/>
              <a:t>Yuvarlardan birinin içinde ince kum</a:t>
            </a:r>
          </a:p>
          <a:p>
            <a:pPr marL="0" indent="0">
              <a:buNone/>
            </a:pPr>
            <a:r>
              <a:rPr lang="tr-TR" sz="3600" dirty="0" smtClean="0"/>
              <a:t>vardır. Saatin ters çevrilmesiyle kum </a:t>
            </a:r>
          </a:p>
          <a:p>
            <a:pPr marL="0" indent="0">
              <a:buNone/>
            </a:pPr>
            <a:r>
              <a:rPr lang="tr-TR" sz="3600" dirty="0"/>
              <a:t>b</a:t>
            </a:r>
            <a:r>
              <a:rPr lang="tr-TR" sz="3600" dirty="0" smtClean="0"/>
              <a:t>orudan diğer boş yuvara akmasıyla </a:t>
            </a:r>
          </a:p>
          <a:p>
            <a:pPr marL="0" indent="0">
              <a:buNone/>
            </a:pPr>
            <a:r>
              <a:rPr lang="tr-TR" sz="3600" dirty="0" smtClean="0"/>
              <a:t>olur, boşalma süresi hep aynıdır.</a:t>
            </a:r>
          </a:p>
        </p:txBody>
      </p:sp>
      <p:pic>
        <p:nvPicPr>
          <p:cNvPr id="4" name="Resim 3" descr="geçmişten günümüze kadar kullanılan zaman ölçme ve belirleme araçları hakkında bilgi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983760" y="0"/>
            <a:ext cx="216024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0905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792088"/>
          </a:xfrm>
        </p:spPr>
        <p:txBody>
          <a:bodyPr>
            <a:normAutofit fontScale="90000"/>
          </a:bodyPr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" y="1935480"/>
            <a:ext cx="9180362" cy="4389120"/>
          </a:xfrm>
        </p:spPr>
        <p:txBody>
          <a:bodyPr>
            <a:normAutofit/>
          </a:bodyPr>
          <a:lstStyle/>
          <a:p>
            <a:r>
              <a:rPr lang="tr-TR" sz="5400" b="1" dirty="0" smtClean="0">
                <a:solidFill>
                  <a:srgbClr val="7030A0"/>
                </a:solidFill>
              </a:rPr>
              <a:t>SU SAATİ:</a:t>
            </a:r>
          </a:p>
          <a:p>
            <a:pPr marL="0" indent="0">
              <a:buNone/>
            </a:pPr>
            <a:r>
              <a:rPr lang="tr-TR" dirty="0" smtClean="0"/>
              <a:t>  </a:t>
            </a:r>
            <a:r>
              <a:rPr lang="tr-TR" sz="3600" dirty="0" smtClean="0"/>
              <a:t>Suyun düzenli biçimde su</a:t>
            </a:r>
          </a:p>
          <a:p>
            <a:pPr marL="0" indent="0">
              <a:buNone/>
            </a:pPr>
            <a:r>
              <a:rPr lang="tr-TR" sz="3600" dirty="0"/>
              <a:t>m</a:t>
            </a:r>
            <a:r>
              <a:rPr lang="tr-TR" sz="3600" dirty="0" smtClean="0"/>
              <a:t>iktarını ölçüldüğü bir</a:t>
            </a:r>
          </a:p>
          <a:p>
            <a:pPr marL="0" indent="0">
              <a:buNone/>
            </a:pPr>
            <a:r>
              <a:rPr lang="tr-TR" sz="3600" dirty="0"/>
              <a:t>k</a:t>
            </a:r>
            <a:r>
              <a:rPr lang="tr-TR" sz="3600" dirty="0" smtClean="0"/>
              <a:t>abın içine  veya kaptan</a:t>
            </a:r>
          </a:p>
          <a:p>
            <a:pPr marL="0" indent="0">
              <a:buNone/>
            </a:pPr>
            <a:r>
              <a:rPr lang="tr-TR" sz="3600" dirty="0"/>
              <a:t>d</a:t>
            </a:r>
            <a:r>
              <a:rPr lang="tr-TR" sz="3600" dirty="0" smtClean="0"/>
              <a:t>ışarıya akmasına dayanan</a:t>
            </a:r>
          </a:p>
          <a:p>
            <a:pPr marL="0" indent="0">
              <a:buNone/>
            </a:pPr>
            <a:r>
              <a:rPr lang="tr-TR" sz="3600" dirty="0"/>
              <a:t>b</a:t>
            </a:r>
            <a:r>
              <a:rPr lang="tr-TR" sz="3600" dirty="0" smtClean="0"/>
              <a:t>ir saat türüdür.</a:t>
            </a:r>
          </a:p>
          <a:p>
            <a:endParaRPr lang="tr-TR" dirty="0"/>
          </a:p>
        </p:txBody>
      </p:sp>
      <p:pic>
        <p:nvPicPr>
          <p:cNvPr id="4" name="Resim 3" descr="http://1.bp.blogspot.com/-J5va1TmZBSo/TqwNdxqBjII/AAAAAAAAAiI/8jDAnxVNgNA/s1600/su_saati.jpg">
            <a:hlinkClick r:id="rId3"/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08104" y="1268760"/>
            <a:ext cx="3384227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4797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Akış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353</TotalTime>
  <Words>361</Words>
  <Application>Microsoft Office PowerPoint</Application>
  <PresentationFormat>Ekran Gösterisi (4:3)</PresentationFormat>
  <Paragraphs>97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1" baseType="lpstr">
      <vt:lpstr>Akış</vt:lpstr>
      <vt:lpstr>Atatürk’ün Ölçüler Alanında Yaptığı Yenilikler</vt:lpstr>
      <vt:lpstr>Yapılan Yenilikler</vt:lpstr>
      <vt:lpstr>TAKVİM</vt:lpstr>
      <vt:lpstr>ESKİ     VE      YENİ TAKVİM</vt:lpstr>
      <vt:lpstr>ESKİDEN KULLANILAN SAATLER:</vt:lpstr>
      <vt:lpstr>SAAT</vt:lpstr>
      <vt:lpstr> GÜNEŞ SAATİ: </vt:lpstr>
      <vt:lpstr>PowerPoint Sunusu</vt:lpstr>
      <vt:lpstr>PowerPoint Sunusu</vt:lpstr>
      <vt:lpstr> ATEŞ SAATİ (Mum Saati)</vt:lpstr>
      <vt:lpstr>PowerPoint Sunusu</vt:lpstr>
      <vt:lpstr>PowerPoint Sunusu</vt:lpstr>
      <vt:lpstr>ULUSLAR ARASI RAKAMLAR</vt:lpstr>
      <vt:lpstr>PowerPoint Sunusu</vt:lpstr>
      <vt:lpstr>        Ağırlık  ölçüleri</vt:lpstr>
      <vt:lpstr>Ağırlık ölçüleri</vt:lpstr>
      <vt:lpstr>UZUNLUK ÖLÇÜLERİ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Atatürk Ölçüler Alanında Yaptığı Yenilikler</dc:title>
  <dc:creator>Azraata</dc:creator>
  <cp:keywords>ölçü;Atatürk;inkılap;http:/www.nedir.org</cp:keywords>
  <cp:lastModifiedBy>mehmet genç</cp:lastModifiedBy>
  <cp:revision>40</cp:revision>
  <dcterms:created xsi:type="dcterms:W3CDTF">2013-12-14T18:18:59Z</dcterms:created>
  <dcterms:modified xsi:type="dcterms:W3CDTF">2018-04-20T07:44:47Z</dcterms:modified>
</cp:coreProperties>
</file>