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31"/>
  </p:notesMasterIdLst>
  <p:sldIdLst>
    <p:sldId id="299" r:id="rId2"/>
    <p:sldId id="303" r:id="rId3"/>
    <p:sldId id="302" r:id="rId4"/>
    <p:sldId id="304" r:id="rId5"/>
    <p:sldId id="305" r:id="rId6"/>
    <p:sldId id="306" r:id="rId7"/>
    <p:sldId id="307" r:id="rId8"/>
    <p:sldId id="308" r:id="rId9"/>
    <p:sldId id="257" r:id="rId10"/>
    <p:sldId id="274" r:id="rId11"/>
    <p:sldId id="286" r:id="rId12"/>
    <p:sldId id="287" r:id="rId13"/>
    <p:sldId id="288" r:id="rId14"/>
    <p:sldId id="312" r:id="rId15"/>
    <p:sldId id="313" r:id="rId16"/>
    <p:sldId id="289" r:id="rId17"/>
    <p:sldId id="290" r:id="rId18"/>
    <p:sldId id="291" r:id="rId19"/>
    <p:sldId id="292" r:id="rId20"/>
    <p:sldId id="314" r:id="rId21"/>
    <p:sldId id="315" r:id="rId22"/>
    <p:sldId id="293" r:id="rId23"/>
    <p:sldId id="294" r:id="rId24"/>
    <p:sldId id="316" r:id="rId25"/>
    <p:sldId id="295" r:id="rId26"/>
    <p:sldId id="309" r:id="rId27"/>
    <p:sldId id="301" r:id="rId28"/>
    <p:sldId id="300" r:id="rId29"/>
    <p:sldId id="297"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8C5B02-19EB-47C4-9BC0-4778A9DF8617}" type="datetimeFigureOut">
              <a:rPr lang="tr-TR" smtClean="0"/>
              <a:pPr/>
              <a:t>11.05.2018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0FE4A-0F0B-4FD6-B649-3B102FDF3AFD}" type="slidenum">
              <a:rPr lang="tr-TR" smtClean="0"/>
              <a:pPr/>
              <a:t>‹#›</a:t>
            </a:fld>
            <a:endParaRPr lang="tr-TR"/>
          </a:p>
        </p:txBody>
      </p:sp>
    </p:spTree>
    <p:extLst>
      <p:ext uri="{BB962C8B-B14F-4D97-AF65-F5344CB8AC3E}">
        <p14:creationId xmlns:p14="http://schemas.microsoft.com/office/powerpoint/2010/main" val="425561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89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A9A2619-8A30-4BC2-94CB-4351AFDC86BB}" type="datetime1">
              <a:rPr lang="tr-TR" smtClean="0"/>
              <a:t>11.05.2018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22F5681-D8CD-4BC5-993A-2485B4F8CB2D}" type="datetime1">
              <a:rPr lang="tr-TR" smtClean="0"/>
              <a:t>11.05.2018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81F2B87-317B-4E95-9C29-A1DA329EF009}" type="datetime1">
              <a:rPr lang="tr-TR" smtClean="0"/>
              <a:t>11.05.2018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p:txBody>
          <a:bodyPr rtlCol="0"/>
          <a:lstStyle/>
          <a:p>
            <a:fld id="{6DA5380E-6C02-4243-A531-5C4F1CF7AB4C}" type="datetime1">
              <a:rPr lang="tr-TR" smtClean="0"/>
              <a:t>11.05.2018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14AE1F6-AE2E-45C4-AE52-E44D258FE352}" type="datetime1">
              <a:rPr lang="tr-TR" smtClean="0"/>
              <a:t>11.05.2018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63AEC7AF-96F7-4ACF-A874-672456D9055A}" type="datetime1">
              <a:rPr lang="tr-TR" smtClean="0"/>
              <a:t>11.05.2018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4FABF3F8-E0AB-4A0E-8C8D-C670B2D6DD23}" type="datetime1">
              <a:rPr lang="tr-TR" smtClean="0"/>
              <a:t>11.05.2018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6" name="5 Veri Yer Tutucusu"/>
          <p:cNvSpPr>
            <a:spLocks noGrp="1"/>
          </p:cNvSpPr>
          <p:nvPr>
            <p:ph type="dt" sz="half" idx="10"/>
          </p:nvPr>
        </p:nvSpPr>
        <p:spPr/>
        <p:txBody>
          <a:bodyPr rtlCol="0"/>
          <a:lstStyle/>
          <a:p>
            <a:fld id="{64C0B3D2-5E76-4690-813B-6B53A50D9993}" type="datetime1">
              <a:rPr lang="tr-TR" smtClean="0"/>
              <a:t>11.05.2018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37A119F-2D40-4AD2-B82D-77FB08D06EB2}" type="datetime1">
              <a:rPr lang="tr-TR" smtClean="0"/>
              <a:t>11.05.2018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4"/>
          </p:nvPr>
        </p:nvSpPr>
        <p:spPr/>
        <p:txBody>
          <a:bodyPr rtlCol="0"/>
          <a:lstStyle/>
          <a:p>
            <a:fld id="{4DA03727-9C4C-4D3D-8FA7-4F5C32DCE834}" type="datetime1">
              <a:rPr lang="tr-TR" smtClean="0"/>
              <a:t>11.05.2018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3CDC14FB-9492-463E-A878-623EA54171C5}" type="datetime1">
              <a:rPr lang="tr-TR" smtClean="0"/>
              <a:t>11.05.2018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92132A5-05BB-4A06-BB78-38211148C454}" type="datetime1">
              <a:rPr lang="tr-TR" smtClean="0"/>
              <a:t>11.05.2018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
        <p:nvSpPr>
          <p:cNvPr id="2" name="Metin kutusu 1"/>
          <p:cNvSpPr txBox="1"/>
          <p:nvPr userDrawn="1"/>
        </p:nvSpPr>
        <p:spPr>
          <a:xfrm>
            <a:off x="8054703" y="5804654"/>
            <a:ext cx="752129" cy="369332"/>
          </a:xfrm>
          <a:prstGeom prst="rect">
            <a:avLst/>
          </a:prstGeom>
          <a:noFill/>
        </p:spPr>
        <p:txBody>
          <a:bodyPr wrap="none" rtlCol="0">
            <a:spAutoFit/>
          </a:bodyPr>
          <a:lstStyle/>
          <a:p>
            <a:fld id="{A2036598-0A6F-4924-B79C-E6F58C8BC5F4}" type="slidenum">
              <a:rPr lang="tr-TR" smtClean="0"/>
              <a:t>‹#›</a:t>
            </a:fld>
            <a:r>
              <a:rPr lang="tr-TR" dirty="0"/>
              <a:t>/29</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86000" y="3124200"/>
            <a:ext cx="6030416" cy="1894362"/>
          </a:xfrm>
        </p:spPr>
        <p:txBody>
          <a:bodyPr>
            <a:noAutofit/>
          </a:bodyPr>
          <a:lstStyle/>
          <a:p>
            <a:pPr algn="just"/>
            <a:r>
              <a:rPr lang="tr-TR" sz="2400" dirty="0">
                <a:latin typeface="Arial" panose="020B0604020202020204" pitchFamily="34" charset="0"/>
                <a:cs typeface="Arial" panose="020B0604020202020204" pitchFamily="34" charset="0"/>
              </a:rPr>
              <a:t>MODERN DİPNOT-- METİN İÇİ GÖNDERME YAPMA USULU (</a:t>
            </a:r>
            <a:r>
              <a:rPr lang="tr-TR" sz="2400" dirty="0" err="1">
                <a:latin typeface="Arial" panose="020B0604020202020204" pitchFamily="34" charset="0"/>
                <a:cs typeface="Arial" panose="020B0604020202020204" pitchFamily="34" charset="0"/>
              </a:rPr>
              <a:t>apa</a:t>
            </a:r>
            <a:r>
              <a:rPr lang="tr-TR" sz="2400" dirty="0">
                <a:latin typeface="Arial" panose="020B0604020202020204" pitchFamily="34" charset="0"/>
                <a:cs typeface="Arial" panose="020B0604020202020204" pitchFamily="34" charset="0"/>
              </a:rPr>
              <a:t>)</a:t>
            </a:r>
            <a:br>
              <a:rPr lang="tr-TR" sz="2400" dirty="0">
                <a:latin typeface="Arial" panose="020B0604020202020204" pitchFamily="34" charset="0"/>
                <a:cs typeface="Arial" panose="020B0604020202020204" pitchFamily="34" charset="0"/>
              </a:rPr>
            </a:b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KLASİK DİPNOT– KAYNAKÇA DİPNOTUYLA GÖNDERME YAPMA (</a:t>
            </a:r>
            <a:r>
              <a:rPr lang="tr-TR" sz="2400" dirty="0" err="1">
                <a:latin typeface="Arial" panose="020B0604020202020204" pitchFamily="34" charset="0"/>
                <a:cs typeface="Arial" panose="020B0604020202020204" pitchFamily="34" charset="0"/>
              </a:rPr>
              <a:t>mla</a:t>
            </a:r>
            <a:r>
              <a:rPr lang="tr-TR" sz="2400" dirty="0">
                <a:latin typeface="Arial" panose="020B0604020202020204" pitchFamily="34" charset="0"/>
                <a:cs typeface="Arial" panose="020B0604020202020204" pitchFamily="34" charset="0"/>
              </a:rPr>
              <a:t>)</a:t>
            </a:r>
            <a:br>
              <a:rPr lang="tr-TR" sz="2400" dirty="0">
                <a:latin typeface="Arial" panose="020B0604020202020204" pitchFamily="34" charset="0"/>
                <a:cs typeface="Arial" panose="020B0604020202020204" pitchFamily="34" charset="0"/>
              </a:rPr>
            </a:b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LİTERATÜR TARAMASI</a:t>
            </a:r>
          </a:p>
        </p:txBody>
      </p:sp>
      <p:sp>
        <p:nvSpPr>
          <p:cNvPr id="3" name="Alt Başlık 2"/>
          <p:cNvSpPr>
            <a:spLocks noGrp="1"/>
          </p:cNvSpPr>
          <p:nvPr>
            <p:ph type="subTitle" idx="1"/>
          </p:nvPr>
        </p:nvSpPr>
        <p:spPr/>
        <p:txBody>
          <a:bodyPr/>
          <a:lstStyle/>
          <a:p>
            <a:endParaRPr lang="tr-TR" dirty="0"/>
          </a:p>
          <a:p>
            <a:r>
              <a:rPr lang="tr-TR" dirty="0"/>
              <a:t>Arş. Gör. Ece KAYA</a:t>
            </a:r>
          </a:p>
        </p:txBody>
      </p:sp>
    </p:spTree>
    <p:extLst>
      <p:ext uri="{BB962C8B-B14F-4D97-AF65-F5344CB8AC3E}">
        <p14:creationId xmlns:p14="http://schemas.microsoft.com/office/powerpoint/2010/main" val="94704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quarter" idx="1"/>
          </p:nvPr>
        </p:nvSpPr>
        <p:spPr>
          <a:xfrm>
            <a:off x="457200" y="1600200"/>
            <a:ext cx="8219256" cy="4873752"/>
          </a:xfrm>
        </p:spPr>
        <p:txBody>
          <a:bodyPr/>
          <a:lstStyle/>
          <a:p>
            <a:endParaRPr lang="tr-TR" sz="2800" b="1" dirty="0"/>
          </a:p>
          <a:p>
            <a:r>
              <a:rPr lang="tr-TR" sz="2800" b="1" dirty="0"/>
              <a:t>Yazarı Belli Olmayan Esere Gönderme</a:t>
            </a:r>
            <a:endParaRPr lang="tr-TR" sz="2800" dirty="0"/>
          </a:p>
          <a:p>
            <a:pPr marL="0" indent="0" hangingPunct="0">
              <a:buNone/>
            </a:pPr>
            <a:endParaRPr lang="tr-TR" sz="2800" i="1" dirty="0"/>
          </a:p>
          <a:p>
            <a:pPr marL="0" indent="0" hangingPunct="0">
              <a:buNone/>
            </a:pPr>
            <a:r>
              <a:rPr lang="tr-TR" sz="2800" i="1" dirty="0"/>
              <a:t>Örnek 1: </a:t>
            </a:r>
            <a:r>
              <a:rPr lang="tr-TR" sz="2800" dirty="0"/>
              <a:t>Diğer bir kaynakta (“Dünyada Memurlar ve Sendika”, 1996) da</a:t>
            </a:r>
            <a:r>
              <a:rPr lang="tr-TR" sz="2800" i="1" dirty="0"/>
              <a:t> </a:t>
            </a:r>
            <a:r>
              <a:rPr lang="tr-TR" sz="2800" dirty="0"/>
              <a:t>belirtildiği gibi, xxx.</a:t>
            </a:r>
          </a:p>
          <a:p>
            <a:pPr marL="0" indent="0">
              <a:buNone/>
            </a:pPr>
            <a:endParaRPr lang="tr-TR" sz="2800" dirty="0"/>
          </a:p>
          <a:p>
            <a:pPr marL="0" indent="0" hangingPunct="0">
              <a:buNone/>
            </a:pPr>
            <a:r>
              <a:rPr lang="tr-TR" sz="2800" i="1" dirty="0"/>
              <a:t>Örnek 2: </a:t>
            </a:r>
            <a:r>
              <a:rPr lang="tr-TR" sz="2800" dirty="0"/>
              <a:t>(MEB, 2009: 34).</a:t>
            </a:r>
          </a:p>
          <a:p>
            <a:pPr marL="0" indent="0" hangingPunct="0">
              <a:buNone/>
            </a:pPr>
            <a:r>
              <a:rPr lang="tr-TR" sz="2800" i="1" dirty="0"/>
              <a:t>Örnek 3: </a:t>
            </a:r>
            <a:r>
              <a:rPr lang="tr-TR" sz="2800" dirty="0"/>
              <a:t>(Anonim, 2004b: 45).</a:t>
            </a:r>
          </a:p>
          <a:p>
            <a:endParaRPr lang="tr-TR" sz="2800" dirty="0"/>
          </a:p>
          <a:p>
            <a:endParaRPr lang="tr-TR" sz="2800" dirty="0"/>
          </a:p>
          <a:p>
            <a:pPr lvl="1"/>
            <a:endParaRPr lang="tr-TR" sz="2400" dirty="0"/>
          </a:p>
        </p:txBody>
      </p:sp>
      <p:sp>
        <p:nvSpPr>
          <p:cNvPr id="6" name="Rectangle 2"/>
          <p:cNvSpPr>
            <a:spLocks noGrp="1" noChangeArrowheads="1"/>
          </p:cNvSpPr>
          <p:nvPr>
            <p:ph type="title"/>
          </p:nvPr>
        </p:nvSpPr>
        <p:spPr/>
        <p:txBody>
          <a:bodyPr>
            <a:normAutofit fontScale="90000"/>
          </a:bodyPr>
          <a:lstStyle/>
          <a:p>
            <a:pPr algn="ctr">
              <a:defRPr/>
            </a:pPr>
            <a:r>
              <a:rPr lang="tr-TR" sz="2800" b="1" dirty="0">
                <a:cs typeface="Arial" panose="020B0604020202020204" pitchFamily="34" charset="0"/>
              </a:rPr>
              <a:t>MODERN DİPNOT----- METİN İÇİNDE KAYNAKÇA BAĞLACIYLA GÖNDERME YAPMA</a:t>
            </a:r>
            <a:endParaRPr lang="tr-TR" sz="2800" dirty="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endParaRPr lang="tr-TR" b="1" dirty="0"/>
          </a:p>
          <a:p>
            <a:pPr algn="just"/>
            <a:r>
              <a:rPr lang="tr-TR" b="1" dirty="0"/>
              <a:t>Aynı Soyadı Taşıyan Yazarlara Gönderme</a:t>
            </a:r>
            <a:endParaRPr lang="tr-TR" dirty="0"/>
          </a:p>
          <a:p>
            <a:pPr marL="0" indent="0" algn="just">
              <a:buNone/>
            </a:pPr>
            <a:r>
              <a:rPr lang="tr-TR" dirty="0"/>
              <a:t> </a:t>
            </a:r>
            <a:r>
              <a:rPr lang="tr-TR" i="1" dirty="0"/>
              <a:t>Örnek: </a:t>
            </a:r>
            <a:r>
              <a:rPr lang="tr-TR" dirty="0"/>
              <a:t>Stanford </a:t>
            </a:r>
            <a:r>
              <a:rPr lang="tr-TR" dirty="0" err="1"/>
              <a:t>Shaw</a:t>
            </a:r>
            <a:r>
              <a:rPr lang="tr-TR" dirty="0"/>
              <a:t> (1992: 86), Ezel K. </a:t>
            </a:r>
            <a:r>
              <a:rPr lang="tr-TR" dirty="0" err="1"/>
              <a:t>Shaw</a:t>
            </a:r>
            <a:r>
              <a:rPr lang="tr-TR" dirty="0"/>
              <a:t> (1993: 90). </a:t>
            </a:r>
          </a:p>
          <a:p>
            <a:pPr marL="0" indent="0" algn="just">
              <a:buNone/>
            </a:pPr>
            <a:r>
              <a:rPr lang="tr-TR" i="1" dirty="0"/>
              <a:t>Örnek: </a:t>
            </a:r>
            <a:r>
              <a:rPr lang="tr-TR" dirty="0"/>
              <a:t>(S. </a:t>
            </a:r>
            <a:r>
              <a:rPr lang="tr-TR" dirty="0" err="1"/>
              <a:t>Shaw</a:t>
            </a:r>
            <a:r>
              <a:rPr lang="tr-TR" dirty="0"/>
              <a:t>, 1992: 86)., (E.K. </a:t>
            </a:r>
            <a:r>
              <a:rPr lang="tr-TR" dirty="0" err="1"/>
              <a:t>Shaw</a:t>
            </a:r>
            <a:r>
              <a:rPr lang="tr-TR" dirty="0"/>
              <a:t>, 1993: 90).</a:t>
            </a:r>
          </a:p>
          <a:p>
            <a:pPr algn="just"/>
            <a:endParaRPr lang="tr-TR" dirty="0"/>
          </a:p>
          <a:p>
            <a:pPr algn="just"/>
            <a:endParaRPr lang="tr-TR" dirty="0"/>
          </a:p>
          <a:p>
            <a:pPr algn="just"/>
            <a:r>
              <a:rPr lang="tr-TR" b="1" dirty="0"/>
              <a:t>Birden Çok Esere Gönderme</a:t>
            </a:r>
            <a:endParaRPr lang="tr-TR" dirty="0"/>
          </a:p>
          <a:p>
            <a:pPr marL="0" indent="0" algn="just">
              <a:buNone/>
            </a:pPr>
            <a:r>
              <a:rPr lang="tr-TR" dirty="0"/>
              <a:t> </a:t>
            </a:r>
            <a:r>
              <a:rPr lang="tr-TR" i="1" dirty="0"/>
              <a:t>Örnek: </a:t>
            </a:r>
            <a:r>
              <a:rPr lang="tr-TR" dirty="0"/>
              <a:t>(Çitçi, 1989;</a:t>
            </a:r>
            <a:r>
              <a:rPr lang="tr-TR" i="1" dirty="0"/>
              <a:t> </a:t>
            </a:r>
            <a:r>
              <a:rPr lang="tr-TR" dirty="0" err="1"/>
              <a:t>Şaylan</a:t>
            </a:r>
            <a:r>
              <a:rPr lang="tr-TR" dirty="0"/>
              <a:t>, 1998).</a:t>
            </a:r>
          </a:p>
          <a:p>
            <a:endParaRPr lang="tr-TR" dirty="0"/>
          </a:p>
        </p:txBody>
      </p:sp>
      <p:sp>
        <p:nvSpPr>
          <p:cNvPr id="6" name="Rectangle 2"/>
          <p:cNvSpPr>
            <a:spLocks noGrp="1" noChangeArrowheads="1"/>
          </p:cNvSpPr>
          <p:nvPr>
            <p:ph type="title"/>
          </p:nvPr>
        </p:nvSpPr>
        <p:spPr/>
        <p:txBody>
          <a:bodyPr>
            <a:normAutofit fontScale="90000"/>
          </a:bodyPr>
          <a:lstStyle/>
          <a:p>
            <a:pPr algn="ctr">
              <a:defRPr/>
            </a:pPr>
            <a:r>
              <a:rPr lang="tr-TR" sz="2800" b="1" dirty="0">
                <a:cs typeface="Arial" panose="020B0604020202020204" pitchFamily="34" charset="0"/>
              </a:rPr>
              <a:t>MODERN DİPNOT-----METİN İÇİNDE KAYNAKÇA BAĞLACIYLA GÖNDERME YAPMA</a:t>
            </a:r>
            <a:endParaRPr lang="tr-TR" sz="2800" dirty="0">
              <a:cs typeface="Arial" panose="020B0604020202020204" pitchFamily="34" charset="0"/>
            </a:endParaRPr>
          </a:p>
        </p:txBody>
      </p:sp>
    </p:spTree>
    <p:extLst>
      <p:ext uri="{BB962C8B-B14F-4D97-AF65-F5344CB8AC3E}">
        <p14:creationId xmlns:p14="http://schemas.microsoft.com/office/powerpoint/2010/main" val="124496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1600200"/>
            <a:ext cx="8280920" cy="4873752"/>
          </a:xfrm>
        </p:spPr>
        <p:txBody>
          <a:bodyPr>
            <a:normAutofit fontScale="92500"/>
          </a:bodyPr>
          <a:lstStyle/>
          <a:p>
            <a:pPr algn="just">
              <a:lnSpc>
                <a:spcPct val="115000"/>
              </a:lnSpc>
              <a:spcAft>
                <a:spcPts val="0"/>
              </a:spcAft>
            </a:pPr>
            <a:r>
              <a:rPr lang="tr-TR" b="1" dirty="0">
                <a:latin typeface="Times New Roman"/>
                <a:ea typeface="Calibri"/>
                <a:cs typeface="Times New Roman"/>
              </a:rPr>
              <a:t>Kişisel Görüşme ve Elektronik Postalara Gönderme</a:t>
            </a:r>
            <a:endParaRPr lang="tr-TR" sz="2800" dirty="0">
              <a:latin typeface="Calibri"/>
              <a:ea typeface="Calibri"/>
              <a:cs typeface="Times New Roman"/>
            </a:endParaRPr>
          </a:p>
          <a:p>
            <a:pPr marL="0" indent="0" algn="just">
              <a:lnSpc>
                <a:spcPts val="610"/>
              </a:lnSpc>
              <a:spcAft>
                <a:spcPts val="0"/>
              </a:spcAft>
              <a:buNone/>
            </a:pPr>
            <a:r>
              <a:rPr lang="tr-TR" dirty="0">
                <a:latin typeface="Times New Roman"/>
                <a:ea typeface="Calibri"/>
                <a:cs typeface="Times New Roman"/>
              </a:rPr>
              <a:t> </a:t>
            </a:r>
            <a:endParaRPr lang="tr-TR" sz="2800" dirty="0">
              <a:latin typeface="Calibri"/>
              <a:ea typeface="Calibri"/>
              <a:cs typeface="Times New Roman"/>
            </a:endParaRPr>
          </a:p>
          <a:p>
            <a:pPr indent="0" algn="just" hangingPunct="0">
              <a:lnSpc>
                <a:spcPct val="105000"/>
              </a:lnSpc>
              <a:spcAft>
                <a:spcPts val="0"/>
              </a:spcAft>
              <a:buNone/>
            </a:pPr>
            <a:r>
              <a:rPr lang="tr-TR" dirty="0">
                <a:latin typeface="Times New Roman"/>
                <a:ea typeface="Calibri"/>
                <a:cs typeface="Times New Roman"/>
              </a:rPr>
              <a:t>Kişisel görüşmeler ve elektronik posta üzerinden sağlanan veriler belge vurgusu içerir. Bunlara yönelik göndermeler, ilgili cümle sonunda; ad </a:t>
            </a:r>
            <a:r>
              <a:rPr lang="tr-TR" dirty="0" err="1">
                <a:latin typeface="Times New Roman"/>
                <a:ea typeface="Calibri"/>
                <a:cs typeface="Times New Roman"/>
              </a:rPr>
              <a:t>soyad</a:t>
            </a:r>
            <a:r>
              <a:rPr lang="tr-TR" dirty="0">
                <a:latin typeface="Times New Roman"/>
                <a:ea typeface="Calibri"/>
                <a:cs typeface="Times New Roman"/>
              </a:rPr>
              <a:t>, eylem türü ve ay, yıl bilgisi verilerek yapılır.</a:t>
            </a:r>
            <a:endParaRPr lang="tr-TR" sz="2800" dirty="0">
              <a:latin typeface="Calibri"/>
              <a:ea typeface="Calibri"/>
              <a:cs typeface="Times New Roman"/>
            </a:endParaRPr>
          </a:p>
          <a:p>
            <a:pPr marL="0" indent="0" algn="just">
              <a:lnSpc>
                <a:spcPts val="370"/>
              </a:lnSpc>
              <a:spcAft>
                <a:spcPts val="0"/>
              </a:spcAft>
              <a:buNone/>
            </a:pPr>
            <a:endParaRPr lang="tr-TR" sz="2800" dirty="0">
              <a:latin typeface="Calibri"/>
              <a:ea typeface="Calibri"/>
              <a:cs typeface="Times New Roman"/>
            </a:endParaRPr>
          </a:p>
          <a:p>
            <a:pPr indent="0" algn="just" hangingPunct="0">
              <a:lnSpc>
                <a:spcPct val="112000"/>
              </a:lnSpc>
              <a:spcAft>
                <a:spcPts val="0"/>
              </a:spcAft>
              <a:buNone/>
            </a:pPr>
            <a:r>
              <a:rPr lang="tr-TR" dirty="0">
                <a:latin typeface="Times New Roman"/>
                <a:ea typeface="Calibri"/>
                <a:cs typeface="Times New Roman"/>
              </a:rPr>
              <a:t>Kişisel görüşme ve elektronik posta üzerinden sağlanan bilgilerle ilgili bağlaç açılımları kaynakçada yer almaz.</a:t>
            </a:r>
            <a:endParaRPr lang="tr-TR" sz="2800" dirty="0">
              <a:latin typeface="Calibri"/>
              <a:ea typeface="Calibri"/>
              <a:cs typeface="Times New Roman"/>
            </a:endParaRPr>
          </a:p>
          <a:p>
            <a:pPr algn="just">
              <a:lnSpc>
                <a:spcPts val="260"/>
              </a:lnSpc>
              <a:spcAft>
                <a:spcPts val="0"/>
              </a:spcAft>
            </a:pPr>
            <a:endParaRPr lang="tr-TR" sz="2800" dirty="0">
              <a:latin typeface="Calibri"/>
              <a:ea typeface="Calibri"/>
              <a:cs typeface="Times New Roman"/>
            </a:endParaRPr>
          </a:p>
          <a:p>
            <a:pPr marL="0" marR="1460500" indent="0" algn="just" hangingPunct="0">
              <a:lnSpc>
                <a:spcPct val="154000"/>
              </a:lnSpc>
              <a:spcAft>
                <a:spcPts val="0"/>
              </a:spcAft>
              <a:buNone/>
            </a:pPr>
            <a:r>
              <a:rPr lang="tr-TR" i="1" dirty="0">
                <a:latin typeface="Times New Roman"/>
                <a:ea typeface="Calibri"/>
                <a:cs typeface="Times New Roman"/>
              </a:rPr>
              <a:t>	Örnek 1: </a:t>
            </a:r>
            <a:r>
              <a:rPr lang="tr-TR" dirty="0">
                <a:latin typeface="Times New Roman"/>
                <a:ea typeface="Calibri"/>
                <a:cs typeface="Times New Roman"/>
              </a:rPr>
              <a:t>(Fikret Ar, kişisel görüşme,</a:t>
            </a:r>
            <a:r>
              <a:rPr lang="tr-TR" i="1" dirty="0">
                <a:latin typeface="Times New Roman"/>
                <a:ea typeface="Calibri"/>
                <a:cs typeface="Times New Roman"/>
              </a:rPr>
              <a:t> </a:t>
            </a:r>
            <a:r>
              <a:rPr lang="tr-TR" dirty="0">
                <a:latin typeface="Times New Roman"/>
                <a:ea typeface="Calibri"/>
                <a:cs typeface="Times New Roman"/>
              </a:rPr>
              <a:t>Şubat 2006).</a:t>
            </a:r>
          </a:p>
          <a:p>
            <a:pPr marL="0" marR="1460500" indent="0" algn="just" hangingPunct="0">
              <a:lnSpc>
                <a:spcPct val="154000"/>
              </a:lnSpc>
              <a:spcAft>
                <a:spcPts val="0"/>
              </a:spcAft>
              <a:buNone/>
            </a:pPr>
            <a:r>
              <a:rPr lang="tr-TR" i="1" dirty="0">
                <a:latin typeface="Times New Roman"/>
                <a:ea typeface="Calibri"/>
                <a:cs typeface="Times New Roman"/>
              </a:rPr>
              <a:t> 	Örnek 2: </a:t>
            </a:r>
            <a:r>
              <a:rPr lang="tr-TR" dirty="0">
                <a:latin typeface="Times New Roman"/>
                <a:ea typeface="Calibri"/>
                <a:cs typeface="Times New Roman"/>
              </a:rPr>
              <a:t>(Metin Kömürcü, e-posta, Aralık 2009).</a:t>
            </a:r>
            <a:endParaRPr lang="tr-TR" sz="2800" dirty="0">
              <a:latin typeface="Calibri"/>
              <a:ea typeface="Calibri"/>
              <a:cs typeface="Times New Roman"/>
            </a:endParaRPr>
          </a:p>
          <a:p>
            <a:endParaRPr lang="tr-TR" dirty="0"/>
          </a:p>
        </p:txBody>
      </p:sp>
      <p:sp>
        <p:nvSpPr>
          <p:cNvPr id="6" name="Rectangle 2"/>
          <p:cNvSpPr>
            <a:spLocks noGrp="1" noChangeArrowheads="1"/>
          </p:cNvSpPr>
          <p:nvPr>
            <p:ph type="title"/>
          </p:nvPr>
        </p:nvSpPr>
        <p:spPr/>
        <p:txBody>
          <a:bodyPr>
            <a:normAutofit fontScale="90000"/>
          </a:bodyPr>
          <a:lstStyle/>
          <a:p>
            <a:pPr algn="ctr">
              <a:defRPr/>
            </a:pPr>
            <a:r>
              <a:rPr lang="tr-TR" sz="2800" b="1" dirty="0">
                <a:cs typeface="Arial" panose="020B0604020202020204" pitchFamily="34" charset="0"/>
              </a:rPr>
              <a:t>MODERN DİPNOT----- METİN İÇİNDE KAYNAKÇA BAĞLACIYLA GÖNDERME YAPMA</a:t>
            </a:r>
            <a:endParaRPr lang="tr-TR" sz="2800" dirty="0">
              <a:cs typeface="Arial" panose="020B0604020202020204" pitchFamily="34" charset="0"/>
            </a:endParaRPr>
          </a:p>
        </p:txBody>
      </p:sp>
    </p:spTree>
    <p:extLst>
      <p:ext uri="{BB962C8B-B14F-4D97-AF65-F5344CB8AC3E}">
        <p14:creationId xmlns:p14="http://schemas.microsoft.com/office/powerpoint/2010/main" val="114193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1560" y="1628800"/>
            <a:ext cx="7467600" cy="4873752"/>
          </a:xfrm>
        </p:spPr>
        <p:txBody>
          <a:bodyPr>
            <a:normAutofit fontScale="92500" lnSpcReduction="10000"/>
          </a:bodyPr>
          <a:lstStyle/>
          <a:p>
            <a:pPr algn="just"/>
            <a:r>
              <a:rPr lang="tr-TR" b="1" dirty="0">
                <a:latin typeface="Times New Roman"/>
                <a:ea typeface="Calibri"/>
              </a:rPr>
              <a:t>İkincil Kaynak Üzerinden Gönderme</a:t>
            </a:r>
          </a:p>
          <a:p>
            <a:pPr algn="just"/>
            <a:endParaRPr lang="tr-TR" b="1" dirty="0">
              <a:latin typeface="Times New Roman"/>
              <a:ea typeface="Calibri"/>
              <a:cs typeface="Times New Roman"/>
            </a:endParaRPr>
          </a:p>
          <a:p>
            <a:pPr marL="0" indent="0" algn="just">
              <a:buNone/>
            </a:pPr>
            <a:r>
              <a:rPr lang="tr-TR" dirty="0">
                <a:latin typeface="Times New Roman"/>
                <a:ea typeface="Calibri"/>
                <a:cs typeface="Times New Roman"/>
              </a:rPr>
              <a:t>Kaynakçada ise; asıl kaynak yazar soyadı, yayın yılı ve eser adından sonra köşeli ayraçlar içerisinde “aktaran:” ifadesinin ardından ikincil kaynak künyesi yazılır.</a:t>
            </a:r>
            <a:endParaRPr lang="tr-TR" sz="2800" dirty="0">
              <a:latin typeface="Calibri"/>
              <a:ea typeface="Calibri"/>
              <a:cs typeface="Times New Roman"/>
            </a:endParaRPr>
          </a:p>
          <a:p>
            <a:pPr marL="0" indent="0" algn="just">
              <a:lnSpc>
                <a:spcPts val="405"/>
              </a:lnSpc>
              <a:spcAft>
                <a:spcPts val="0"/>
              </a:spcAft>
              <a:buNone/>
            </a:pPr>
            <a:r>
              <a:rPr lang="tr-TR" dirty="0">
                <a:latin typeface="Times New Roman"/>
                <a:ea typeface="Calibri"/>
                <a:cs typeface="Times New Roman"/>
              </a:rPr>
              <a:t> </a:t>
            </a:r>
            <a:endParaRPr lang="tr-TR" sz="2800" dirty="0">
              <a:latin typeface="Calibri"/>
              <a:ea typeface="Calibri"/>
              <a:cs typeface="Times New Roman"/>
            </a:endParaRPr>
          </a:p>
          <a:p>
            <a:pPr marL="0" indent="0" algn="just">
              <a:lnSpc>
                <a:spcPct val="115000"/>
              </a:lnSpc>
              <a:spcAft>
                <a:spcPts val="0"/>
              </a:spcAft>
              <a:buNone/>
            </a:pPr>
            <a:r>
              <a:rPr lang="tr-TR" i="1" dirty="0">
                <a:latin typeface="Times New Roman"/>
                <a:ea typeface="Calibri"/>
                <a:cs typeface="Times New Roman"/>
              </a:rPr>
              <a:t>Örnek: </a:t>
            </a:r>
            <a:r>
              <a:rPr lang="tr-TR" dirty="0">
                <a:latin typeface="Times New Roman"/>
                <a:ea typeface="Calibri"/>
                <a:cs typeface="Times New Roman"/>
              </a:rPr>
              <a:t>(</a:t>
            </a:r>
            <a:r>
              <a:rPr lang="tr-TR" dirty="0" err="1">
                <a:latin typeface="Times New Roman"/>
                <a:ea typeface="Calibri"/>
                <a:cs typeface="Times New Roman"/>
              </a:rPr>
              <a:t>Silars</a:t>
            </a:r>
            <a:r>
              <a:rPr lang="tr-TR" dirty="0">
                <a:latin typeface="Times New Roman"/>
                <a:ea typeface="Calibri"/>
                <a:cs typeface="Times New Roman"/>
              </a:rPr>
              <a:t>, 1989/ Seçim, 1998: 21).</a:t>
            </a:r>
            <a:endParaRPr lang="tr-TR" sz="2800" dirty="0">
              <a:latin typeface="Calibri"/>
              <a:ea typeface="Calibri"/>
              <a:cs typeface="Times New Roman"/>
            </a:endParaRPr>
          </a:p>
          <a:p>
            <a:pPr algn="just">
              <a:lnSpc>
                <a:spcPts val="605"/>
              </a:lnSpc>
              <a:spcAft>
                <a:spcPts val="0"/>
              </a:spcAft>
            </a:pPr>
            <a:endParaRPr lang="tr-TR" sz="2800" dirty="0">
              <a:latin typeface="Calibri"/>
              <a:ea typeface="Calibri"/>
              <a:cs typeface="Times New Roman"/>
            </a:endParaRPr>
          </a:p>
          <a:p>
            <a:pPr marL="0" indent="0" algn="just">
              <a:lnSpc>
                <a:spcPct val="115000"/>
              </a:lnSpc>
              <a:spcAft>
                <a:spcPts val="0"/>
              </a:spcAft>
              <a:buNone/>
            </a:pPr>
            <a:r>
              <a:rPr lang="tr-TR" i="1" dirty="0">
                <a:latin typeface="Times New Roman"/>
                <a:ea typeface="Calibri"/>
                <a:cs typeface="Times New Roman"/>
              </a:rPr>
              <a:t>İkincil kaynak üzerinden birincil kaynağın Kaynakçada gösterilişi:</a:t>
            </a:r>
          </a:p>
          <a:p>
            <a:pPr marL="0" indent="0" algn="just">
              <a:lnSpc>
                <a:spcPct val="115000"/>
              </a:lnSpc>
              <a:spcAft>
                <a:spcPts val="0"/>
              </a:spcAft>
              <a:buNone/>
            </a:pPr>
            <a:endParaRPr lang="tr-TR" sz="2800" dirty="0">
              <a:latin typeface="Calibri"/>
              <a:ea typeface="Calibri"/>
              <a:cs typeface="Times New Roman"/>
            </a:endParaRPr>
          </a:p>
          <a:p>
            <a:pPr marL="0" indent="0" algn="just">
              <a:lnSpc>
                <a:spcPct val="115000"/>
              </a:lnSpc>
              <a:spcAft>
                <a:spcPts val="0"/>
              </a:spcAft>
              <a:buNone/>
            </a:pPr>
            <a:r>
              <a:rPr lang="tr-TR" dirty="0" err="1">
                <a:latin typeface="Times New Roman"/>
                <a:ea typeface="Calibri"/>
                <a:cs typeface="Times New Roman"/>
              </a:rPr>
              <a:t>Sillars</a:t>
            </a:r>
            <a:r>
              <a:rPr lang="tr-TR" dirty="0">
                <a:latin typeface="Times New Roman"/>
                <a:ea typeface="Calibri"/>
                <a:cs typeface="Times New Roman"/>
              </a:rPr>
              <a:t>, A.C. (1989) </a:t>
            </a:r>
            <a:r>
              <a:rPr lang="tr-TR" i="1" dirty="0">
                <a:latin typeface="Times New Roman"/>
                <a:ea typeface="Calibri"/>
                <a:cs typeface="Times New Roman"/>
              </a:rPr>
              <a:t>Modern </a:t>
            </a:r>
            <a:r>
              <a:rPr lang="tr-TR" i="1" dirty="0" err="1">
                <a:latin typeface="Times New Roman"/>
                <a:ea typeface="Calibri"/>
                <a:cs typeface="Times New Roman"/>
              </a:rPr>
              <a:t>Organizations</a:t>
            </a:r>
            <a:r>
              <a:rPr lang="tr-TR" i="1" dirty="0">
                <a:latin typeface="Times New Roman"/>
                <a:ea typeface="Calibri"/>
                <a:cs typeface="Times New Roman"/>
              </a:rPr>
              <a:t>.</a:t>
            </a:r>
            <a:r>
              <a:rPr lang="tr-TR" dirty="0">
                <a:latin typeface="Times New Roman"/>
                <a:ea typeface="Calibri"/>
                <a:cs typeface="Times New Roman"/>
              </a:rPr>
              <a:t> [Aktaran: Seçim, H. (1998) </a:t>
            </a:r>
            <a:r>
              <a:rPr lang="tr-TR" i="1" dirty="0">
                <a:latin typeface="Times New Roman"/>
                <a:ea typeface="Calibri"/>
                <a:cs typeface="Times New Roman"/>
              </a:rPr>
              <a:t>Halkla İlişkiler, </a:t>
            </a:r>
            <a:r>
              <a:rPr lang="tr-TR" dirty="0">
                <a:latin typeface="Times New Roman"/>
                <a:ea typeface="Calibri"/>
                <a:cs typeface="Times New Roman"/>
              </a:rPr>
              <a:t>İstanbul: Bilim Yayınları.]</a:t>
            </a:r>
            <a:endParaRPr lang="tr-TR" sz="2800" dirty="0">
              <a:latin typeface="Calibri"/>
              <a:ea typeface="Calibri"/>
              <a:cs typeface="Times New Roman"/>
            </a:endParaRPr>
          </a:p>
          <a:p>
            <a:pPr>
              <a:lnSpc>
                <a:spcPts val="860"/>
              </a:lnSpc>
              <a:spcAft>
                <a:spcPts val="0"/>
              </a:spcAft>
            </a:pPr>
            <a:endParaRPr lang="tr-TR" sz="2800" dirty="0">
              <a:latin typeface="Calibri"/>
              <a:ea typeface="Calibri"/>
              <a:cs typeface="Times New Roman"/>
            </a:endParaRPr>
          </a:p>
          <a:p>
            <a:endParaRPr lang="tr-TR" dirty="0"/>
          </a:p>
        </p:txBody>
      </p:sp>
      <p:sp>
        <p:nvSpPr>
          <p:cNvPr id="6" name="Rectangle 2"/>
          <p:cNvSpPr>
            <a:spLocks noGrp="1" noChangeArrowheads="1"/>
          </p:cNvSpPr>
          <p:nvPr>
            <p:ph type="title"/>
          </p:nvPr>
        </p:nvSpPr>
        <p:spPr>
          <a:xfrm>
            <a:off x="431540" y="472991"/>
            <a:ext cx="8352928" cy="1009328"/>
          </a:xfrm>
        </p:spPr>
        <p:txBody>
          <a:bodyPr>
            <a:normAutofit/>
          </a:bodyPr>
          <a:lstStyle/>
          <a:p>
            <a:pPr algn="ctr">
              <a:defRPr/>
            </a:pPr>
            <a:r>
              <a:rPr lang="tr-TR" sz="2800" b="1" dirty="0">
                <a:cs typeface="Arial" panose="020B0604020202020204" pitchFamily="34" charset="0"/>
              </a:rPr>
              <a:t>METİN İÇİNDE KAYNAKÇA BAĞLACIYLA GÖNDERME YAPMA</a:t>
            </a:r>
            <a:endParaRPr lang="tr-TR" sz="2800" dirty="0">
              <a:cs typeface="Arial" panose="020B0604020202020204" pitchFamily="34" charset="0"/>
            </a:endParaRPr>
          </a:p>
        </p:txBody>
      </p:sp>
    </p:spTree>
    <p:extLst>
      <p:ext uri="{BB962C8B-B14F-4D97-AF65-F5344CB8AC3E}">
        <p14:creationId xmlns:p14="http://schemas.microsoft.com/office/powerpoint/2010/main" val="296812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METİN İÇİNDEN ÖRNEKLER</a:t>
            </a:r>
          </a:p>
        </p:txBody>
      </p:sp>
      <p:sp>
        <p:nvSpPr>
          <p:cNvPr id="3" name="İçerik Yer Tutucusu 2"/>
          <p:cNvSpPr>
            <a:spLocks noGrp="1"/>
          </p:cNvSpPr>
          <p:nvPr>
            <p:ph sz="quarter" idx="1"/>
          </p:nvPr>
        </p:nvSpPr>
        <p:spPr/>
        <p:txBody>
          <a:bodyPr>
            <a:normAutofit/>
          </a:bodyPr>
          <a:lstStyle/>
          <a:p>
            <a:r>
              <a:rPr lang="tr-TR" dirty="0"/>
              <a:t>1) Zikredilen yazar(</a:t>
            </a:r>
            <a:r>
              <a:rPr lang="tr-TR" dirty="0" err="1"/>
              <a:t>lar</a:t>
            </a:r>
            <a:r>
              <a:rPr lang="tr-TR" dirty="0"/>
              <a:t>)ı ve tarih(</a:t>
            </a:r>
            <a:r>
              <a:rPr lang="tr-TR" dirty="0" err="1"/>
              <a:t>ler</a:t>
            </a:r>
            <a:r>
              <a:rPr lang="tr-TR" dirty="0"/>
              <a:t>)i parantez içine alarak cümlenin sonunda ya da içerisinde uygun yere konur.</a:t>
            </a:r>
          </a:p>
          <a:p>
            <a:endParaRPr lang="tr-TR" dirty="0"/>
          </a:p>
          <a:p>
            <a:endParaRPr lang="tr-TR" dirty="0"/>
          </a:p>
          <a:p>
            <a:r>
              <a:rPr lang="tr-TR" dirty="0"/>
              <a:t>Örneğin: </a:t>
            </a:r>
          </a:p>
          <a:p>
            <a:pPr marL="0" indent="0">
              <a:buNone/>
            </a:pPr>
            <a:endParaRPr lang="tr-TR" dirty="0"/>
          </a:p>
          <a:p>
            <a:pPr marL="0" indent="0" algn="just">
              <a:buNone/>
            </a:pPr>
            <a:r>
              <a:rPr lang="tr-TR" dirty="0"/>
              <a:t>Araştırmacılar, iyi bir sağlık eğitimi (</a:t>
            </a:r>
            <a:r>
              <a:rPr lang="tr-TR" dirty="0" err="1"/>
              <a:t>Fisher</a:t>
            </a:r>
            <a:r>
              <a:rPr lang="tr-TR" dirty="0"/>
              <a:t>, 1999) ve hizmetleri (</a:t>
            </a:r>
            <a:r>
              <a:rPr lang="tr-TR" dirty="0" err="1"/>
              <a:t>Weist</a:t>
            </a:r>
            <a:r>
              <a:rPr lang="tr-TR" dirty="0"/>
              <a:t> </a:t>
            </a:r>
            <a:r>
              <a:rPr lang="tr-TR" dirty="0" err="1"/>
              <a:t>and</a:t>
            </a:r>
            <a:r>
              <a:rPr lang="tr-TR" dirty="0"/>
              <a:t> </a:t>
            </a:r>
            <a:r>
              <a:rPr lang="tr-TR" dirty="0" err="1"/>
              <a:t>Christodulu</a:t>
            </a:r>
            <a:r>
              <a:rPr lang="tr-TR" dirty="0"/>
              <a:t>, 2000) sunabilmenin önündeki en büyük engelin yeterli kalifiye elemanın olmamasını göstermişlerdir</a:t>
            </a:r>
          </a:p>
          <a:p>
            <a:pPr algn="just"/>
            <a:endParaRPr lang="tr-TR" dirty="0"/>
          </a:p>
        </p:txBody>
      </p:sp>
    </p:spTree>
    <p:extLst>
      <p:ext uri="{BB962C8B-B14F-4D97-AF65-F5344CB8AC3E}">
        <p14:creationId xmlns:p14="http://schemas.microsoft.com/office/powerpoint/2010/main" val="3725303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METİN İÇİNDEN ÖRNEKLER</a:t>
            </a:r>
          </a:p>
        </p:txBody>
      </p:sp>
      <p:sp>
        <p:nvSpPr>
          <p:cNvPr id="3" name="İçerik Yer Tutucusu 2"/>
          <p:cNvSpPr>
            <a:spLocks noGrp="1"/>
          </p:cNvSpPr>
          <p:nvPr>
            <p:ph sz="quarter" idx="1"/>
          </p:nvPr>
        </p:nvSpPr>
        <p:spPr>
          <a:xfrm>
            <a:off x="457200" y="1600200"/>
            <a:ext cx="7715200" cy="4873752"/>
          </a:xfrm>
        </p:spPr>
        <p:txBody>
          <a:bodyPr>
            <a:normAutofit lnSpcReduction="10000"/>
          </a:bodyPr>
          <a:lstStyle/>
          <a:p>
            <a:pPr algn="just"/>
            <a:r>
              <a:rPr lang="tr-TR" dirty="0"/>
              <a:t>Parantezin içerisine sadece tarih konabilir.</a:t>
            </a:r>
          </a:p>
          <a:p>
            <a:pPr marL="0" indent="0" algn="just">
              <a:buNone/>
            </a:pPr>
            <a:endParaRPr lang="tr-TR" dirty="0"/>
          </a:p>
          <a:p>
            <a:pPr marL="0" indent="0" algn="just">
              <a:buNone/>
            </a:pPr>
            <a:r>
              <a:rPr lang="tr-TR" dirty="0"/>
              <a:t>Örneğin: </a:t>
            </a:r>
          </a:p>
          <a:p>
            <a:pPr marL="0" indent="0" algn="just">
              <a:buNone/>
            </a:pPr>
            <a:r>
              <a:rPr lang="tr-TR" dirty="0"/>
              <a:t>	Taylor, Keller ve </a:t>
            </a:r>
            <a:r>
              <a:rPr lang="tr-TR" dirty="0" err="1"/>
              <a:t>Egan</a:t>
            </a:r>
            <a:r>
              <a:rPr lang="tr-TR" dirty="0"/>
              <a:t> (1997) araştırmalarında şu soruyu sormuşlardı “…………………………?” (s.28). Burada direkt bir alıntı yapıldığından parantez içine sayfa numarası da konmalıdır.</a:t>
            </a:r>
          </a:p>
          <a:p>
            <a:pPr algn="just"/>
            <a:endParaRPr lang="tr-TR" dirty="0"/>
          </a:p>
          <a:p>
            <a:pPr algn="just"/>
            <a:r>
              <a:rPr lang="tr-TR" dirty="0"/>
              <a:t>3)Yazar adı ve tarih bir cümlede birleştirilebilir</a:t>
            </a:r>
          </a:p>
          <a:p>
            <a:pPr marL="0" indent="0" algn="just">
              <a:buNone/>
            </a:pPr>
            <a:r>
              <a:rPr lang="tr-TR" dirty="0"/>
              <a:t>Örneğin: </a:t>
            </a:r>
          </a:p>
          <a:p>
            <a:pPr marL="0" indent="0" algn="just">
              <a:buNone/>
            </a:pPr>
            <a:r>
              <a:rPr lang="tr-TR" dirty="0"/>
              <a:t>	2001’de </a:t>
            </a:r>
            <a:r>
              <a:rPr lang="tr-TR" dirty="0" err="1"/>
              <a:t>Weist</a:t>
            </a:r>
            <a:r>
              <a:rPr lang="tr-TR" dirty="0"/>
              <a:t>…………</a:t>
            </a:r>
          </a:p>
          <a:p>
            <a:endParaRPr lang="tr-TR" dirty="0"/>
          </a:p>
        </p:txBody>
      </p:sp>
    </p:spTree>
    <p:extLst>
      <p:ext uri="{BB962C8B-B14F-4D97-AF65-F5344CB8AC3E}">
        <p14:creationId xmlns:p14="http://schemas.microsoft.com/office/powerpoint/2010/main" val="2395108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nSpc>
                <a:spcPct val="115000"/>
              </a:lnSpc>
              <a:spcAft>
                <a:spcPts val="0"/>
              </a:spcAft>
            </a:pPr>
            <a:r>
              <a:rPr lang="tr-TR" sz="3200" b="1" dirty="0">
                <a:latin typeface="Times New Roman"/>
                <a:ea typeface="Calibri"/>
                <a:cs typeface="Times New Roman"/>
              </a:rPr>
              <a:t>KLASİK USUL----KAYNAKÇA DİPNOTU ŞEKLİNDE GÖNDERME YAPMA</a:t>
            </a:r>
            <a:endParaRPr lang="tr-TR" dirty="0"/>
          </a:p>
        </p:txBody>
      </p:sp>
      <p:sp>
        <p:nvSpPr>
          <p:cNvPr id="3" name="İçerik Yer Tutucusu 2"/>
          <p:cNvSpPr>
            <a:spLocks noGrp="1"/>
          </p:cNvSpPr>
          <p:nvPr>
            <p:ph sz="quarter" idx="1"/>
          </p:nvPr>
        </p:nvSpPr>
        <p:spPr>
          <a:xfrm>
            <a:off x="457200" y="1600200"/>
            <a:ext cx="8147248" cy="4997152"/>
          </a:xfrm>
        </p:spPr>
        <p:txBody>
          <a:bodyPr>
            <a:normAutofit fontScale="92500" lnSpcReduction="20000"/>
          </a:bodyPr>
          <a:lstStyle/>
          <a:p>
            <a:r>
              <a:rPr lang="tr-TR" b="1" dirty="0"/>
              <a:t>Kitaplara Gönderme</a:t>
            </a:r>
          </a:p>
          <a:p>
            <a:endParaRPr lang="tr-TR" b="1" dirty="0"/>
          </a:p>
          <a:p>
            <a:pPr indent="0" algn="just" hangingPunct="0">
              <a:lnSpc>
                <a:spcPct val="114000"/>
              </a:lnSpc>
              <a:spcAft>
                <a:spcPts val="0"/>
              </a:spcAft>
              <a:buNone/>
            </a:pPr>
            <a:r>
              <a:rPr lang="tr-TR" i="1" dirty="0">
                <a:solidFill>
                  <a:srgbClr val="FF0000"/>
                </a:solidFill>
                <a:latin typeface="Times New Roman"/>
                <a:ea typeface="Calibri"/>
                <a:cs typeface="Times New Roman"/>
              </a:rPr>
              <a:t>Örnek: </a:t>
            </a:r>
            <a:r>
              <a:rPr lang="tr-TR" dirty="0">
                <a:solidFill>
                  <a:srgbClr val="FF0000"/>
                </a:solidFill>
                <a:latin typeface="Times New Roman"/>
                <a:ea typeface="Calibri"/>
                <a:cs typeface="Times New Roman"/>
              </a:rPr>
              <a:t>Turgut Tan,</a:t>
            </a:r>
            <a:r>
              <a:rPr lang="tr-TR" i="1" dirty="0">
                <a:solidFill>
                  <a:srgbClr val="FF0000"/>
                </a:solidFill>
                <a:latin typeface="Times New Roman"/>
                <a:ea typeface="Calibri"/>
                <a:cs typeface="Times New Roman"/>
              </a:rPr>
              <a:t> Ekonomik Kamu Hukuku</a:t>
            </a:r>
            <a:r>
              <a:rPr lang="tr-TR" dirty="0">
                <a:solidFill>
                  <a:srgbClr val="FF0000"/>
                </a:solidFill>
                <a:latin typeface="Times New Roman"/>
                <a:ea typeface="Calibri"/>
                <a:cs typeface="Times New Roman"/>
              </a:rPr>
              <a:t>, TODAİE Yayını, Ankara,</a:t>
            </a:r>
            <a:r>
              <a:rPr lang="tr-TR" i="1" dirty="0">
                <a:solidFill>
                  <a:srgbClr val="FF0000"/>
                </a:solidFill>
                <a:latin typeface="Times New Roman"/>
                <a:ea typeface="Calibri"/>
                <a:cs typeface="Times New Roman"/>
              </a:rPr>
              <a:t> </a:t>
            </a:r>
            <a:r>
              <a:rPr lang="tr-TR" dirty="0">
                <a:solidFill>
                  <a:srgbClr val="FF0000"/>
                </a:solidFill>
                <a:latin typeface="Times New Roman"/>
                <a:ea typeface="Calibri"/>
                <a:cs typeface="Times New Roman"/>
              </a:rPr>
              <a:t>1984, s. 24.</a:t>
            </a:r>
            <a:endParaRPr lang="tr-TR" sz="2800" dirty="0">
              <a:solidFill>
                <a:srgbClr val="FF0000"/>
              </a:solidFill>
              <a:latin typeface="Calibri"/>
              <a:ea typeface="Calibri"/>
              <a:cs typeface="Times New Roman"/>
            </a:endParaRPr>
          </a:p>
          <a:p>
            <a:pPr marL="0" indent="0">
              <a:lnSpc>
                <a:spcPts val="260"/>
              </a:lnSpc>
              <a:spcAft>
                <a:spcPts val="0"/>
              </a:spcAft>
              <a:buNone/>
            </a:pPr>
            <a:r>
              <a:rPr lang="tr-TR" dirty="0">
                <a:latin typeface="Times New Roman"/>
                <a:ea typeface="Calibri"/>
                <a:cs typeface="Times New Roman"/>
              </a:rPr>
              <a:t> </a:t>
            </a:r>
            <a:endParaRPr lang="tr-TR" sz="2800" dirty="0">
              <a:latin typeface="Calibri"/>
              <a:ea typeface="Calibri"/>
              <a:cs typeface="Times New Roman"/>
            </a:endParaRPr>
          </a:p>
          <a:p>
            <a:pPr algn="just" hangingPunct="0">
              <a:lnSpc>
                <a:spcPct val="106000"/>
              </a:lnSpc>
              <a:tabLst>
                <a:tab pos="457200" algn="l"/>
              </a:tabLst>
            </a:pPr>
            <a:r>
              <a:rPr lang="tr-TR" dirty="0">
                <a:latin typeface="Times New Roman"/>
                <a:ea typeface="Calibri"/>
                <a:cs typeface="Times New Roman"/>
              </a:rPr>
              <a:t>Aynı kaynağa yapılan gönderme, araya bir başka gönderme girmeden yineleniyorsa, dipnotta ‘adı geçen eser’ anlamında “</a:t>
            </a:r>
            <a:r>
              <a:rPr lang="tr-TR" dirty="0" err="1">
                <a:latin typeface="Times New Roman"/>
                <a:ea typeface="Calibri"/>
                <a:cs typeface="Times New Roman"/>
              </a:rPr>
              <a:t>a.g.e</a:t>
            </a:r>
            <a:r>
              <a:rPr lang="tr-TR" dirty="0">
                <a:latin typeface="Times New Roman"/>
                <a:ea typeface="Calibri"/>
                <a:cs typeface="Times New Roman"/>
              </a:rPr>
              <a:t>.” kısaltması kullanılır. </a:t>
            </a:r>
            <a:r>
              <a:rPr lang="tr-TR" i="1" dirty="0">
                <a:solidFill>
                  <a:srgbClr val="FF0000"/>
                </a:solidFill>
                <a:latin typeface="Times New Roman"/>
                <a:ea typeface="Calibri"/>
                <a:cs typeface="Times New Roman"/>
              </a:rPr>
              <a:t>Örnek</a:t>
            </a:r>
            <a:r>
              <a:rPr lang="tr-TR" b="1" dirty="0">
                <a:solidFill>
                  <a:srgbClr val="FF0000"/>
                </a:solidFill>
                <a:latin typeface="Times New Roman"/>
                <a:ea typeface="Calibri"/>
                <a:cs typeface="Times New Roman"/>
              </a:rPr>
              <a:t>:</a:t>
            </a:r>
            <a:r>
              <a:rPr lang="tr-TR" dirty="0">
                <a:solidFill>
                  <a:srgbClr val="FF0000"/>
                </a:solidFill>
                <a:latin typeface="Times New Roman"/>
                <a:ea typeface="Calibri"/>
                <a:cs typeface="Times New Roman"/>
              </a:rPr>
              <a:t> </a:t>
            </a:r>
            <a:r>
              <a:rPr lang="tr-TR" dirty="0" err="1">
                <a:solidFill>
                  <a:srgbClr val="FF0000"/>
                </a:solidFill>
                <a:latin typeface="Times New Roman"/>
                <a:ea typeface="Calibri"/>
                <a:cs typeface="Times New Roman"/>
              </a:rPr>
              <a:t>a.g.e</a:t>
            </a:r>
            <a:r>
              <a:rPr lang="tr-TR" dirty="0">
                <a:solidFill>
                  <a:srgbClr val="FF0000"/>
                </a:solidFill>
                <a:latin typeface="Times New Roman"/>
                <a:ea typeface="Calibri"/>
                <a:cs typeface="Times New Roman"/>
              </a:rPr>
              <a:t>., s. 24. </a:t>
            </a:r>
            <a:endParaRPr lang="tr-TR" sz="2800" dirty="0">
              <a:solidFill>
                <a:srgbClr val="FF0000"/>
              </a:solidFill>
              <a:latin typeface="Calibri"/>
              <a:ea typeface="Calibri"/>
              <a:cs typeface="Times New Roman"/>
            </a:endParaRPr>
          </a:p>
          <a:p>
            <a:pPr marL="0" indent="0">
              <a:lnSpc>
                <a:spcPts val="355"/>
              </a:lnSpc>
              <a:buNone/>
            </a:pPr>
            <a:r>
              <a:rPr lang="tr-TR" dirty="0">
                <a:latin typeface="Times New Roman"/>
                <a:ea typeface="Calibri"/>
                <a:cs typeface="Times New Roman"/>
              </a:rPr>
              <a:t> </a:t>
            </a:r>
            <a:endParaRPr lang="tr-TR" sz="2800" dirty="0">
              <a:latin typeface="Calibri"/>
              <a:ea typeface="Calibri"/>
              <a:cs typeface="Times New Roman"/>
            </a:endParaRPr>
          </a:p>
          <a:p>
            <a:pPr algn="just" hangingPunct="0">
              <a:lnSpc>
                <a:spcPct val="104000"/>
              </a:lnSpc>
              <a:tabLst>
                <a:tab pos="457200" algn="l"/>
              </a:tabLst>
            </a:pPr>
            <a:r>
              <a:rPr lang="tr-TR" dirty="0">
                <a:latin typeface="Times New Roman"/>
                <a:ea typeface="Calibri"/>
                <a:cs typeface="Times New Roman"/>
              </a:rPr>
              <a:t>Metinde bir kaynağa, başka göndermeden sonra yeniden gönderme yapılıyor ise, kaynakça dipnotunda bilgi sıralaması; yazar ilk adı kısaltması, yazar soyadı, tarih ve sayfa numarası biçiminde yapılır. </a:t>
            </a:r>
            <a:r>
              <a:rPr lang="tr-TR" i="1" dirty="0">
                <a:solidFill>
                  <a:srgbClr val="FF0000"/>
                </a:solidFill>
                <a:latin typeface="Times New Roman"/>
                <a:ea typeface="Calibri"/>
                <a:cs typeface="Times New Roman"/>
              </a:rPr>
              <a:t>Örnek:</a:t>
            </a:r>
            <a:r>
              <a:rPr lang="tr-TR" dirty="0">
                <a:solidFill>
                  <a:srgbClr val="FF0000"/>
                </a:solidFill>
                <a:latin typeface="Times New Roman"/>
                <a:ea typeface="Calibri"/>
                <a:cs typeface="Times New Roman"/>
              </a:rPr>
              <a:t> T. Tan, 1984, s. 25. </a:t>
            </a:r>
          </a:p>
          <a:p>
            <a:pPr algn="just" hangingPunct="0">
              <a:lnSpc>
                <a:spcPct val="104000"/>
              </a:lnSpc>
              <a:tabLst>
                <a:tab pos="457200" algn="l"/>
              </a:tabLst>
            </a:pPr>
            <a:r>
              <a:rPr lang="tr-TR" sz="2400" dirty="0">
                <a:latin typeface="Times New Roman"/>
                <a:ea typeface="Calibri"/>
                <a:cs typeface="Times New Roman"/>
              </a:rPr>
              <a:t>Metinde aynı yazarın aynı yıl yayınlanan eserlerine gönderme yapıldığında her esere yayın tarihinden hemen sonra gelmek üzere alfabetik sırayla farklı bir harf konulur. </a:t>
            </a:r>
            <a:endParaRPr lang="tr-TR" sz="2800" dirty="0">
              <a:latin typeface="Calibri"/>
              <a:ea typeface="Calibri"/>
              <a:cs typeface="Times New Roman"/>
            </a:endParaRPr>
          </a:p>
          <a:p>
            <a:endParaRPr lang="tr-TR" dirty="0"/>
          </a:p>
        </p:txBody>
      </p:sp>
    </p:spTree>
    <p:extLst>
      <p:ext uri="{BB962C8B-B14F-4D97-AF65-F5344CB8AC3E}">
        <p14:creationId xmlns:p14="http://schemas.microsoft.com/office/powerpoint/2010/main" val="3647880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568952" cy="1143000"/>
          </a:xfrm>
        </p:spPr>
        <p:txBody>
          <a:bodyPr/>
          <a:lstStyle/>
          <a:p>
            <a:pPr algn="ctr"/>
            <a:r>
              <a:rPr lang="tr-TR" sz="2800" b="1" dirty="0">
                <a:latin typeface="Times New Roman"/>
                <a:ea typeface="Calibri"/>
                <a:cs typeface="Times New Roman"/>
              </a:rPr>
              <a:t>KLASİK USUL----KAYNAKÇA DİPNOTU ŞEKLİNDE GÖNDERME YAPMA</a:t>
            </a:r>
            <a:endParaRPr lang="tr-TR" dirty="0"/>
          </a:p>
        </p:txBody>
      </p:sp>
      <p:sp>
        <p:nvSpPr>
          <p:cNvPr id="3" name="İçerik Yer Tutucusu 2"/>
          <p:cNvSpPr>
            <a:spLocks noGrp="1"/>
          </p:cNvSpPr>
          <p:nvPr>
            <p:ph sz="quarter" idx="1"/>
          </p:nvPr>
        </p:nvSpPr>
        <p:spPr>
          <a:xfrm>
            <a:off x="457200" y="1600200"/>
            <a:ext cx="8147248" cy="4873752"/>
          </a:xfrm>
        </p:spPr>
        <p:txBody>
          <a:bodyPr/>
          <a:lstStyle/>
          <a:p>
            <a:pPr marL="0" lvl="0" indent="0" algn="just" hangingPunct="0">
              <a:lnSpc>
                <a:spcPct val="115000"/>
              </a:lnSpc>
              <a:spcAft>
                <a:spcPts val="0"/>
              </a:spcAft>
              <a:buNone/>
              <a:tabLst>
                <a:tab pos="347980" algn="l"/>
              </a:tabLst>
            </a:pPr>
            <a:r>
              <a:rPr lang="tr-TR" b="1" dirty="0">
                <a:latin typeface="Times New Roman"/>
                <a:ea typeface="Calibri"/>
                <a:cs typeface="Times New Roman"/>
              </a:rPr>
              <a:t>Makalelere Gönderme </a:t>
            </a:r>
            <a:endParaRPr lang="tr-TR" sz="2800" dirty="0">
              <a:latin typeface="Calibri"/>
              <a:ea typeface="Calibri"/>
              <a:cs typeface="Times New Roman"/>
            </a:endParaRPr>
          </a:p>
          <a:p>
            <a:pPr>
              <a:lnSpc>
                <a:spcPts val="610"/>
              </a:lnSpc>
              <a:spcAft>
                <a:spcPts val="0"/>
              </a:spcAft>
            </a:pPr>
            <a:endParaRPr lang="tr-TR" sz="2800" dirty="0">
              <a:latin typeface="Calibri"/>
              <a:ea typeface="Calibri"/>
              <a:cs typeface="Times New Roman"/>
            </a:endParaRPr>
          </a:p>
          <a:p>
            <a:pPr marL="5080" indent="215900" algn="just" hangingPunct="0">
              <a:lnSpc>
                <a:spcPct val="106000"/>
              </a:lnSpc>
              <a:spcAft>
                <a:spcPts val="0"/>
              </a:spcAft>
            </a:pPr>
            <a:r>
              <a:rPr lang="tr-TR" dirty="0">
                <a:latin typeface="Times New Roman"/>
                <a:ea typeface="Calibri"/>
                <a:cs typeface="Times New Roman"/>
              </a:rPr>
              <a:t>Kaynakça dipnotunda sırasıyla; yazar adı soyadı, çift tırnak içinde makale adı, italik karakterde dergi adı, cilt ve sayı numaraları, yayın tarihi, sayfa bilgisi yer alır. Her bilgi arası virgülle ayrılır.</a:t>
            </a:r>
          </a:p>
          <a:p>
            <a:pPr marL="5080" indent="215900" algn="just" hangingPunct="0">
              <a:lnSpc>
                <a:spcPct val="106000"/>
              </a:lnSpc>
              <a:spcAft>
                <a:spcPts val="0"/>
              </a:spcAft>
            </a:pPr>
            <a:endParaRPr lang="tr-TR" sz="2800" dirty="0">
              <a:latin typeface="Calibri"/>
              <a:ea typeface="Calibri"/>
              <a:cs typeface="Times New Roman"/>
            </a:endParaRPr>
          </a:p>
          <a:p>
            <a:pPr>
              <a:lnSpc>
                <a:spcPts val="345"/>
              </a:lnSpc>
              <a:spcAft>
                <a:spcPts val="0"/>
              </a:spcAft>
            </a:pPr>
            <a:endParaRPr lang="tr-TR" sz="2800" dirty="0">
              <a:latin typeface="Calibri"/>
              <a:ea typeface="Calibri"/>
              <a:cs typeface="Times New Roman"/>
            </a:endParaRPr>
          </a:p>
          <a:p>
            <a:pPr marL="223520" marR="342900" indent="0" hangingPunct="0">
              <a:lnSpc>
                <a:spcPct val="114000"/>
              </a:lnSpc>
              <a:spcAft>
                <a:spcPts val="0"/>
              </a:spcAft>
              <a:buNone/>
            </a:pPr>
            <a:r>
              <a:rPr lang="tr-TR" i="1" dirty="0">
                <a:latin typeface="Times New Roman"/>
                <a:ea typeface="Calibri"/>
                <a:cs typeface="Times New Roman"/>
              </a:rPr>
              <a:t>Örnek: </a:t>
            </a:r>
            <a:r>
              <a:rPr lang="tr-TR" dirty="0" err="1">
                <a:latin typeface="Times New Roman"/>
                <a:ea typeface="Calibri"/>
                <a:cs typeface="Times New Roman"/>
              </a:rPr>
              <a:t>Timothy</a:t>
            </a:r>
            <a:r>
              <a:rPr lang="tr-TR" dirty="0">
                <a:latin typeface="Times New Roman"/>
                <a:ea typeface="Calibri"/>
                <a:cs typeface="Times New Roman"/>
              </a:rPr>
              <a:t> T. </a:t>
            </a:r>
            <a:r>
              <a:rPr lang="tr-TR" dirty="0" err="1">
                <a:latin typeface="Times New Roman"/>
                <a:ea typeface="Calibri"/>
                <a:cs typeface="Times New Roman"/>
              </a:rPr>
              <a:t>Baldwin</a:t>
            </a:r>
            <a:r>
              <a:rPr lang="tr-TR" dirty="0">
                <a:latin typeface="Times New Roman"/>
                <a:ea typeface="Calibri"/>
                <a:cs typeface="Times New Roman"/>
              </a:rPr>
              <a:t> ve J. </a:t>
            </a:r>
            <a:r>
              <a:rPr lang="tr-TR" dirty="0" err="1">
                <a:latin typeface="Times New Roman"/>
                <a:ea typeface="Calibri"/>
                <a:cs typeface="Times New Roman"/>
              </a:rPr>
              <a:t>Kevin</a:t>
            </a:r>
            <a:r>
              <a:rPr lang="tr-TR" dirty="0">
                <a:latin typeface="Times New Roman"/>
                <a:ea typeface="Calibri"/>
                <a:cs typeface="Times New Roman"/>
              </a:rPr>
              <a:t> Ford, “Transfer of Training,”</a:t>
            </a:r>
            <a:r>
              <a:rPr lang="tr-TR" i="1" dirty="0">
                <a:latin typeface="Times New Roman"/>
                <a:ea typeface="Calibri"/>
                <a:cs typeface="Times New Roman"/>
              </a:rPr>
              <a:t> Personel </a:t>
            </a:r>
            <a:r>
              <a:rPr lang="tr-TR" i="1" dirty="0" err="1">
                <a:latin typeface="Times New Roman"/>
                <a:ea typeface="Calibri"/>
                <a:cs typeface="Times New Roman"/>
              </a:rPr>
              <a:t>Psychology</a:t>
            </a:r>
            <a:r>
              <a:rPr lang="tr-TR" dirty="0">
                <a:latin typeface="Times New Roman"/>
                <a:ea typeface="Calibri"/>
                <a:cs typeface="Times New Roman"/>
              </a:rPr>
              <a:t>, Cilt: 11, Sayı: 41, 1988, s. 45.</a:t>
            </a:r>
            <a:endParaRPr lang="tr-TR" sz="2800" dirty="0">
              <a:effectLst/>
              <a:latin typeface="Calibri"/>
              <a:ea typeface="Calibri"/>
              <a:cs typeface="Times New Roman"/>
            </a:endParaRPr>
          </a:p>
        </p:txBody>
      </p:sp>
    </p:spTree>
    <p:extLst>
      <p:ext uri="{BB962C8B-B14F-4D97-AF65-F5344CB8AC3E}">
        <p14:creationId xmlns:p14="http://schemas.microsoft.com/office/powerpoint/2010/main" val="3256743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 KAYNAKÇA HAZIRLAMA (APA VE MLA SİSTEMİ İÇİN)</a:t>
            </a:r>
            <a:endParaRPr lang="tr-TR" dirty="0"/>
          </a:p>
        </p:txBody>
      </p:sp>
      <p:sp>
        <p:nvSpPr>
          <p:cNvPr id="3" name="İçerik Yer Tutucusu 2"/>
          <p:cNvSpPr>
            <a:spLocks noGrp="1"/>
          </p:cNvSpPr>
          <p:nvPr>
            <p:ph sz="quarter" idx="1"/>
          </p:nvPr>
        </p:nvSpPr>
        <p:spPr>
          <a:xfrm>
            <a:off x="179512" y="1600200"/>
            <a:ext cx="8640960" cy="5069160"/>
          </a:xfrm>
        </p:spPr>
        <p:txBody>
          <a:bodyPr>
            <a:normAutofit fontScale="92500" lnSpcReduction="20000"/>
          </a:bodyPr>
          <a:lstStyle/>
          <a:p>
            <a:pPr marL="0" indent="0">
              <a:buNone/>
            </a:pPr>
            <a:endParaRPr lang="tr-TR" dirty="0"/>
          </a:p>
          <a:p>
            <a:pPr hangingPunct="0"/>
            <a:r>
              <a:rPr lang="tr-TR" dirty="0"/>
              <a:t>Metinde gönderme yapılmayan kaynaklara Kaynakça bölümünde yer verilmez.</a:t>
            </a:r>
          </a:p>
          <a:p>
            <a:pPr hangingPunct="0"/>
            <a:endParaRPr lang="tr-TR" dirty="0"/>
          </a:p>
          <a:p>
            <a:r>
              <a:rPr lang="tr-TR" dirty="0"/>
              <a:t>Kaynaklar, metin içindeki kaynakça bağlaçlarında verilen yazar soyadına göre </a:t>
            </a:r>
            <a:r>
              <a:rPr lang="tr-TR" u="sng" dirty="0">
                <a:solidFill>
                  <a:srgbClr val="FF0000"/>
                </a:solidFill>
              </a:rPr>
              <a:t>alfabetik</a:t>
            </a:r>
            <a:r>
              <a:rPr lang="tr-TR" dirty="0"/>
              <a:t> olarak sıralanır. Yazar adı ya da sembolleştirmeleri yoksa, eser adı esas alınır. </a:t>
            </a:r>
          </a:p>
          <a:p>
            <a:endParaRPr lang="tr-TR" dirty="0"/>
          </a:p>
          <a:p>
            <a:r>
              <a:rPr lang="tr-TR" dirty="0"/>
              <a:t>Bir yazarın birden çok eseri kullanılmışsa, kaynaklar kronolojik sırayla yazılır. Bir yazarın aynı yıl yayımlanmış birden fazla eseri kullanılmışsa, yayın tarihi yanına (</a:t>
            </a:r>
            <a:r>
              <a:rPr lang="tr-TR" dirty="0">
                <a:solidFill>
                  <a:srgbClr val="FF0000"/>
                </a:solidFill>
              </a:rPr>
              <a:t>2009a, 2009b gibi</a:t>
            </a:r>
            <a:r>
              <a:rPr lang="tr-TR" dirty="0"/>
              <a:t>) harf verilerek alfabetik sıralama yapılır.</a:t>
            </a:r>
          </a:p>
          <a:p>
            <a:endParaRPr lang="tr-TR" dirty="0"/>
          </a:p>
          <a:p>
            <a:r>
              <a:rPr lang="tr-TR" dirty="0"/>
              <a:t>Kaynak yazarken ilk satır, satır başından başlamalı, izleyen satırlar ise </a:t>
            </a:r>
            <a:r>
              <a:rPr lang="tr-TR" dirty="0">
                <a:solidFill>
                  <a:srgbClr val="FF0000"/>
                </a:solidFill>
              </a:rPr>
              <a:t>7 harf içeriden başlatılmalıdır</a:t>
            </a:r>
            <a:r>
              <a:rPr lang="tr-TR" dirty="0"/>
              <a:t>.</a:t>
            </a:r>
          </a:p>
          <a:p>
            <a:pPr marL="0" indent="0">
              <a:buNone/>
            </a:pPr>
            <a:endParaRPr lang="tr-TR" dirty="0"/>
          </a:p>
        </p:txBody>
      </p:sp>
    </p:spTree>
    <p:extLst>
      <p:ext uri="{BB962C8B-B14F-4D97-AF65-F5344CB8AC3E}">
        <p14:creationId xmlns:p14="http://schemas.microsoft.com/office/powerpoint/2010/main" val="1232974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 KAYNAKÇA HAZIRLAMA (APA VE MLA SİSTEMİ İÇİN)</a:t>
            </a:r>
            <a:endParaRPr lang="tr-TR" dirty="0"/>
          </a:p>
        </p:txBody>
      </p:sp>
      <p:sp>
        <p:nvSpPr>
          <p:cNvPr id="3" name="İçerik Yer Tutucusu 2"/>
          <p:cNvSpPr>
            <a:spLocks noGrp="1"/>
          </p:cNvSpPr>
          <p:nvPr>
            <p:ph sz="quarter" idx="1"/>
          </p:nvPr>
        </p:nvSpPr>
        <p:spPr>
          <a:xfrm>
            <a:off x="457200" y="1600200"/>
            <a:ext cx="8147248" cy="4873752"/>
          </a:xfrm>
        </p:spPr>
        <p:txBody>
          <a:bodyPr>
            <a:normAutofit/>
          </a:bodyPr>
          <a:lstStyle/>
          <a:p>
            <a:pPr marL="0" indent="0">
              <a:buNone/>
            </a:pPr>
            <a:endParaRPr lang="tr-TR" b="1" dirty="0"/>
          </a:p>
          <a:p>
            <a:pPr marL="0" indent="0">
              <a:buNone/>
            </a:pPr>
            <a:r>
              <a:rPr lang="tr-TR" b="1" dirty="0"/>
              <a:t>KİTAPLAR</a:t>
            </a:r>
            <a:endParaRPr lang="tr-TR" dirty="0"/>
          </a:p>
          <a:p>
            <a:pPr marL="0" indent="0">
              <a:buNone/>
            </a:pPr>
            <a:endParaRPr lang="tr-TR" dirty="0"/>
          </a:p>
          <a:p>
            <a:r>
              <a:rPr lang="tr-TR" i="1" dirty="0"/>
              <a:t>Tek Yazarlı - Editörlü Kitap Örneği</a:t>
            </a:r>
            <a:endParaRPr lang="tr-TR" dirty="0"/>
          </a:p>
          <a:p>
            <a:pPr marL="0" indent="0">
              <a:buNone/>
            </a:pPr>
            <a:r>
              <a:rPr lang="tr-TR" dirty="0"/>
              <a:t> </a:t>
            </a:r>
          </a:p>
          <a:p>
            <a:pPr marL="0" indent="0" hangingPunct="0">
              <a:buNone/>
            </a:pPr>
            <a:r>
              <a:rPr lang="tr-TR" sz="2000" dirty="0"/>
              <a:t>Tecer, M. (2007) </a:t>
            </a:r>
            <a:r>
              <a:rPr lang="tr-TR" sz="2000" i="1" dirty="0"/>
              <a:t>Avrupa Birliği ve Türkiye: Sorular-Yanıtlar,</a:t>
            </a:r>
            <a:r>
              <a:rPr lang="tr-TR" sz="2000" dirty="0"/>
              <a:t> 	Ankara: TODAİE Yayın No: 340.</a:t>
            </a:r>
          </a:p>
          <a:p>
            <a:pPr marL="0" indent="0" hangingPunct="0">
              <a:buNone/>
            </a:pPr>
            <a:endParaRPr lang="tr-TR" sz="2000" dirty="0"/>
          </a:p>
          <a:p>
            <a:pPr marL="0" indent="0" hangingPunct="0">
              <a:buNone/>
            </a:pPr>
            <a:r>
              <a:rPr lang="tr-TR" sz="2000" dirty="0"/>
              <a:t>Lyon, D. (Ed.), </a:t>
            </a:r>
            <a:r>
              <a:rPr lang="tr-TR" sz="2000" i="1" dirty="0"/>
              <a:t>(1996) </a:t>
            </a:r>
            <a:r>
              <a:rPr lang="tr-TR" sz="2000" i="1" dirty="0" err="1"/>
              <a:t>The</a:t>
            </a:r>
            <a:r>
              <a:rPr lang="tr-TR" sz="2000" i="1" dirty="0"/>
              <a:t> Information </a:t>
            </a:r>
            <a:r>
              <a:rPr lang="tr-TR" sz="2000" i="1" dirty="0" err="1"/>
              <a:t>Society</a:t>
            </a:r>
            <a:r>
              <a:rPr lang="tr-TR" sz="2000" i="1" dirty="0"/>
              <a:t>,</a:t>
            </a:r>
            <a:r>
              <a:rPr lang="tr-TR" sz="2000" dirty="0"/>
              <a:t> Cambridge: </a:t>
            </a:r>
            <a:r>
              <a:rPr lang="tr-TR" sz="2000" dirty="0" err="1"/>
              <a:t>Policy</a:t>
            </a:r>
            <a:r>
              <a:rPr lang="tr-TR" sz="2000" dirty="0"/>
              <a:t> 	</a:t>
            </a:r>
            <a:r>
              <a:rPr lang="tr-TR" sz="2000" dirty="0" err="1"/>
              <a:t>Press</a:t>
            </a:r>
            <a:r>
              <a:rPr lang="tr-TR" sz="2000" dirty="0"/>
              <a:t>.</a:t>
            </a:r>
          </a:p>
          <a:p>
            <a:pPr marL="0" indent="0">
              <a:buNone/>
            </a:pPr>
            <a:r>
              <a:rPr lang="tr-TR" dirty="0"/>
              <a:t> </a:t>
            </a:r>
          </a:p>
          <a:p>
            <a:endParaRPr lang="tr-TR" dirty="0"/>
          </a:p>
          <a:p>
            <a:endParaRPr lang="tr-TR" dirty="0"/>
          </a:p>
        </p:txBody>
      </p:sp>
    </p:spTree>
    <p:extLst>
      <p:ext uri="{BB962C8B-B14F-4D97-AF65-F5344CB8AC3E}">
        <p14:creationId xmlns:p14="http://schemas.microsoft.com/office/powerpoint/2010/main" val="237530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APA ve MLA NEDİR ?</a:t>
            </a:r>
          </a:p>
        </p:txBody>
      </p:sp>
      <p:sp>
        <p:nvSpPr>
          <p:cNvPr id="3" name="İçerik Yer Tutucusu 2"/>
          <p:cNvSpPr>
            <a:spLocks noGrp="1"/>
          </p:cNvSpPr>
          <p:nvPr>
            <p:ph sz="quarter" idx="1"/>
          </p:nvPr>
        </p:nvSpPr>
        <p:spPr>
          <a:xfrm>
            <a:off x="251520" y="1600200"/>
            <a:ext cx="8352928" cy="4873752"/>
          </a:xfrm>
        </p:spPr>
        <p:txBody>
          <a:bodyPr>
            <a:normAutofit fontScale="92500" lnSpcReduction="10000"/>
          </a:bodyPr>
          <a:lstStyle/>
          <a:p>
            <a:endParaRPr lang="tr-TR" dirty="0"/>
          </a:p>
          <a:p>
            <a:r>
              <a:rPr lang="tr-TR" sz="2200" dirty="0"/>
              <a:t>APA: </a:t>
            </a:r>
            <a:r>
              <a:rPr lang="tr-TR" sz="2200" dirty="0" err="1"/>
              <a:t>American</a:t>
            </a:r>
            <a:r>
              <a:rPr lang="tr-TR" sz="2200" dirty="0"/>
              <a:t> </a:t>
            </a:r>
            <a:r>
              <a:rPr lang="tr-TR" sz="2200" dirty="0" err="1"/>
              <a:t>Psychological</a:t>
            </a:r>
            <a:r>
              <a:rPr lang="tr-TR" sz="2200" dirty="0"/>
              <a:t> </a:t>
            </a:r>
            <a:r>
              <a:rPr lang="tr-TR" sz="2200" dirty="0" err="1"/>
              <a:t>Association</a:t>
            </a:r>
            <a:r>
              <a:rPr lang="tr-TR" sz="2200" dirty="0"/>
              <a:t>/Amerika Psikoloji Derneği</a:t>
            </a:r>
          </a:p>
          <a:p>
            <a:pPr marL="0" indent="0">
              <a:buNone/>
            </a:pPr>
            <a:r>
              <a:rPr lang="tr-TR" sz="2200" dirty="0"/>
              <a:t>	Yazar soyadlarını ve yayın yılını öne çıkarmaktadır.</a:t>
            </a:r>
          </a:p>
          <a:p>
            <a:pPr marL="0" indent="0">
              <a:buNone/>
            </a:pPr>
            <a:r>
              <a:rPr lang="tr-TR" sz="2000" dirty="0"/>
              <a:t>	Psikoloji, sosyoloji, eğitim, iktisat ve diğer sosyal bilimler. </a:t>
            </a:r>
          </a:p>
          <a:p>
            <a:pPr marL="0" indent="0">
              <a:buNone/>
            </a:pPr>
            <a:endParaRPr lang="tr-TR" sz="2200" dirty="0"/>
          </a:p>
          <a:p>
            <a:r>
              <a:rPr lang="tr-TR" sz="2200" dirty="0"/>
              <a:t>MLA: Modern Language </a:t>
            </a:r>
            <a:r>
              <a:rPr lang="tr-TR" sz="2200" dirty="0" err="1"/>
              <a:t>Association</a:t>
            </a:r>
            <a:r>
              <a:rPr lang="tr-TR" sz="2200" dirty="0"/>
              <a:t>/Modern Diller Derneği</a:t>
            </a:r>
          </a:p>
          <a:p>
            <a:pPr marL="0" indent="0">
              <a:buNone/>
            </a:pPr>
            <a:r>
              <a:rPr lang="tr-TR" sz="2200" dirty="0"/>
              <a:t>	Yazar ve yapıt adlarını öne çıkarmaktadır.</a:t>
            </a:r>
          </a:p>
          <a:p>
            <a:pPr marL="0" indent="0">
              <a:buNone/>
            </a:pPr>
            <a:r>
              <a:rPr lang="tr-TR" sz="2200" dirty="0"/>
              <a:t>	</a:t>
            </a:r>
            <a:r>
              <a:rPr lang="tr-TR" sz="2000" dirty="0"/>
              <a:t> Edebiyat, sanat. </a:t>
            </a:r>
          </a:p>
          <a:p>
            <a:pPr marL="0" indent="0">
              <a:buNone/>
            </a:pPr>
            <a:endParaRPr lang="tr-TR" sz="2000" dirty="0"/>
          </a:p>
          <a:p>
            <a:pPr algn="just"/>
            <a:r>
              <a:rPr lang="tr-TR" sz="2000" dirty="0"/>
              <a:t>Uluslararası akademik dergilerin büyük bir çoğunluğunda APA sistemi kullanılmaktadır. Uzun yıllar süren bir tür rekabetten sonra artık uluslararası geçerliliği olan  </a:t>
            </a:r>
            <a:r>
              <a:rPr lang="nn-NO" sz="2000" dirty="0"/>
              <a:t>tek sistem olarak kalmıştır denebilir.</a:t>
            </a:r>
            <a:endParaRPr lang="tr-TR" sz="2000" dirty="0"/>
          </a:p>
          <a:p>
            <a:pPr marL="0" indent="0">
              <a:buNone/>
            </a:pPr>
            <a:endParaRPr lang="tr-TR" sz="2000" dirty="0"/>
          </a:p>
          <a:p>
            <a:pPr marL="0" indent="0">
              <a:buNone/>
            </a:pPr>
            <a:endParaRPr lang="tr-TR" sz="2200" dirty="0"/>
          </a:p>
        </p:txBody>
      </p:sp>
    </p:spTree>
    <p:extLst>
      <p:ext uri="{BB962C8B-B14F-4D97-AF65-F5344CB8AC3E}">
        <p14:creationId xmlns:p14="http://schemas.microsoft.com/office/powerpoint/2010/main" val="3866283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KAYNAKÇA HAZIRLAMA (APA VE MLA SİSTEMİ İÇİN)</a:t>
            </a:r>
            <a:endParaRPr lang="tr-TR" dirty="0"/>
          </a:p>
        </p:txBody>
      </p:sp>
      <p:sp>
        <p:nvSpPr>
          <p:cNvPr id="3" name="İçerik Yer Tutucusu 2"/>
          <p:cNvSpPr>
            <a:spLocks noGrp="1"/>
          </p:cNvSpPr>
          <p:nvPr>
            <p:ph sz="quarter" idx="1"/>
          </p:nvPr>
        </p:nvSpPr>
        <p:spPr>
          <a:xfrm>
            <a:off x="323528" y="1628800"/>
            <a:ext cx="7755632" cy="4873752"/>
          </a:xfrm>
        </p:spPr>
        <p:txBody>
          <a:bodyPr>
            <a:normAutofit fontScale="92500" lnSpcReduction="10000"/>
          </a:bodyPr>
          <a:lstStyle/>
          <a:p>
            <a:pPr marL="0" indent="0">
              <a:buNone/>
            </a:pPr>
            <a:endParaRPr lang="tr-TR" b="1" dirty="0"/>
          </a:p>
          <a:p>
            <a:pPr marL="0" indent="0">
              <a:buNone/>
            </a:pPr>
            <a:r>
              <a:rPr lang="tr-TR" b="1" dirty="0"/>
              <a:t>KİTAPLAR: </a:t>
            </a:r>
          </a:p>
          <a:p>
            <a:pPr marL="0" indent="0">
              <a:buNone/>
            </a:pPr>
            <a:endParaRPr lang="tr-TR" b="1" dirty="0"/>
          </a:p>
          <a:p>
            <a:r>
              <a:rPr lang="tr-TR" sz="2200" i="1" dirty="0"/>
              <a:t>İki-Üç Yazarlı Kitap Örneği</a:t>
            </a:r>
            <a:endParaRPr lang="tr-TR" sz="2200" dirty="0"/>
          </a:p>
          <a:p>
            <a:pPr marL="0" indent="0">
              <a:buNone/>
            </a:pPr>
            <a:r>
              <a:rPr lang="tr-TR" sz="2200" dirty="0"/>
              <a:t> </a:t>
            </a:r>
          </a:p>
          <a:p>
            <a:pPr marL="0" indent="0" algn="just" hangingPunct="0">
              <a:buNone/>
            </a:pPr>
            <a:r>
              <a:rPr lang="tr-TR" sz="2200" dirty="0"/>
              <a:t>Aslan, O. E. ve Akbulut, Ö. Ö. ve Önen, N. (2002) </a:t>
            </a:r>
            <a:r>
              <a:rPr lang="tr-TR" sz="2200" i="1" dirty="0"/>
              <a:t>Belediye 	Zabıta</a:t>
            </a:r>
            <a:r>
              <a:rPr lang="tr-TR" sz="2200" dirty="0"/>
              <a:t> </a:t>
            </a:r>
            <a:r>
              <a:rPr lang="tr-TR" sz="2200" i="1" dirty="0"/>
              <a:t>Hizmetleri, </a:t>
            </a:r>
            <a:r>
              <a:rPr lang="tr-TR" sz="2200" dirty="0"/>
              <a:t>Ankara: TODAİE Yayın No: 312.</a:t>
            </a:r>
          </a:p>
          <a:p>
            <a:pPr marL="0" indent="0">
              <a:buNone/>
            </a:pPr>
            <a:r>
              <a:rPr lang="tr-TR" sz="2200" dirty="0"/>
              <a:t> </a:t>
            </a:r>
          </a:p>
          <a:p>
            <a:r>
              <a:rPr lang="tr-TR" sz="2200" i="1" dirty="0"/>
              <a:t>Yazarı Belirsiz Kitap Örneği</a:t>
            </a:r>
            <a:endParaRPr lang="tr-TR" sz="2200" dirty="0"/>
          </a:p>
          <a:p>
            <a:pPr marL="0" indent="0">
              <a:buNone/>
            </a:pPr>
            <a:r>
              <a:rPr lang="tr-TR" sz="2200" dirty="0"/>
              <a:t> </a:t>
            </a:r>
          </a:p>
          <a:p>
            <a:pPr marL="0" indent="0" algn="just" hangingPunct="0">
              <a:buNone/>
            </a:pPr>
            <a:r>
              <a:rPr lang="tr-TR" sz="2200" dirty="0"/>
              <a:t>Anonim (2000) </a:t>
            </a:r>
            <a:r>
              <a:rPr lang="tr-TR" sz="2200" i="1" dirty="0"/>
              <a:t>Uzun Vadeli Strateji ve Sekizinci Beş</a:t>
            </a:r>
            <a:r>
              <a:rPr lang="tr-TR" sz="2200" dirty="0"/>
              <a:t> </a:t>
            </a:r>
            <a:r>
              <a:rPr lang="tr-TR" sz="2200" i="1" dirty="0"/>
              <a:t>Yıllık 	Kalkınma</a:t>
            </a:r>
            <a:r>
              <a:rPr lang="tr-TR" sz="2200" dirty="0"/>
              <a:t> </a:t>
            </a:r>
            <a:r>
              <a:rPr lang="tr-TR" sz="2200" i="1" dirty="0"/>
              <a:t>Planı 2001-2005, </a:t>
            </a:r>
            <a:r>
              <a:rPr lang="tr-TR" sz="2200" dirty="0"/>
              <a:t>Ankara: DPT Yayınları.</a:t>
            </a:r>
          </a:p>
          <a:p>
            <a:pPr marL="0" indent="0">
              <a:buNone/>
            </a:pPr>
            <a:r>
              <a:rPr lang="tr-TR" dirty="0"/>
              <a:t> </a:t>
            </a:r>
          </a:p>
          <a:p>
            <a:endParaRPr lang="tr-TR" dirty="0"/>
          </a:p>
        </p:txBody>
      </p:sp>
    </p:spTree>
    <p:extLst>
      <p:ext uri="{BB962C8B-B14F-4D97-AF65-F5344CB8AC3E}">
        <p14:creationId xmlns:p14="http://schemas.microsoft.com/office/powerpoint/2010/main" val="717833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 KAYNAKÇA HAZIRLAMA (APA VE MLA SİSTEMİ İÇİN)</a:t>
            </a:r>
            <a:endParaRPr lang="tr-TR" dirty="0"/>
          </a:p>
        </p:txBody>
      </p:sp>
      <p:sp>
        <p:nvSpPr>
          <p:cNvPr id="3" name="İçerik Yer Tutucusu 2"/>
          <p:cNvSpPr>
            <a:spLocks noGrp="1"/>
          </p:cNvSpPr>
          <p:nvPr>
            <p:ph sz="quarter" idx="1"/>
          </p:nvPr>
        </p:nvSpPr>
        <p:spPr>
          <a:xfrm>
            <a:off x="457200" y="1600200"/>
            <a:ext cx="7715200" cy="4873752"/>
          </a:xfrm>
        </p:spPr>
        <p:txBody>
          <a:bodyPr>
            <a:normAutofit/>
          </a:bodyPr>
          <a:lstStyle/>
          <a:p>
            <a:pPr marL="0" indent="0">
              <a:buNone/>
            </a:pPr>
            <a:r>
              <a:rPr lang="tr-TR" b="1" dirty="0"/>
              <a:t>KİTAPLAR</a:t>
            </a:r>
          </a:p>
          <a:p>
            <a:pPr marL="0" indent="0">
              <a:buNone/>
            </a:pPr>
            <a:endParaRPr lang="tr-TR" b="1" dirty="0"/>
          </a:p>
          <a:p>
            <a:r>
              <a:rPr lang="tr-TR" i="1" dirty="0"/>
              <a:t>Çeviri Kitap Örneği</a:t>
            </a:r>
            <a:endParaRPr lang="tr-TR" dirty="0"/>
          </a:p>
          <a:p>
            <a:pPr marL="0" indent="0">
              <a:buNone/>
            </a:pPr>
            <a:r>
              <a:rPr lang="tr-TR" dirty="0"/>
              <a:t> </a:t>
            </a:r>
          </a:p>
          <a:p>
            <a:pPr marL="0" indent="0" algn="just" hangingPunct="0">
              <a:buNone/>
            </a:pPr>
            <a:r>
              <a:rPr lang="tr-TR" sz="2000" dirty="0" err="1"/>
              <a:t>Simon</a:t>
            </a:r>
            <a:r>
              <a:rPr lang="tr-TR" sz="2000" dirty="0"/>
              <a:t>, H. (1973) </a:t>
            </a:r>
            <a:r>
              <a:rPr lang="tr-TR" sz="2000" i="1" dirty="0"/>
              <a:t>Kamu Yönetimi,</a:t>
            </a:r>
            <a:r>
              <a:rPr lang="tr-TR" sz="2000" dirty="0"/>
              <a:t> Çev.: C. Mıhçıoğlu. Ankara: 	TODAİE.</a:t>
            </a:r>
          </a:p>
          <a:p>
            <a:pPr marL="0" indent="0">
              <a:buNone/>
            </a:pPr>
            <a:r>
              <a:rPr lang="tr-TR" dirty="0"/>
              <a:t> </a:t>
            </a:r>
          </a:p>
          <a:p>
            <a:r>
              <a:rPr lang="tr-TR" i="1" dirty="0"/>
              <a:t>Derlenmiş Kitaptaki Makale Örneği</a:t>
            </a:r>
            <a:endParaRPr lang="tr-TR" dirty="0"/>
          </a:p>
          <a:p>
            <a:pPr marL="0" indent="0">
              <a:buNone/>
            </a:pPr>
            <a:r>
              <a:rPr lang="tr-TR" dirty="0"/>
              <a:t> </a:t>
            </a:r>
          </a:p>
          <a:p>
            <a:pPr marL="0" indent="0" algn="just" hangingPunct="0">
              <a:buNone/>
            </a:pPr>
            <a:r>
              <a:rPr lang="tr-TR" sz="2000" dirty="0" err="1"/>
              <a:t>Çitci</a:t>
            </a:r>
            <a:r>
              <a:rPr lang="tr-TR" sz="2000" dirty="0"/>
              <a:t>, O. (1982) “Türk Kamu Yönetiminde Kadın Görevliler,”. 	</a:t>
            </a:r>
            <a:r>
              <a:rPr lang="tr-TR" sz="2000" i="1" dirty="0"/>
              <a:t>Türk</a:t>
            </a:r>
            <a:r>
              <a:rPr lang="tr-TR" sz="2000" dirty="0"/>
              <a:t> </a:t>
            </a:r>
            <a:r>
              <a:rPr lang="tr-TR" sz="2000" i="1" dirty="0"/>
              <a:t>Toplumunda Kadın, </a:t>
            </a:r>
            <a:r>
              <a:rPr lang="tr-TR" sz="2000" dirty="0"/>
              <a:t>Ed.: N. A. </a:t>
            </a:r>
            <a:r>
              <a:rPr lang="tr-TR" sz="2000" dirty="0" err="1"/>
              <a:t>Unat</a:t>
            </a:r>
            <a:r>
              <a:rPr lang="tr-TR" sz="2000" dirty="0"/>
              <a:t> ve M. Kıray, 	Ankara:</a:t>
            </a:r>
            <a:r>
              <a:rPr lang="tr-TR" sz="2000" i="1" dirty="0"/>
              <a:t> </a:t>
            </a:r>
            <a:r>
              <a:rPr lang="tr-TR" sz="2000" dirty="0"/>
              <a:t>TSBD, 13–22.</a:t>
            </a:r>
          </a:p>
          <a:p>
            <a:endParaRPr lang="tr-TR" dirty="0"/>
          </a:p>
        </p:txBody>
      </p:sp>
    </p:spTree>
    <p:extLst>
      <p:ext uri="{BB962C8B-B14F-4D97-AF65-F5344CB8AC3E}">
        <p14:creationId xmlns:p14="http://schemas.microsoft.com/office/powerpoint/2010/main" val="1121621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Kaynakça Hazırlama (APA ve MLA sistemi için)</a:t>
            </a:r>
            <a:endParaRPr lang="tr-TR" dirty="0"/>
          </a:p>
        </p:txBody>
      </p:sp>
      <p:sp>
        <p:nvSpPr>
          <p:cNvPr id="3" name="İçerik Yer Tutucusu 2"/>
          <p:cNvSpPr>
            <a:spLocks noGrp="1"/>
          </p:cNvSpPr>
          <p:nvPr>
            <p:ph sz="quarter" idx="1"/>
          </p:nvPr>
        </p:nvSpPr>
        <p:spPr/>
        <p:txBody>
          <a:bodyPr>
            <a:normAutofit fontScale="77500" lnSpcReduction="20000"/>
          </a:bodyPr>
          <a:lstStyle/>
          <a:p>
            <a:pPr marL="0" indent="0">
              <a:buNone/>
            </a:pPr>
            <a:r>
              <a:rPr lang="tr-TR" b="1" dirty="0"/>
              <a:t>MAKALELER</a:t>
            </a:r>
          </a:p>
          <a:p>
            <a:pPr marL="0" indent="0">
              <a:buNone/>
            </a:pPr>
            <a:endParaRPr lang="tr-TR" dirty="0"/>
          </a:p>
          <a:p>
            <a:r>
              <a:rPr lang="tr-TR" sz="2600" i="1" dirty="0"/>
              <a:t>Tek Yazarlı Makale Örneği</a:t>
            </a:r>
            <a:endParaRPr lang="tr-TR" sz="2600" dirty="0"/>
          </a:p>
          <a:p>
            <a:pPr marL="0" indent="0">
              <a:buNone/>
            </a:pPr>
            <a:r>
              <a:rPr lang="tr-TR" dirty="0"/>
              <a:t> </a:t>
            </a:r>
          </a:p>
          <a:p>
            <a:pPr marL="0" indent="0" hangingPunct="0">
              <a:buNone/>
            </a:pPr>
            <a:r>
              <a:rPr lang="tr-TR" dirty="0" err="1"/>
              <a:t>Şaylan</a:t>
            </a:r>
            <a:r>
              <a:rPr lang="tr-TR" dirty="0"/>
              <a:t>, G. (2000) “Kamu Yönetimi Disiplininde Bunalım ve Yeni 	Açılımlar Üzerine Düşünceler,” </a:t>
            </a:r>
            <a:r>
              <a:rPr lang="tr-TR" i="1" dirty="0"/>
              <a:t>Amme</a:t>
            </a:r>
            <a:r>
              <a:rPr lang="tr-TR" dirty="0"/>
              <a:t> </a:t>
            </a:r>
            <a:r>
              <a:rPr lang="tr-TR" i="1" dirty="0"/>
              <a:t>İdaresi Dergisi, 	33</a:t>
            </a:r>
            <a:r>
              <a:rPr lang="tr-TR" dirty="0"/>
              <a:t> (2), 1-22.</a:t>
            </a:r>
          </a:p>
          <a:p>
            <a:pPr marL="0" indent="0">
              <a:buNone/>
            </a:pPr>
            <a:r>
              <a:rPr lang="tr-TR" dirty="0"/>
              <a:t> </a:t>
            </a:r>
          </a:p>
          <a:p>
            <a:r>
              <a:rPr lang="tr-TR" sz="2600" i="1" dirty="0"/>
              <a:t>Birden Çok Yazarlı Makale Örneği</a:t>
            </a:r>
            <a:endParaRPr lang="tr-TR" sz="2600" dirty="0"/>
          </a:p>
          <a:p>
            <a:pPr marL="0" indent="0">
              <a:buNone/>
            </a:pPr>
            <a:r>
              <a:rPr lang="tr-TR" dirty="0"/>
              <a:t> </a:t>
            </a:r>
          </a:p>
          <a:p>
            <a:pPr marL="0" indent="0" hangingPunct="0">
              <a:buNone/>
            </a:pPr>
            <a:r>
              <a:rPr lang="tr-TR" dirty="0" err="1"/>
              <a:t>Bensghir</a:t>
            </a:r>
            <a:r>
              <a:rPr lang="tr-TR" dirty="0"/>
              <a:t>, K. T., Karaca, O. ve Teker, E. (1997) “Ağ Teknolojileri: 	Bilişim Ağı Kurma Çalışmaları TODAİE Örneği,” </a:t>
            </a:r>
            <a:r>
              <a:rPr lang="tr-TR" i="1" dirty="0"/>
              <a:t>Amme</a:t>
            </a:r>
            <a:r>
              <a:rPr lang="tr-TR" dirty="0"/>
              <a:t> 	</a:t>
            </a:r>
            <a:r>
              <a:rPr lang="tr-TR" i="1" dirty="0"/>
              <a:t>İdaresi Dergisi, 30 </a:t>
            </a:r>
            <a:r>
              <a:rPr lang="tr-TR" dirty="0"/>
              <a:t>(1), 129–135.</a:t>
            </a:r>
          </a:p>
          <a:p>
            <a:pPr marL="0" indent="0">
              <a:buNone/>
            </a:pPr>
            <a:r>
              <a:rPr lang="tr-TR" dirty="0"/>
              <a:t> </a:t>
            </a:r>
          </a:p>
          <a:p>
            <a:pPr hangingPunct="0"/>
            <a:r>
              <a:rPr lang="tr-TR" b="1" dirty="0"/>
              <a:t>Not: </a:t>
            </a:r>
            <a:r>
              <a:rPr lang="tr-TR" dirty="0"/>
              <a:t>Yazar sayısı</a:t>
            </a:r>
            <a:r>
              <a:rPr lang="tr-TR" b="1" dirty="0"/>
              <a:t> </a:t>
            </a:r>
            <a:r>
              <a:rPr lang="tr-TR" dirty="0"/>
              <a:t>altının üstünde olan makalelerde ilk altı</a:t>
            </a:r>
            <a:r>
              <a:rPr lang="tr-TR" b="1" dirty="0"/>
              <a:t> </a:t>
            </a:r>
            <a:r>
              <a:rPr lang="tr-TR" dirty="0"/>
              <a:t>yazarın soyadı</a:t>
            </a:r>
            <a:r>
              <a:rPr lang="tr-TR" b="1" dirty="0"/>
              <a:t> </a:t>
            </a:r>
            <a:r>
              <a:rPr lang="tr-TR" dirty="0"/>
              <a:t>ve adı</a:t>
            </a:r>
            <a:r>
              <a:rPr lang="tr-TR" b="1" dirty="0"/>
              <a:t> </a:t>
            </a:r>
            <a:r>
              <a:rPr lang="tr-TR" dirty="0"/>
              <a:t>yazıldıktan sonra “vd.” ifadesi konulur.</a:t>
            </a:r>
          </a:p>
          <a:p>
            <a:endParaRPr lang="tr-TR" dirty="0"/>
          </a:p>
        </p:txBody>
      </p:sp>
    </p:spTree>
    <p:extLst>
      <p:ext uri="{BB962C8B-B14F-4D97-AF65-F5344CB8AC3E}">
        <p14:creationId xmlns:p14="http://schemas.microsoft.com/office/powerpoint/2010/main" val="208254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KAYNAKÇA HAZIRLAMA (APA VE MLA SİSTEMİ İÇİN)</a:t>
            </a:r>
            <a:endParaRPr lang="tr-TR" dirty="0"/>
          </a:p>
        </p:txBody>
      </p:sp>
      <p:sp>
        <p:nvSpPr>
          <p:cNvPr id="3" name="İçerik Yer Tutucusu 2"/>
          <p:cNvSpPr>
            <a:spLocks noGrp="1"/>
          </p:cNvSpPr>
          <p:nvPr>
            <p:ph sz="quarter" idx="1"/>
          </p:nvPr>
        </p:nvSpPr>
        <p:spPr/>
        <p:txBody>
          <a:bodyPr>
            <a:normAutofit fontScale="85000" lnSpcReduction="20000"/>
          </a:bodyPr>
          <a:lstStyle/>
          <a:p>
            <a:pPr marL="0" indent="0">
              <a:buNone/>
            </a:pPr>
            <a:r>
              <a:rPr lang="tr-TR" b="1" dirty="0"/>
              <a:t>Bildiri, Not, Tez</a:t>
            </a:r>
            <a:r>
              <a:rPr lang="tr-TR" dirty="0"/>
              <a:t> </a:t>
            </a:r>
          </a:p>
          <a:p>
            <a:endParaRPr lang="tr-TR" i="1" dirty="0"/>
          </a:p>
          <a:p>
            <a:r>
              <a:rPr lang="tr-TR" i="1" dirty="0"/>
              <a:t>Yayınlanmış Bildiri Örneği</a:t>
            </a:r>
            <a:endParaRPr lang="tr-TR" dirty="0"/>
          </a:p>
          <a:p>
            <a:pPr marL="0" indent="0">
              <a:buNone/>
            </a:pPr>
            <a:r>
              <a:rPr lang="tr-TR" dirty="0"/>
              <a:t> 	Uluğ, F. (2009) “Yönetim ve Etik,” </a:t>
            </a:r>
            <a:r>
              <a:rPr lang="tr-TR" i="1" dirty="0"/>
              <a:t>Kamu Etiği Sempozyum Bildirileri I, </a:t>
            </a:r>
            <a:r>
              <a:rPr lang="tr-TR" dirty="0"/>
              <a:t>Ankara: TODAİE Yayın No: 347, 3-15.</a:t>
            </a:r>
          </a:p>
          <a:p>
            <a:pPr marL="0" indent="0">
              <a:buNone/>
            </a:pPr>
            <a:r>
              <a:rPr lang="tr-TR" dirty="0"/>
              <a:t> </a:t>
            </a:r>
          </a:p>
          <a:p>
            <a:r>
              <a:rPr lang="tr-TR" i="1" dirty="0"/>
              <a:t>Yayımlanmamış Tez – Rapor Örneği</a:t>
            </a:r>
            <a:endParaRPr lang="tr-TR" dirty="0"/>
          </a:p>
          <a:p>
            <a:pPr marL="0" indent="0">
              <a:buNone/>
            </a:pPr>
            <a:r>
              <a:rPr lang="tr-TR" dirty="0"/>
              <a:t> 	Şengün, S. (2005) Türkiye ve Yunanistan Arasındaki Ege Denizi Sorunları, Ankara: TODAİE Yayımlanmamış Yüksek Lisans Tezi.</a:t>
            </a:r>
          </a:p>
          <a:p>
            <a:pPr marL="0" indent="0">
              <a:buNone/>
            </a:pPr>
            <a:r>
              <a:rPr lang="tr-TR" dirty="0"/>
              <a:t> </a:t>
            </a:r>
          </a:p>
          <a:p>
            <a:r>
              <a:rPr lang="tr-TR" i="1" dirty="0"/>
              <a:t>Yayımlanmış Ders Notu Örneği</a:t>
            </a:r>
            <a:endParaRPr lang="tr-TR" dirty="0"/>
          </a:p>
          <a:p>
            <a:pPr marL="0" indent="0">
              <a:buNone/>
            </a:pPr>
            <a:r>
              <a:rPr lang="tr-TR" dirty="0"/>
              <a:t>	Bilgin, K.U. (2006) </a:t>
            </a:r>
            <a:r>
              <a:rPr lang="tr-TR" i="1" dirty="0"/>
              <a:t>Personel Yönetimi Ders Notları,</a:t>
            </a:r>
            <a:r>
              <a:rPr lang="tr-TR" dirty="0"/>
              <a:t> Ankara: TODAİE Kamu Yönetimi Yüksek Lisans Programı.</a:t>
            </a:r>
          </a:p>
          <a:p>
            <a:pPr marL="0" indent="0">
              <a:buNone/>
            </a:pPr>
            <a:r>
              <a:rPr lang="tr-TR" dirty="0"/>
              <a:t> </a:t>
            </a:r>
          </a:p>
        </p:txBody>
      </p:sp>
    </p:spTree>
    <p:extLst>
      <p:ext uri="{BB962C8B-B14F-4D97-AF65-F5344CB8AC3E}">
        <p14:creationId xmlns:p14="http://schemas.microsoft.com/office/powerpoint/2010/main" val="1924853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KAYNAKÇA HAZIRLAMA (APA VE MLA SİSTEMİ İÇİN)</a:t>
            </a:r>
            <a:endParaRPr lang="tr-TR" dirty="0"/>
          </a:p>
        </p:txBody>
      </p:sp>
      <p:sp>
        <p:nvSpPr>
          <p:cNvPr id="3" name="İçerik Yer Tutucusu 2"/>
          <p:cNvSpPr>
            <a:spLocks noGrp="1"/>
          </p:cNvSpPr>
          <p:nvPr>
            <p:ph sz="quarter" idx="1"/>
          </p:nvPr>
        </p:nvSpPr>
        <p:spPr/>
        <p:txBody>
          <a:bodyPr>
            <a:normAutofit fontScale="92500"/>
          </a:bodyPr>
          <a:lstStyle/>
          <a:p>
            <a:r>
              <a:rPr lang="tr-TR" i="1" dirty="0"/>
              <a:t>Yasa ve Yönetmelikler</a:t>
            </a:r>
            <a:endParaRPr lang="tr-TR" dirty="0"/>
          </a:p>
          <a:p>
            <a:pPr marL="0" indent="0">
              <a:buNone/>
            </a:pPr>
            <a:r>
              <a:rPr lang="tr-TR" dirty="0"/>
              <a:t> </a:t>
            </a:r>
          </a:p>
          <a:p>
            <a:pPr marL="0" indent="0" hangingPunct="0">
              <a:buNone/>
            </a:pPr>
            <a:r>
              <a:rPr lang="tr-TR" dirty="0"/>
              <a:t>5846 Sayılı Fikir ve Sanat Eserleri Kanununun Bazı 	Maddelerinin Değiştirilmesine İlişkin Kanun 	(1995, 12 Haziran) </a:t>
            </a:r>
            <a:r>
              <a:rPr lang="tr-TR" i="1" dirty="0"/>
              <a:t>T. C. Resmi</a:t>
            </a:r>
            <a:r>
              <a:rPr lang="tr-TR" dirty="0"/>
              <a:t> </a:t>
            </a:r>
            <a:r>
              <a:rPr lang="tr-TR" i="1" dirty="0"/>
              <a:t>Gazete</a:t>
            </a:r>
            <a:r>
              <a:rPr lang="tr-TR" dirty="0"/>
              <a:t>, 22311.</a:t>
            </a:r>
          </a:p>
          <a:p>
            <a:pPr marL="0" indent="0" hangingPunct="0">
              <a:buNone/>
            </a:pPr>
            <a:r>
              <a:rPr lang="tr-TR" dirty="0"/>
              <a:t>  </a:t>
            </a:r>
          </a:p>
          <a:p>
            <a:pPr marL="0" indent="0" hangingPunct="0">
              <a:buNone/>
            </a:pPr>
            <a:r>
              <a:rPr lang="tr-TR" dirty="0"/>
              <a:t>MEB (2002) “Norm Kadro Uygulaması Hakkında 	Genelge (2002/79)” </a:t>
            </a:r>
            <a:r>
              <a:rPr lang="tr-TR" i="1" dirty="0"/>
              <a:t>Tebliğler Dergisi,</a:t>
            </a:r>
            <a:r>
              <a:rPr lang="tr-TR" dirty="0"/>
              <a:t> 2989.</a:t>
            </a:r>
          </a:p>
          <a:p>
            <a:pPr marL="0" indent="0">
              <a:buNone/>
            </a:pPr>
            <a:r>
              <a:rPr lang="tr-TR" dirty="0"/>
              <a:t> </a:t>
            </a:r>
          </a:p>
          <a:p>
            <a:r>
              <a:rPr lang="tr-TR" i="1" dirty="0"/>
              <a:t>Gazete Makalesi Örneği</a:t>
            </a:r>
            <a:endParaRPr lang="tr-TR" dirty="0"/>
          </a:p>
          <a:p>
            <a:pPr marL="0" indent="0">
              <a:buNone/>
            </a:pPr>
            <a:r>
              <a:rPr lang="tr-TR" dirty="0"/>
              <a:t> </a:t>
            </a:r>
            <a:r>
              <a:rPr lang="tr-TR" dirty="0" err="1"/>
              <a:t>Benmayor</a:t>
            </a:r>
            <a:r>
              <a:rPr lang="tr-TR" dirty="0"/>
              <a:t>, G. (2009, 27 Kasım) “Silikon Vadi’miz 	Yolda,” </a:t>
            </a:r>
            <a:r>
              <a:rPr lang="tr-TR" i="1" dirty="0"/>
              <a:t>Hürriyet.</a:t>
            </a:r>
            <a:endParaRPr lang="tr-TR" dirty="0"/>
          </a:p>
          <a:p>
            <a:endParaRPr lang="tr-TR" dirty="0"/>
          </a:p>
        </p:txBody>
      </p:sp>
    </p:spTree>
    <p:extLst>
      <p:ext uri="{BB962C8B-B14F-4D97-AF65-F5344CB8AC3E}">
        <p14:creationId xmlns:p14="http://schemas.microsoft.com/office/powerpoint/2010/main" val="854586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KAYNAKÇA HAZIRLAMA (APA VE MLA SİSTEMİ İÇİN)</a:t>
            </a:r>
            <a:endParaRPr lang="tr-TR" dirty="0"/>
          </a:p>
        </p:txBody>
      </p:sp>
      <p:sp>
        <p:nvSpPr>
          <p:cNvPr id="3" name="İçerik Yer Tutucusu 2"/>
          <p:cNvSpPr>
            <a:spLocks noGrp="1"/>
          </p:cNvSpPr>
          <p:nvPr>
            <p:ph sz="quarter" idx="1"/>
          </p:nvPr>
        </p:nvSpPr>
        <p:spPr>
          <a:xfrm>
            <a:off x="457200" y="1600200"/>
            <a:ext cx="7859216" cy="4873752"/>
          </a:xfrm>
        </p:spPr>
        <p:txBody>
          <a:bodyPr>
            <a:normAutofit fontScale="70000" lnSpcReduction="20000"/>
          </a:bodyPr>
          <a:lstStyle/>
          <a:p>
            <a:r>
              <a:rPr lang="tr-TR" b="1" dirty="0"/>
              <a:t>Elektronik Kaynaklar</a:t>
            </a:r>
            <a:endParaRPr lang="tr-TR" dirty="0"/>
          </a:p>
          <a:p>
            <a:pPr marL="0" indent="0" hangingPunct="0">
              <a:buNone/>
            </a:pPr>
            <a:r>
              <a:rPr lang="tr-TR" dirty="0"/>
              <a:t>Kaynakçada; yazar, yayın tarihi, kaynağın adı, derginin ya da eserin adı yer alır. Bu bilgilerden sonra elektronik kaynağın tipi (çevrimiçi, CD-ROM), cilt sayısı ve gerekli sayfa ya da varsa paragraf numarası yazılır. Eğer kaynağa internetten ulaşılabiliyorsa, adres ve erişim tarihi belirtilir.</a:t>
            </a:r>
          </a:p>
          <a:p>
            <a:endParaRPr lang="tr-TR" dirty="0"/>
          </a:p>
          <a:p>
            <a:r>
              <a:rPr lang="tr-TR" i="1" dirty="0"/>
              <a:t>Özel İnternet Belgesi Örneği</a:t>
            </a:r>
            <a:endParaRPr lang="tr-TR" dirty="0"/>
          </a:p>
          <a:p>
            <a:pPr marL="0" indent="0">
              <a:buNone/>
            </a:pPr>
            <a:r>
              <a:rPr lang="tr-TR" dirty="0"/>
              <a:t> </a:t>
            </a:r>
          </a:p>
          <a:p>
            <a:pPr marL="0" indent="0" hangingPunct="0">
              <a:buNone/>
            </a:pPr>
            <a:r>
              <a:rPr lang="tr-TR" i="1" dirty="0"/>
              <a:t>Electronic Reference </a:t>
            </a:r>
            <a:r>
              <a:rPr lang="tr-TR" i="1" dirty="0" err="1"/>
              <a:t>Formats</a:t>
            </a:r>
            <a:r>
              <a:rPr lang="tr-TR" i="1" dirty="0"/>
              <a:t> </a:t>
            </a:r>
            <a:r>
              <a:rPr lang="tr-TR" i="1" dirty="0" err="1"/>
              <a:t>Recommended</a:t>
            </a:r>
            <a:r>
              <a:rPr lang="tr-TR" i="1" dirty="0"/>
              <a:t> </a:t>
            </a:r>
            <a:r>
              <a:rPr lang="tr-TR" i="1" dirty="0" err="1"/>
              <a:t>by</a:t>
            </a:r>
            <a:r>
              <a:rPr lang="tr-TR" i="1" dirty="0"/>
              <a:t> </a:t>
            </a:r>
            <a:r>
              <a:rPr lang="tr-TR" i="1" dirty="0" err="1"/>
              <a:t>The</a:t>
            </a:r>
            <a:r>
              <a:rPr lang="tr-TR" i="1" dirty="0"/>
              <a:t> </a:t>
            </a:r>
            <a:r>
              <a:rPr lang="tr-TR" i="1" dirty="0" err="1"/>
              <a:t>American</a:t>
            </a:r>
            <a:r>
              <a:rPr lang="tr-TR" i="1" dirty="0"/>
              <a:t> 	</a:t>
            </a:r>
            <a:r>
              <a:rPr lang="tr-TR" i="1" dirty="0" err="1"/>
              <a:t>Psychological</a:t>
            </a:r>
            <a:r>
              <a:rPr lang="tr-TR" i="1" dirty="0"/>
              <a:t> </a:t>
            </a:r>
            <a:r>
              <a:rPr lang="tr-TR" i="1" dirty="0" err="1"/>
              <a:t>Association</a:t>
            </a:r>
            <a:r>
              <a:rPr lang="tr-TR" i="1" dirty="0"/>
              <a:t> </a:t>
            </a:r>
            <a:r>
              <a:rPr lang="tr-TR" dirty="0"/>
              <a:t>(2000, 12 Ekim)</a:t>
            </a:r>
            <a:r>
              <a:rPr lang="tr-TR" i="1" dirty="0"/>
              <a:t> 	</a:t>
            </a:r>
            <a:r>
              <a:rPr lang="tr-TR" dirty="0"/>
              <a:t>http://www.apa.org/</a:t>
            </a:r>
            <a:r>
              <a:rPr lang="tr-TR" dirty="0" err="1"/>
              <a:t>journals</a:t>
            </a:r>
            <a:r>
              <a:rPr lang="tr-TR" dirty="0"/>
              <a:t>/webref.html. (3 Ocak 2001).</a:t>
            </a:r>
          </a:p>
          <a:p>
            <a:pPr marL="0" indent="0">
              <a:buNone/>
            </a:pPr>
            <a:r>
              <a:rPr lang="tr-TR" dirty="0"/>
              <a:t> </a:t>
            </a:r>
          </a:p>
          <a:p>
            <a:r>
              <a:rPr lang="tr-TR" i="1" dirty="0"/>
              <a:t>Elektronik Makale (Veri Tabanında Bulunan Dergi Makalesi) Örneği</a:t>
            </a:r>
            <a:endParaRPr lang="tr-TR" dirty="0"/>
          </a:p>
          <a:p>
            <a:pPr marL="0" indent="0">
              <a:buNone/>
            </a:pPr>
            <a:r>
              <a:rPr lang="tr-TR" dirty="0"/>
              <a:t> </a:t>
            </a:r>
          </a:p>
          <a:p>
            <a:pPr marL="0" indent="0" hangingPunct="0">
              <a:buNone/>
            </a:pPr>
            <a:r>
              <a:rPr lang="tr-TR" dirty="0" err="1"/>
              <a:t>Jacobson</a:t>
            </a:r>
            <a:r>
              <a:rPr lang="tr-TR" dirty="0"/>
              <a:t>, J. W., </a:t>
            </a:r>
            <a:r>
              <a:rPr lang="tr-TR" dirty="0" err="1"/>
              <a:t>Mulick</a:t>
            </a:r>
            <a:r>
              <a:rPr lang="tr-TR" dirty="0"/>
              <a:t>, J. A. ve </a:t>
            </a:r>
            <a:r>
              <a:rPr lang="tr-TR" dirty="0" err="1"/>
              <a:t>Schwartz</a:t>
            </a:r>
            <a:r>
              <a:rPr lang="tr-TR" dirty="0"/>
              <a:t>, A. A. (1995) “A </a:t>
            </a:r>
            <a:r>
              <a:rPr lang="tr-TR" dirty="0" err="1"/>
              <a:t>History</a:t>
            </a:r>
            <a:r>
              <a:rPr lang="tr-TR" dirty="0"/>
              <a:t> Of 	</a:t>
            </a:r>
            <a:r>
              <a:rPr lang="tr-TR" dirty="0" err="1"/>
              <a:t>Facilitated</a:t>
            </a:r>
            <a:r>
              <a:rPr lang="tr-TR" dirty="0"/>
              <a:t> </a:t>
            </a:r>
            <a:r>
              <a:rPr lang="tr-TR" dirty="0" err="1"/>
              <a:t>Communication</a:t>
            </a:r>
            <a:r>
              <a:rPr lang="tr-TR" dirty="0"/>
              <a:t>: </a:t>
            </a:r>
            <a:r>
              <a:rPr lang="tr-TR" dirty="0" err="1"/>
              <a:t>Science</a:t>
            </a:r>
            <a:r>
              <a:rPr lang="tr-TR" dirty="0"/>
              <a:t>, </a:t>
            </a:r>
            <a:r>
              <a:rPr lang="tr-TR" dirty="0" err="1"/>
              <a:t>Pseudoscience</a:t>
            </a:r>
            <a:r>
              <a:rPr lang="tr-TR" dirty="0"/>
              <a:t>, </a:t>
            </a:r>
            <a:r>
              <a:rPr lang="tr-TR" dirty="0" err="1"/>
              <a:t>and</a:t>
            </a:r>
            <a:r>
              <a:rPr lang="tr-TR" dirty="0"/>
              <a:t> 	</a:t>
            </a:r>
            <a:r>
              <a:rPr lang="tr-TR" dirty="0" err="1"/>
              <a:t>Antiscience</a:t>
            </a:r>
            <a:r>
              <a:rPr lang="tr-TR" dirty="0"/>
              <a:t>,” </a:t>
            </a:r>
            <a:r>
              <a:rPr lang="tr-TR" i="1" dirty="0" err="1"/>
              <a:t>American</a:t>
            </a:r>
            <a:r>
              <a:rPr lang="tr-TR" i="1" dirty="0"/>
              <a:t> </a:t>
            </a:r>
            <a:r>
              <a:rPr lang="tr-TR" i="1" dirty="0" err="1"/>
              <a:t>Psychologist</a:t>
            </a:r>
            <a:r>
              <a:rPr lang="tr-TR" dirty="0"/>
              <a:t>, 50, 750–765, </a:t>
            </a:r>
            <a:r>
              <a:rPr lang="tr-TR" dirty="0" err="1"/>
              <a:t>Retrieved</a:t>
            </a:r>
            <a:r>
              <a:rPr lang="tr-TR" dirty="0"/>
              <a:t> 	</a:t>
            </a:r>
            <a:r>
              <a:rPr lang="tr-TR" dirty="0" err="1"/>
              <a:t>January</a:t>
            </a:r>
            <a:r>
              <a:rPr lang="tr-TR" dirty="0"/>
              <a:t> 12, 2001, </a:t>
            </a:r>
            <a:r>
              <a:rPr lang="tr-TR" dirty="0" err="1"/>
              <a:t>PsycARTICLES</a:t>
            </a:r>
            <a:r>
              <a:rPr lang="tr-TR" dirty="0"/>
              <a:t> </a:t>
            </a:r>
            <a:r>
              <a:rPr lang="tr-TR" dirty="0" err="1"/>
              <a:t>veritabanı</a:t>
            </a:r>
            <a:r>
              <a:rPr lang="tr-TR" dirty="0"/>
              <a:t>.</a:t>
            </a:r>
          </a:p>
          <a:p>
            <a:endParaRPr lang="tr-TR" dirty="0"/>
          </a:p>
        </p:txBody>
      </p:sp>
    </p:spTree>
    <p:extLst>
      <p:ext uri="{BB962C8B-B14F-4D97-AF65-F5344CB8AC3E}">
        <p14:creationId xmlns:p14="http://schemas.microsoft.com/office/powerpoint/2010/main" val="1979875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ÖRNEK KAYNAKÇA</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555" t="12105" r="22637" b="8558"/>
          <a:stretch/>
        </p:blipFill>
        <p:spPr bwMode="auto">
          <a:xfrm>
            <a:off x="1403648" y="1502699"/>
            <a:ext cx="5976664" cy="5352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9213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endParaRPr lang="tr-TR" dirty="0"/>
          </a:p>
          <a:p>
            <a:r>
              <a:rPr lang="tr-TR" dirty="0"/>
              <a:t>Danışmanın yönlendirmesi</a:t>
            </a:r>
          </a:p>
          <a:p>
            <a:r>
              <a:rPr lang="tr-TR" dirty="0"/>
              <a:t>Basılı yayınlardan faydalanma</a:t>
            </a:r>
          </a:p>
          <a:p>
            <a:r>
              <a:rPr lang="tr-TR" dirty="0"/>
              <a:t>Kütüphanelerin veri tabanlarının taranması</a:t>
            </a:r>
          </a:p>
          <a:p>
            <a:pPr lvl="2"/>
            <a:r>
              <a:rPr lang="tr-TR" sz="1400" dirty="0"/>
              <a:t>http://kutuphane.karabuk.edu.tr/</a:t>
            </a:r>
          </a:p>
          <a:p>
            <a:r>
              <a:rPr lang="tr-TR" dirty="0"/>
              <a:t>YÖK tez veri tabanının taranması</a:t>
            </a:r>
          </a:p>
          <a:p>
            <a:pPr lvl="2"/>
            <a:r>
              <a:rPr lang="tr-TR" sz="1400" dirty="0"/>
              <a:t>https://tez.yok.gov.tr/UlusalTezMerkezi/</a:t>
            </a:r>
          </a:p>
          <a:p>
            <a:endParaRPr lang="tr-TR" dirty="0"/>
          </a:p>
        </p:txBody>
      </p:sp>
      <p:sp>
        <p:nvSpPr>
          <p:cNvPr id="5" name="Başlık 1"/>
          <p:cNvSpPr>
            <a:spLocks noGrp="1"/>
          </p:cNvSpPr>
          <p:nvPr>
            <p:ph type="title"/>
          </p:nvPr>
        </p:nvSpPr>
        <p:spPr/>
        <p:txBody>
          <a:bodyPr>
            <a:normAutofit fontScale="90000"/>
          </a:bodyPr>
          <a:lstStyle/>
          <a:p>
            <a:r>
              <a:rPr lang="tr-TR" b="1" dirty="0"/>
              <a:t>LİTERATÜR TARAMASI– </a:t>
            </a:r>
            <a:br>
              <a:rPr lang="tr-TR" b="1" dirty="0"/>
            </a:br>
            <a:r>
              <a:rPr lang="tr-TR" b="1" dirty="0"/>
              <a:t>KONUN BERLİRLENMESİ SIRASINDA</a:t>
            </a:r>
          </a:p>
        </p:txBody>
      </p:sp>
    </p:spTree>
    <p:extLst>
      <p:ext uri="{BB962C8B-B14F-4D97-AF65-F5344CB8AC3E}">
        <p14:creationId xmlns:p14="http://schemas.microsoft.com/office/powerpoint/2010/main" val="3935532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LİTERATÜR TARAMASI- </a:t>
            </a:r>
            <a:br>
              <a:rPr lang="tr-TR" b="1" dirty="0"/>
            </a:br>
            <a:r>
              <a:rPr lang="tr-TR" b="1" dirty="0"/>
              <a:t>KONU BULUNDUKTN SONRA</a:t>
            </a:r>
          </a:p>
        </p:txBody>
      </p:sp>
      <p:sp>
        <p:nvSpPr>
          <p:cNvPr id="3" name="İçerik Yer Tutucusu 2"/>
          <p:cNvSpPr>
            <a:spLocks noGrp="1"/>
          </p:cNvSpPr>
          <p:nvPr>
            <p:ph sz="quarter" idx="1"/>
          </p:nvPr>
        </p:nvSpPr>
        <p:spPr/>
        <p:txBody>
          <a:bodyPr>
            <a:normAutofit/>
          </a:bodyPr>
          <a:lstStyle/>
          <a:p>
            <a:pPr marL="0" indent="0">
              <a:buNone/>
            </a:pPr>
            <a:r>
              <a:rPr lang="tr-TR" dirty="0"/>
              <a:t>1.Konuya ilişkin önceden direkt-dolaylı nelerin yazıldığı veya söylendiği,</a:t>
            </a:r>
          </a:p>
          <a:p>
            <a:pPr marL="0" indent="0">
              <a:buNone/>
            </a:pPr>
            <a:r>
              <a:rPr lang="tr-TR" dirty="0"/>
              <a:t>2.Konunun önceden işlenen ve işlenmeyen veya eksik bırakılan yönleri,</a:t>
            </a:r>
          </a:p>
          <a:p>
            <a:pPr marL="0" indent="0">
              <a:buNone/>
            </a:pPr>
            <a:r>
              <a:rPr lang="tr-TR" dirty="0"/>
              <a:t>3.Konuya ilişkin problemin boyutları,</a:t>
            </a:r>
          </a:p>
          <a:p>
            <a:pPr marL="0" indent="0">
              <a:buNone/>
            </a:pPr>
            <a:r>
              <a:rPr lang="tr-TR" dirty="0"/>
              <a:t>4.Önceki araştırmalarda kullanılan yöntemler ve ölçekler</a:t>
            </a:r>
          </a:p>
          <a:p>
            <a:pPr marL="0" indent="0">
              <a:buNone/>
            </a:pPr>
            <a:r>
              <a:rPr lang="tr-TR" dirty="0"/>
              <a:t>5.Önceki araştırmalarda ulaşılan bulgular ve çıkarılan sonuçlar</a:t>
            </a:r>
          </a:p>
          <a:p>
            <a:pPr marL="0" indent="0">
              <a:buNone/>
            </a:pPr>
            <a:r>
              <a:rPr lang="tr-TR" dirty="0"/>
              <a:t>6.Önceki araştırmalarda yapılan öneriler</a:t>
            </a:r>
          </a:p>
          <a:p>
            <a:pPr marL="0" indent="0">
              <a:buNone/>
            </a:pPr>
            <a:r>
              <a:rPr lang="tr-TR" dirty="0"/>
              <a:t>7.Önceki araştırmalarda kullanılan kaynaklar</a:t>
            </a:r>
          </a:p>
          <a:p>
            <a:endParaRPr lang="tr-TR" dirty="0"/>
          </a:p>
        </p:txBody>
      </p:sp>
    </p:spTree>
    <p:extLst>
      <p:ext uri="{BB962C8B-B14F-4D97-AF65-F5344CB8AC3E}">
        <p14:creationId xmlns:p14="http://schemas.microsoft.com/office/powerpoint/2010/main" val="4189891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a:t>Teşekkür ederim…</a:t>
            </a:r>
          </a:p>
        </p:txBody>
      </p:sp>
    </p:spTree>
    <p:extLst>
      <p:ext uri="{BB962C8B-B14F-4D97-AF65-F5344CB8AC3E}">
        <p14:creationId xmlns:p14="http://schemas.microsoft.com/office/powerpoint/2010/main" val="319569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19256" cy="1143000"/>
          </a:xfrm>
        </p:spPr>
        <p:txBody>
          <a:bodyPr/>
          <a:lstStyle/>
          <a:p>
            <a:pPr algn="ctr"/>
            <a:r>
              <a:rPr lang="tr-TR" b="1" dirty="0"/>
              <a:t>ALINTI SİSTEMLERİ NEDEN ÖNEMLİDİR?</a:t>
            </a:r>
          </a:p>
        </p:txBody>
      </p:sp>
      <p:sp>
        <p:nvSpPr>
          <p:cNvPr id="3" name="İçerik Yer Tutucusu 2"/>
          <p:cNvSpPr>
            <a:spLocks noGrp="1"/>
          </p:cNvSpPr>
          <p:nvPr>
            <p:ph sz="quarter" idx="1"/>
          </p:nvPr>
        </p:nvSpPr>
        <p:spPr>
          <a:xfrm>
            <a:off x="457200" y="1600200"/>
            <a:ext cx="7715200" cy="4873752"/>
          </a:xfrm>
        </p:spPr>
        <p:txBody>
          <a:bodyPr>
            <a:normAutofit fontScale="92500"/>
          </a:bodyPr>
          <a:lstStyle/>
          <a:p>
            <a:pPr algn="just"/>
            <a:r>
              <a:rPr lang="tr-TR" dirty="0"/>
              <a:t>Kısaca vurgulanacak olursa, alıntı kuralları iki açıdan önemlidir: 1) Biçim 2) İçerik.</a:t>
            </a:r>
          </a:p>
          <a:p>
            <a:pPr algn="just"/>
            <a:endParaRPr lang="tr-TR" dirty="0"/>
          </a:p>
          <a:p>
            <a:pPr marL="0" indent="0" algn="just">
              <a:buNone/>
            </a:pPr>
            <a:r>
              <a:rPr lang="tr-TR" b="1" dirty="0"/>
              <a:t>1)</a:t>
            </a:r>
            <a:r>
              <a:rPr lang="tr-TR" dirty="0"/>
              <a:t>Alıntılar metin içerisinde rahat takip edilebilmelidir. Okuyucu, alıntının nerede başlayıp nerede bittiğini ve kaynağını rahatlıkla izleyebilmelidir. Okuma esnasında bir bakışta mümkünse bütün ayrıntıları elde edebilmelidir.</a:t>
            </a:r>
          </a:p>
          <a:p>
            <a:pPr marL="0" indent="0" algn="just">
              <a:buNone/>
            </a:pPr>
            <a:r>
              <a:rPr lang="tr-TR" b="1" dirty="0"/>
              <a:t>2)</a:t>
            </a:r>
            <a:r>
              <a:rPr lang="tr-TR" dirty="0"/>
              <a:t>Yazar, bir başka yazarın fikrini alıyormuş, almıyormuş gibi yaparak belirsizliklere neden olmamalıdır. Bir metin </a:t>
            </a:r>
            <a:r>
              <a:rPr lang="tr-TR" dirty="0" err="1"/>
              <a:t>etiksel</a:t>
            </a:r>
            <a:r>
              <a:rPr lang="tr-TR" dirty="0"/>
              <a:t> sorunlara yol açabilecek tüm kusurlardan arınık olmalıdır. Kullanılacak olan alıntı sistemi bu özelliklere sahip olmalıdır.</a:t>
            </a:r>
          </a:p>
        </p:txBody>
      </p:sp>
    </p:spTree>
    <p:extLst>
      <p:ext uri="{BB962C8B-B14F-4D97-AF65-F5344CB8AC3E}">
        <p14:creationId xmlns:p14="http://schemas.microsoft.com/office/powerpoint/2010/main" val="289285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706090"/>
          </a:xfrm>
        </p:spPr>
        <p:txBody>
          <a:bodyPr/>
          <a:lstStyle/>
          <a:p>
            <a:r>
              <a:rPr lang="tr-TR" b="1" dirty="0"/>
              <a:t>ALINTI YAPMANIN PÜF NOKTASI</a:t>
            </a:r>
          </a:p>
        </p:txBody>
      </p:sp>
      <p:sp>
        <p:nvSpPr>
          <p:cNvPr id="3" name="İçerik Yer Tutucusu 2"/>
          <p:cNvSpPr>
            <a:spLocks noGrp="1"/>
          </p:cNvSpPr>
          <p:nvPr>
            <p:ph sz="quarter" idx="1"/>
          </p:nvPr>
        </p:nvSpPr>
        <p:spPr>
          <a:xfrm>
            <a:off x="457200" y="1196752"/>
            <a:ext cx="7715200" cy="5277200"/>
          </a:xfrm>
        </p:spPr>
        <p:txBody>
          <a:bodyPr>
            <a:normAutofit lnSpcReduction="10000"/>
          </a:bodyPr>
          <a:lstStyle/>
          <a:p>
            <a:r>
              <a:rPr lang="tr-TR" dirty="0"/>
              <a:t>Temel olarak iki tür alıntı vardır: </a:t>
            </a:r>
          </a:p>
          <a:p>
            <a:endParaRPr lang="tr-TR" dirty="0"/>
          </a:p>
          <a:p>
            <a:r>
              <a:rPr lang="tr-TR" dirty="0"/>
              <a:t>1)</a:t>
            </a:r>
            <a:r>
              <a:rPr lang="tr-TR" b="1" dirty="0"/>
              <a:t>Direkt Alıntı , </a:t>
            </a:r>
            <a:r>
              <a:rPr lang="tr-TR" dirty="0"/>
              <a:t>(</a:t>
            </a:r>
            <a:r>
              <a:rPr lang="tr-TR" dirty="0" err="1"/>
              <a:t>quotation</a:t>
            </a:r>
            <a:r>
              <a:rPr lang="tr-TR" dirty="0"/>
              <a:t>, tam alıntı); </a:t>
            </a:r>
          </a:p>
          <a:p>
            <a:pPr marL="0" indent="0" algn="just">
              <a:buNone/>
            </a:pPr>
            <a:r>
              <a:rPr lang="tr-TR" dirty="0"/>
              <a:t>	Bu tür alıntılar kaynak eserden olduğu gibi alınır. Sayfa numarası gerektirir. Bunun için yazar adı ve eser kökü belirtilmelidir. Alıntı tırnak (“….”) içinde olmalıdır.</a:t>
            </a:r>
          </a:p>
          <a:p>
            <a:endParaRPr lang="tr-TR" dirty="0"/>
          </a:p>
          <a:p>
            <a:r>
              <a:rPr lang="tr-TR" dirty="0"/>
              <a:t>2)</a:t>
            </a:r>
            <a:r>
              <a:rPr lang="tr-TR" b="1" dirty="0"/>
              <a:t>Endirekt Alıntı</a:t>
            </a:r>
            <a:r>
              <a:rPr lang="tr-TR" dirty="0"/>
              <a:t>: (in-</a:t>
            </a:r>
            <a:r>
              <a:rPr lang="tr-TR" dirty="0" err="1"/>
              <a:t>text</a:t>
            </a:r>
            <a:r>
              <a:rPr lang="tr-TR" dirty="0"/>
              <a:t> </a:t>
            </a:r>
            <a:r>
              <a:rPr lang="tr-TR" dirty="0" err="1"/>
              <a:t>citation</a:t>
            </a:r>
            <a:r>
              <a:rPr lang="tr-TR" dirty="0"/>
              <a:t>, anma, gönderme, atıf yapma). </a:t>
            </a:r>
          </a:p>
          <a:p>
            <a:pPr marL="0" indent="0" algn="just">
              <a:buNone/>
            </a:pPr>
            <a:r>
              <a:rPr lang="tr-TR" dirty="0"/>
              <a:t>	Bu tür alıntılar yazarın zikrettiği fikir için yapılır. Yine de kaynak belirtilir. Tırnak (“….”) gerektirmez.</a:t>
            </a:r>
          </a:p>
        </p:txBody>
      </p:sp>
    </p:spTree>
    <p:extLst>
      <p:ext uri="{BB962C8B-B14F-4D97-AF65-F5344CB8AC3E}">
        <p14:creationId xmlns:p14="http://schemas.microsoft.com/office/powerpoint/2010/main" val="129665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ENDİREKT ALINTI ÖRNEĞİ</a:t>
            </a:r>
          </a:p>
        </p:txBody>
      </p:sp>
      <p:sp>
        <p:nvSpPr>
          <p:cNvPr id="3" name="İçerik Yer Tutucusu 2"/>
          <p:cNvSpPr>
            <a:spLocks noGrp="1"/>
          </p:cNvSpPr>
          <p:nvPr>
            <p:ph sz="quarter" idx="1"/>
          </p:nvPr>
        </p:nvSpPr>
        <p:spPr/>
        <p:txBody>
          <a:bodyPr>
            <a:normAutofit/>
          </a:bodyPr>
          <a:lstStyle/>
          <a:p>
            <a:pPr algn="just"/>
            <a:r>
              <a:rPr lang="tr-TR" dirty="0"/>
              <a:t>Örneğin, </a:t>
            </a:r>
          </a:p>
          <a:p>
            <a:pPr algn="just"/>
            <a:endParaRPr lang="tr-TR" dirty="0"/>
          </a:p>
          <a:p>
            <a:pPr algn="just"/>
            <a:r>
              <a:rPr lang="tr-TR" dirty="0"/>
              <a:t>Osmanlılar modernleşme olgusu ile 19 </a:t>
            </a:r>
            <a:r>
              <a:rPr lang="tr-TR" dirty="0" err="1"/>
              <a:t>yy’da</a:t>
            </a:r>
            <a:r>
              <a:rPr lang="tr-TR" dirty="0"/>
              <a:t> Avrupa ülkeleri ile yaptığı savaşlar aracılığı ile tanışmışlardır (Karpat, 1980), </a:t>
            </a:r>
          </a:p>
          <a:p>
            <a:pPr algn="just"/>
            <a:endParaRPr lang="tr-TR" dirty="0"/>
          </a:p>
          <a:p>
            <a:pPr algn="just"/>
            <a:r>
              <a:rPr lang="tr-TR" dirty="0"/>
              <a:t>gibi bir alıntı ile yazar şunu ima etmektedir: </a:t>
            </a:r>
          </a:p>
          <a:p>
            <a:pPr marL="0" indent="0" algn="just">
              <a:buNone/>
            </a:pPr>
            <a:r>
              <a:rPr lang="tr-TR" dirty="0"/>
              <a:t>Burada ki fikir Karpat’ın 1980 de yazmış olduğu eserde dile getirilmiştir, ancak sözcükler ve ifade şekli tamamen bana aittir ve Karpat bu fikri belli sayfada değil eserin tümünde </a:t>
            </a:r>
            <a:r>
              <a:rPr lang="tr-TR" dirty="0" err="1"/>
              <a:t>anafikir</a:t>
            </a:r>
            <a:r>
              <a:rPr lang="tr-TR" dirty="0"/>
              <a:t> olarak ileriye sürmüştür. </a:t>
            </a:r>
          </a:p>
        </p:txBody>
      </p:sp>
    </p:spTree>
    <p:extLst>
      <p:ext uri="{BB962C8B-B14F-4D97-AF65-F5344CB8AC3E}">
        <p14:creationId xmlns:p14="http://schemas.microsoft.com/office/powerpoint/2010/main" val="152360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467600" cy="1143000"/>
          </a:xfrm>
        </p:spPr>
        <p:txBody>
          <a:bodyPr/>
          <a:lstStyle/>
          <a:p>
            <a:r>
              <a:rPr lang="tr-TR" dirty="0"/>
              <a:t>AŞIRMACILIK ÖRNEKLERİ</a:t>
            </a:r>
          </a:p>
        </p:txBody>
      </p:sp>
      <p:sp>
        <p:nvSpPr>
          <p:cNvPr id="3" name="İçerik Yer Tutucusu 2"/>
          <p:cNvSpPr>
            <a:spLocks noGrp="1"/>
          </p:cNvSpPr>
          <p:nvPr>
            <p:ph sz="quarter" idx="1"/>
          </p:nvPr>
        </p:nvSpPr>
        <p:spPr>
          <a:xfrm>
            <a:off x="323528" y="1600200"/>
            <a:ext cx="8208912" cy="5141168"/>
          </a:xfrm>
        </p:spPr>
        <p:txBody>
          <a:bodyPr>
            <a:normAutofit fontScale="70000" lnSpcReduction="20000"/>
          </a:bodyPr>
          <a:lstStyle/>
          <a:p>
            <a:pPr marL="0" indent="0">
              <a:buNone/>
            </a:pPr>
            <a:r>
              <a:rPr lang="tr-TR" b="1" i="1" dirty="0"/>
              <a:t>Orijinal Metin:</a:t>
            </a:r>
          </a:p>
          <a:p>
            <a:r>
              <a:rPr lang="tr-TR" dirty="0"/>
              <a:t>“Bilimsel yayınlarda yazarlık hakkı ve sırasının belirlenmesi birçok disiplinde üzerinde daha çok  durulan bir konu haline gelmiştir. Bu eğilimin profesyonel acıdan çok önemli olan yayın yapma ve yazarlık haklarının korunması ile olan ilişkisi acıktır. Ancak bu eğilimin görece yeni ve bariz bir nedeni olduğu da söylenebilir.” (Değirmencioğlu ve </a:t>
            </a:r>
            <a:r>
              <a:rPr lang="tr-TR" dirty="0" err="1"/>
              <a:t>Demirutku</a:t>
            </a:r>
            <a:r>
              <a:rPr lang="tr-TR" dirty="0"/>
              <a:t>, 1999,s. 111).”</a:t>
            </a:r>
          </a:p>
          <a:p>
            <a:endParaRPr lang="tr-TR" b="1" i="1" dirty="0"/>
          </a:p>
          <a:p>
            <a:r>
              <a:rPr lang="tr-TR" b="1" i="1" dirty="0"/>
              <a:t>Kabul edilebilir hali - 1:</a:t>
            </a:r>
            <a:endParaRPr lang="tr-TR" dirty="0"/>
          </a:p>
          <a:p>
            <a:r>
              <a:rPr lang="tr-TR" dirty="0"/>
              <a:t>Bilimsel çalışmalarda yazarların haklarının korunması ve yazarlık sıralamasının belirlenmesi, birçok disiplinin üzerinde durduğu bir konudur. Oldukça yeni olduğu söylenebilecek bu eğilimin yazar haklarının korunması ile ilişkisi acıktır ve bariz bir nedeni olduğu da söylenebilir (Değirmencioğlu ve </a:t>
            </a:r>
            <a:r>
              <a:rPr lang="tr-TR" dirty="0" err="1"/>
              <a:t>Demirutku</a:t>
            </a:r>
            <a:r>
              <a:rPr lang="tr-TR" dirty="0"/>
              <a:t>, 1999).</a:t>
            </a:r>
          </a:p>
          <a:p>
            <a:endParaRPr lang="tr-TR" dirty="0"/>
          </a:p>
          <a:p>
            <a:r>
              <a:rPr lang="tr-TR" b="1" i="1" dirty="0"/>
              <a:t>Kabul edilebilir hali - 2:</a:t>
            </a:r>
          </a:p>
          <a:p>
            <a:r>
              <a:rPr lang="tr-TR" dirty="0"/>
              <a:t>Değirmencioğlu ve </a:t>
            </a:r>
            <a:r>
              <a:rPr lang="tr-TR" dirty="0" err="1"/>
              <a:t>Demirutku’ya</a:t>
            </a:r>
            <a:r>
              <a:rPr lang="tr-TR" dirty="0"/>
              <a:t> (1999) göre “bilimsel yayınlarda yazarlık hakkı ve sırasının belirlenmesi birçok disiplinde üzerinde daha çok durulan bir konu” (s. 111) olmaya başlamıştır. Bu durumun profesyonelliğin önemli bir parçası olan yayın yapma ve yazarların haklarının korunması ile ilgisi olduğu acıktır.</a:t>
            </a:r>
          </a:p>
          <a:p>
            <a:endParaRPr lang="tr-TR" dirty="0"/>
          </a:p>
          <a:p>
            <a:endParaRPr lang="tr-TR" dirty="0"/>
          </a:p>
        </p:txBody>
      </p:sp>
    </p:spTree>
    <p:extLst>
      <p:ext uri="{BB962C8B-B14F-4D97-AF65-F5344CB8AC3E}">
        <p14:creationId xmlns:p14="http://schemas.microsoft.com/office/powerpoint/2010/main" val="96054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AŞIRMACILIK ÖRNEKLERİ</a:t>
            </a:r>
          </a:p>
        </p:txBody>
      </p:sp>
      <p:sp>
        <p:nvSpPr>
          <p:cNvPr id="5" name="Rectangle 3"/>
          <p:cNvSpPr>
            <a:spLocks noGrp="1" noChangeArrowheads="1"/>
          </p:cNvSpPr>
          <p:nvPr>
            <p:ph sz="quarter" idx="1"/>
          </p:nvPr>
        </p:nvSpPr>
        <p:spPr bwMode="auto">
          <a:xfrm>
            <a:off x="457200" y="1600200"/>
            <a:ext cx="7859216" cy="48737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None/>
            </a:pPr>
            <a:r>
              <a:rPr lang="tr-TR" sz="2400" i="1" dirty="0"/>
              <a:t>Orijinal metin</a:t>
            </a:r>
          </a:p>
          <a:p>
            <a:pPr>
              <a:buNone/>
            </a:pPr>
            <a:r>
              <a:rPr lang="tr-TR" sz="2400" dirty="0"/>
              <a:t>	</a:t>
            </a:r>
            <a:r>
              <a:rPr lang="tr-TR" sz="2400" b="1" dirty="0"/>
              <a:t>“Araştırma yazarken, kaynaklara iki sebeple atıfta bulunulur: Bilgi aldığınız kaynakları okuyucuya tanıtmak ve kelimelerini ve fikirlerini ödünç aldığınız yazarlara kredi vermek.” (Hacker, 1995, s. 260).</a:t>
            </a:r>
          </a:p>
          <a:p>
            <a:pPr>
              <a:buNone/>
            </a:pPr>
            <a:endParaRPr lang="tr-TR" sz="2400" b="1" dirty="0"/>
          </a:p>
          <a:p>
            <a:pPr>
              <a:buNone/>
            </a:pPr>
            <a:r>
              <a:rPr lang="tr-TR" sz="2400" i="1" dirty="0"/>
              <a:t>Aşırılmış biçimi (aynı kelimeler kullanılmış ama tırnak içinde verilmemiş):</a:t>
            </a:r>
          </a:p>
          <a:p>
            <a:pPr>
              <a:buNone/>
            </a:pPr>
            <a:r>
              <a:rPr lang="tr-TR" sz="2400" dirty="0"/>
              <a:t>	</a:t>
            </a:r>
            <a:r>
              <a:rPr lang="tr-TR" sz="2400" b="1" dirty="0"/>
              <a:t>Araştırma yazarken, kaynaklar bilgi aldığınız kaynakları okuyucuya tanıtmak ve kelimelerini ve fikirlerini aldığınız yazarlara kredi vermek için gösterilir.</a:t>
            </a:r>
          </a:p>
          <a:p>
            <a:pPr algn="just">
              <a:buNone/>
            </a:pPr>
            <a:endParaRPr lang="tr-TR" sz="2400" dirty="0"/>
          </a:p>
          <a:p>
            <a:pPr algn="just">
              <a:buNone/>
            </a:pPr>
            <a:r>
              <a:rPr lang="tr-TR" sz="2400" dirty="0"/>
              <a:t>Burada öğrenci yazarın tüm kelimelerini, tırnak içine almadan ve kaynak göstermeden sadece bir cümleye vermiştir.</a:t>
            </a:r>
          </a:p>
        </p:txBody>
      </p:sp>
    </p:spTree>
    <p:extLst>
      <p:ext uri="{BB962C8B-B14F-4D97-AF65-F5344CB8AC3E}">
        <p14:creationId xmlns:p14="http://schemas.microsoft.com/office/powerpoint/2010/main" val="80300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AŞIRMACILIK ÖRNEKLERİ</a:t>
            </a:r>
          </a:p>
        </p:txBody>
      </p:sp>
      <p:sp>
        <p:nvSpPr>
          <p:cNvPr id="5" name="Rectangle 3"/>
          <p:cNvSpPr>
            <a:spLocks noGrp="1" noChangeArrowheads="1"/>
          </p:cNvSpPr>
          <p:nvPr>
            <p:ph sz="quarter" idx="1"/>
          </p:nvPr>
        </p:nvSpPr>
        <p:spPr bwMode="auto">
          <a:xfrm>
            <a:off x="457200" y="1600200"/>
            <a:ext cx="7787208" cy="48737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None/>
            </a:pPr>
            <a:r>
              <a:rPr lang="tr-TR" sz="2400" i="1" dirty="0"/>
              <a:t>Aşırma (yanlış açıklama)</a:t>
            </a:r>
          </a:p>
          <a:p>
            <a:pPr>
              <a:buNone/>
            </a:pPr>
            <a:r>
              <a:rPr lang="tr-TR" sz="2400" dirty="0"/>
              <a:t>	</a:t>
            </a:r>
            <a:r>
              <a:rPr lang="tr-TR" sz="2400" b="1" dirty="0"/>
              <a:t>Araştırma  yazarken, bir çift sebepten kaynaklara atıfta bulunuruz: Bilgi kaynaklarımızı okuyuculara göstermek ve ödünç aldıklarımıza kredi vermek. (Hacker).</a:t>
            </a:r>
          </a:p>
          <a:p>
            <a:pPr algn="just">
              <a:buNone/>
            </a:pPr>
            <a:r>
              <a:rPr lang="tr-TR" sz="2400" dirty="0"/>
              <a:t>Öğrenci burada bazı kelimelerde ufak değişiklikler yapmış ve metin içinde kaynak göstermeyi de eksik yapmıştır. Kaynağa ilişkin yıl ve tarih bilgisi eksiktir.</a:t>
            </a:r>
          </a:p>
          <a:p>
            <a:pPr>
              <a:buNone/>
            </a:pPr>
            <a:r>
              <a:rPr lang="tr-TR" sz="2400" i="1" dirty="0">
                <a:solidFill>
                  <a:srgbClr val="FF0000"/>
                </a:solidFill>
              </a:rPr>
              <a:t>Uygun çözüm</a:t>
            </a:r>
          </a:p>
          <a:p>
            <a:pPr>
              <a:buNone/>
            </a:pPr>
            <a:r>
              <a:rPr lang="tr-TR" sz="2400" dirty="0">
                <a:solidFill>
                  <a:srgbClr val="FF0000"/>
                </a:solidFill>
              </a:rPr>
              <a:t>	</a:t>
            </a:r>
            <a:r>
              <a:rPr lang="tr-TR" sz="2400" b="1" dirty="0">
                <a:solidFill>
                  <a:srgbClr val="FF0000"/>
                </a:solidFill>
              </a:rPr>
              <a:t>Bir araştırmacı okuyucusunun bilgi aldığı yeri bilmesini sağlamak, ve tanıtmak ve orijinal çalışmaya kredi vermek üzere kaynaklarına atıfta bulunur (Hacker, 1995, s.260).</a:t>
            </a:r>
          </a:p>
        </p:txBody>
      </p:sp>
    </p:spTree>
    <p:extLst>
      <p:ext uri="{BB962C8B-B14F-4D97-AF65-F5344CB8AC3E}">
        <p14:creationId xmlns:p14="http://schemas.microsoft.com/office/powerpoint/2010/main" val="195766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359532" y="260648"/>
            <a:ext cx="8352928" cy="1009328"/>
          </a:xfrm>
        </p:spPr>
        <p:txBody>
          <a:bodyPr>
            <a:normAutofit/>
          </a:bodyPr>
          <a:lstStyle/>
          <a:p>
            <a:pPr algn="ctr">
              <a:defRPr/>
            </a:pPr>
            <a:r>
              <a:rPr lang="tr-TR" sz="2400" b="1" dirty="0">
                <a:cs typeface="Arial" panose="020B0604020202020204" pitchFamily="34" charset="0"/>
              </a:rPr>
              <a:t>MODERN DİPNOT-----METİN İÇİNDE KAYNAKÇA BAĞLACIYLA GÖNDERME YAPMA</a:t>
            </a:r>
            <a:endParaRPr lang="tr-TR" sz="2400" dirty="0">
              <a:cs typeface="Arial" panose="020B0604020202020204" pitchFamily="34" charset="0"/>
            </a:endParaRPr>
          </a:p>
        </p:txBody>
      </p:sp>
      <p:sp>
        <p:nvSpPr>
          <p:cNvPr id="3" name="Dikdörtgen 2"/>
          <p:cNvSpPr/>
          <p:nvPr/>
        </p:nvSpPr>
        <p:spPr>
          <a:xfrm>
            <a:off x="755576" y="2967335"/>
            <a:ext cx="7704856" cy="646331"/>
          </a:xfrm>
          <a:prstGeom prst="rect">
            <a:avLst/>
          </a:prstGeom>
        </p:spPr>
        <p:txBody>
          <a:bodyPr wrap="square">
            <a:spAutoFit/>
          </a:bodyPr>
          <a:lstStyle/>
          <a:p>
            <a:endParaRPr lang="tr-TR" dirty="0"/>
          </a:p>
          <a:p>
            <a:endParaRPr lang="tr-TR" dirty="0"/>
          </a:p>
        </p:txBody>
      </p:sp>
      <p:sp>
        <p:nvSpPr>
          <p:cNvPr id="4" name="Dikdörtgen 3"/>
          <p:cNvSpPr/>
          <p:nvPr/>
        </p:nvSpPr>
        <p:spPr>
          <a:xfrm>
            <a:off x="467544" y="1484784"/>
            <a:ext cx="8280920" cy="5909310"/>
          </a:xfrm>
          <a:prstGeom prst="rect">
            <a:avLst/>
          </a:prstGeom>
        </p:spPr>
        <p:txBody>
          <a:bodyPr wrap="square">
            <a:spAutoFit/>
          </a:bodyPr>
          <a:lstStyle/>
          <a:p>
            <a:r>
              <a:rPr lang="tr-TR" b="1" dirty="0"/>
              <a:t>Tek Yazarlı Esere Gönderme:</a:t>
            </a:r>
          </a:p>
          <a:p>
            <a:endParaRPr lang="tr-TR" b="1" dirty="0"/>
          </a:p>
          <a:p>
            <a:pPr hangingPunct="0"/>
            <a:r>
              <a:rPr lang="tr-TR" i="1" dirty="0"/>
              <a:t>	Örnek: </a:t>
            </a:r>
            <a:r>
              <a:rPr lang="tr-TR" dirty="0"/>
              <a:t>Örnekleme yanılgılarının bir bölümü örnekleme tekniğinin doğasından kaynaklanır (Karasar,1984: 135).</a:t>
            </a:r>
          </a:p>
          <a:p>
            <a:pPr hangingPunct="0"/>
            <a:endParaRPr lang="tr-TR" dirty="0"/>
          </a:p>
          <a:p>
            <a:r>
              <a:rPr lang="tr-TR" i="1" dirty="0"/>
              <a:t>	Örnek: </a:t>
            </a:r>
            <a:r>
              <a:rPr lang="tr-TR" dirty="0" err="1"/>
              <a:t>Karasar</a:t>
            </a:r>
            <a:r>
              <a:rPr lang="tr-TR" dirty="0"/>
              <a:t> (1984: 74)’a göre, “</a:t>
            </a:r>
            <a:r>
              <a:rPr lang="tr-TR" dirty="0" err="1"/>
              <a:t>sayıltı</a:t>
            </a:r>
            <a:r>
              <a:rPr lang="tr-TR" dirty="0"/>
              <a:t>, (…) denenmeyen yargıdır.”</a:t>
            </a:r>
          </a:p>
          <a:p>
            <a:endParaRPr lang="tr-TR" b="1" dirty="0"/>
          </a:p>
          <a:p>
            <a:r>
              <a:rPr lang="tr-TR" b="1" dirty="0"/>
              <a:t>İki ya da Daha Fazla Yazarlı Esere Gönderme:</a:t>
            </a:r>
          </a:p>
          <a:p>
            <a:endParaRPr lang="tr-TR" b="1" dirty="0"/>
          </a:p>
          <a:p>
            <a:pPr hangingPunct="0"/>
            <a:r>
              <a:rPr lang="tr-TR" i="1" dirty="0"/>
              <a:t>	Örnek:</a:t>
            </a:r>
            <a:r>
              <a:rPr lang="tr-TR" dirty="0"/>
              <a:t> (Ergun ve Polatoğlu, 1992: 58-67).</a:t>
            </a:r>
          </a:p>
          <a:p>
            <a:r>
              <a:rPr lang="tr-TR" dirty="0"/>
              <a:t> </a:t>
            </a:r>
          </a:p>
          <a:p>
            <a:pPr hangingPunct="0"/>
            <a:r>
              <a:rPr lang="tr-TR" i="1" dirty="0"/>
              <a:t>	Örnek: </a:t>
            </a:r>
            <a:r>
              <a:rPr lang="tr-TR" dirty="0"/>
              <a:t>(Can, Gemici ve Uysal, 2009: 48).</a:t>
            </a:r>
          </a:p>
          <a:p>
            <a:r>
              <a:rPr lang="tr-TR" dirty="0"/>
              <a:t> </a:t>
            </a:r>
          </a:p>
          <a:p>
            <a:pPr hangingPunct="0"/>
            <a:r>
              <a:rPr lang="tr-TR" i="1" dirty="0"/>
              <a:t>	Örnek:</a:t>
            </a:r>
            <a:r>
              <a:rPr lang="tr-TR" dirty="0"/>
              <a:t> (Battal vd., 2003: 67).</a:t>
            </a:r>
          </a:p>
          <a:p>
            <a:pPr hangingPunct="0"/>
            <a:endParaRPr lang="tr-TR" dirty="0"/>
          </a:p>
          <a:p>
            <a:r>
              <a:rPr lang="tr-TR" b="1" dirty="0"/>
              <a:t>Yazarın Aynı Yıl Yayımlanan Eserlerine Gönderme</a:t>
            </a:r>
            <a:endParaRPr lang="tr-TR" dirty="0"/>
          </a:p>
          <a:p>
            <a:r>
              <a:rPr lang="tr-TR" i="1" dirty="0"/>
              <a:t>	Örnek: 	 </a:t>
            </a:r>
            <a:r>
              <a:rPr lang="tr-TR" dirty="0"/>
              <a:t>(Tural, 2009a: 152).,</a:t>
            </a:r>
          </a:p>
          <a:p>
            <a:r>
              <a:rPr lang="tr-TR" dirty="0"/>
              <a:t>	 (Tural, 2009b: 12).</a:t>
            </a:r>
          </a:p>
          <a:p>
            <a:pPr hangingPunct="0"/>
            <a:endParaRPr lang="tr-TR" dirty="0"/>
          </a:p>
          <a:p>
            <a:endParaRPr lang="tr-TR"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7266"/>
                                        </p:tgtEl>
                                        <p:attrNameLst>
                                          <p:attrName>style.visibility</p:attrName>
                                        </p:attrNameLst>
                                      </p:cBhvr>
                                      <p:to>
                                        <p:strVal val="visible"/>
                                      </p:to>
                                    </p:set>
                                    <p:animEffect transition="in" filter="box(in)">
                                      <p:cBhvr>
                                        <p:cTn id="7" dur="500"/>
                                        <p:tgtEl>
                                          <p:spTgt spid="267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240</TotalTime>
  <Words>1067</Words>
  <Application>Microsoft Office PowerPoint</Application>
  <PresentationFormat>Ekran Gösterisi (4:3)</PresentationFormat>
  <Paragraphs>247</Paragraphs>
  <Slides>29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Arial</vt:lpstr>
      <vt:lpstr>Calibri</vt:lpstr>
      <vt:lpstr>Century Schoolbook</vt:lpstr>
      <vt:lpstr>Times New Roman</vt:lpstr>
      <vt:lpstr>Wingdings</vt:lpstr>
      <vt:lpstr>Wingdings 2</vt:lpstr>
      <vt:lpstr>Cumba</vt:lpstr>
      <vt:lpstr>MODERN DİPNOT-- METİN İÇİ GÖNDERME YAPMA USULU (apa)  KLASİK DİPNOT– KAYNAKÇA DİPNOTUYLA GÖNDERME YAPMA (mla)  LİTERATÜR TARAMASI</vt:lpstr>
      <vt:lpstr>APA ve MLA NEDİR ?</vt:lpstr>
      <vt:lpstr>ALINTI SİSTEMLERİ NEDEN ÖNEMLİDİR?</vt:lpstr>
      <vt:lpstr>ALINTI YAPMANIN PÜF NOKTASI</vt:lpstr>
      <vt:lpstr>ENDİREKT ALINTI ÖRNEĞİ</vt:lpstr>
      <vt:lpstr>AŞIRMACILIK ÖRNEKLERİ</vt:lpstr>
      <vt:lpstr>AŞIRMACILIK ÖRNEKLERİ</vt:lpstr>
      <vt:lpstr>AŞIRMACILIK ÖRNEKLERİ</vt:lpstr>
      <vt:lpstr>MODERN DİPNOT-----METİN İÇİNDE KAYNAKÇA BAĞLACIYLA GÖNDERME YAPMA</vt:lpstr>
      <vt:lpstr>MODERN DİPNOT----- METİN İÇİNDE KAYNAKÇA BAĞLACIYLA GÖNDERME YAPMA</vt:lpstr>
      <vt:lpstr>MODERN DİPNOT-----METİN İÇİNDE KAYNAKÇA BAĞLACIYLA GÖNDERME YAPMA</vt:lpstr>
      <vt:lpstr>MODERN DİPNOT----- METİN İÇİNDE KAYNAKÇA BAĞLACIYLA GÖNDERME YAPMA</vt:lpstr>
      <vt:lpstr>METİN İÇİNDE KAYNAKÇA BAĞLACIYLA GÖNDERME YAPMA</vt:lpstr>
      <vt:lpstr>METİN İÇİNDEN ÖRNEKLER</vt:lpstr>
      <vt:lpstr>METİN İÇİNDEN ÖRNEKLER</vt:lpstr>
      <vt:lpstr>KLASİK USUL----KAYNAKÇA DİPNOTU ŞEKLİNDE GÖNDERME YAPMA</vt:lpstr>
      <vt:lpstr>KLASİK USUL----KAYNAKÇA DİPNOTU ŞEKLİNDE GÖNDERME YAPMA</vt:lpstr>
      <vt:lpstr> KAYNAKÇA HAZIRLAMA (APA VE MLA SİSTEMİ İÇİN)</vt:lpstr>
      <vt:lpstr> KAYNAKÇA HAZIRLAMA (APA VE MLA SİSTEMİ İÇİN)</vt:lpstr>
      <vt:lpstr>KAYNAKÇA HAZIRLAMA (APA VE MLA SİSTEMİ İÇİN)</vt:lpstr>
      <vt:lpstr> KAYNAKÇA HAZIRLAMA (APA VE MLA SİSTEMİ İÇİN)</vt:lpstr>
      <vt:lpstr>Kaynakça Hazırlama (APA ve MLA sistemi için)</vt:lpstr>
      <vt:lpstr>KAYNAKÇA HAZIRLAMA (APA VE MLA SİSTEMİ İÇİN)</vt:lpstr>
      <vt:lpstr>KAYNAKÇA HAZIRLAMA (APA VE MLA SİSTEMİ İÇİN)</vt:lpstr>
      <vt:lpstr>KAYNAKÇA HAZIRLAMA (APA VE MLA SİSTEMİ İÇİN)</vt:lpstr>
      <vt:lpstr>ÖRNEK KAYNAKÇA</vt:lpstr>
      <vt:lpstr>LİTERATÜR TARAMASI–  KONUN BERLİRLENMESİ SIRASINDA</vt:lpstr>
      <vt:lpstr>LİTERATÜR TARAMASI-  KONU BULUNDUKTN SONRA</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Kaynakça Yazma Teknikleri</dc:title>
  <dc:creator>User</dc:creator>
  <cp:keywords>kaynakça</cp:keywords>
  <cp:lastModifiedBy>mehmet genç</cp:lastModifiedBy>
  <cp:revision>29</cp:revision>
  <dcterms:created xsi:type="dcterms:W3CDTF">2015-02-18T18:10:59Z</dcterms:created>
  <dcterms:modified xsi:type="dcterms:W3CDTF">2018-05-11T09:02:09Z</dcterms:modified>
</cp:coreProperties>
</file>