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97" r:id="rId4"/>
    <p:sldId id="306" r:id="rId5"/>
    <p:sldId id="307" r:id="rId6"/>
    <p:sldId id="277" r:id="rId7"/>
    <p:sldId id="278" r:id="rId8"/>
    <p:sldId id="283" r:id="rId9"/>
    <p:sldId id="279" r:id="rId10"/>
    <p:sldId id="281" r:id="rId11"/>
    <p:sldId id="284" r:id="rId12"/>
    <p:sldId id="290" r:id="rId13"/>
    <p:sldId id="292" r:id="rId14"/>
    <p:sldId id="259" r:id="rId15"/>
    <p:sldId id="271" r:id="rId16"/>
    <p:sldId id="270" r:id="rId17"/>
    <p:sldId id="275" r:id="rId18"/>
    <p:sldId id="274" r:id="rId19"/>
    <p:sldId id="305" r:id="rId20"/>
    <p:sldId id="266" r:id="rId21"/>
    <p:sldId id="263" r:id="rId22"/>
    <p:sldId id="262" r:id="rId23"/>
    <p:sldId id="257" r:id="rId24"/>
    <p:sldId id="276" r:id="rId25"/>
    <p:sldId id="285" r:id="rId26"/>
    <p:sldId id="258" r:id="rId27"/>
    <p:sldId id="298" r:id="rId28"/>
    <p:sldId id="291" r:id="rId29"/>
    <p:sldId id="299" r:id="rId30"/>
    <p:sldId id="261" r:id="rId31"/>
    <p:sldId id="293" r:id="rId32"/>
    <p:sldId id="294" r:id="rId33"/>
    <p:sldId id="295" r:id="rId34"/>
    <p:sldId id="260" r:id="rId35"/>
    <p:sldId id="296" r:id="rId36"/>
    <p:sldId id="301" r:id="rId37"/>
    <p:sldId id="302" r:id="rId38"/>
    <p:sldId id="265" r:id="rId39"/>
    <p:sldId id="286" r:id="rId40"/>
    <p:sldId id="287" r:id="rId41"/>
    <p:sldId id="288" r:id="rId42"/>
    <p:sldId id="303" r:id="rId43"/>
    <p:sldId id="304"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3E9D64C-8B9F-4718-9DD4-61C18EE5F8E7}" type="datetimeFigureOut">
              <a:rPr lang="tr-TR" smtClean="0"/>
              <a:t>16.11.2018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CFB9A7-3CC3-4752-8C1A-7CE88373799A}" type="slidenum">
              <a:rPr lang="tr-TR" smtClean="0"/>
              <a:t>‹#›</a:t>
            </a:fld>
            <a:endParaRPr lang="tr-TR"/>
          </a:p>
        </p:txBody>
      </p:sp>
    </p:spTree>
    <p:extLst>
      <p:ext uri="{BB962C8B-B14F-4D97-AF65-F5344CB8AC3E}">
        <p14:creationId xmlns:p14="http://schemas.microsoft.com/office/powerpoint/2010/main" val="48004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3E9D64C-8B9F-4718-9DD4-61C18EE5F8E7}" type="datetimeFigureOut">
              <a:rPr lang="tr-TR" smtClean="0"/>
              <a:t>16.11.2018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CFB9A7-3CC3-4752-8C1A-7CE88373799A}" type="slidenum">
              <a:rPr lang="tr-TR" smtClean="0"/>
              <a:t>‹#›</a:t>
            </a:fld>
            <a:endParaRPr lang="tr-TR"/>
          </a:p>
        </p:txBody>
      </p:sp>
    </p:spTree>
    <p:extLst>
      <p:ext uri="{BB962C8B-B14F-4D97-AF65-F5344CB8AC3E}">
        <p14:creationId xmlns:p14="http://schemas.microsoft.com/office/powerpoint/2010/main" val="334919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3E9D64C-8B9F-4718-9DD4-61C18EE5F8E7}" type="datetimeFigureOut">
              <a:rPr lang="tr-TR" smtClean="0"/>
              <a:t>16.11.2018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CFB9A7-3CC3-4752-8C1A-7CE88373799A}" type="slidenum">
              <a:rPr lang="tr-TR" smtClean="0"/>
              <a:t>‹#›</a:t>
            </a:fld>
            <a:endParaRPr lang="tr-TR"/>
          </a:p>
        </p:txBody>
      </p:sp>
    </p:spTree>
    <p:extLst>
      <p:ext uri="{BB962C8B-B14F-4D97-AF65-F5344CB8AC3E}">
        <p14:creationId xmlns:p14="http://schemas.microsoft.com/office/powerpoint/2010/main" val="380221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3E9D64C-8B9F-4718-9DD4-61C18EE5F8E7}" type="datetimeFigureOut">
              <a:rPr lang="tr-TR" smtClean="0"/>
              <a:t>16.11.2018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CFB9A7-3CC3-4752-8C1A-7CE88373799A}" type="slidenum">
              <a:rPr lang="tr-TR" smtClean="0"/>
              <a:t>‹#›</a:t>
            </a:fld>
            <a:endParaRPr lang="tr-TR"/>
          </a:p>
        </p:txBody>
      </p:sp>
    </p:spTree>
    <p:extLst>
      <p:ext uri="{BB962C8B-B14F-4D97-AF65-F5344CB8AC3E}">
        <p14:creationId xmlns:p14="http://schemas.microsoft.com/office/powerpoint/2010/main" val="19097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3E9D64C-8B9F-4718-9DD4-61C18EE5F8E7}" type="datetimeFigureOut">
              <a:rPr lang="tr-TR" smtClean="0"/>
              <a:t>16.11.2018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CFB9A7-3CC3-4752-8C1A-7CE88373799A}" type="slidenum">
              <a:rPr lang="tr-TR" smtClean="0"/>
              <a:t>‹#›</a:t>
            </a:fld>
            <a:endParaRPr lang="tr-TR"/>
          </a:p>
        </p:txBody>
      </p:sp>
    </p:spTree>
    <p:extLst>
      <p:ext uri="{BB962C8B-B14F-4D97-AF65-F5344CB8AC3E}">
        <p14:creationId xmlns:p14="http://schemas.microsoft.com/office/powerpoint/2010/main" val="225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3E9D64C-8B9F-4718-9DD4-61C18EE5F8E7}" type="datetimeFigureOut">
              <a:rPr lang="tr-TR" smtClean="0"/>
              <a:t>16.11.2018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CFB9A7-3CC3-4752-8C1A-7CE88373799A}" type="slidenum">
              <a:rPr lang="tr-TR" smtClean="0"/>
              <a:t>‹#›</a:t>
            </a:fld>
            <a:endParaRPr lang="tr-TR"/>
          </a:p>
        </p:txBody>
      </p:sp>
    </p:spTree>
    <p:extLst>
      <p:ext uri="{BB962C8B-B14F-4D97-AF65-F5344CB8AC3E}">
        <p14:creationId xmlns:p14="http://schemas.microsoft.com/office/powerpoint/2010/main" val="118997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3E9D64C-8B9F-4718-9DD4-61C18EE5F8E7}" type="datetimeFigureOut">
              <a:rPr lang="tr-TR" smtClean="0"/>
              <a:t>16.11.2018</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ACFB9A7-3CC3-4752-8C1A-7CE88373799A}" type="slidenum">
              <a:rPr lang="tr-TR" smtClean="0"/>
              <a:t>‹#›</a:t>
            </a:fld>
            <a:endParaRPr lang="tr-TR"/>
          </a:p>
        </p:txBody>
      </p:sp>
    </p:spTree>
    <p:extLst>
      <p:ext uri="{BB962C8B-B14F-4D97-AF65-F5344CB8AC3E}">
        <p14:creationId xmlns:p14="http://schemas.microsoft.com/office/powerpoint/2010/main" val="7395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A3E9D64C-8B9F-4718-9DD4-61C18EE5F8E7}" type="datetimeFigureOut">
              <a:rPr lang="tr-TR" smtClean="0"/>
              <a:t>16.11.2018</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ACFB9A7-3CC3-4752-8C1A-7CE88373799A}" type="slidenum">
              <a:rPr lang="tr-TR" smtClean="0"/>
              <a:t>‹#›</a:t>
            </a:fld>
            <a:endParaRPr lang="tr-TR"/>
          </a:p>
        </p:txBody>
      </p:sp>
    </p:spTree>
    <p:extLst>
      <p:ext uri="{BB962C8B-B14F-4D97-AF65-F5344CB8AC3E}">
        <p14:creationId xmlns:p14="http://schemas.microsoft.com/office/powerpoint/2010/main" val="93228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3E9D64C-8B9F-4718-9DD4-61C18EE5F8E7}" type="datetimeFigureOut">
              <a:rPr lang="tr-TR" smtClean="0"/>
              <a:t>16.11.2018</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ACFB9A7-3CC3-4752-8C1A-7CE88373799A}" type="slidenum">
              <a:rPr lang="tr-TR" smtClean="0"/>
              <a:t>‹#›</a:t>
            </a:fld>
            <a:endParaRPr lang="tr-TR"/>
          </a:p>
        </p:txBody>
      </p:sp>
    </p:spTree>
    <p:extLst>
      <p:ext uri="{BB962C8B-B14F-4D97-AF65-F5344CB8AC3E}">
        <p14:creationId xmlns:p14="http://schemas.microsoft.com/office/powerpoint/2010/main" val="297677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3E9D64C-8B9F-4718-9DD4-61C18EE5F8E7}" type="datetimeFigureOut">
              <a:rPr lang="tr-TR" smtClean="0"/>
              <a:t>16.11.2018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CFB9A7-3CC3-4752-8C1A-7CE88373799A}" type="slidenum">
              <a:rPr lang="tr-TR" smtClean="0"/>
              <a:t>‹#›</a:t>
            </a:fld>
            <a:endParaRPr lang="tr-TR"/>
          </a:p>
        </p:txBody>
      </p:sp>
    </p:spTree>
    <p:extLst>
      <p:ext uri="{BB962C8B-B14F-4D97-AF65-F5344CB8AC3E}">
        <p14:creationId xmlns:p14="http://schemas.microsoft.com/office/powerpoint/2010/main" val="279941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3E9D64C-8B9F-4718-9DD4-61C18EE5F8E7}" type="datetimeFigureOut">
              <a:rPr lang="tr-TR" smtClean="0"/>
              <a:t>16.11.2018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CFB9A7-3CC3-4752-8C1A-7CE88373799A}" type="slidenum">
              <a:rPr lang="tr-TR" smtClean="0"/>
              <a:t>‹#›</a:t>
            </a:fld>
            <a:endParaRPr lang="tr-TR"/>
          </a:p>
        </p:txBody>
      </p:sp>
    </p:spTree>
    <p:extLst>
      <p:ext uri="{BB962C8B-B14F-4D97-AF65-F5344CB8AC3E}">
        <p14:creationId xmlns:p14="http://schemas.microsoft.com/office/powerpoint/2010/main" val="188524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9D64C-8B9F-4718-9DD4-61C18EE5F8E7}" type="datetimeFigureOut">
              <a:rPr lang="tr-TR" smtClean="0"/>
              <a:t>16.11.2018</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FB9A7-3CC3-4752-8C1A-7CE88373799A}" type="slidenum">
              <a:rPr lang="tr-TR" smtClean="0"/>
              <a:t>‹#›</a:t>
            </a:fld>
            <a:endParaRPr lang="tr-TR"/>
          </a:p>
        </p:txBody>
      </p:sp>
    </p:spTree>
    <p:extLst>
      <p:ext uri="{BB962C8B-B14F-4D97-AF65-F5344CB8AC3E}">
        <p14:creationId xmlns:p14="http://schemas.microsoft.com/office/powerpoint/2010/main" val="3586782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www.youtube.com/watch?v=1zroIZYuUo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UUgpmQXqTj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vidivodo.com/asansorde-kilo-verilirmi"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youtube.com/watch?v=EQi8Mycmb2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YER ÇEKİMİ</a:t>
            </a:r>
          </a:p>
        </p:txBody>
      </p:sp>
      <p:sp>
        <p:nvSpPr>
          <p:cNvPr id="3" name="Alt Başlık 2"/>
          <p:cNvSpPr>
            <a:spLocks noGrp="1"/>
          </p:cNvSpPr>
          <p:nvPr>
            <p:ph type="subTitle" idx="1"/>
          </p:nvPr>
        </p:nvSpPr>
        <p:spPr>
          <a:xfrm>
            <a:off x="1524000" y="3625539"/>
            <a:ext cx="9144000" cy="1655762"/>
          </a:xfrm>
        </p:spPr>
        <p:txBody>
          <a:bodyPr/>
          <a:lstStyle/>
          <a:p>
            <a:r>
              <a:rPr lang="tr-TR" dirty="0"/>
              <a:t>BUSE KULOĞLU</a:t>
            </a:r>
          </a:p>
          <a:p>
            <a:r>
              <a:rPr lang="tr-TR" dirty="0"/>
              <a:t>10.05.2016</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952" y="322067"/>
            <a:ext cx="1994096" cy="1994096"/>
          </a:xfrm>
          <a:prstGeom prst="rect">
            <a:avLst/>
          </a:prstGeom>
        </p:spPr>
      </p:pic>
      <p:pic>
        <p:nvPicPr>
          <p:cNvPr id="5" name="Picture 2" descr="C:\Users\TheSeCReT\Desktop\www.erguven.net-dunya-cocuk-haklari-gunu_afiSl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88" y="2206534"/>
            <a:ext cx="4100717" cy="4137996"/>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299" y="1741219"/>
            <a:ext cx="3513513" cy="4459458"/>
          </a:xfrm>
          <a:prstGeom prst="rect">
            <a:avLst/>
          </a:prstGeom>
        </p:spPr>
      </p:pic>
    </p:spTree>
    <p:extLst>
      <p:ext uri="{BB962C8B-B14F-4D97-AF65-F5344CB8AC3E}">
        <p14:creationId xmlns:p14="http://schemas.microsoft.com/office/powerpoint/2010/main" val="249756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Yer çekiminin olmadığını bir an olsun hayal edin, nasıl bir hayat olurdu sizce?</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pic>
        <p:nvPicPr>
          <p:cNvPr id="2050" name="Picture 2" descr="http://wtfnotlar.com/wp-content/uploads/2014/09/yercekimsiz-ortamdaki-mum-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801" y="2515504"/>
            <a:ext cx="3502024" cy="384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41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fontAlgn="ctr"/>
            <a:r>
              <a:rPr lang="tr-TR" b="1" dirty="0"/>
              <a:t> Soru</a:t>
            </a:r>
            <a:endParaRPr lang="tr-TR" dirty="0"/>
          </a:p>
          <a:p>
            <a:pPr fontAlgn="t"/>
            <a:r>
              <a:rPr lang="tr-TR" dirty="0"/>
              <a:t>Dünya'nın içine girildikçe yerçekimi ivmesi neden azalır? </a:t>
            </a:r>
          </a:p>
          <a:p>
            <a:endParaRPr lang="tr-TR" dirty="0"/>
          </a:p>
        </p:txBody>
      </p:sp>
      <p:pic>
        <p:nvPicPr>
          <p:cNvPr id="4" name="Picture 2" descr="https://encrypted-tbn3.gstatic.com/images?q=tbn:ANd9GcRrqWrM3jnUMZZ-BprNbOht6UvKsW4PQvAZ5snabLIVZ2NpR2l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433" y="3359381"/>
            <a:ext cx="3474720" cy="295251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258170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4.bp.blogspot.com/-iWCULajXqbU/UWeRMcztVBI/AAAAAAAAAAs/PdRvVFWoVzc/s1600/NewtConcept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6477" y="365125"/>
            <a:ext cx="8472772" cy="6838431"/>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8462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KELEBEK ETKİSİ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2055" y="1825625"/>
            <a:ext cx="8347890" cy="435133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13316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İlköğretim Öğrencilerinin Gözüyle</a:t>
            </a:r>
            <a:br>
              <a:rPr lang="tr-TR" dirty="0"/>
            </a:br>
            <a:r>
              <a:rPr lang="tr-TR" dirty="0"/>
              <a:t> “Yerçekimi Nerededir?”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632" y="2008506"/>
            <a:ext cx="7146765" cy="4351338"/>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
        <p:nvSpPr>
          <p:cNvPr id="6" name="İçerik Yer Tutucusu 2"/>
          <p:cNvSpPr>
            <a:spLocks noGrp="1"/>
          </p:cNvSpPr>
          <p:nvPr/>
        </p:nvSpPr>
        <p:spPr>
          <a:xfrm>
            <a:off x="2581375" y="6359844"/>
            <a:ext cx="8882575" cy="987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hlinkClick r:id="rId4"/>
              </a:rPr>
              <a:t>https://www.youtube.com/watch?v=1zroIZYuUoE</a:t>
            </a:r>
            <a:endParaRPr lang="tr-TR" dirty="0"/>
          </a:p>
          <a:p>
            <a:endParaRPr lang="tr-TR" dirty="0"/>
          </a:p>
        </p:txBody>
      </p:sp>
    </p:spTree>
    <p:extLst>
      <p:ext uri="{BB962C8B-B14F-4D97-AF65-F5344CB8AC3E}">
        <p14:creationId xmlns:p14="http://schemas.microsoft.com/office/powerpoint/2010/main" val="201395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Açıklanması zor ya da soyut kavramları anlamak için insanların sıklıkla benzetmeler kullanması ve bunların da çoğu zaman yanlış olması bireylerde kavram yanılgılarını ortaya çıkarmaktadır.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pic>
        <p:nvPicPr>
          <p:cNvPr id="5" name="Picture 2" descr="http://gelisenbeyin.net/img/zihin-kirlili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162921"/>
            <a:ext cx="48768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67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5321" y="854953"/>
            <a:ext cx="10515600" cy="5053477"/>
          </a:xfrm>
        </p:spPr>
        <p:txBody>
          <a:bodyPr/>
          <a:lstStyle/>
          <a:p>
            <a:r>
              <a:rPr lang="tr-TR" dirty="0"/>
              <a:t>Atasoy (2008), Newton’un hareket kanunlarıyla ilgili kavram yanılgılarının çalışma yapraklarıyla giderilmesini araştırırken yerçekimi kavramına da yer vermiştir. Çalışmaya Fen Bilgisi Öğretmenliği programı birinci sınıf öğrencilerinden 38 kişi katılmıştır.</a:t>
            </a:r>
          </a:p>
          <a:p>
            <a:r>
              <a:rPr lang="tr-TR" dirty="0"/>
              <a:t>Diğer test maddelerine verilen doğru cevap sayısındaki önemli artış da göz önünde bulundurulduğunda çalışma yapraklarının kavram yanılgılarının giderilmesinde etkili olduğu ortaya çıkmıştır.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158929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Ülkemizde kavram yanılgılarıyla ilgili birçok çalışma yapılmasına rağmen yerçekimi, kütle ve ağırlıkla ilgili kavram yanılgılarının tespit edildiği ya da giderildiği çalışma sayısı sınırlıdır.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pic>
        <p:nvPicPr>
          <p:cNvPr id="5122" name="Picture 2" descr="http://www.testorojen.com/gozyanilmalari/gozyanilmalar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970" y="3120099"/>
            <a:ext cx="3727938" cy="351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2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p:txBody>
          <a:bodyPr/>
          <a:lstStyle/>
          <a:p>
            <a:r>
              <a:rPr lang="tr-TR" dirty="0"/>
              <a:t>Ayrıca </a:t>
            </a:r>
            <a:r>
              <a:rPr lang="tr-TR" dirty="0" err="1"/>
              <a:t>Noce</a:t>
            </a:r>
            <a:r>
              <a:rPr lang="tr-TR" dirty="0"/>
              <a:t>, analizler sonucunda yerçekiminin öğrenciler tarafından aşağıda belirtilen şekilde tanımlandığını belirlemiştir;</a:t>
            </a:r>
          </a:p>
          <a:p>
            <a:pPr marL="0" indent="0">
              <a:buNone/>
            </a:pPr>
            <a:r>
              <a:rPr lang="tr-TR" dirty="0"/>
              <a:t>• Yerçekimi Dünya’ya uygulanan bir kuvvettir. </a:t>
            </a:r>
          </a:p>
          <a:p>
            <a:pPr marL="0" indent="0">
              <a:buNone/>
            </a:pPr>
            <a:r>
              <a:rPr lang="tr-TR" dirty="0"/>
              <a:t>• Yerçekimi havadır. </a:t>
            </a:r>
          </a:p>
          <a:p>
            <a:pPr marL="0" indent="0">
              <a:buNone/>
            </a:pPr>
            <a:r>
              <a:rPr lang="tr-TR" dirty="0"/>
              <a:t>• Yerçekimi etkileriyle tanımlanmış bir kuvvettir.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2588029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35415" y="613058"/>
            <a:ext cx="1842867" cy="2085194"/>
          </a:xfrm>
        </p:spPr>
        <p:txBody>
          <a:bodyPr>
            <a:normAutofit/>
          </a:bodyPr>
          <a:lstStyle/>
          <a:p>
            <a:pPr marL="0" indent="0" algn="ctr">
              <a:buNone/>
            </a:pPr>
            <a:r>
              <a:rPr lang="tr-TR" sz="2400" dirty="0">
                <a:solidFill>
                  <a:srgbClr val="FF0000"/>
                </a:solidFill>
              </a:rPr>
              <a:t>HAFİFİM</a:t>
            </a:r>
          </a:p>
          <a:p>
            <a:pPr marL="0" indent="0" algn="ctr">
              <a:buNone/>
            </a:pPr>
            <a:r>
              <a:rPr lang="tr-TR" sz="2400" dirty="0">
                <a:solidFill>
                  <a:srgbClr val="FF0000"/>
                </a:solidFill>
              </a:rPr>
              <a:t>HAFİFSİN</a:t>
            </a:r>
          </a:p>
          <a:p>
            <a:pPr marL="0" indent="0" algn="ctr">
              <a:buNone/>
            </a:pPr>
            <a:r>
              <a:rPr lang="tr-TR" sz="2400" dirty="0">
                <a:solidFill>
                  <a:srgbClr val="FF0000"/>
                </a:solidFill>
              </a:rPr>
              <a:t>HAFİF…</a:t>
            </a:r>
          </a:p>
        </p:txBody>
      </p:sp>
      <p:sp>
        <p:nvSpPr>
          <p:cNvPr id="4" name="Dikdörtgen 3"/>
          <p:cNvSpPr/>
          <p:nvPr/>
        </p:nvSpPr>
        <p:spPr>
          <a:xfrm>
            <a:off x="3292173" y="5748383"/>
            <a:ext cx="5129353" cy="646331"/>
          </a:xfrm>
          <a:prstGeom prst="rect">
            <a:avLst/>
          </a:prstGeom>
        </p:spPr>
        <p:txBody>
          <a:bodyPr wrap="none">
            <a:spAutoFit/>
          </a:bodyPr>
          <a:lstStyle/>
          <a:p>
            <a:r>
              <a:rPr lang="tr-TR" dirty="0">
                <a:hlinkClick r:id="rId2"/>
              </a:rPr>
              <a:t>https://www.youtube.com/watch?v=UUgpmQXqTjM</a:t>
            </a:r>
            <a:endParaRPr lang="tr-TR" dirty="0"/>
          </a:p>
          <a:p>
            <a:endParaRPr lang="tr-TR" dirty="0"/>
          </a:p>
        </p:txBody>
      </p:sp>
      <p:pic>
        <p:nvPicPr>
          <p:cNvPr id="1026" name="Picture 2" descr="http://im.haberturk.com/galeri/2015/04/20/ver1453794259/448492/effa9d8749370e1949170da419bbbd06_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799" y="2698252"/>
            <a:ext cx="3602100" cy="279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73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“EN” Çocukların STEM Projesi: "Uçan Halı"</a:t>
            </a:r>
            <a:br>
              <a:rPr lang="tr-TR" b="1" dirty="0"/>
            </a:br>
            <a:endParaRPr lang="tr-TR" dirty="0"/>
          </a:p>
        </p:txBody>
      </p:sp>
      <p:sp>
        <p:nvSpPr>
          <p:cNvPr id="7" name="Dikdörtgen 6"/>
          <p:cNvSpPr/>
          <p:nvPr/>
        </p:nvSpPr>
        <p:spPr>
          <a:xfrm>
            <a:off x="5636455" y="1690688"/>
            <a:ext cx="6096000" cy="4401205"/>
          </a:xfrm>
          <a:prstGeom prst="rect">
            <a:avLst/>
          </a:prstGeom>
        </p:spPr>
        <p:txBody>
          <a:bodyPr>
            <a:spAutoFit/>
          </a:bodyPr>
          <a:lstStyle/>
          <a:p>
            <a:r>
              <a:rPr lang="tr-TR" b="0" i="0" dirty="0">
                <a:solidFill>
                  <a:srgbClr val="333333"/>
                </a:solidFill>
                <a:effectLst/>
                <a:latin typeface="Arial" panose="020B0604020202020204" pitchFamily="34" charset="0"/>
              </a:rPr>
              <a:t> </a:t>
            </a:r>
            <a:r>
              <a:rPr lang="tr-TR" sz="2800" b="0" i="0" dirty="0">
                <a:solidFill>
                  <a:srgbClr val="333333"/>
                </a:solidFill>
                <a:effectLst/>
                <a:latin typeface="Arial" panose="020B0604020202020204" pitchFamily="34" charset="0"/>
              </a:rPr>
              <a:t>STEM derslerinde ilkokul öğrencilerimizle beraber yaptıkları manyetik alan ile ilgili deneylerle artık bir hayallerini daha gerçekleştirebileceklerine inanıyorlar. Çocuklara vereceğimiz en önemli katkıda biz eğitimcilerin onların hayallerine sahip çıkabilmemizdir. Gelecek hayallerimizin farklılıklarıyla biçimlenecek.</a:t>
            </a:r>
            <a:endParaRPr lang="tr-TR" sz="2800" dirty="0"/>
          </a:p>
        </p:txBody>
      </p:sp>
      <p:pic>
        <p:nvPicPr>
          <p:cNvPr id="4100" name="Picture 4" descr="http://www.minikbarbie.net/wall/1024x768/ucanhalida_kucuk_kiz_ayicik_1024x7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655" y="1690688"/>
            <a:ext cx="525780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551660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Yerçekimi, kütle ve ağırlık kavramlarının soyut nitelikte olmaları araştırmacıların bu kavramları somutlaştırmaya yarayacak yöntem arayışına girmelerine neden olmuştur.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22830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Fen bilimlerinde bazı temel kavram ve prensiplerin öğretiminde bazı sorunlarla karşılaşılmakta ve bu süreçte öğrencilerde birçok kavram yanılgısı oluşmaktadır. Bu çalışmada öğrencilerin yerçekimi konusu ile ilgili sahip oldukları kavram yanılgılarının ortaya çıkarılması amaçlanmıştır.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1143351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Araştırma, öğrencilerin yerçekimi konusuna ilişkin sahip oldukları kavram yanılgılarını tespit etmek yani var olan bir durumun betimlenmesi amaçlandığı için tarama türündedir. Çalışmada açık uçlu sorulardan oluşan bir kavramsal anlama testi (KAT) uygulanmış ve ardından yarı-yapılandırılmış görüşmeler yapılmıştır.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108752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0742" y="1743759"/>
            <a:ext cx="10515600" cy="1325563"/>
          </a:xfrm>
        </p:spPr>
        <p:txBody>
          <a:bodyPr>
            <a:normAutofit/>
          </a:bodyPr>
          <a:lstStyle/>
          <a:p>
            <a:r>
              <a:rPr lang="tr-TR" dirty="0" err="1">
                <a:solidFill>
                  <a:srgbClr val="FF0000"/>
                </a:solidFill>
              </a:rPr>
              <a:t>Ağırlıksızlık</a:t>
            </a:r>
            <a:r>
              <a:rPr lang="tr-TR" dirty="0">
                <a:solidFill>
                  <a:srgbClr val="FF0000"/>
                </a:solidFill>
              </a:rPr>
              <a:t>, yer çekiminin olmaması demektir</a:t>
            </a:r>
          </a:p>
        </p:txBody>
      </p:sp>
      <p:sp>
        <p:nvSpPr>
          <p:cNvPr id="4" name="Dikdörtgen 3"/>
          <p:cNvSpPr/>
          <p:nvPr/>
        </p:nvSpPr>
        <p:spPr>
          <a:xfrm>
            <a:off x="1050387" y="3786774"/>
            <a:ext cx="9303434" cy="1200329"/>
          </a:xfrm>
          <a:prstGeom prst="rect">
            <a:avLst/>
          </a:prstGeom>
        </p:spPr>
        <p:txBody>
          <a:bodyPr wrap="square">
            <a:spAutoFit/>
          </a:bodyPr>
          <a:lstStyle/>
          <a:p>
            <a:r>
              <a:rPr lang="tr-TR" sz="2400" b="0" i="0" dirty="0">
                <a:solidFill>
                  <a:srgbClr val="333333"/>
                </a:solidFill>
                <a:effectLst/>
                <a:latin typeface="Open Sans"/>
              </a:rPr>
              <a:t>Acaba ağırlıksız olmak ne demektir? Kendimizi ne zaman ağırlıksız hissederiz? Ya da bir cismin ağırlıksız olduğu bir durum söz konusu mudur?</a:t>
            </a:r>
            <a:endParaRPr lang="tr-TR" sz="2400" dirty="0"/>
          </a:p>
        </p:txBody>
      </p:sp>
      <p:sp>
        <p:nvSpPr>
          <p:cNvPr id="3" name="Dikdörtgen 2"/>
          <p:cNvSpPr/>
          <p:nvPr/>
        </p:nvSpPr>
        <p:spPr>
          <a:xfrm>
            <a:off x="4152466" y="641586"/>
            <a:ext cx="4112151" cy="769441"/>
          </a:xfrm>
          <a:prstGeom prst="rect">
            <a:avLst/>
          </a:prstGeom>
        </p:spPr>
        <p:txBody>
          <a:bodyPr wrap="none">
            <a:spAutoFit/>
          </a:bodyPr>
          <a:lstStyle/>
          <a:p>
            <a:pPr algn="ctr"/>
            <a:r>
              <a:rPr lang="tr-TR" sz="4400" dirty="0"/>
              <a:t>Kavram Yanılgısı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
        <p:nvSpPr>
          <p:cNvPr id="6" name="Dikdörtgen 5"/>
          <p:cNvSpPr/>
          <p:nvPr/>
        </p:nvSpPr>
        <p:spPr>
          <a:xfrm>
            <a:off x="3758447" y="5824551"/>
            <a:ext cx="4900188" cy="369332"/>
          </a:xfrm>
          <a:prstGeom prst="rect">
            <a:avLst/>
          </a:prstGeom>
        </p:spPr>
        <p:txBody>
          <a:bodyPr wrap="none">
            <a:spAutoFit/>
          </a:bodyPr>
          <a:lstStyle/>
          <a:p>
            <a:r>
              <a:rPr lang="tr-TR" dirty="0">
                <a:hlinkClick r:id="rId3"/>
              </a:rPr>
              <a:t>http://www.vidivodo.com/asansorde-kilo-verilirmi</a:t>
            </a:r>
            <a:endParaRPr lang="tr-TR" dirty="0"/>
          </a:p>
        </p:txBody>
      </p:sp>
    </p:spTree>
    <p:extLst>
      <p:ext uri="{BB962C8B-B14F-4D97-AF65-F5344CB8AC3E}">
        <p14:creationId xmlns:p14="http://schemas.microsoft.com/office/powerpoint/2010/main" val="1190555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err="1"/>
              <a:t>Ağırlıksızlık</a:t>
            </a:r>
            <a:r>
              <a:rPr lang="tr-TR" dirty="0"/>
              <a:t> ya da ağırlığın yokluğu aslında dışarıdan uygulanan kuvvetler, genellikle yerden koltuktan yataktan vb. uygulanan temas gerektiren kuvvetler, sonucu oluşan baskı ve gerilmenin yokluğudur. </a:t>
            </a:r>
          </a:p>
          <a:p>
            <a:r>
              <a:rPr lang="tr-TR" b="1" dirty="0" err="1">
                <a:solidFill>
                  <a:srgbClr val="252525"/>
                </a:solidFill>
              </a:rPr>
              <a:t>Ağırlıksızlık</a:t>
            </a:r>
            <a:r>
              <a:rPr lang="tr-TR" dirty="0">
                <a:solidFill>
                  <a:srgbClr val="252525"/>
                </a:solidFill>
              </a:rPr>
              <a:t> ayrıca cismi iki </a:t>
            </a:r>
            <a:r>
              <a:rPr lang="tr-TR" dirty="0" err="1">
                <a:solidFill>
                  <a:srgbClr val="252525"/>
                </a:solidFill>
              </a:rPr>
              <a:t>kütleçekimsel</a:t>
            </a:r>
            <a:r>
              <a:rPr lang="tr-TR" dirty="0">
                <a:solidFill>
                  <a:srgbClr val="252525"/>
                </a:solidFill>
              </a:rPr>
              <a:t> cismin arasındaki doğal denge noktasına koyarak da elde edilebilir.</a:t>
            </a:r>
            <a:endParaRPr lang="tr-TR" dirty="0"/>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239578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Toparlamak gerekirse ilk tanımın daha baskın olduğu iki farklı ağırlık tanımına sahibiz ama </a:t>
            </a:r>
            <a:r>
              <a:rPr lang="tr-TR" dirty="0" err="1"/>
              <a:t>ağırlıksızlık</a:t>
            </a:r>
            <a:r>
              <a:rPr lang="tr-TR" dirty="0"/>
              <a:t> tipik olarak ağırlığın yokluğu ile değil kuvvetle birlikte olan baskının yokluğundan kaynaklanır.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2724081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Kavram Yanılgısı</a:t>
            </a:r>
            <a:br>
              <a:rPr lang="tr-TR" dirty="0"/>
            </a:br>
            <a:r>
              <a:rPr lang="tr-TR" dirty="0"/>
              <a:t> </a:t>
            </a:r>
            <a:r>
              <a:rPr lang="tr-TR" dirty="0">
                <a:solidFill>
                  <a:srgbClr val="FF0000"/>
                </a:solidFill>
              </a:rPr>
              <a:t>Atmosfer dışında yer çekimi kuvveti yoktur.</a:t>
            </a:r>
          </a:p>
        </p:txBody>
      </p:sp>
      <p:sp>
        <p:nvSpPr>
          <p:cNvPr id="3" name="İçerik Yer Tutucusu 2"/>
          <p:cNvSpPr>
            <a:spLocks noGrp="1"/>
          </p:cNvSpPr>
          <p:nvPr>
            <p:ph idx="1"/>
          </p:nvPr>
        </p:nvSpPr>
        <p:spPr/>
        <p:txBody>
          <a:bodyPr/>
          <a:lstStyle/>
          <a:p>
            <a:pPr marL="0" indent="0">
              <a:buNone/>
            </a:pPr>
            <a:r>
              <a:rPr lang="tr-TR" dirty="0" err="1"/>
              <a:t>Chandler</a:t>
            </a:r>
            <a:r>
              <a:rPr lang="tr-TR" dirty="0"/>
              <a:t> (1991) ise çalışmasında, ilköğretim öğrencilerine „„Atmosfer aniden yok olsa ağırlığınıza ne olur?‟‟ sorusunu yöneltmiş ve çoğunluğun „„</a:t>
            </a:r>
            <a:r>
              <a:rPr lang="tr-TR" dirty="0" err="1"/>
              <a:t>Uzay‟da</a:t>
            </a:r>
            <a:r>
              <a:rPr lang="tr-TR" dirty="0"/>
              <a:t> uçuşuruz.‟‟ cevabıyla karşılaşmıştır. Öğrenciler arasında dünya atmosferi bittiğinde yerçekiminin de bittiği düşüncesi yaygındır. </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52048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Yine buna benzer bir sonuç Bar, </a:t>
            </a:r>
            <a:r>
              <a:rPr lang="tr-TR" dirty="0" err="1"/>
              <a:t>Zinn</a:t>
            </a:r>
            <a:r>
              <a:rPr lang="tr-TR" dirty="0"/>
              <a:t> ve </a:t>
            </a:r>
            <a:r>
              <a:rPr lang="tr-TR" dirty="0" err="1"/>
              <a:t>Rubin‟nin</a:t>
            </a:r>
            <a:r>
              <a:rPr lang="tr-TR" dirty="0"/>
              <a:t> yaptıkları çalışmada da elde edilmiştir. 9-10 yaş grubundaki 300 öğrenciyle yapılan çalışmada etkileşim kuvvetlerinin doğası araştırılmış ve hava ile yerçekimi arasındaki ilişki sorgulanmıştır. Öğrencilerin havası boşaltılmış fanus içinde yerçekiminin etkili olmayacağı, yer çekiminin etkin olabilmesi için havaya ihtiyaç duyduğunu düşündükleri tespit edilmiştir.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1479922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Yerçekiminin etkisiyle dünyayı </a:t>
            </a:r>
            <a:r>
              <a:rPr lang="tr-TR" dirty="0" err="1"/>
              <a:t>çepe</a:t>
            </a:r>
            <a:r>
              <a:rPr lang="tr-TR" dirty="0"/>
              <a:t> çevre saran gaz ve buhar tabakasına atmosfer denir. </a:t>
            </a:r>
          </a:p>
          <a:p>
            <a:r>
              <a:rPr lang="tr-TR" dirty="0"/>
              <a:t>Yerçekimi dolayısıyla havanın yeryüzüne yaptığı ağırlık “hava basıncı” olarak tanımlanır. </a:t>
            </a:r>
          </a:p>
          <a:p>
            <a:r>
              <a:rPr lang="tr-TR" dirty="0"/>
              <a:t>Yerçekiminin etkisi ile iç içe katmanlardan meydana gelmiştir. Yoğunlukları farklıdır.</a:t>
            </a:r>
          </a:p>
        </p:txBody>
      </p:sp>
      <p:pic>
        <p:nvPicPr>
          <p:cNvPr id="4" name="Picture 4" descr="http://www.herokulalazim.com/image/data/sokaklar/Fen/atmosf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465" y="4093698"/>
            <a:ext cx="2794781" cy="264774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253996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
            <a:ext cx="11226018" cy="7104185"/>
          </a:xfrm>
        </p:spPr>
        <p:txBody>
          <a:bodyPr>
            <a:noAutofit/>
          </a:bodyPr>
          <a:lstStyle/>
          <a:p>
            <a:r>
              <a:rPr lang="tr-TR" sz="2400" dirty="0"/>
              <a:t>Bugüne kadar yapılan çalışmalardan yerçekimi konusu ile ilgili elde edilen kavram yanılgıları bazı kaynaklarda şu şekilde sunulmuştur: </a:t>
            </a:r>
          </a:p>
          <a:p>
            <a:r>
              <a:rPr lang="tr-TR" sz="2400" dirty="0"/>
              <a:t> Dünya tarafından bir elmaya uygulanan kuvvet ile </a:t>
            </a:r>
            <a:r>
              <a:rPr lang="tr-TR" sz="2400" dirty="0" err="1"/>
              <a:t>Ay‟a</a:t>
            </a:r>
            <a:r>
              <a:rPr lang="tr-TR" sz="2400" dirty="0"/>
              <a:t> uygulanan kuvvet aynı değildir; </a:t>
            </a:r>
          </a:p>
          <a:p>
            <a:r>
              <a:rPr lang="tr-TR" sz="2400" dirty="0"/>
              <a:t> Ay, serbest düşme hareketi yapmaz; </a:t>
            </a:r>
          </a:p>
          <a:p>
            <a:r>
              <a:rPr lang="tr-TR" sz="2400" dirty="0"/>
              <a:t> Uzayda yerçekimi kuvveti yoktur; </a:t>
            </a:r>
          </a:p>
          <a:p>
            <a:r>
              <a:rPr lang="tr-TR" sz="2400" dirty="0"/>
              <a:t> Uzay aracına etkiyen yerçekimi kuvveti yaklaşık sıfırdır; </a:t>
            </a:r>
          </a:p>
          <a:p>
            <a:r>
              <a:rPr lang="tr-TR" sz="2400" dirty="0"/>
              <a:t> </a:t>
            </a:r>
            <a:r>
              <a:rPr lang="tr-TR" sz="2400" dirty="0" err="1"/>
              <a:t>Ay‟ın</a:t>
            </a:r>
            <a:r>
              <a:rPr lang="tr-TR" sz="2400" dirty="0"/>
              <a:t> yörüngesinde dolanmasının sebebi yerçekimi kuvvetinin </a:t>
            </a:r>
            <a:r>
              <a:rPr lang="tr-TR" sz="2400" dirty="0" err="1"/>
              <a:t>Ay‟a</a:t>
            </a:r>
            <a:r>
              <a:rPr lang="tr-TR" sz="2400" dirty="0"/>
              <a:t> etkiyen merkezkaç kuvvet ile dengelenmiş olmasıdır; </a:t>
            </a:r>
          </a:p>
          <a:p>
            <a:r>
              <a:rPr lang="tr-TR" sz="2400" dirty="0"/>
              <a:t> Tüm düşen cisimlere etkiyen yerçekimi kuvveti aynıdır; </a:t>
            </a:r>
          </a:p>
          <a:p>
            <a:r>
              <a:rPr lang="tr-TR" sz="2400" dirty="0"/>
              <a:t> Yerçekimi kuvveti aynı anda sadece bir cisme etki eder; </a:t>
            </a:r>
          </a:p>
          <a:p>
            <a:r>
              <a:rPr lang="tr-TR" sz="2400" dirty="0"/>
              <a:t> Aynı yükseklikten bırakılan ağır cisimler hafif cisimlere göre daha önce yere düşer; </a:t>
            </a:r>
          </a:p>
          <a:p>
            <a:r>
              <a:rPr lang="tr-TR" sz="2400" dirty="0"/>
              <a:t> </a:t>
            </a:r>
            <a:r>
              <a:rPr lang="tr-TR" sz="2400" dirty="0" err="1"/>
              <a:t>Ağırlıksızlık</a:t>
            </a:r>
            <a:r>
              <a:rPr lang="tr-TR" sz="2400" dirty="0"/>
              <a:t> yerçekiminin olmaması demektir; </a:t>
            </a:r>
          </a:p>
          <a:p>
            <a:r>
              <a:rPr lang="tr-TR" sz="2400" dirty="0"/>
              <a:t> Dünyanın kendi etrafında dönme (</a:t>
            </a:r>
            <a:r>
              <a:rPr lang="tr-TR" sz="2400" dirty="0" err="1"/>
              <a:t>spin</a:t>
            </a:r>
            <a:r>
              <a:rPr lang="tr-TR" sz="2400" dirty="0"/>
              <a:t>) hareketi yerçekimini doğurur; </a:t>
            </a:r>
          </a:p>
          <a:p>
            <a:r>
              <a:rPr lang="tr-TR" sz="2400" dirty="0"/>
              <a:t> Yerçekimi yükseklikle artar (Demirci, 2003; Güneş, 2008). </a:t>
            </a:r>
          </a:p>
          <a:p>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358067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t>Yeryüzü üzerinde tutunmamızı sağlayan nedir? </a:t>
            </a:r>
          </a:p>
          <a:p>
            <a:pPr marL="0" indent="0">
              <a:buNone/>
            </a:pPr>
            <a:r>
              <a:rPr lang="tr-TR" dirty="0"/>
              <a:t>Yer yüzeyinden niçin düşmediğimizi hiç merak ettiniz mi? </a:t>
            </a:r>
          </a:p>
          <a:p>
            <a:pPr marL="0" indent="0">
              <a:buNone/>
            </a:pPr>
            <a:r>
              <a:rPr lang="tr-TR" dirty="0"/>
              <a:t>İnsanları, okyanusları ve havayı uzay içerisinde yüzmekten alıkoyan şey nedir? </a:t>
            </a:r>
          </a:p>
          <a:p>
            <a:pPr marL="0" indent="0">
              <a:buNone/>
            </a:pPr>
            <a:r>
              <a:rPr lang="tr-TR" dirty="0"/>
              <a:t>Yerçekimi, yeryüzünün üstündeki ve yakınındaki her şeyi yerin merkezine doğru çeker. Yeryüzünden uzaklaştıkça ve uzaydaki diğer cisimlerde yerçekimi daha az etkilidir. Ay’da nesnelerin yüzmesinin sebebi budur.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2766272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2945" y="1713083"/>
            <a:ext cx="10515600" cy="1902314"/>
          </a:xfrm>
        </p:spPr>
        <p:txBody>
          <a:bodyPr/>
          <a:lstStyle/>
          <a:p>
            <a:pPr marL="0" indent="0">
              <a:buNone/>
            </a:pPr>
            <a:r>
              <a:rPr lang="tr-TR" dirty="0"/>
              <a:t> 1. Soru: </a:t>
            </a:r>
            <a:r>
              <a:rPr lang="tr-TR" dirty="0" err="1"/>
              <a:t>Dünya‟nın</a:t>
            </a:r>
            <a:r>
              <a:rPr lang="tr-TR" dirty="0"/>
              <a:t> en yüksek dağı olan, Everest tepesinde bir adamın ağırlığı ölçülüyor. Ardından adam bir helikopterle dağdan indiriliyor ve ağırlığı tekrar ölçülüyor. Bu iki ölçüm arasında nasıl bir farklılık olmasını beklersiniz? Neden?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548" y="3783515"/>
            <a:ext cx="2447925" cy="1866900"/>
          </a:xfrm>
          <a:prstGeom prst="rect">
            <a:avLst/>
          </a:prstGeom>
        </p:spPr>
      </p:pic>
      <p:sp>
        <p:nvSpPr>
          <p:cNvPr id="2" name="Dikdörtgen 1"/>
          <p:cNvSpPr/>
          <p:nvPr/>
        </p:nvSpPr>
        <p:spPr>
          <a:xfrm>
            <a:off x="992945" y="346175"/>
            <a:ext cx="8038513" cy="707886"/>
          </a:xfrm>
          <a:prstGeom prst="rect">
            <a:avLst/>
          </a:prstGeom>
        </p:spPr>
        <p:txBody>
          <a:bodyPr wrap="square">
            <a:spAutoFit/>
          </a:bodyPr>
          <a:lstStyle/>
          <a:p>
            <a:r>
              <a:rPr lang="tr-TR" sz="4000" dirty="0">
                <a:solidFill>
                  <a:srgbClr val="000000"/>
                </a:solidFill>
                <a:latin typeface="Times New Roman" panose="02020603050405020304" pitchFamily="18" charset="0"/>
              </a:rPr>
              <a:t>1. </a:t>
            </a:r>
            <a:r>
              <a:rPr lang="tr-TR" sz="4000" dirty="0" err="1">
                <a:solidFill>
                  <a:srgbClr val="000000"/>
                </a:solidFill>
                <a:latin typeface="Times New Roman" panose="02020603050405020304" pitchFamily="18" charset="0"/>
              </a:rPr>
              <a:t>Soru’dan</a:t>
            </a:r>
            <a:r>
              <a:rPr lang="tr-TR" sz="4000" dirty="0">
                <a:solidFill>
                  <a:srgbClr val="000000"/>
                </a:solidFill>
                <a:latin typeface="Times New Roman" panose="02020603050405020304" pitchFamily="18" charset="0"/>
              </a:rPr>
              <a:t> Elde Edilen Bulgular </a:t>
            </a:r>
            <a:endParaRPr lang="tr-TR" sz="40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69511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t>Birinci Soruya Ait Öğrenci Yanıtlarının Dağılımı </a:t>
            </a:r>
            <a:endParaRPr lang="tr-TR" dirty="0"/>
          </a:p>
        </p:txBody>
      </p:sp>
      <p:pic>
        <p:nvPicPr>
          <p:cNvPr id="4" name="İçerik Yer Tutucusu 3"/>
          <p:cNvPicPr>
            <a:picLocks noGrp="1" noChangeAspect="1"/>
          </p:cNvPicPr>
          <p:nvPr>
            <p:ph idx="1"/>
          </p:nvPr>
        </p:nvPicPr>
        <p:blipFill>
          <a:blip r:embed="rId2"/>
          <a:stretch>
            <a:fillRect/>
          </a:stretch>
        </p:blipFill>
        <p:spPr>
          <a:xfrm>
            <a:off x="838200" y="1690689"/>
            <a:ext cx="10415954" cy="473824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3415861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38200" y="1856935"/>
            <a:ext cx="10515600" cy="4487593"/>
          </a:xfrm>
          <a:prstGeom prst="rect">
            <a:avLst/>
          </a:prstGeom>
        </p:spPr>
      </p:pic>
      <p:sp>
        <p:nvSpPr>
          <p:cNvPr id="2" name="Metin kutusu 1"/>
          <p:cNvSpPr txBox="1"/>
          <p:nvPr/>
        </p:nvSpPr>
        <p:spPr>
          <a:xfrm>
            <a:off x="838200" y="351691"/>
            <a:ext cx="10101776" cy="707886"/>
          </a:xfrm>
          <a:prstGeom prst="rect">
            <a:avLst/>
          </a:prstGeom>
          <a:noFill/>
        </p:spPr>
        <p:txBody>
          <a:bodyPr wrap="square" rtlCol="0">
            <a:spAutoFit/>
          </a:bodyPr>
          <a:lstStyle/>
          <a:p>
            <a:r>
              <a:rPr lang="tr-TR" sz="4000" i="1" dirty="0"/>
              <a:t>Birinci Soruya Ait Öğrenci Yanıtlarının Dağılımı </a:t>
            </a:r>
            <a:endParaRPr lang="tr-TR" sz="40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5613009"/>
            <a:ext cx="838200" cy="1041009"/>
          </a:xfrm>
          <a:prstGeom prst="rect">
            <a:avLst/>
          </a:prstGeom>
        </p:spPr>
      </p:pic>
    </p:spTree>
    <p:extLst>
      <p:ext uri="{BB962C8B-B14F-4D97-AF65-F5344CB8AC3E}">
        <p14:creationId xmlns:p14="http://schemas.microsoft.com/office/powerpoint/2010/main" val="565481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48873" y="1690688"/>
            <a:ext cx="10894254" cy="4417256"/>
          </a:xfrm>
          <a:prstGeom prst="rect">
            <a:avLst/>
          </a:prstGeom>
        </p:spPr>
      </p:pic>
      <p:sp>
        <p:nvSpPr>
          <p:cNvPr id="6" name="Metin kutusu 5"/>
          <p:cNvSpPr txBox="1"/>
          <p:nvPr/>
        </p:nvSpPr>
        <p:spPr>
          <a:xfrm>
            <a:off x="838200" y="351691"/>
            <a:ext cx="10101776" cy="707886"/>
          </a:xfrm>
          <a:prstGeom prst="rect">
            <a:avLst/>
          </a:prstGeom>
          <a:noFill/>
        </p:spPr>
        <p:txBody>
          <a:bodyPr wrap="square" rtlCol="0">
            <a:spAutoFit/>
          </a:bodyPr>
          <a:lstStyle/>
          <a:p>
            <a:r>
              <a:rPr lang="tr-TR" sz="4000" i="1" dirty="0"/>
              <a:t>Birinci Soruya Ait Öğrenci Yanıtlarının Dağılımı </a:t>
            </a:r>
            <a:endParaRPr lang="tr-TR" sz="4000"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2628" y="5880295"/>
            <a:ext cx="839372" cy="936084"/>
          </a:xfrm>
          <a:prstGeom prst="rect">
            <a:avLst/>
          </a:prstGeom>
        </p:spPr>
      </p:pic>
    </p:spTree>
    <p:extLst>
      <p:ext uri="{BB962C8B-B14F-4D97-AF65-F5344CB8AC3E}">
        <p14:creationId xmlns:p14="http://schemas.microsoft.com/office/powerpoint/2010/main" val="224268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9215" y="1825625"/>
            <a:ext cx="10515600" cy="1325563"/>
          </a:xfrm>
        </p:spPr>
        <p:txBody>
          <a:bodyPr>
            <a:normAutofit/>
          </a:bodyPr>
          <a:lstStyle/>
          <a:p>
            <a:r>
              <a:rPr lang="tr-TR" sz="2800" b="1" dirty="0"/>
              <a:t> 2. Soru: Dünya, </a:t>
            </a:r>
            <a:r>
              <a:rPr lang="tr-TR" sz="2800" b="1" dirty="0" err="1"/>
              <a:t>Ay‟a</a:t>
            </a:r>
            <a:r>
              <a:rPr lang="tr-TR" sz="2800" b="1" dirty="0"/>
              <a:t> ve elmaya çekim kuvveti uygulamaktadır. Elma </a:t>
            </a:r>
            <a:r>
              <a:rPr lang="tr-TR" sz="2800" b="1" dirty="0" err="1"/>
              <a:t>Dünya‟ya</a:t>
            </a:r>
            <a:r>
              <a:rPr lang="tr-TR" sz="2800" b="1" dirty="0"/>
              <a:t> doğru hareket edip yere düşerken </a:t>
            </a:r>
            <a:r>
              <a:rPr lang="tr-TR" sz="2800" b="1" dirty="0" err="1"/>
              <a:t>Ay‟ın</a:t>
            </a:r>
            <a:r>
              <a:rPr lang="tr-TR" sz="2800" b="1" dirty="0"/>
              <a:t> yere düşmemesinin nedeni ne olabilir? </a:t>
            </a:r>
          </a:p>
        </p:txBody>
      </p:sp>
      <p:sp>
        <p:nvSpPr>
          <p:cNvPr id="3" name="Dikdörtgen 2"/>
          <p:cNvSpPr/>
          <p:nvPr/>
        </p:nvSpPr>
        <p:spPr>
          <a:xfrm>
            <a:off x="1049214" y="585539"/>
            <a:ext cx="10007991" cy="707886"/>
          </a:xfrm>
          <a:prstGeom prst="rect">
            <a:avLst/>
          </a:prstGeom>
        </p:spPr>
        <p:txBody>
          <a:bodyPr wrap="square">
            <a:spAutoFit/>
          </a:bodyPr>
          <a:lstStyle/>
          <a:p>
            <a:r>
              <a:rPr lang="tr-TR" sz="4000" dirty="0"/>
              <a:t>2. </a:t>
            </a:r>
            <a:r>
              <a:rPr lang="tr-TR" sz="4000" dirty="0" err="1"/>
              <a:t>Soru’dan</a:t>
            </a:r>
            <a:r>
              <a:rPr lang="tr-TR" sz="4000" dirty="0"/>
              <a:t> Elde Edilen Bulgular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pic>
        <p:nvPicPr>
          <p:cNvPr id="6146" name="Picture 2" descr="https://lh3.googleusercontent.com/VLNcHdp-B6IQquJ8FDOF-7UHq6ffQvdwRnKnv8XVgF0=w1010-h631-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844" y="3151188"/>
            <a:ext cx="5712730" cy="356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443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t>İkinci Soruya Ait Öğrenci Yanıtlarının Dağılımı </a:t>
            </a:r>
            <a:endParaRPr lang="tr-TR" dirty="0"/>
          </a:p>
        </p:txBody>
      </p:sp>
      <p:pic>
        <p:nvPicPr>
          <p:cNvPr id="4" name="İçerik Yer Tutucusu 3"/>
          <p:cNvPicPr>
            <a:picLocks noGrp="1" noChangeAspect="1"/>
          </p:cNvPicPr>
          <p:nvPr>
            <p:ph idx="1"/>
          </p:nvPr>
        </p:nvPicPr>
        <p:blipFill>
          <a:blip r:embed="rId2"/>
          <a:stretch>
            <a:fillRect/>
          </a:stretch>
        </p:blipFill>
        <p:spPr>
          <a:xfrm>
            <a:off x="838200" y="1842868"/>
            <a:ext cx="10317480" cy="406556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1734431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t>İkinci Soruya Ait Öğrenci Yanıtlarının Dağılımı </a:t>
            </a:r>
            <a:endParaRPr lang="tr-TR" dirty="0"/>
          </a:p>
        </p:txBody>
      </p:sp>
      <p:pic>
        <p:nvPicPr>
          <p:cNvPr id="4" name="İçerik Yer Tutucusu 3"/>
          <p:cNvPicPr>
            <a:picLocks noGrp="1" noChangeAspect="1"/>
          </p:cNvPicPr>
          <p:nvPr>
            <p:ph idx="1"/>
          </p:nvPr>
        </p:nvPicPr>
        <p:blipFill>
          <a:blip r:embed="rId2"/>
          <a:stretch>
            <a:fillRect/>
          </a:stretch>
        </p:blipFill>
        <p:spPr>
          <a:xfrm>
            <a:off x="838200" y="1690689"/>
            <a:ext cx="10317480" cy="448502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580014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t>İkinci Soruya Ait Öğrenci Yanıtlarının Dağılımı </a:t>
            </a:r>
            <a:endParaRPr lang="tr-TR" dirty="0"/>
          </a:p>
        </p:txBody>
      </p:sp>
      <p:pic>
        <p:nvPicPr>
          <p:cNvPr id="4" name="İçerik Yer Tutucusu 3"/>
          <p:cNvPicPr>
            <a:picLocks noGrp="1" noChangeAspect="1"/>
          </p:cNvPicPr>
          <p:nvPr>
            <p:ph idx="1"/>
          </p:nvPr>
        </p:nvPicPr>
        <p:blipFill>
          <a:blip r:embed="rId2"/>
          <a:stretch>
            <a:fillRect/>
          </a:stretch>
        </p:blipFill>
        <p:spPr>
          <a:xfrm>
            <a:off x="838200" y="2110154"/>
            <a:ext cx="10515600" cy="377014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3456626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 Bir an için yerçekiminin sınıfınızdaki nesneleri ve insanları hiç etkilemediğini düşünün. Bu durumda ne olabileceğini öğrencilerle tartışın. </a:t>
            </a:r>
          </a:p>
        </p:txBody>
      </p:sp>
      <p:pic>
        <p:nvPicPr>
          <p:cNvPr id="4" name="Resim 3"/>
          <p:cNvPicPr>
            <a:picLocks noChangeAspect="1"/>
          </p:cNvPicPr>
          <p:nvPr/>
        </p:nvPicPr>
        <p:blipFill>
          <a:blip r:embed="rId2"/>
          <a:stretch>
            <a:fillRect/>
          </a:stretch>
        </p:blipFill>
        <p:spPr>
          <a:xfrm>
            <a:off x="3554730" y="2998982"/>
            <a:ext cx="3727348" cy="342995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192092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content.cdninstagram.com/t51.2885-15/s480x480/e35/12424845_205741353107057_1507619671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7952" y="239151"/>
            <a:ext cx="7277552" cy="630994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170601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4471" y="728345"/>
            <a:ext cx="10515600" cy="4351338"/>
          </a:xfrm>
        </p:spPr>
        <p:txBody>
          <a:bodyPr/>
          <a:lstStyle/>
          <a:p>
            <a:r>
              <a:rPr lang="tr-TR" b="1" dirty="0"/>
              <a:t>Tohumlar hangi yöne büyüyeceklerini nasıl bilirler?</a:t>
            </a:r>
            <a:endParaRPr lang="tr-TR" dirty="0"/>
          </a:p>
          <a:p>
            <a:pPr marL="0" indent="0">
              <a:buNone/>
            </a:pPr>
            <a:br>
              <a:rPr lang="tr-TR" dirty="0"/>
            </a:br>
            <a:endParaRPr lang="tr-TR" dirty="0"/>
          </a:p>
        </p:txBody>
      </p:sp>
      <p:pic>
        <p:nvPicPr>
          <p:cNvPr id="1026" name="Picture 2" descr="http://www.iskoloji.com/images/yazi/839Ba%C5%9Fl%C4%B1ks%C4%B1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01" y="1786914"/>
            <a:ext cx="7111231" cy="4388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21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enokulu.net/yeni/image/galeri/Yer-Cekimi_21_10_140425105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2938" y="1983971"/>
            <a:ext cx="8035882" cy="4430896"/>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741301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0.gstatic.com/images?q=tbn:ANd9GcRYmFwnr-ZVoJyDy6psobLA0j1dhEl3qVOlfTpj1YCwW6h2BYv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3421" y="1690688"/>
            <a:ext cx="5738887" cy="4782406"/>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1169211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t>Kaynak :</a:t>
            </a:r>
          </a:p>
          <a:p>
            <a:r>
              <a:rPr lang="tr-TR" sz="2400" dirty="0"/>
              <a:t> </a:t>
            </a:r>
            <a:r>
              <a:rPr lang="tr-TR" sz="2400" b="1" dirty="0"/>
              <a:t>İlköğretim Öğrencilerinin Gözüyle “Yerçekimi Nerededir?, </a:t>
            </a:r>
            <a:r>
              <a:rPr lang="tr-TR" sz="2400" dirty="0"/>
              <a:t>M. Sabri KOCAKÜLAH, Zeynep KENAR AÇIL,</a:t>
            </a:r>
            <a:r>
              <a:rPr lang="tr-TR" dirty="0"/>
              <a:t> </a:t>
            </a:r>
            <a:r>
              <a:rPr lang="tr-TR" sz="2400" dirty="0"/>
              <a:t>TÜRK FEN BİLİMLERİ DERGİSİ, Yıl 8, Sayı 2, Haziran </a:t>
            </a:r>
            <a:r>
              <a:rPr lang="tr-TR" dirty="0"/>
              <a:t>2011 </a:t>
            </a:r>
          </a:p>
          <a:p>
            <a:r>
              <a:rPr lang="tr-TR" sz="2400" b="1" dirty="0"/>
              <a:t>Kütle, Ağırlık ve Yerçekimi Kavramlarının Farklı Öğretim Seviyelerindeki Öğrencilerin Anlama Düzeyleri</a:t>
            </a:r>
            <a:r>
              <a:rPr lang="tr-TR" sz="2400" dirty="0"/>
              <a:t>, H.Ş. Ayvacı ve ark. / Eğitim Fakültesi Dergisi 25 (2), 2012, 381-397Uludağ Üniversitesi Eğitim Fakültesi Dergisi</a:t>
            </a:r>
          </a:p>
          <a:p>
            <a:r>
              <a:rPr lang="tr-TR" sz="2400" b="1" dirty="0"/>
              <a:t>Yerçekimi, Kütle Ve Ağırlık Kavramlarına İlişkin Kavram Yanılgılarının Giderilmesinde </a:t>
            </a:r>
            <a:r>
              <a:rPr lang="tr-TR" sz="2400" b="1" dirty="0" err="1"/>
              <a:t>Haptic’in</a:t>
            </a:r>
            <a:r>
              <a:rPr lang="tr-TR" sz="2400" b="1" dirty="0"/>
              <a:t> Etkililiğinin Belirlenmesi, </a:t>
            </a:r>
            <a:r>
              <a:rPr lang="tr-TR" sz="2400" dirty="0"/>
              <a:t>İlknur REİSOĞLU , YÜKSEK LİSANS TEZİ, KASIM 2009 </a:t>
            </a:r>
            <a:endParaRPr lang="tr-TR" sz="2400" b="1" dirty="0"/>
          </a:p>
        </p:txBody>
      </p:sp>
    </p:spTree>
    <p:extLst>
      <p:ext uri="{BB962C8B-B14F-4D97-AF65-F5344CB8AC3E}">
        <p14:creationId xmlns:p14="http://schemas.microsoft.com/office/powerpoint/2010/main" val="3945086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itymersin.com/wp-content/uploads/2015/07/city-mersin-yazar-hikmet-savatli-te%C5%9Fekk%C3%BCr-620x33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4729" y="2542211"/>
            <a:ext cx="7061980" cy="314325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475093" y="618030"/>
            <a:ext cx="3401252" cy="923330"/>
          </a:xfrm>
          <a:prstGeom prst="rect">
            <a:avLst/>
          </a:prstGeom>
          <a:noFill/>
        </p:spPr>
        <p:txBody>
          <a:bodyPr wrap="none" lIns="91440" tIns="45720" rIns="91440" bIns="45720">
            <a:spAutoFit/>
          </a:bodyPr>
          <a:lstStyle/>
          <a:p>
            <a:pPr algn="ctr"/>
            <a:r>
              <a:rPr lang="tr-T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Teşekkürler</a:t>
            </a:r>
          </a:p>
        </p:txBody>
      </p:sp>
    </p:spTree>
    <p:extLst>
      <p:ext uri="{BB962C8B-B14F-4D97-AF65-F5344CB8AC3E}">
        <p14:creationId xmlns:p14="http://schemas.microsoft.com/office/powerpoint/2010/main" val="113423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1418" y="548005"/>
            <a:ext cx="10515600" cy="1325563"/>
          </a:xfrm>
        </p:spPr>
        <p:txBody>
          <a:bodyPr/>
          <a:lstStyle/>
          <a:p>
            <a:r>
              <a:rPr lang="tr-TR" b="1" dirty="0"/>
              <a:t>YER ÇEKİMİ YAŞLANMAYI GECİKTİRİYOR !</a:t>
            </a:r>
            <a:br>
              <a:rPr lang="tr-TR" b="1" dirty="0"/>
            </a:br>
            <a:endParaRPr lang="tr-TR" dirty="0"/>
          </a:p>
        </p:txBody>
      </p:sp>
      <p:pic>
        <p:nvPicPr>
          <p:cNvPr id="2050" name="Picture 2" descr="http://i.milliyet.com.tr/YeniAnaResim/2016/03/20/fft99_mf6759492.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5519" y="2550857"/>
            <a:ext cx="57721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yihaberler.net/wp-content/uploads/yaslil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01" y="1444882"/>
            <a:ext cx="459105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7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İlk kez bilim insanı Newton tarafından ortaya konulan “yerçekimi kuvveti” daha sonra Einstein ile farklı boyuta ulaşarak günümüzdeki son bilimsel kuramlardan kuantum teorisi-sicim teorileri ile farklı bir boyut kazanmıştır. O zaman “yerçekimi” kelimesini Newton’un açtığı kapıdan geçerek, sicim teorisine uzanan yolda hem bilimsel, hem de </a:t>
            </a:r>
            <a:r>
              <a:rPr lang="tr-TR" dirty="0" err="1"/>
              <a:t>felsefik</a:t>
            </a:r>
            <a:r>
              <a:rPr lang="tr-TR" dirty="0"/>
              <a:t> olarak birlikte inceleyelim.</a:t>
            </a:r>
          </a:p>
        </p:txBody>
      </p:sp>
      <p:pic>
        <p:nvPicPr>
          <p:cNvPr id="4" name="Picture 2" descr="http://bilgihanem.com/wp-content/uploads/2016/03/yercekimi-nasil-olus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178" y="4178687"/>
            <a:ext cx="6154615" cy="263769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
        <p:nvSpPr>
          <p:cNvPr id="2" name="Dikdörtgen 1"/>
          <p:cNvSpPr/>
          <p:nvPr/>
        </p:nvSpPr>
        <p:spPr>
          <a:xfrm>
            <a:off x="3175620" y="816877"/>
            <a:ext cx="5027017" cy="369332"/>
          </a:xfrm>
          <a:prstGeom prst="rect">
            <a:avLst/>
          </a:prstGeom>
        </p:spPr>
        <p:txBody>
          <a:bodyPr wrap="none">
            <a:spAutoFit/>
          </a:bodyPr>
          <a:lstStyle/>
          <a:p>
            <a:r>
              <a:rPr lang="tr-TR" dirty="0">
                <a:hlinkClick r:id="rId4"/>
              </a:rPr>
              <a:t>https://www.youtube.com/watch?v=EQi8Mycmb2Y</a:t>
            </a:r>
            <a:endParaRPr lang="tr-TR" dirty="0"/>
          </a:p>
        </p:txBody>
      </p:sp>
    </p:spTree>
    <p:extLst>
      <p:ext uri="{BB962C8B-B14F-4D97-AF65-F5344CB8AC3E}">
        <p14:creationId xmlns:p14="http://schemas.microsoft.com/office/powerpoint/2010/main" val="158293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Kutuplarda daha ağırken Ekvator’da ağırlığımız azalır çünkü Kuzey Kutbu’nda etkin yerçekimi ivmesi 9.8322 m/s2 olarak hesaplanırken Ekvator’da 9.7805 m/s2 olarak ifade edilir.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965" y="3235568"/>
            <a:ext cx="3878506" cy="3438379"/>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218143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 Etkin yerçekimi ivmesinin kutuplarda ekvatordan daha büyük olmasının başlıca 2 nedeni vardır. Bu farkın % 70’i Dünya’nın kendi ekseni etrafında dönmesinden,  % 30’u ise Dünya’nın şeklinin tam olarak küre olmamasından kaynaklanmaktadır.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pic>
        <p:nvPicPr>
          <p:cNvPr id="7" name="Resim 6"/>
          <p:cNvPicPr>
            <a:picLocks noChangeAspect="1"/>
          </p:cNvPicPr>
          <p:nvPr/>
        </p:nvPicPr>
        <p:blipFill>
          <a:blip r:embed="rId3"/>
          <a:stretch>
            <a:fillRect/>
          </a:stretch>
        </p:blipFill>
        <p:spPr>
          <a:xfrm>
            <a:off x="3770299" y="3587404"/>
            <a:ext cx="4352925" cy="3228975"/>
          </a:xfrm>
          <a:prstGeom prst="rect">
            <a:avLst/>
          </a:prstGeom>
        </p:spPr>
      </p:pic>
    </p:spTree>
    <p:extLst>
      <p:ext uri="{BB962C8B-B14F-4D97-AF65-F5344CB8AC3E}">
        <p14:creationId xmlns:p14="http://schemas.microsoft.com/office/powerpoint/2010/main" val="264648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825625"/>
            <a:ext cx="11020865" cy="4351338"/>
          </a:xfrm>
        </p:spPr>
        <p:txBody>
          <a:bodyPr/>
          <a:lstStyle/>
          <a:p>
            <a:r>
              <a:rPr lang="tr-TR" dirty="0"/>
              <a:t>Ekvatorda yerçekimi ivmesini ölçmek istiyorsak Dünya’nın dönüşünü de hesaba katmamız gerekiyor. Dünya’da yere göre hareketsiz duran bir cisme uzaydan baktığımızda aslında Dünya’nın ekseni etrafında dairesel bir yörüngede dönmektedir. Bu dönüşten kaynaklı olarak  0.0339 m/s² ivme oluşmakta ve etkin yerçekimi ivmesini ekvatorda azaltmaktadır. Yani bu dönüş hareketi olmasa ekvatorda yerçekimi ivmesi 9.8144 m/s2 olacaktı. (9.7805 + 0.0339 = 9.8144)</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322" y="5571388"/>
            <a:ext cx="1136678" cy="1244991"/>
          </a:xfrm>
          <a:prstGeom prst="rect">
            <a:avLst/>
          </a:prstGeom>
        </p:spPr>
      </p:pic>
    </p:spTree>
    <p:extLst>
      <p:ext uri="{BB962C8B-B14F-4D97-AF65-F5344CB8AC3E}">
        <p14:creationId xmlns:p14="http://schemas.microsoft.com/office/powerpoint/2010/main" val="400232401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1053</Words>
  <Application>Microsoft Office PowerPoint</Application>
  <PresentationFormat>Geniş ekran</PresentationFormat>
  <Paragraphs>79</Paragraphs>
  <Slides>43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43</vt:i4>
      </vt:variant>
    </vt:vector>
  </HeadingPairs>
  <TitlesOfParts>
    <vt:vector size="49" baseType="lpstr">
      <vt:lpstr>Arial</vt:lpstr>
      <vt:lpstr>Calibri</vt:lpstr>
      <vt:lpstr>Calibri Light</vt:lpstr>
      <vt:lpstr>Open Sans</vt:lpstr>
      <vt:lpstr>Times New Roman</vt:lpstr>
      <vt:lpstr>Office Teması</vt:lpstr>
      <vt:lpstr>YER ÇEKİMİ</vt:lpstr>
      <vt:lpstr>“EN” Çocukların STEM Projesi: "Uçan Halı" </vt:lpstr>
      <vt:lpstr>PowerPoint Sunusu</vt:lpstr>
      <vt:lpstr>PowerPoint Sunusu</vt:lpstr>
      <vt:lpstr>YER ÇEKİMİ YAŞLANMAYI GECİKTİRİYOR ! </vt:lpstr>
      <vt:lpstr>PowerPoint Sunusu</vt:lpstr>
      <vt:lpstr>PowerPoint Sunusu</vt:lpstr>
      <vt:lpstr>PowerPoint Sunusu</vt:lpstr>
      <vt:lpstr>PowerPoint Sunusu</vt:lpstr>
      <vt:lpstr>PowerPoint Sunusu</vt:lpstr>
      <vt:lpstr>PowerPoint Sunusu</vt:lpstr>
      <vt:lpstr>PowerPoint Sunusu</vt:lpstr>
      <vt:lpstr>KELEBEK ETKİSİ</vt:lpstr>
      <vt:lpstr>İlköğretim Öğrencilerinin Gözüyle  “Yerçekimi Nerededir?”</vt:lpstr>
      <vt:lpstr>PowerPoint Sunusu</vt:lpstr>
      <vt:lpstr>PowerPoint Sunusu</vt:lpstr>
      <vt:lpstr>PowerPoint Sunusu</vt:lpstr>
      <vt:lpstr>PowerPoint Sunusu</vt:lpstr>
      <vt:lpstr>PowerPoint Sunusu</vt:lpstr>
      <vt:lpstr>PowerPoint Sunusu</vt:lpstr>
      <vt:lpstr>PowerPoint Sunusu</vt:lpstr>
      <vt:lpstr>PowerPoint Sunusu</vt:lpstr>
      <vt:lpstr>Ağırlıksızlık, yer çekiminin olmaması demektir</vt:lpstr>
      <vt:lpstr>PowerPoint Sunusu</vt:lpstr>
      <vt:lpstr>PowerPoint Sunusu</vt:lpstr>
      <vt:lpstr>Kavram Yanılgısı  Atmosfer dışında yer çekimi kuvveti yoktur.</vt:lpstr>
      <vt:lpstr>PowerPoint Sunusu</vt:lpstr>
      <vt:lpstr>PowerPoint Sunusu</vt:lpstr>
      <vt:lpstr>PowerPoint Sunusu</vt:lpstr>
      <vt:lpstr>PowerPoint Sunusu</vt:lpstr>
      <vt:lpstr>Birinci Soruya Ait Öğrenci Yanıtlarının Dağılımı </vt:lpstr>
      <vt:lpstr>PowerPoint Sunusu</vt:lpstr>
      <vt:lpstr>PowerPoint Sunusu</vt:lpstr>
      <vt:lpstr> 2. Soru: Dünya, Ay‟a ve elmaya çekim kuvveti uygulamaktadır. Elma Dünya‟ya doğru hareket edip yere düşerken Ay‟ın yere düşmemesinin nedeni ne olabilir? </vt:lpstr>
      <vt:lpstr>İkinci Soruya Ait Öğrenci Yanıtlarının Dağılımı </vt:lpstr>
      <vt:lpstr>İkinci Soruya Ait Öğrenci Yanıtlarının Dağılımı </vt:lpstr>
      <vt:lpstr>İkinci Soruya Ait Öğrenci Yanıtlarının Dağılımı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YER ÇEKİMİ</dc:title>
  <dc:creator>Buse KULOĞLU</dc:creator>
  <cp:lastModifiedBy>mehmet genç</cp:lastModifiedBy>
  <cp:revision>53</cp:revision>
  <dcterms:created xsi:type="dcterms:W3CDTF">2016-05-07T13:28:56Z</dcterms:created>
  <dcterms:modified xsi:type="dcterms:W3CDTF">2018-11-16T09:54:04Z</dcterms:modified>
</cp:coreProperties>
</file>