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D3D4F"/>
    <a:srgbClr val="FFFFCC"/>
    <a:srgbClr val="C1F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AE32303-8D9E-4270-8B37-1F61D35F57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BBD046-94D9-4B11-A0B3-4E8AFFF331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8462E75-8CA8-4B61-B37F-24C5020FB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956C13-08E8-48EC-9E1E-6B97D06CD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9554C02-4BAC-47C0-91F1-B61350A70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0A15D-D002-438A-BD03-2B0BE0F5CA6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47191122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1278D8D-1BE1-4C48-B967-AAB258431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601647A-73FA-4DE3-9D0E-DA056ED7B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580A804-373A-45EA-945E-BC41C575F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5617906-770B-4FC2-9B3E-7D2645935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27CAD4B-D1CB-421D-A867-B2519C411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CDD42-CD0D-42AF-A59A-2DD46222114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0640576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6F915D9B-EA9A-446A-A762-1FA9BE3C8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5A3A955-6C9C-45DE-9BB6-9B1814635F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4454CA7-B0F4-4E26-9800-F1D7CCFF8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2E786F4-597F-4231-AA51-DA936B03B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EEB1E43-84FE-447B-B627-27CC04E14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CA67A-FF9F-4296-A119-09AF3DA2DBE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49799163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FE8C917-68D3-4419-9190-484810753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951FFA0-517C-4EFB-ADEF-122E1CFB1F8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1BAC1BF-212C-4C29-A8A3-46870A427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7A399DC-F35C-4038-9D90-4FA398BDCA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0ED3908-FB94-4889-980B-7534AA5C5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AD18242-B29A-434C-A639-8FC67FC08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FD78353-A128-4913-8A3B-7A1143FE3B2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15533838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391AEC1-E350-4E08-8811-F1B4E8BD0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562162-6D81-4E6F-A60F-4CFAB0F27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A23825C-7640-476C-862C-23719220D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08682BD-C521-4588-A18E-F403DA1B3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B5E0EFD-562F-4459-94D9-14408742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B27C5-F180-450F-BCDE-C4E0960A656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44983018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B0777E5-FE3D-4315-9A9B-15F1BD8D6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81403F-5A3F-438E-83AC-DC7BC31CC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2BEAF24-5DED-490F-80A0-2B2982D23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35594D2-6518-4F2D-9E9C-DE1B992FD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60CD65E-10D9-4293-9AD4-B4C18E371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7410A-DCC3-440C-91D7-5917E01B409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68380761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8CC58F-D88C-44D2-8E6D-66DD868C2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EA7721-B86F-411E-B4BC-0A9AC9AFD4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3ECAB60-4C58-48B1-8474-D51CA8087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BC8EBB6-6448-47DF-A355-2788B19AA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6B4F6B9-163E-4228-B081-5445B0A90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7E9CB6A-1742-4981-9019-CFD69D0EB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2459D-5163-4F28-AC15-EAB24505897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78413990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4181006-0F3D-46BE-89B4-56C8A1B8B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4FEF1D8-DB0B-416A-AFCD-3F253FB06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2FAAD07-EF6B-4F32-B50F-690DC9D0D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0AB6536-2BC9-4B4B-B05B-082A69FF5C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4F1D93A-D733-4B37-909A-AA823D0130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55D14E5-550E-41DD-81D6-7EAE85B67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1ED7A0A-1147-4E53-A4AF-0A052A8EF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C6EC8C8-AEE7-460A-91EF-5B38E98A1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E48E9-3896-4834-BC21-7799BB1B1EF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72121518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6D11EDB-F7A2-44AD-A9BC-03B1ACEB5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1A99747-F3DD-4450-BE63-61FCB547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FDAABCD-6041-44DE-92CB-4D6E7F427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C754C30-CDF9-4F83-9DAA-D4A9AE652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01D0-AD4C-4FDF-A62C-A1075131CB8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57883908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C008FDD-615F-4AF5-BFD5-0F939F415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0583370-2A98-40EB-9CA7-A5205D02E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60924F1-17D7-42A1-8628-C2D6714F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BE914-D009-4583-9402-7A35CB05818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90238633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BC2F465-9B9D-4A3D-8760-17B487C92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9D2094-8279-47FA-91E4-F54563C49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546AA5B-2B2B-46FC-8CFB-3E8F88D06E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3C4AA9B-4CC4-4350-B872-4E7D3A906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CCB7226-F827-40B1-BFC1-6CB42CBBD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49D0802-B830-4B28-9D28-ECFC24931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06DF0-FF6D-4476-8A1C-7F9E27BD4F4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766312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3FC1C25-F62D-498A-8164-9604FC001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64C61CAD-3201-4EC5-8316-2AC387D72A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FE2CF3E-D943-48B1-87C0-C6E22F62E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0FA1A39-68F9-4CC5-9977-A5BABF1FB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D3A45E7-4928-4F0C-9B5C-DD6F7ADF2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2ABB6AF-8DDC-4516-86EE-94EC494F8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23C01-3BDF-432C-AFC7-46C0B5836AC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71952630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B716B4B-4D73-41A5-914A-5CD352E95A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5CA32B4-DF2D-4278-86C0-3A1E3D432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45734E14-DE9B-47A8-9F97-55999856CDF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 altLang="tr-TR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01DE0B79-9841-41B4-AB8D-D6F4EE54DF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 altLang="tr-TR"/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C845E795-633F-45C0-B95A-EEE9519758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AAD6F3-F167-4304-8637-32E7C72C95FE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ransition>
    <p:zo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kuranvebilim.com/images/fotosentez/bitki144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079227A-8EEE-4DB5-A5B2-07733BF1ED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tr-TR" altLang="tr-TR" sz="4000">
                <a:solidFill>
                  <a:srgbClr val="FD3D4F"/>
                </a:solidFill>
              </a:rPr>
              <a:t>FOTOSENTEZ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E713268-272C-40E4-9E0F-FDA0CA025DF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tr-TR" altLang="tr-TR" sz="32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E6E98BBB-3902-4B10-B7B5-45AE096E05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FOTOSENTEZ İÇİN GEREKLİ OLANLAR</a:t>
            </a:r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D1CF0BCB-F31D-4212-A48B-0EF2D0D6EF5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tr-TR" altLang="tr-TR" sz="2800" b="1" u="sng">
                <a:solidFill>
                  <a:schemeClr val="accent2"/>
                </a:solidFill>
              </a:rPr>
              <a:t>İçeride Üretilenler</a:t>
            </a:r>
          </a:p>
          <a:p>
            <a:pPr algn="ctr">
              <a:buFontTx/>
              <a:buNone/>
            </a:pPr>
            <a:endParaRPr lang="tr-TR" altLang="tr-TR" sz="2800" b="1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tr-TR" altLang="tr-TR" sz="2800" b="1">
              <a:solidFill>
                <a:schemeClr val="accent2"/>
              </a:solidFill>
            </a:endParaRPr>
          </a:p>
          <a:p>
            <a:r>
              <a:rPr lang="tr-TR" altLang="tr-TR" sz="2800" b="1"/>
              <a:t>Enzim</a:t>
            </a:r>
          </a:p>
          <a:p>
            <a:r>
              <a:rPr lang="tr-TR" altLang="tr-TR" sz="2800" b="1"/>
              <a:t>Klorofil</a:t>
            </a:r>
          </a:p>
          <a:p>
            <a:pPr algn="ctr"/>
            <a:endParaRPr lang="tr-TR" altLang="tr-TR" sz="2800" b="1"/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9144BCC4-931C-4BFE-89BF-AFE6D8AE866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 sz="2800" b="1" u="sng">
                <a:solidFill>
                  <a:schemeClr val="accent2"/>
                </a:solidFill>
              </a:rPr>
              <a:t>Dışarıdan Alınanlar</a:t>
            </a:r>
          </a:p>
          <a:p>
            <a:pPr>
              <a:buFontTx/>
              <a:buNone/>
            </a:pPr>
            <a:endParaRPr lang="tr-TR" altLang="tr-TR" sz="2800" b="1" u="sng">
              <a:solidFill>
                <a:schemeClr val="accent2"/>
              </a:solidFill>
            </a:endParaRPr>
          </a:p>
          <a:p>
            <a:r>
              <a:rPr lang="tr-TR" altLang="tr-TR" sz="2800" b="1"/>
              <a:t>Karbondioksit</a:t>
            </a:r>
          </a:p>
          <a:p>
            <a:r>
              <a:rPr lang="tr-TR" altLang="tr-TR" sz="2800" b="1"/>
              <a:t>Su</a:t>
            </a:r>
          </a:p>
          <a:p>
            <a:r>
              <a:rPr lang="tr-TR" altLang="tr-TR" sz="2800" b="1"/>
              <a:t>Işık</a:t>
            </a:r>
          </a:p>
          <a:p>
            <a:r>
              <a:rPr lang="tr-TR" altLang="tr-TR" sz="2800" b="1"/>
              <a:t>Madensel tuzlar</a:t>
            </a:r>
            <a:r>
              <a:rPr lang="tr-TR" altLang="tr-TR" sz="2800"/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300" grpId="0" build="p"/>
      <p:bldP spid="5530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4201098F-8E4A-4551-8061-E853471193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KLOROFİL MOLEKÜLÜ</a:t>
            </a:r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9159304E-99B5-4D75-930B-E57815AAB7A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altLang="tr-TR" sz="2400" b="1"/>
              <a:t>Fotosentezi gerçekleştiren molekül, klorofildir.</a:t>
            </a:r>
          </a:p>
          <a:p>
            <a:r>
              <a:rPr lang="tr-TR" altLang="tr-TR" sz="2400" b="1"/>
              <a:t>Fotosentez mekanizması, bir klorofil molekülünün Güneş ışığını absorbe etmesiyle (emmesiyle) başlar.</a:t>
            </a:r>
            <a:r>
              <a:rPr lang="tr-TR" altLang="tr-TR" sz="2800"/>
              <a:t>  </a:t>
            </a:r>
          </a:p>
        </p:txBody>
      </p:sp>
      <p:pic>
        <p:nvPicPr>
          <p:cNvPr id="57350" name="Picture 6">
            <a:extLst>
              <a:ext uri="{FF2B5EF4-FFF2-40B4-BE49-F238E27FC236}">
                <a16:creationId xmlns:a16="http://schemas.microsoft.com/office/drawing/2014/main" id="{185327C7-4076-4C02-9E43-B29F7D37E789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1916113"/>
            <a:ext cx="2517775" cy="2435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>
            <a:extLst>
              <a:ext uri="{FF2B5EF4-FFF2-40B4-BE49-F238E27FC236}">
                <a16:creationId xmlns:a16="http://schemas.microsoft.com/office/drawing/2014/main" id="{03A0F223-DA58-4F15-A153-E5825672B1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FOTOSENTEZİ ETKİLEYEN FAKTÖRLER</a:t>
            </a:r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B36FA468-C1CD-4009-9DA9-02B84BA07E2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tr-TR" altLang="tr-TR" sz="2400" b="1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tr-TR" altLang="tr-TR" sz="2400" b="1">
                <a:solidFill>
                  <a:schemeClr val="accent2"/>
                </a:solidFill>
              </a:rPr>
              <a:t>Çevresel Faktörler</a:t>
            </a:r>
          </a:p>
          <a:p>
            <a:pPr>
              <a:buFontTx/>
              <a:buNone/>
            </a:pPr>
            <a:endParaRPr lang="tr-TR" altLang="tr-TR" sz="2400" b="1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Karbondioksit miktarı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Işık şiddeti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Sıcaklık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Mineral tuzları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E544D329-FD9D-4222-8D0E-2EA4BDFC942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tr-TR" altLang="tr-TR" sz="2400" b="1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tr-TR" altLang="tr-TR" sz="2400" b="1">
                <a:solidFill>
                  <a:schemeClr val="accent2"/>
                </a:solidFill>
              </a:rPr>
              <a:t>Genetik Faktörler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Kloroplast sayısı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Su miktarı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Yaprak genişliği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Stomaların yapısı ve sayısı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Kutikula kalınlığı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Enzim miktarı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9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9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93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93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59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59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59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9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59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59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59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59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593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593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7" grpId="0" build="p"/>
      <p:bldP spid="5939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97E5EE6-5468-414E-BEB4-BF3FE909FB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FOTOSENTEZ İLE SOLUNUMUN FARKLARI</a:t>
            </a: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4838C6BF-4059-4941-9B18-E1748CFEB97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tr-TR" altLang="tr-TR" sz="2400" b="1">
                <a:solidFill>
                  <a:srgbClr val="FD3D4F"/>
                </a:solidFill>
              </a:rPr>
              <a:t>FOTOSENTEZ</a:t>
            </a:r>
          </a:p>
          <a:p>
            <a:pPr algn="ctr">
              <a:buFontTx/>
              <a:buNone/>
            </a:pPr>
            <a:endParaRPr lang="tr-TR" altLang="tr-TR" sz="2400" b="1">
              <a:solidFill>
                <a:srgbClr val="FD3D4F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Besin ve oksijen üretilir.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Su ve karbondioksit kullanılır.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Işık gereklidir.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Işık enerjisi, kimyasal enerjiye çevrilir.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Isı alan bir olaydır.</a:t>
            </a:r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2AF77DD4-29ED-43DD-9AC4-DA334A0F71D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tr-TR" altLang="tr-TR" sz="2400" b="1">
                <a:solidFill>
                  <a:schemeClr val="accent2"/>
                </a:solidFill>
              </a:rPr>
              <a:t>SOLUNUM</a:t>
            </a:r>
          </a:p>
          <a:p>
            <a:pPr algn="ctr">
              <a:buFontTx/>
              <a:buNone/>
            </a:pPr>
            <a:endParaRPr lang="tr-TR" altLang="tr-TR" sz="2400" b="1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Besin ve oksijen tüketilir.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Su ve karbondioksit açığa çıkar.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Işık gerekmez.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Kimyasal bağ enerjisi, ATP enerjisine çevrilir.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/>
              <a:t>Isı veren bir olaydır.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1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1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1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1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1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1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61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61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61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61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93954045-4760-46E0-9843-D8E4996575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FOTOSENTEZİN YERYÜZÜNDEKİ HAYAT İÇİN ÖNEMİ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05D048B3-A03F-4201-A6C8-1FC6AF7899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z="2000" b="1">
                <a:solidFill>
                  <a:schemeClr val="accent2"/>
                </a:solidFill>
              </a:rPr>
              <a:t>Fotosentez;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 b="1"/>
              <a:t>Yaprak, çiçek, tohum, meyve gibi ölen organların yenilenmesini,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 b="1"/>
              <a:t>Bitki kütlesinin artmasını,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 b="1"/>
              <a:t>Hayvanlarla insanların tükettiği besin maddelerinin oluşumunu sağlar.</a:t>
            </a:r>
            <a:r>
              <a:rPr lang="tr-TR" altLang="tr-TR" sz="2000"/>
              <a:t>  </a:t>
            </a:r>
          </a:p>
          <a:p>
            <a:r>
              <a:rPr lang="tr-TR" altLang="tr-TR" sz="2000" b="1">
                <a:solidFill>
                  <a:schemeClr val="accent2"/>
                </a:solidFill>
              </a:rPr>
              <a:t>Fotosentez yapan yeşil bitkiler;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 b="1"/>
              <a:t>Petrol, kömür, doğal gazın kaynağını oluşturur.</a:t>
            </a:r>
            <a:r>
              <a:rPr lang="tr-TR" altLang="tr-TR" sz="200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 b="1"/>
              <a:t>Kireç taşlarının yapısına dolaylı olarak katkıda bulunur.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 b="1"/>
              <a:t>Canlıların ihtiyacı olan oksijeni üretir.</a:t>
            </a:r>
          </a:p>
          <a:p>
            <a:r>
              <a:rPr lang="tr-TR" altLang="tr-TR" sz="2000" b="1">
                <a:solidFill>
                  <a:schemeClr val="accent2"/>
                </a:solidFill>
              </a:rPr>
              <a:t>Fotosentez atmosferdeki gaz oranlarının sabit kalmasını sağlar.</a:t>
            </a:r>
            <a:endParaRPr lang="tr-TR" altLang="tr-TR" sz="20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4" name="Rectangle 8">
            <a:extLst>
              <a:ext uri="{FF2B5EF4-FFF2-40B4-BE49-F238E27FC236}">
                <a16:creationId xmlns:a16="http://schemas.microsoft.com/office/drawing/2014/main" id="{D03D488D-5B2F-43D3-BA5F-FD8DDA03EC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 sz="2800" b="1">
              <a:solidFill>
                <a:srgbClr val="FF66FF"/>
              </a:solidFill>
            </a:endParaRPr>
          </a:p>
        </p:txBody>
      </p:sp>
      <p:pic>
        <p:nvPicPr>
          <p:cNvPr id="65551" name="Picture 15">
            <a:extLst>
              <a:ext uri="{FF2B5EF4-FFF2-40B4-BE49-F238E27FC236}">
                <a16:creationId xmlns:a16="http://schemas.microsoft.com/office/drawing/2014/main" id="{4B4E3039-F347-48A2-989F-864BE38E512A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908050"/>
            <a:ext cx="5372100" cy="4525963"/>
          </a:xfrm>
          <a:noFill/>
          <a:ln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0" name="Rectangle 8">
            <a:extLst>
              <a:ext uri="{FF2B5EF4-FFF2-40B4-BE49-F238E27FC236}">
                <a16:creationId xmlns:a16="http://schemas.microsoft.com/office/drawing/2014/main" id="{FDB62D48-5411-48AE-A730-739D0A55A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FOTOSENTEZ MUCİZESİ</a:t>
            </a:r>
          </a:p>
        </p:txBody>
      </p:sp>
      <p:pic>
        <p:nvPicPr>
          <p:cNvPr id="74762" name="Picture 10" descr="resim">
            <a:extLst>
              <a:ext uri="{FF2B5EF4-FFF2-40B4-BE49-F238E27FC236}">
                <a16:creationId xmlns:a16="http://schemas.microsoft.com/office/drawing/2014/main" id="{9ABD886D-C418-460A-B653-205C70E089E2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1600200"/>
            <a:ext cx="6335713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110EBD39-4516-42EF-9840-F04203D748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KAYNAKÇA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B383C76B-16F3-4524-B85C-820550EBB0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400" b="1"/>
              <a:t>Özer BULUT, Davut SAĞDIÇ, Selim KORKMAZ; Lise BİYOLOJİ 3; 3. Baskı, Milli Eğitim Basımevi, İstanbul-2000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altLang="tr-TR" sz="2400" b="1"/>
          </a:p>
          <a:p>
            <a:pPr>
              <a:lnSpc>
                <a:spcPct val="80000"/>
              </a:lnSpc>
            </a:pPr>
            <a:r>
              <a:rPr lang="tr-TR" altLang="tr-TR" sz="2400" b="1"/>
              <a:t>Liselere Hazırlık Eliften Dergisi; Elit Yayıncılık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altLang="tr-TR" sz="2400" b="1"/>
          </a:p>
          <a:p>
            <a:pPr>
              <a:lnSpc>
                <a:spcPct val="80000"/>
              </a:lnSpc>
            </a:pPr>
            <a:r>
              <a:rPr lang="tr-TR" altLang="tr-TR" sz="2400" b="1"/>
              <a:t>ÖSS’ye Hazırlık Biyoloji; Fem Yayınları; İzmir-2001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altLang="tr-TR" sz="2400" b="1"/>
          </a:p>
          <a:p>
            <a:pPr>
              <a:lnSpc>
                <a:spcPct val="80000"/>
              </a:lnSpc>
            </a:pPr>
            <a:r>
              <a:rPr lang="tr-TR" altLang="tr-TR" sz="2400" b="1"/>
              <a:t>Banu GÜNGÖR, Dr. İlbilge DÖKME, Salim ÜLKER, F. Nadan YILDIRAN, Dr. Raziye AYDINLI, Z. Bilge BAŞ; İlköğretim Fen Bilgisi 6 Ders Kitabı; Milli Eğitim Basımevi, İstanbul-2002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DA102B94-BA76-4642-9FA2-3478779E50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KAYNAKÇA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01CF6B12-0712-470E-99A0-043D0CF40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z="2400" b="1"/>
              <a:t>Tematik Ansiklopedi Thema Larousse; 3. Cilt; Milliyet Yayınları; İstanbul-1993</a:t>
            </a:r>
          </a:p>
          <a:p>
            <a:pPr>
              <a:buFontTx/>
              <a:buNone/>
            </a:pPr>
            <a:endParaRPr lang="tr-TR" altLang="tr-TR" sz="2400" b="1"/>
          </a:p>
          <a:p>
            <a:r>
              <a:rPr lang="tr-TR" altLang="tr-TR" sz="2400" b="1"/>
              <a:t>http://www.bilgilerdunyası.com.tr</a:t>
            </a:r>
          </a:p>
          <a:p>
            <a:pPr>
              <a:buFontTx/>
              <a:buNone/>
            </a:pPr>
            <a:endParaRPr lang="tr-TR" altLang="tr-TR" sz="2400" b="1"/>
          </a:p>
          <a:p>
            <a:r>
              <a:rPr lang="tr-TR" altLang="tr-TR" sz="2400" b="1"/>
              <a:t>http://www.harunyahya.org.tr</a:t>
            </a:r>
          </a:p>
          <a:p>
            <a:pPr>
              <a:buFontTx/>
              <a:buNone/>
            </a:pPr>
            <a:endParaRPr lang="tr-TR" altLang="tr-TR" sz="2400" b="1"/>
          </a:p>
          <a:p>
            <a:r>
              <a:rPr lang="tr-TR" altLang="tr-TR" sz="2400" b="1"/>
              <a:t>http://www.esselam.net</a:t>
            </a:r>
          </a:p>
          <a:p>
            <a:pPr>
              <a:buFontTx/>
              <a:buNone/>
            </a:pPr>
            <a:endParaRPr lang="tr-TR" altLang="tr-TR" sz="2400" b="1"/>
          </a:p>
          <a:p>
            <a:pPr>
              <a:buFontTx/>
              <a:buNone/>
            </a:pPr>
            <a:endParaRPr lang="tr-TR" altLang="tr-TR" sz="24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8E2401C-97BC-4301-92EC-4F841B67FA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Fotosentez Nedir?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D58AFC6-DE37-4D00-A07C-49C176533D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 sz="2400" b="1"/>
              <a:t>    Bütün enerjilerin kaynağı Güneş’tir. Hiçbir canlı Güneş’in ışık enerjisini doğrudan kullanamaz; ancak onu başka enerji şekillerine dönüştürerek Güneş’in ışık enerjisinden yararlanabilir. </a:t>
            </a:r>
            <a:r>
              <a:rPr lang="tr-TR" altLang="tr-TR" sz="2400" b="1">
                <a:solidFill>
                  <a:srgbClr val="000000"/>
                </a:solidFill>
                <a:cs typeface="Times New Roman" panose="02020603050405020304" pitchFamily="18" charset="0"/>
              </a:rPr>
              <a:t>Klorofil gibi özel pigmentlere sahip bitkiler, algler, bakteriler Güneş enerjisini tutarak hücrelerin yararlanabileceği enerji şekline dönüştürür. Yeşil bitkilerin Güneş enerjisini kullanarak inorganik maddelerden organik besin maddesi sentezlemesi olayına </a:t>
            </a:r>
            <a:r>
              <a:rPr lang="tr-TR" altLang="tr-TR" sz="2400" b="1">
                <a:solidFill>
                  <a:srgbClr val="FD3D4F"/>
                </a:solidFill>
                <a:cs typeface="Times New Roman" panose="02020603050405020304" pitchFamily="18" charset="0"/>
              </a:rPr>
              <a:t>fotosentez</a:t>
            </a:r>
            <a:r>
              <a:rPr lang="tr-TR" altLang="tr-TR" sz="2400" b="1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tr-TR" altLang="tr-TR" sz="2400" b="1">
                <a:solidFill>
                  <a:srgbClr val="000000"/>
                </a:solidFill>
                <a:cs typeface="Times New Roman" panose="02020603050405020304" pitchFamily="18" charset="0"/>
              </a:rPr>
              <a:t>denir.</a:t>
            </a:r>
            <a:r>
              <a:rPr lang="tr-TR" altLang="tr-TR" sz="2400"/>
              <a:t> 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4098CFC-8358-40FB-9ED7-2C3F1E4FE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BİTKİNİN KİMYA FABRİKASI “YAPRAK”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357DA037-FDEE-40C0-ABB2-6FAFF727E3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z="2400" b="1"/>
              <a:t>Yapraklar, görevlerine uygun özellikler taşır.</a:t>
            </a:r>
            <a:r>
              <a:rPr lang="tr-TR" altLang="tr-TR"/>
              <a:t> </a:t>
            </a:r>
          </a:p>
          <a:p>
            <a:r>
              <a:rPr lang="tr-TR" altLang="tr-TR" sz="2400" b="1"/>
              <a:t>Yaprağın yassı biçimi, tüm hücrelerin dış ortama  yakın   olmasını sağlar; böylece gaz alışverişi kolaylaşır.</a:t>
            </a:r>
          </a:p>
          <a:p>
            <a:r>
              <a:rPr lang="tr-TR" altLang="tr-TR" sz="2400" b="1"/>
              <a:t>Yaprakların birçok gözeneğe sahip olması gaz alışverişini kolaylaştırır.</a:t>
            </a:r>
            <a:r>
              <a:rPr lang="tr-TR" altLang="tr-TR"/>
              <a:t>  </a:t>
            </a:r>
          </a:p>
          <a:p>
            <a:r>
              <a:rPr lang="tr-TR" altLang="tr-TR" sz="2400" b="1"/>
              <a:t>Yaprakların geniş olan yüzeyleri, Güneş ışığından kaynaklanan fazla ısının atılmasını sağlar.</a:t>
            </a:r>
            <a:r>
              <a:rPr lang="tr-TR" altLang="tr-TR"/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3D31CDC-E8CA-4220-8EC7-89EE7A9F4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BİTKİNİN KİMYA FABRİKASI “YAPRAK”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63CDA9CA-2D3F-4E6C-931D-06DEFD9C5B5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tr-TR" altLang="tr-TR" sz="2800" b="1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tr-TR" altLang="tr-TR" sz="2800" b="1">
                <a:solidFill>
                  <a:schemeClr val="accent2"/>
                </a:solidFill>
              </a:rPr>
              <a:t>Yaprağın Kısımları :</a:t>
            </a:r>
          </a:p>
          <a:p>
            <a:pPr>
              <a:buFontTx/>
              <a:buNone/>
            </a:pPr>
            <a:endParaRPr lang="tr-TR" altLang="tr-TR" sz="2800" b="1">
              <a:solidFill>
                <a:schemeClr val="accent2"/>
              </a:solidFill>
            </a:endParaRPr>
          </a:p>
          <a:p>
            <a:r>
              <a:rPr lang="tr-TR" altLang="tr-TR" sz="2800" b="1"/>
              <a:t>Yaprak sapı</a:t>
            </a:r>
          </a:p>
          <a:p>
            <a:r>
              <a:rPr lang="tr-TR" altLang="tr-TR" sz="2800" b="1"/>
              <a:t>Yaprak kını</a:t>
            </a:r>
          </a:p>
          <a:p>
            <a:r>
              <a:rPr lang="tr-TR" altLang="tr-TR" sz="2800" b="1"/>
              <a:t>Yaprak ayası</a:t>
            </a:r>
          </a:p>
        </p:txBody>
      </p:sp>
      <p:pic>
        <p:nvPicPr>
          <p:cNvPr id="41996" name="Picture 12" descr="BD18227_">
            <a:extLst>
              <a:ext uri="{FF2B5EF4-FFF2-40B4-BE49-F238E27FC236}">
                <a16:creationId xmlns:a16="http://schemas.microsoft.com/office/drawing/2014/main" id="{3E6D891A-FC11-43F6-BDB8-9A1CA030117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5963" y="2492375"/>
            <a:ext cx="1990725" cy="1990725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19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19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19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19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1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9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>
            <a:extLst>
              <a:ext uri="{FF2B5EF4-FFF2-40B4-BE49-F238E27FC236}">
                <a16:creationId xmlns:a16="http://schemas.microsoft.com/office/drawing/2014/main" id="{DA19B801-4B95-4A69-916C-7926AAF688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YAPRAK KESİTİ</a:t>
            </a:r>
          </a:p>
        </p:txBody>
      </p:sp>
      <p:pic>
        <p:nvPicPr>
          <p:cNvPr id="45065" name="Picture 9" descr="http://www.kuranvebilim.com/images/fotosentez/bitki144.jpg">
            <a:extLst>
              <a:ext uri="{FF2B5EF4-FFF2-40B4-BE49-F238E27FC236}">
                <a16:creationId xmlns:a16="http://schemas.microsoft.com/office/drawing/2014/main" id="{E649E763-C4B3-457F-A5B7-BBA41B3CAF36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 r:link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1844675"/>
            <a:ext cx="3900487" cy="3144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>
            <a:extLst>
              <a:ext uri="{FF2B5EF4-FFF2-40B4-BE49-F238E27FC236}">
                <a16:creationId xmlns:a16="http://schemas.microsoft.com/office/drawing/2014/main" id="{B14F672F-7E2E-40F6-9515-ED4DC479DA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BİTKİNİN KİMYA FABRİKASI “YAPRAK”</a:t>
            </a:r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F2808DBE-67D6-4021-9ECA-387A2EA5814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 sz="2400" b="1">
                <a:solidFill>
                  <a:schemeClr val="accent2"/>
                </a:solidFill>
              </a:rPr>
              <a:t>Yaprak Çeşitleri</a:t>
            </a:r>
          </a:p>
          <a:p>
            <a:r>
              <a:rPr lang="tr-TR" altLang="tr-TR" sz="2400" b="1"/>
              <a:t>Ayalarına Göre Yapraklar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/>
              <a:t>Basit Yaprak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/>
              <a:t>Bileşik Yaprak</a:t>
            </a:r>
          </a:p>
          <a:p>
            <a:r>
              <a:rPr lang="tr-TR" altLang="tr-TR" sz="2400" b="1"/>
              <a:t>Damar Şekillerine Göre Yapraklar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/>
              <a:t>Tüysü damarlı</a:t>
            </a:r>
            <a:r>
              <a:rPr lang="tr-TR" altLang="tr-TR" sz="280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/>
              <a:t>El ayası damarlı</a:t>
            </a:r>
            <a:r>
              <a:rPr lang="tr-TR" altLang="tr-TR" sz="280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/>
              <a:t>Paralel damarlı</a:t>
            </a:r>
          </a:p>
        </p:txBody>
      </p:sp>
      <p:pic>
        <p:nvPicPr>
          <p:cNvPr id="48135" name="Picture 7" descr="BD18227_">
            <a:extLst>
              <a:ext uri="{FF2B5EF4-FFF2-40B4-BE49-F238E27FC236}">
                <a16:creationId xmlns:a16="http://schemas.microsoft.com/office/drawing/2014/main" id="{DE9E365C-20F3-4C7A-8C71-451300C00AE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2636838"/>
            <a:ext cx="1990725" cy="1990725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1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  <p:bldP spid="4813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>
            <a:extLst>
              <a:ext uri="{FF2B5EF4-FFF2-40B4-BE49-F238E27FC236}">
                <a16:creationId xmlns:a16="http://schemas.microsoft.com/office/drawing/2014/main" id="{229A843A-84B9-4303-A271-16956B12C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BİTKİNİN KİMYA FABRİKASI “YAPRAK”</a:t>
            </a:r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58905625-10F7-4610-8402-576AA96B626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tr-TR" altLang="tr-TR" sz="240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tr-TR" altLang="tr-TR" sz="240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tr-TR" altLang="tr-TR" sz="2400" b="1">
                <a:solidFill>
                  <a:schemeClr val="accent2"/>
                </a:solidFill>
              </a:rPr>
              <a:t>Yaprağın Görevleri :</a:t>
            </a:r>
          </a:p>
          <a:p>
            <a:pPr>
              <a:buFontTx/>
              <a:buNone/>
            </a:pPr>
            <a:endParaRPr lang="tr-TR" altLang="tr-TR" sz="2400" b="1">
              <a:solidFill>
                <a:schemeClr val="accent2"/>
              </a:solidFill>
            </a:endParaRPr>
          </a:p>
          <a:p>
            <a:r>
              <a:rPr lang="tr-TR" altLang="tr-TR" sz="2400" b="1"/>
              <a:t>Solunum yapmak</a:t>
            </a:r>
          </a:p>
          <a:p>
            <a:r>
              <a:rPr lang="tr-TR" altLang="tr-TR" sz="2400" b="1"/>
              <a:t>Terleme yapmak</a:t>
            </a:r>
          </a:p>
          <a:p>
            <a:r>
              <a:rPr lang="tr-TR" altLang="tr-TR" sz="2400" b="1"/>
              <a:t>Fotosentez yapmak</a:t>
            </a:r>
          </a:p>
          <a:p>
            <a:pPr>
              <a:buFontTx/>
              <a:buNone/>
            </a:pPr>
            <a:endParaRPr lang="tr-TR" altLang="tr-TR" sz="2400" b="1">
              <a:solidFill>
                <a:schemeClr val="accent2"/>
              </a:solidFill>
            </a:endParaRPr>
          </a:p>
        </p:txBody>
      </p:sp>
      <p:pic>
        <p:nvPicPr>
          <p:cNvPr id="50183" name="Picture 7" descr="BD18227_">
            <a:extLst>
              <a:ext uri="{FF2B5EF4-FFF2-40B4-BE49-F238E27FC236}">
                <a16:creationId xmlns:a16="http://schemas.microsoft.com/office/drawing/2014/main" id="{AB2C1F27-2312-41F9-9AF4-4B7C689C60E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063" y="2636838"/>
            <a:ext cx="1990725" cy="1990725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0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0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1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39D018E5-FC6D-403C-8432-F88A8F06D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FOTOSENTEZ NASIL GERÇEKLEŞİR ?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6E75D2A3-73D3-4CFF-964C-A722A2907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z="2400" b="1"/>
              <a:t>Yeşil bitkiler, topraktan aldıkları madensel tuz ve suyu odun borularıyla yapraklara kadar taşır.</a:t>
            </a:r>
            <a:r>
              <a:rPr lang="tr-TR" altLang="tr-TR"/>
              <a:t> </a:t>
            </a:r>
          </a:p>
          <a:p>
            <a:r>
              <a:rPr lang="tr-TR" altLang="tr-TR" sz="2400" b="1"/>
              <a:t>Yapraklardaki klorofiller, Güneş ışığını emerler ve kloroplastlarda fotosentez reaksiyonları gerçekleşir.</a:t>
            </a:r>
          </a:p>
          <a:p>
            <a:r>
              <a:rPr lang="tr-TR" altLang="tr-TR" sz="2400" b="1"/>
              <a:t>Gerçekleşen reaksiyonlar sonucunda besin (glikoz) oluşur ve oksijen açığa çıkar.</a:t>
            </a:r>
            <a:r>
              <a:rPr lang="tr-TR" altLang="tr-TR" sz="2400"/>
              <a:t>  </a:t>
            </a:r>
          </a:p>
          <a:p>
            <a:pPr>
              <a:buFontTx/>
              <a:buNone/>
            </a:pPr>
            <a:r>
              <a:rPr lang="tr-TR" altLang="tr-TR" sz="2400"/>
              <a:t>                                         </a:t>
            </a:r>
            <a:r>
              <a:rPr lang="tr-TR" altLang="tr-TR" sz="2000"/>
              <a:t>Güneş Işığı</a:t>
            </a:r>
            <a:endParaRPr lang="tr-TR" altLang="tr-TR" sz="2400"/>
          </a:p>
          <a:p>
            <a:pPr>
              <a:buFontTx/>
              <a:buNone/>
            </a:pPr>
            <a:r>
              <a:rPr lang="tr-TR" altLang="tr-TR" sz="2400"/>
              <a:t>     Karbondioksit +  Su                        </a:t>
            </a:r>
            <a:r>
              <a:rPr lang="tr-TR" altLang="tr-TR" sz="2400">
                <a:cs typeface="Arial" panose="020B0604020202020204" pitchFamily="34" charset="0"/>
              </a:rPr>
              <a:t>Besin  + Oksijen</a:t>
            </a:r>
          </a:p>
          <a:p>
            <a:pPr>
              <a:buFontTx/>
              <a:buNone/>
            </a:pPr>
            <a:r>
              <a:rPr lang="tr-TR" altLang="tr-TR" sz="2400">
                <a:cs typeface="Arial" panose="020B0604020202020204" pitchFamily="34" charset="0"/>
              </a:rPr>
              <a:t>                                            </a:t>
            </a:r>
            <a:r>
              <a:rPr lang="tr-TR" altLang="tr-TR" sz="2000">
                <a:cs typeface="Arial" panose="020B0604020202020204" pitchFamily="34" charset="0"/>
              </a:rPr>
              <a:t>Klorofil</a:t>
            </a:r>
            <a:r>
              <a:rPr lang="tr-TR" altLang="tr-TR" sz="2400">
                <a:cs typeface="Arial" panose="020B0604020202020204" pitchFamily="34" charset="0"/>
              </a:rPr>
              <a:t> </a:t>
            </a:r>
            <a:endParaRPr lang="tr-TR" altLang="tr-TR">
              <a:cs typeface="Arial" panose="020B0604020202020204" pitchFamily="34" charset="0"/>
            </a:endParaRPr>
          </a:p>
        </p:txBody>
      </p:sp>
      <p:sp>
        <p:nvSpPr>
          <p:cNvPr id="52229" name="AutoShape 5">
            <a:extLst>
              <a:ext uri="{FF2B5EF4-FFF2-40B4-BE49-F238E27FC236}">
                <a16:creationId xmlns:a16="http://schemas.microsoft.com/office/drawing/2014/main" id="{4139A818-E4CA-4475-9DDC-F9411E03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652963"/>
            <a:ext cx="1295400" cy="288925"/>
          </a:xfrm>
          <a:prstGeom prst="rightArrow">
            <a:avLst>
              <a:gd name="adj1" fmla="val 50000"/>
              <a:gd name="adj2" fmla="val 112088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1800"/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  <p:bldP spid="522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2016BC89-F7B4-4D54-8A89-A20E748B8D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66FF"/>
                </a:solidFill>
              </a:rPr>
              <a:t>Fotosentezin Şeması</a:t>
            </a:r>
          </a:p>
        </p:txBody>
      </p:sp>
      <p:pic>
        <p:nvPicPr>
          <p:cNvPr id="53252" name="Picture 4">
            <a:extLst>
              <a:ext uri="{FF2B5EF4-FFF2-40B4-BE49-F238E27FC236}">
                <a16:creationId xmlns:a16="http://schemas.microsoft.com/office/drawing/2014/main" id="{A4A4AD50-55C7-4828-BE1F-940D26C72951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6275" y="2428875"/>
            <a:ext cx="7791450" cy="2867025"/>
          </a:xfrm>
          <a:solidFill>
            <a:srgbClr val="C1FFC1"/>
          </a:solidFill>
          <a:ln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540</Words>
  <Application>Microsoft Office PowerPoint</Application>
  <PresentationFormat>Ekran Gösterisi (4:3)</PresentationFormat>
  <Paragraphs>115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Wingdings</vt:lpstr>
      <vt:lpstr>Varsayılan Tasarım</vt:lpstr>
      <vt:lpstr>FOTOSENTEZ</vt:lpstr>
      <vt:lpstr>Fotosentez Nedir?</vt:lpstr>
      <vt:lpstr>BİTKİNİN KİMYA FABRİKASI “YAPRAK”</vt:lpstr>
      <vt:lpstr>BİTKİNİN KİMYA FABRİKASI “YAPRAK”</vt:lpstr>
      <vt:lpstr>YAPRAK KESİTİ</vt:lpstr>
      <vt:lpstr>BİTKİNİN KİMYA FABRİKASI “YAPRAK”</vt:lpstr>
      <vt:lpstr>BİTKİNİN KİMYA FABRİKASI “YAPRAK”</vt:lpstr>
      <vt:lpstr>FOTOSENTEZ NASIL GERÇEKLEŞİR ?</vt:lpstr>
      <vt:lpstr>Fotosentezin Şeması</vt:lpstr>
      <vt:lpstr>FOTOSENTEZ İÇİN GEREKLİ OLANLAR</vt:lpstr>
      <vt:lpstr>KLOROFİL MOLEKÜLÜ</vt:lpstr>
      <vt:lpstr>FOTOSENTEZİ ETKİLEYEN FAKTÖRLER</vt:lpstr>
      <vt:lpstr>FOTOSENTEZ İLE SOLUNUMUN FARKLARI</vt:lpstr>
      <vt:lpstr>FOTOSENTEZİN YERYÜZÜNDEKİ HAYAT İÇİN ÖNEMİ</vt:lpstr>
      <vt:lpstr>PowerPoint Sunusu</vt:lpstr>
      <vt:lpstr>FOTOSENTEZ MUCİZESİ</vt:lpstr>
      <vt:lpstr>KAYNAKÇA</vt:lpstr>
      <vt:lpstr>KAYNAKÇA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FOTOSENTEZ</dc:title>
  <dc:creator>http://www.nedir.org</dc:creator>
  <cp:lastModifiedBy>mehmet genç</cp:lastModifiedBy>
  <cp:revision>27</cp:revision>
  <dcterms:created xsi:type="dcterms:W3CDTF">2005-05-13T14:38:27Z</dcterms:created>
  <dcterms:modified xsi:type="dcterms:W3CDTF">2018-10-26T09:41:32Z</dcterms:modified>
</cp:coreProperties>
</file>