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2"/>
  </p:notesMasterIdLst>
  <p:sldIdLst>
    <p:sldId id="256" r:id="rId2"/>
    <p:sldId id="268" r:id="rId3"/>
    <p:sldId id="267" r:id="rId4"/>
    <p:sldId id="298" r:id="rId5"/>
    <p:sldId id="258" r:id="rId6"/>
    <p:sldId id="259" r:id="rId7"/>
    <p:sldId id="260" r:id="rId8"/>
    <p:sldId id="261" r:id="rId9"/>
    <p:sldId id="262" r:id="rId10"/>
    <p:sldId id="274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96" r:id="rId27"/>
    <p:sldId id="282" r:id="rId28"/>
    <p:sldId id="284" r:id="rId29"/>
    <p:sldId id="285" r:id="rId30"/>
    <p:sldId id="286" r:id="rId31"/>
    <p:sldId id="287" r:id="rId32"/>
    <p:sldId id="288" r:id="rId33"/>
    <p:sldId id="299" r:id="rId34"/>
    <p:sldId id="289" r:id="rId35"/>
    <p:sldId id="290" r:id="rId36"/>
    <p:sldId id="291" r:id="rId37"/>
    <p:sldId id="292" r:id="rId38"/>
    <p:sldId id="293" r:id="rId39"/>
    <p:sldId id="294" r:id="rId40"/>
    <p:sldId id="297" r:id="rId4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C000"/>
    <a:srgbClr val="FFCC00"/>
    <a:srgbClr val="FF0066"/>
    <a:srgbClr val="FF3300"/>
    <a:srgbClr val="FF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F60F707-5DFE-4A29-A2D4-FFE30B0F0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845F2649-34AD-4AC5-9CCB-872FE656E1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C55B3FB-6070-4D62-BDC9-B2CA4881C12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C2A20D68-B8ED-439B-A5CD-CC41883AE7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F4E4D0E1-FA88-4985-BAD4-D72E9FD5B2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B1A49CE8-6907-4D2A-B865-3177B2404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anose="020B0604020202020204" pitchFamily="34" charset="0"/>
              </a:defRPr>
            </a:lvl1pPr>
          </a:lstStyle>
          <a:p>
            <a:fld id="{33279D0A-BF6C-427E-97FF-8D85FD4B9DE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45489DB-EDE2-4CFB-B08A-A1F18B21D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A602DEB-29A6-48EB-9FDC-0AE2E3C6026A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CB0E327-60C1-4306-AC8C-9BFC708035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FB7B916-2D61-4DD9-A366-055E4F350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D4BB7A6-528E-4B90-9958-1917BA599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9CF603D-6FDB-4810-BDA9-73D1C09C8D33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10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47B0346-F505-4C75-8643-33472FC0DF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2AEC85B-08AF-4D82-B698-C74E30FDD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9157A35-A111-448E-8FD9-8D6A88242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1384BB6-687E-4CB1-85CA-20AC8944696F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11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2C1402D-D80F-4A17-8526-041338739C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A0D9598-2467-4677-8688-9D677E6BE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4649BCF-3512-4C6D-8EF1-09D6769E9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F9749F0-64BD-4CA1-BDC9-B91C1257B78D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12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3502C8E-043B-4808-9A2D-4FB9DAF494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3421C1A-234F-4F1B-9EA8-CE9D07BB0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0C63E0C-BFC4-44B9-AA9C-34EE5FC6E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BE51EFF-7BC1-42D4-8EFE-198DA712A050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13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3DB8F9E-18A0-49D2-8788-E3764925FE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541AB67-4F97-433C-AA01-C0A99AFA5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A446325-B71D-4016-81FF-BC7666D2A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FB3BA42-7CAA-4038-9224-F113CB3A4217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14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159EB50-B179-4A71-B2B3-853F26E581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6301577-D448-4290-93D8-26F9D4837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DA865AE-8323-4C5E-B0CC-08327E314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A04D2FE-F81F-4DA9-AA9E-CA0F4BA64DDE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15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92FD40B-D0E8-47EC-8C40-2AD32B740A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37AE502-7C0F-45A2-947E-C3DDC18E4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D1F7DC3-6391-458E-9CE9-FCCE91F61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C7B8132-5B7C-4D50-9B7D-68527833A188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16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783A2E4-572B-498C-AFE3-C61F91B5CA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BF3DB9A-C5EC-4D2E-BD2F-673D96317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0A14442-7FBF-492A-918D-FD5EAC6A6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022439E-7467-4AAC-A165-82772205F8DE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17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B82CC5A-5E64-4DA3-B84B-F31245DD8A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DF45892-4ED3-4E13-B3F4-E20E3ED6E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A9EC280-20FE-4713-AE9B-BEA3F308D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87E3EAB-2ACC-44B7-9F97-734B8A564450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18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C112D5EB-C043-4254-9221-030A2E1235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165E162-B91D-48A4-BC20-2BA9F1A87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3D67669C-3DD0-4F33-BD3C-893AB4F6F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5ED8125-A1E5-43BD-AB3E-6992B60BFE7F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19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30A9A02-A7C5-4C3D-80F1-35DB484C5C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C5F89D0-421E-4ED6-AA6D-3A124CF87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C465B88-DB8F-4A97-8F12-1BDB74FDC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3855AED-30D1-4167-8D96-BD1B333AF28E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9586449-95F2-4F6E-B2C8-0EED5F2802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142B492-2D29-47A3-83BF-227C467C0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DD155787-D64A-4BF5-B019-0AC0EE1563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4719EB1-4AC2-477A-A281-A51A3E999DEF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20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8F4ECA8-75D4-4BFF-8A33-2211C63F2E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F07DA70-46EC-4B28-AD38-355B8CDE1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DA1479D-3F90-4387-9946-4E3BE569B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4DDEB3-87BE-4711-B3CE-4EF216042567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21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68713F4-BDEA-4E77-B7B4-8900EAEB71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592E97E-8473-4938-BA0E-342B91A23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05A1E33-AF5D-40C3-8C1E-1D1A328D5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8BA8EF5-374C-4BD0-AECB-8A7150061F8F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22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2C965B3-5E60-4DD9-9467-1148B444A7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0B7DE92-4E7E-42F1-876D-BFEF070D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36C7D25-39FA-40D2-9FB9-1F399054B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F68A82D-141C-4163-B1FB-AF344373B5B0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23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6A6F94C-B16A-4566-9F8F-0519A18DE4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55C9A992-484F-466E-AAA8-A34BC6F5D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6A73D62C-F8A9-4CBD-9CD6-0A90C43F4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560BB2F-92F2-41E8-9176-990918ABCA9D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24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5E3292F-9A52-4B2C-A312-6228EA7324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3527F05-0D23-46B3-B6D5-E7A0FEC2F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48C1F932-1BC1-4541-9AC1-A3C028B0AB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649E135-E1B5-448A-9C59-A3813DD3D094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25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F3F36DF-8889-4F8D-8CEB-2398F51BED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A5B68CC9-5D1A-4DE6-957B-BF35B890F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C386A10-5AB3-4454-B6BD-81ABB5359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825D175-3942-4364-B967-E743E09F0532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26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8805C24-4CF8-475C-9F47-31C7453353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4B2F770-673B-428D-94D7-07B6A1966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C0738D4-D962-440C-8F71-A3067630C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3718490-A85D-4139-9FCD-9F3C51AC8163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27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0B0FF64-4139-4FFF-A099-1128D92829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EC5D54B-7274-476C-9E23-32020D25A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17E14B3-CC2A-4180-BA28-AF4DE127D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4B47D97-9BBA-41EF-9646-D61B0775C1F3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28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1FA85FA-D74F-42B2-9E82-D3E599E2CD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0B360C2-83DD-4F86-B761-0DD044D4D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7B02E5BF-0E72-4A93-BC3C-B880F3D00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914FFC9-931B-4A94-9560-3A6D05FE7B28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29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157E773-137E-482F-B64B-869B5E232F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C4755ED-F3FC-476A-88D8-BAE043D00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895D1A6-33A3-4FE9-BCD2-234495BB3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21EB2FA-9098-44A0-B621-72E391CA8E2D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E77B0DC-609D-4591-903D-0B1AAEE560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FF1E8E3-7979-4638-ADCE-E5831D470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03FF6146-065D-4254-8EB9-354619290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6FA8E4-5616-4506-BA5F-2569C4840ED3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30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AF85A2E-9299-475D-BD41-1767224AC9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2DF5872-AF73-469B-B13B-BED8DDE52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FFC8FA3-BBA9-4D69-8179-7100CC03F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B0D2656-746A-4701-A4A4-F67B2E31FD21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31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A68B4570-CAE2-4CF2-9289-B7A7847976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21BD4D6-5410-4B53-8D28-77183F856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776EE7B-BFBD-4A06-9F8C-E2DDCAEB0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B65CC07-EF08-416B-B0AC-612900EDB59C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32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DE28324-3E96-4239-9EC6-890A2DFD4D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5C4A46B-FFBB-4A42-860F-D4FAA484B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D1521171-E732-4E09-878F-12778DBD9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A6883B7-688D-499B-8FF4-30EE493CDD50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34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AF9F3C9-E677-4B85-A79D-20183C50BF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ED0111B-6C47-4513-BF76-4F0664024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F6A1FC6-460C-4FDC-8AB3-B460C6615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C7A60B1-EAA3-4545-AFA2-7EAED06240E2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35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5DF0387-17DB-47AA-9517-F7DF9F6154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5949E1C-D9AE-46E0-B3BC-68EA84840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1C7B061F-763D-4086-8A52-2F2200851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5DE74BA-8622-455F-9D61-7609AED1B62D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36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04CFBEB-5AC3-44C1-AEAD-D54A5F7056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4084B7F-8C1E-47C2-B9B1-9CD01915E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5E7C971D-583D-4F97-98E2-288A12739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901902C-696F-4CD9-B655-4F338694D95C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37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5B8E906-5F2C-4C03-B54D-AAFE7ED9D4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51A1DFA5-CE55-454F-A0DF-5DA4C44C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C5A62A8-93E5-4E51-82F6-BCF3D6FB7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4237491-DEAB-4B4F-9982-8B335E194637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38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13633A4-2F3A-4F76-B6DA-A59EEC22E9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DD8B2CA2-C136-4843-833C-936D26CF1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E1FA3B80-177B-4270-A1B3-160500D56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7B67DC4-0B6C-4FD2-8F6C-17BEAE9644EC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39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70E9BE4-968D-407D-864B-363E3CBFBA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B18CBA54-E6E4-4898-AB86-C22D853FA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5895C26-F539-4662-8C37-F07539EDC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D840AAA-EC74-43D7-8A29-2A5E6395D479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40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03E6FBA-3419-4A64-80DF-F8E0427BE9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BBB9340-9DCE-4F80-AB08-3BBAC218A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068D444-1A5F-419E-9C0B-9AD00349C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70C925D-9EEF-47CB-9E72-BFED6BAE3EC6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4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082D2C0-8A0E-4010-BB9B-46497C8564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19DDD9B-7CEB-4095-A168-141989E2B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BF1AB39-B6E4-4BD4-B564-21FD672B2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A3DCA91-6F06-437B-883F-F6A8BD64EA1F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5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A974893-EE15-4E24-A8BB-A404E92039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B5BF17D-5977-460F-94E0-310DFF789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F412188-0F76-4DCA-AEC9-50F4486A4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871C4AD-DC4D-4EB3-B6B4-50917910897C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6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5799431-FD3C-4B8C-880F-12700454F1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7A3BE94-8B16-4044-B1B4-FC5BF588F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EE8B2F1-4D32-49BB-9B24-C4A775F476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41B0848-AA7D-47EB-B8AB-891C79E7433E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7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A084E1B-012B-4946-82C0-AC01203854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5B3B34F-A961-40EC-8D3F-9F4671CBC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D4E07C5-A515-4521-A653-2369BEEB0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AB1170B-C57F-486F-A86B-5654C9A4EE0B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8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240C536-FC08-413B-9462-CA49EF335D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05BF60E-7600-4905-BD68-1E1DE2690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6880EBF-AD0D-4732-BE58-6F5FD63C9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61BBF54-4EB6-4FD1-B2F8-E34B41978209}" type="slidenum">
              <a:rPr kumimoji="0" lang="tr-TR" altLang="tr-TR" sz="1200">
                <a:latin typeface="Arial" panose="020B0604020202020204" pitchFamily="34" charset="0"/>
              </a:rPr>
              <a:pPr eaLnBrk="1" hangingPunct="1"/>
              <a:t>9</a:t>
            </a:fld>
            <a:endParaRPr kumimoji="0" lang="tr-TR" altLang="tr-TR" sz="1200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2B9E81F-71FA-4D00-8CED-E46576D3A4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4CD1693-FD2A-41F2-886C-4D0CB0FC3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87366086-CC76-4A62-AD00-E04576E89B9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7203069-9704-45B6-AB14-0AAB62E416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563C250-996E-4AA1-98C0-17447EC6E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kumimoji="0" lang="tr-TR" altLang="tr-TR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FEB3D18-02B5-4CDF-9686-799586AA7F56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5DB11F18-9533-4028-AB70-CF0DBE721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B30888CB-DB47-4598-B622-776830908B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B6048E0-193E-4E3D-9E7F-F6E1D5E411C7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6FEE20F5-725F-4FAD-ACD7-B269B344F9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F6393BD1-07E4-4171-943A-B2CCB9B2B4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B24B1DB-4DCD-4490-B37E-7C320F70BAC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F57A6C0F-B493-4A6F-83A0-C837DA469E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8386F6CC-4EF6-42ED-A25B-39022CF986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tr-TR" noProof="0"/>
              <a:t>Asılın başlık stili için tıklatın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tr-TR" noProof="0"/>
              <a:t>Asılın alt başlık stili için tıklatın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2BD89F5-7797-4CC8-A45E-0E1E721A79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C37EEA2A-9D8F-4E1D-AFAD-278A65E00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B69634E8-6BE2-4EB8-859F-BBBE4095D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F1A4D-DD22-41E4-93E1-F7E6BFACA85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94612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A196D-40FE-4448-8D3F-AC135B141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6E55EC-E429-44E6-AE56-BB93207E4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97E10-C0FA-43EE-9E56-48DFF6F05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FCDC3-B220-4D5F-BAAB-1A04A2D5A3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5677752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C2FDA-6E9A-4A0B-B12F-A99AF34E3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CAB33-3144-41D0-A5A3-92DAB8BF6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D5790-BAE3-46A9-9A0A-9EF061C57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AB306-1915-4768-BF2C-1876EB458CC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8223077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E7F1C-DADE-4C6E-B78E-C8E66DD8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02F7AD-F467-4868-AFC9-A4EEAE335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4CBF9D-809D-48E5-8E99-1CE9A5C61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6CDB-E2B2-40B5-BBA8-EAF6E2938EF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3801646"/>
      </p:ext>
    </p:extLst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9E8905-4F4D-4321-845E-A894E004A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D5EAB9-2F15-403F-9A8B-C4613D463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84E0D7-2951-4F7A-A325-945DE810C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07858-8EC5-445F-A3A2-CF71FCEAB23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72919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773786-6EA3-4CC8-B9DD-32296625B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2172D1-5F5D-4ED6-B928-407720188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C020AA-8379-434D-83F4-B414FB6F1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FC788-79E7-4437-A01B-7F808D0154E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55501623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D7E5B3-2050-4ECF-A679-FAE539DDB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85577-9A33-42EA-971F-682A6E149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D4D74B-0C50-4B68-AD2F-F5380A024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A9894-3FBF-45C0-A3EF-C0DDA7AFA61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06156124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Başlık, Metin Üzerind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47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3"/>
          </p:nvPr>
        </p:nvSpPr>
        <p:spPr>
          <a:xfrm>
            <a:off x="685800" y="3695700"/>
            <a:ext cx="7772400" cy="22479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478ACF-AFFB-4885-B9F7-E507757F1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53618F3-4148-421F-8FFA-A1EEEAC32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75DDEB-F952-4B0A-AB1B-D3C849D276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7DD39-1636-48D5-9356-E250D016877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47778140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1F577-6427-48F3-98B0-C7894A8CC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1E66A-1CC1-4501-8758-841857841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666AD-E9B3-4A2A-AC71-F3217CB64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0A0C9-8A52-4F29-AA36-DB29E58934C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96896145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B4571-F9D0-4EA1-BF5B-7E9053425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91F33C-5EBB-4B89-A09D-780643884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9233A8-0E57-4969-9418-DEF948AC5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A73AD-003A-460D-9E12-B0C9259D204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57082765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FC04F3-1BAA-4BD6-9A95-1F37675A7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33460-E392-4E16-8468-D8B14D8F1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7CFA98-0091-48B5-8F58-8D6347214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B5004-BA6B-439D-BD1A-8D9B5A5BCC3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708653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7B1B3-C344-40D8-80D8-750FEC57FF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62ABE-478A-4405-8061-4F55CB153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951B1-2680-4E35-8192-A63837E24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FD908-6B04-4748-AEF8-5B14E772A96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1743885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853C58-73CA-4965-AB57-2AD095931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31EBF7-85CC-4D60-8C33-38045F440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E711DA-5B42-4BD6-AFA0-371727D90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F7996-9F7E-428E-9231-C2A4F0C52D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586940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D0E016-A09C-47B1-BA7B-C66073847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7FF4E1-7059-4913-BF11-655DC6C96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CFDA1A-6BA9-4C4A-9A97-E49FE6BAD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3F71F-ADA7-440F-B1CF-C5E47FCDBD2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9894748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B4D4BB-86ED-462F-B942-EFCC2001A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C9AAF9-DCDF-4285-97E4-CC59B55B2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B4F98A-7B60-4AF5-95BA-BCC01FBB2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E2BFF-C207-4373-8749-D55A8F43FC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68286533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A593B-E167-4C3D-9EA1-7F53CF051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A2F52-0288-46D9-9D3D-AF26F02FA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A6136-64B6-42AB-BDDC-5F30F5BE0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1EA6D-D9B9-4266-9CC6-03DDAE7747B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928405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18BECE-CB4C-44DF-8BF1-19A13B3C6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70C89-52BF-44A4-9924-440A600E9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0AE72-4697-4C2E-80E3-A6A92252F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33FBC-8134-4D87-8A2F-2834170641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630195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15C13E-6B7E-4366-9EA0-D492DF9F7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Asılın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7D55B5-0F5F-4497-9439-9EBED43C1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Asılın metin stilleri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94E7883-BDB5-4B42-AA9D-A78F453D24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176BFDD9-8105-4F78-82C2-19B457EAE8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tr-TR"/>
              <a:t>Hazırlayan :E.Önal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146523B6-BEB9-4B4F-BD6D-26E85E8D1C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</a:defRPr>
            </a:lvl1pPr>
          </a:lstStyle>
          <a:p>
            <a:fld id="{90EBBCAC-DC59-4940-9BC6-AC59F7DEF447}" type="slidenum">
              <a:rPr lang="tr-TR" altLang="tr-TR"/>
              <a:pPr/>
              <a:t>‹#›</a:t>
            </a:fld>
            <a:endParaRPr lang="tr-TR" altLang="tr-TR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E4D41E66-41D5-4722-AABD-6D1D1A2432F8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>
              <a:extLst>
                <a:ext uri="{FF2B5EF4-FFF2-40B4-BE49-F238E27FC236}">
                  <a16:creationId xmlns:a16="http://schemas.microsoft.com/office/drawing/2014/main" id="{64A2E141-BF66-4D60-A32A-726F2BA20D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045" name="Rectangle 9">
              <a:extLst>
                <a:ext uri="{FF2B5EF4-FFF2-40B4-BE49-F238E27FC236}">
                  <a16:creationId xmlns:a16="http://schemas.microsoft.com/office/drawing/2014/main" id="{AAEE73DA-3393-400C-B6BC-FD75A8960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kumimoji="0" lang="tr-TR" altLang="tr-TR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2" name="Group 10">
            <a:extLst>
              <a:ext uri="{FF2B5EF4-FFF2-40B4-BE49-F238E27FC236}">
                <a16:creationId xmlns:a16="http://schemas.microsoft.com/office/drawing/2014/main" id="{5177008A-D111-4580-8159-C8E9BE4AE24F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>
              <a:extLst>
                <a:ext uri="{FF2B5EF4-FFF2-40B4-BE49-F238E27FC236}">
                  <a16:creationId xmlns:a16="http://schemas.microsoft.com/office/drawing/2014/main" id="{C9745A50-E1DB-46B2-AC04-1CF106CA81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043" name="Rectangle 12">
              <a:extLst>
                <a:ext uri="{FF2B5EF4-FFF2-40B4-BE49-F238E27FC236}">
                  <a16:creationId xmlns:a16="http://schemas.microsoft.com/office/drawing/2014/main" id="{79FBB85F-5008-4D09-9712-E68933660A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grpSp>
        <p:nvGrpSpPr>
          <p:cNvPr id="1033" name="Group 13">
            <a:extLst>
              <a:ext uri="{FF2B5EF4-FFF2-40B4-BE49-F238E27FC236}">
                <a16:creationId xmlns:a16="http://schemas.microsoft.com/office/drawing/2014/main" id="{E092F23D-B672-4765-9677-E79CCE760592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>
              <a:extLst>
                <a:ext uri="{FF2B5EF4-FFF2-40B4-BE49-F238E27FC236}">
                  <a16:creationId xmlns:a16="http://schemas.microsoft.com/office/drawing/2014/main" id="{514AEEDF-9C21-4E6B-B529-1CD139C09E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041" name="Rectangle 15">
              <a:extLst>
                <a:ext uri="{FF2B5EF4-FFF2-40B4-BE49-F238E27FC236}">
                  <a16:creationId xmlns:a16="http://schemas.microsoft.com/office/drawing/2014/main" id="{26673E02-C393-4FD5-B8C3-EAAC430371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grpSp>
        <p:nvGrpSpPr>
          <p:cNvPr id="1034" name="Group 16">
            <a:extLst>
              <a:ext uri="{FF2B5EF4-FFF2-40B4-BE49-F238E27FC236}">
                <a16:creationId xmlns:a16="http://schemas.microsoft.com/office/drawing/2014/main" id="{ABCFA9C0-EB60-4CA9-84DE-A50DDF464FE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>
              <a:extLst>
                <a:ext uri="{FF2B5EF4-FFF2-40B4-BE49-F238E27FC236}">
                  <a16:creationId xmlns:a16="http://schemas.microsoft.com/office/drawing/2014/main" id="{AB17D89C-80B2-413C-AE4C-FE5317A1ED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039" name="Rectangle 18">
              <a:extLst>
                <a:ext uri="{FF2B5EF4-FFF2-40B4-BE49-F238E27FC236}">
                  <a16:creationId xmlns:a16="http://schemas.microsoft.com/office/drawing/2014/main" id="{1D32AB2B-735A-4499-8BCB-80420E6A1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  <p:grpSp>
        <p:nvGrpSpPr>
          <p:cNvPr id="51219" name="Group 19">
            <a:extLst>
              <a:ext uri="{FF2B5EF4-FFF2-40B4-BE49-F238E27FC236}">
                <a16:creationId xmlns:a16="http://schemas.microsoft.com/office/drawing/2014/main" id="{B90B7C6F-DF55-479E-8A4D-6E8FA6424C11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>
              <a:extLst>
                <a:ext uri="{FF2B5EF4-FFF2-40B4-BE49-F238E27FC236}">
                  <a16:creationId xmlns:a16="http://schemas.microsoft.com/office/drawing/2014/main" id="{E17945AC-0EF1-4E82-92C7-A9ECD24C72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1037" name="Rectangle 21">
              <a:extLst>
                <a:ext uri="{FF2B5EF4-FFF2-40B4-BE49-F238E27FC236}">
                  <a16:creationId xmlns:a16="http://schemas.microsoft.com/office/drawing/2014/main" id="{28294AAF-894F-4C06-B53F-1739F42684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ltbilgi Yer Tutucusu 5">
            <a:extLst>
              <a:ext uri="{FF2B5EF4-FFF2-40B4-BE49-F238E27FC236}">
                <a16:creationId xmlns:a16="http://schemas.microsoft.com/office/drawing/2014/main" id="{6F9993C2-7F6E-4E89-98ED-CCB6D158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Hazırlayan :E.Önal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F6FD988-E66D-4825-8F74-EB41FAC8F7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333375"/>
            <a:ext cx="8001000" cy="574675"/>
          </a:xfrm>
        </p:spPr>
        <p:txBody>
          <a:bodyPr/>
          <a:lstStyle/>
          <a:p>
            <a:pPr eaLnBrk="1" hangingPunct="1"/>
            <a:r>
              <a:rPr lang="tr-TR" altLang="tr-TR" sz="3200">
                <a:solidFill>
                  <a:srgbClr val="66FF66"/>
                </a:solidFill>
              </a:rPr>
              <a:t>                     FOTOSENTEZ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5F101231-49F1-44C3-AC16-E82C74D285E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20938"/>
            <a:ext cx="7772400" cy="7207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altLang="tr-TR" sz="2800"/>
              <a:t>    </a:t>
            </a:r>
          </a:p>
        </p:txBody>
      </p:sp>
      <p:sp>
        <p:nvSpPr>
          <p:cNvPr id="8226" name="Rectangle 34">
            <a:extLst>
              <a:ext uri="{FF2B5EF4-FFF2-40B4-BE49-F238E27FC236}">
                <a16:creationId xmlns:a16="http://schemas.microsoft.com/office/drawing/2014/main" id="{ADFDCBD8-2D4A-4C6D-9A02-2BFC30DE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205038"/>
            <a:ext cx="7559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tr-TR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FOTOSENTEZ</a:t>
            </a:r>
          </a:p>
        </p:txBody>
      </p:sp>
      <p:pic>
        <p:nvPicPr>
          <p:cNvPr id="3078" name="Picture 8" descr="http://t0.gstatic.com/images?q=tbn:ANd9GcRgQfwZPh7dtwksRtIzBKysO2F7klsp6NOlcDOMWMQkFAdNbetX2A">
            <a:extLst>
              <a:ext uri="{FF2B5EF4-FFF2-40B4-BE49-F238E27FC236}">
                <a16:creationId xmlns:a16="http://schemas.microsoft.com/office/drawing/2014/main" id="{C004B4D6-078C-4EDB-BD14-06780983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3518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ltbilgi Yer Tutucusu 3">
            <a:extLst>
              <a:ext uri="{FF2B5EF4-FFF2-40B4-BE49-F238E27FC236}">
                <a16:creationId xmlns:a16="http://schemas.microsoft.com/office/drawing/2014/main" id="{FDA143E5-7881-4DCA-8698-41390F46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l</a:t>
            </a:r>
          </a:p>
        </p:txBody>
      </p:sp>
      <p:pic>
        <p:nvPicPr>
          <p:cNvPr id="114694" name="Picture 6" descr="atlas_l3_038">
            <a:extLst>
              <a:ext uri="{FF2B5EF4-FFF2-40B4-BE49-F238E27FC236}">
                <a16:creationId xmlns:a16="http://schemas.microsoft.com/office/drawing/2014/main" id="{D1CFA578-E906-4D6F-AC4F-A5266064164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8135937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6329956-E2EC-4FD0-A8B9-92DD67157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tr-TR" altLang="tr-TR">
                <a:solidFill>
                  <a:srgbClr val="FFFF00"/>
                </a:solidFill>
              </a:rPr>
              <a:t>Klorofil çeşitleri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AF1E2ED-935C-4BF4-823E-B44CB9881F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>
                <a:solidFill>
                  <a:srgbClr val="FF9900"/>
                </a:solidFill>
              </a:rPr>
              <a:t>Klorofil-a</a:t>
            </a:r>
            <a:r>
              <a:rPr lang="tr-TR" altLang="tr-TR" sz="2800"/>
              <a:t> </a:t>
            </a:r>
            <a:r>
              <a:rPr lang="tr-TR" altLang="tr-TR" sz="2800">
                <a:sym typeface="Symbol" panose="05050102010706020507" pitchFamily="18" charset="2"/>
              </a:rPr>
              <a:t>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>
                <a:sym typeface="Symbol" panose="05050102010706020507" pitchFamily="18" charset="2"/>
              </a:rPr>
              <a:t>        </a:t>
            </a:r>
            <a:r>
              <a:rPr lang="tr-TR" altLang="tr-TR" sz="2800"/>
              <a:t>C</a:t>
            </a:r>
            <a:r>
              <a:rPr lang="tr-TR" altLang="tr-TR" sz="2800" baseline="-25000"/>
              <a:t>55</a:t>
            </a:r>
            <a:r>
              <a:rPr lang="tr-TR" altLang="tr-TR" sz="2800"/>
              <a:t> H</a:t>
            </a:r>
            <a:r>
              <a:rPr lang="tr-TR" altLang="tr-TR" sz="2800" baseline="-25000"/>
              <a:t>72</a:t>
            </a:r>
            <a:r>
              <a:rPr lang="tr-TR" altLang="tr-TR" sz="2800"/>
              <a:t> O</a:t>
            </a:r>
            <a:r>
              <a:rPr lang="tr-TR" altLang="tr-TR" sz="2800" baseline="-25000"/>
              <a:t>5</a:t>
            </a:r>
            <a:r>
              <a:rPr lang="tr-TR" altLang="tr-TR" sz="2800"/>
              <a:t> N</a:t>
            </a:r>
            <a:r>
              <a:rPr lang="tr-TR" altLang="tr-TR" sz="2800" baseline="-25000"/>
              <a:t>4</a:t>
            </a:r>
            <a:r>
              <a:rPr lang="tr-TR" altLang="tr-TR" sz="2800"/>
              <a:t> Mg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>
                <a:solidFill>
                  <a:srgbClr val="FF9900"/>
                </a:solidFill>
              </a:rPr>
              <a:t>Klorofil-b </a:t>
            </a:r>
            <a:r>
              <a:rPr lang="tr-TR" altLang="tr-TR" sz="2800">
                <a:sym typeface="Symbol" panose="05050102010706020507" pitchFamily="18" charset="2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800">
                <a:sym typeface="Symbol" panose="05050102010706020507" pitchFamily="18" charset="2"/>
              </a:rPr>
              <a:t>        </a:t>
            </a:r>
            <a:r>
              <a:rPr lang="tr-TR" altLang="tr-TR" sz="2800"/>
              <a:t>C</a:t>
            </a:r>
            <a:r>
              <a:rPr lang="tr-TR" altLang="tr-TR" sz="2800" baseline="-25000"/>
              <a:t>55</a:t>
            </a:r>
            <a:r>
              <a:rPr lang="tr-TR" altLang="tr-TR" sz="2800"/>
              <a:t> H</a:t>
            </a:r>
            <a:r>
              <a:rPr lang="tr-TR" altLang="tr-TR" sz="2800" baseline="-25000"/>
              <a:t>70</a:t>
            </a:r>
            <a:r>
              <a:rPr lang="tr-TR" altLang="tr-TR" sz="2800"/>
              <a:t> O</a:t>
            </a:r>
            <a:r>
              <a:rPr lang="tr-TR" altLang="tr-TR" sz="2800" baseline="-25000"/>
              <a:t>6</a:t>
            </a:r>
            <a:r>
              <a:rPr lang="tr-TR" altLang="tr-TR" sz="2800"/>
              <a:t> N</a:t>
            </a:r>
            <a:r>
              <a:rPr lang="tr-TR" altLang="tr-TR" sz="2800" baseline="-25000"/>
              <a:t>4</a:t>
            </a:r>
            <a:r>
              <a:rPr lang="tr-TR" altLang="tr-TR" sz="2800"/>
              <a:t> Mg</a:t>
            </a:r>
          </a:p>
          <a:p>
            <a:pPr eaLnBrk="1" hangingPunct="1">
              <a:lnSpc>
                <a:spcPct val="90000"/>
              </a:lnSpc>
            </a:pPr>
            <a:endParaRPr lang="tr-TR" altLang="tr-TR" sz="2800"/>
          </a:p>
          <a:p>
            <a:pPr eaLnBrk="1" hangingPunct="1">
              <a:lnSpc>
                <a:spcPct val="90000"/>
              </a:lnSpc>
            </a:pPr>
            <a:r>
              <a:rPr lang="tr-TR" altLang="tr-TR" sz="2800"/>
              <a:t>Kl – a; yüksek spektrumlu ışıkta, Kl.b ise düşük spektrumlu ışıkta çalışır. </a:t>
            </a:r>
          </a:p>
        </p:txBody>
      </p:sp>
      <p:pic>
        <p:nvPicPr>
          <p:cNvPr id="67591" name="Picture 7" descr="088ab">
            <a:extLst>
              <a:ext uri="{FF2B5EF4-FFF2-40B4-BE49-F238E27FC236}">
                <a16:creationId xmlns:a16="http://schemas.microsoft.com/office/drawing/2014/main" id="{F8F5E912-B796-46B9-A197-13A06254AB9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04813"/>
            <a:ext cx="3600450" cy="5761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tbilgi Yer Tutucusu 5">
            <a:extLst>
              <a:ext uri="{FF2B5EF4-FFF2-40B4-BE49-F238E27FC236}">
                <a16:creationId xmlns:a16="http://schemas.microsoft.com/office/drawing/2014/main" id="{7A7691C2-80EE-444C-AACB-4521AA16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59D61648-6E1D-48E5-8F6F-349CE9720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6000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r-TR" altLang="tr-TR" sz="3200" u="sng">
                <a:solidFill>
                  <a:srgbClr val="FFFF00"/>
                </a:solidFill>
              </a:rPr>
              <a:t>Engelman deneyi</a:t>
            </a: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342D0E3D-B10C-4F3D-9634-28F543B2EF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95400"/>
            <a:ext cx="3743325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800">
                <a:solidFill>
                  <a:srgbClr val="FF9900"/>
                </a:solidFill>
              </a:rPr>
              <a:t>Amaç:</a:t>
            </a:r>
            <a:r>
              <a:rPr lang="tr-TR" altLang="tr-TR" sz="2800"/>
              <a:t>Işığın dalga boyunun fotosentez hızına etkisini bulmak.</a:t>
            </a:r>
          </a:p>
          <a:p>
            <a:pPr eaLnBrk="1" hangingPunct="1">
              <a:buFontTx/>
              <a:buNone/>
            </a:pPr>
            <a:r>
              <a:rPr lang="tr-TR" altLang="tr-TR" sz="2800">
                <a:solidFill>
                  <a:srgbClr val="FF9900"/>
                </a:solidFill>
              </a:rPr>
              <a:t>Sonuç:</a:t>
            </a:r>
            <a:r>
              <a:rPr lang="tr-TR" altLang="tr-TR" sz="2800"/>
              <a:t>Mor ve kırmızı ışıkta fotosentez en hızlıdır. Yeşil ışık yansıtıldığı için fotosentezde en az kullanılan ışıktır.</a:t>
            </a:r>
          </a:p>
        </p:txBody>
      </p:sp>
      <p:pic>
        <p:nvPicPr>
          <p:cNvPr id="71687" name="Picture 7" descr="atlas_l3_022">
            <a:extLst>
              <a:ext uri="{FF2B5EF4-FFF2-40B4-BE49-F238E27FC236}">
                <a16:creationId xmlns:a16="http://schemas.microsoft.com/office/drawing/2014/main" id="{28E231C3-6445-4917-8FA6-DCF22C60638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196975"/>
            <a:ext cx="4464050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tbilgi Yer Tutucusu 4">
            <a:extLst>
              <a:ext uri="{FF2B5EF4-FFF2-40B4-BE49-F238E27FC236}">
                <a16:creationId xmlns:a16="http://schemas.microsoft.com/office/drawing/2014/main" id="{C5065E02-88D4-4527-982A-F52F535D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4025" y="6021388"/>
            <a:ext cx="2895600" cy="457200"/>
          </a:xfrm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F57C3DDE-EE0D-491F-A3D1-5F49D0391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>
                <a:solidFill>
                  <a:srgbClr val="FFFF00"/>
                </a:solidFill>
              </a:rPr>
              <a:t>FOTOSENTEZ   EVRELERİ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275EF538-FAA0-466E-807D-AD0AB7E6F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349500"/>
            <a:ext cx="4679950" cy="1223963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800">
                <a:latin typeface="Arial" panose="020B0604020202020204" pitchFamily="34" charset="0"/>
              </a:rPr>
              <a:t>        </a:t>
            </a:r>
            <a:r>
              <a:rPr kumimoji="0" lang="tr-TR" altLang="tr-TR" sz="1800" b="1">
                <a:solidFill>
                  <a:schemeClr val="bg1"/>
                </a:solidFill>
                <a:latin typeface="Arial" panose="020B0604020202020204" pitchFamily="34" charset="0"/>
              </a:rPr>
              <a:t>IŞIĞA BAĞLI REAKSİYONLAR</a:t>
            </a:r>
          </a:p>
          <a:p>
            <a:pPr eaLnBrk="1" hangingPunct="1"/>
            <a:r>
              <a:rPr kumimoji="0" lang="tr-TR" altLang="tr-TR" sz="1800" b="1">
                <a:solidFill>
                  <a:schemeClr val="bg1"/>
                </a:solidFill>
                <a:latin typeface="Arial" panose="020B0604020202020204" pitchFamily="34" charset="0"/>
              </a:rPr>
              <a:t>               </a:t>
            </a:r>
            <a:r>
              <a:rPr kumimoji="0" lang="tr-TR" altLang="tr-TR" sz="1600" b="1">
                <a:solidFill>
                  <a:schemeClr val="bg1"/>
                </a:solidFill>
                <a:latin typeface="Arial" panose="020B0604020202020204" pitchFamily="34" charset="0"/>
              </a:rPr>
              <a:t>18 ATP     +   12 NADPH</a:t>
            </a:r>
          </a:p>
          <a:p>
            <a:pPr eaLnBrk="1" hangingPunct="1"/>
            <a:r>
              <a:rPr kumimoji="0" lang="tr-TR" altLang="tr-TR" sz="2000" b="1">
                <a:solidFill>
                  <a:schemeClr val="bg1"/>
                </a:solidFill>
                <a:latin typeface="Arial" panose="020B0604020202020204" pitchFamily="34" charset="0"/>
              </a:rPr>
              <a:t>                  </a:t>
            </a:r>
            <a:r>
              <a:rPr kumimoji="0" lang="tr-TR" altLang="tr-TR" sz="1600" b="1">
                <a:solidFill>
                  <a:schemeClr val="bg1"/>
                </a:solidFill>
                <a:latin typeface="Arial" panose="020B0604020202020204" pitchFamily="34" charset="0"/>
              </a:rPr>
              <a:t>sentezlenir   </a:t>
            </a:r>
            <a:r>
              <a:rPr kumimoji="0" lang="tr-TR" altLang="tr-TR" sz="1600" b="1">
                <a:latin typeface="Arial" panose="020B0604020202020204" pitchFamily="34" charset="0"/>
              </a:rPr>
              <a:t> </a:t>
            </a:r>
            <a:r>
              <a:rPr kumimoji="0" lang="tr-TR" altLang="tr-TR" sz="1800" b="1">
                <a:solidFill>
                  <a:schemeClr val="bg2"/>
                </a:solidFill>
                <a:latin typeface="Arial" panose="020B0604020202020204" pitchFamily="34" charset="0"/>
              </a:rPr>
              <a:t>(Granalarda)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2BD22109-5DC8-48A4-B0C3-2700A5D2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221163"/>
            <a:ext cx="4679950" cy="12239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600" b="1">
              <a:latin typeface="Arial" panose="020B0604020202020204" pitchFamily="34" charset="0"/>
            </a:endParaRPr>
          </a:p>
          <a:p>
            <a:pPr eaLnBrk="1" hangingPunct="1"/>
            <a:r>
              <a:rPr kumimoji="0" lang="tr-TR" altLang="tr-TR" sz="1600" b="1">
                <a:solidFill>
                  <a:schemeClr val="bg1"/>
                </a:solidFill>
                <a:latin typeface="Arial" panose="020B0604020202020204" pitchFamily="34" charset="0"/>
              </a:rPr>
              <a:t>      IŞIKTAN BAĞIMSIZ REAKSİYONLAR                  </a:t>
            </a:r>
          </a:p>
          <a:p>
            <a:pPr eaLnBrk="1" hangingPunct="1"/>
            <a:r>
              <a:rPr kumimoji="0" lang="tr-TR" altLang="tr-TR" sz="1600" b="1">
                <a:solidFill>
                  <a:schemeClr val="bg1"/>
                </a:solidFill>
                <a:latin typeface="Arial" panose="020B0604020202020204" pitchFamily="34" charset="0"/>
              </a:rPr>
              <a:t>           18 ATP   +  12  NADPH</a:t>
            </a:r>
          </a:p>
          <a:p>
            <a:pPr eaLnBrk="1" hangingPunct="1"/>
            <a:r>
              <a:rPr kumimoji="0" lang="tr-TR" altLang="tr-TR" sz="1600" b="1">
                <a:solidFill>
                  <a:schemeClr val="bg1"/>
                </a:solidFill>
                <a:latin typeface="Arial" panose="020B0604020202020204" pitchFamily="34" charset="0"/>
              </a:rPr>
              <a:t>                     harcanır</a:t>
            </a:r>
            <a:r>
              <a:rPr kumimoji="0" lang="tr-TR" altLang="tr-TR" sz="1600" b="1">
                <a:latin typeface="Arial" panose="020B0604020202020204" pitchFamily="34" charset="0"/>
              </a:rPr>
              <a:t>  </a:t>
            </a:r>
            <a:r>
              <a:rPr kumimoji="0" lang="tr-TR" altLang="tr-TR" sz="1800" b="1">
                <a:latin typeface="Arial" panose="020B0604020202020204" pitchFamily="34" charset="0"/>
              </a:rPr>
              <a:t>(Stromada)</a:t>
            </a:r>
          </a:p>
        </p:txBody>
      </p:sp>
      <p:sp>
        <p:nvSpPr>
          <p:cNvPr id="73734" name="Line 6">
            <a:extLst>
              <a:ext uri="{FF2B5EF4-FFF2-40B4-BE49-F238E27FC236}">
                <a16:creationId xmlns:a16="http://schemas.microsoft.com/office/drawing/2014/main" id="{29225F23-DB4A-4D1F-A74C-B775C7A51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89138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35" name="Line 7">
            <a:extLst>
              <a:ext uri="{FF2B5EF4-FFF2-40B4-BE49-F238E27FC236}">
                <a16:creationId xmlns:a16="http://schemas.microsoft.com/office/drawing/2014/main" id="{15E8587D-26F4-4B80-8389-4CA069851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06057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36" name="Line 8">
            <a:extLst>
              <a:ext uri="{FF2B5EF4-FFF2-40B4-BE49-F238E27FC236}">
                <a16:creationId xmlns:a16="http://schemas.microsoft.com/office/drawing/2014/main" id="{66F8DE4E-DE7F-4FF6-88A1-B99E10DDA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3213100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37" name="Line 9">
            <a:extLst>
              <a:ext uri="{FF2B5EF4-FFF2-40B4-BE49-F238E27FC236}">
                <a16:creationId xmlns:a16="http://schemas.microsoft.com/office/drawing/2014/main" id="{C713F828-3B01-4AF8-AC29-319A0D1E8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3213100"/>
            <a:ext cx="433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0E35E28E-FEBF-4C23-8655-9AA21DAAF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429000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056C280A-CEE2-4D87-B525-58126E65F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3429000"/>
            <a:ext cx="0" cy="938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8BC4ADFC-F379-48AA-9142-DA7B87393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941888"/>
            <a:ext cx="86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41" name="Line 13">
            <a:extLst>
              <a:ext uri="{FF2B5EF4-FFF2-40B4-BE49-F238E27FC236}">
                <a16:creationId xmlns:a16="http://schemas.microsoft.com/office/drawing/2014/main" id="{F535913B-C989-4A52-852F-C2A036FE7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4941888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42" name="Line 14">
            <a:extLst>
              <a:ext uri="{FF2B5EF4-FFF2-40B4-BE49-F238E27FC236}">
                <a16:creationId xmlns:a16="http://schemas.microsoft.com/office/drawing/2014/main" id="{0EA3AB66-295E-4234-AF0A-500208A8DF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8850" y="2565400"/>
            <a:ext cx="287338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3747" name="Text Box 19">
            <a:extLst>
              <a:ext uri="{FF2B5EF4-FFF2-40B4-BE49-F238E27FC236}">
                <a16:creationId xmlns:a16="http://schemas.microsoft.com/office/drawing/2014/main" id="{820917F7-D9E5-4A82-8099-1CEA5B381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352550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/>
              <a:t>IŞIK</a:t>
            </a:r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D6E7C5D7-4932-4620-B5FA-1CDCC76FF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1341438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/>
              <a:t>IŞIK</a:t>
            </a:r>
          </a:p>
        </p:txBody>
      </p:sp>
      <p:sp>
        <p:nvSpPr>
          <p:cNvPr id="73749" name="Text Box 21">
            <a:extLst>
              <a:ext uri="{FF2B5EF4-FFF2-40B4-BE49-F238E27FC236}">
                <a16:creationId xmlns:a16="http://schemas.microsoft.com/office/drawing/2014/main" id="{60BBAD8A-0349-4B6D-A46D-98B0C7861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9400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H</a:t>
            </a:r>
            <a:r>
              <a:rPr lang="tr-TR" altLang="tr-TR" b="1" baseline="-25000"/>
              <a:t>2</a:t>
            </a:r>
            <a:r>
              <a:rPr lang="tr-TR" altLang="tr-TR" b="1"/>
              <a:t>O</a:t>
            </a:r>
          </a:p>
        </p:txBody>
      </p:sp>
      <p:sp>
        <p:nvSpPr>
          <p:cNvPr id="73750" name="Text Box 22">
            <a:extLst>
              <a:ext uri="{FF2B5EF4-FFF2-40B4-BE49-F238E27FC236}">
                <a16:creationId xmlns:a16="http://schemas.microsoft.com/office/drawing/2014/main" id="{D9173742-9B34-43EE-9DE8-A4198DFAA51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950075" y="2967038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O</a:t>
            </a:r>
            <a:r>
              <a:rPr lang="tr-TR" altLang="tr-TR" b="1" baseline="-25000"/>
              <a:t>2</a:t>
            </a:r>
            <a:endParaRPr lang="tr-TR" altLang="tr-TR" b="1"/>
          </a:p>
        </p:txBody>
      </p:sp>
      <p:sp>
        <p:nvSpPr>
          <p:cNvPr id="73751" name="Text Box 23">
            <a:extLst>
              <a:ext uri="{FF2B5EF4-FFF2-40B4-BE49-F238E27FC236}">
                <a16:creationId xmlns:a16="http://schemas.microsoft.com/office/drawing/2014/main" id="{B3B3847D-B582-4258-9846-1A2C11D10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844675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800" b="1"/>
              <a:t>ATMOSFERE VERİLİR</a:t>
            </a:r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435ABED4-CDA6-4946-A72A-612F42641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6529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CO</a:t>
            </a:r>
            <a:r>
              <a:rPr lang="tr-TR" altLang="tr-TR" b="1" baseline="-25000"/>
              <a:t>2</a:t>
            </a:r>
            <a:endParaRPr lang="tr-TR" altLang="tr-TR" b="1"/>
          </a:p>
        </p:txBody>
      </p:sp>
      <p:sp>
        <p:nvSpPr>
          <p:cNvPr id="73753" name="Text Box 25">
            <a:extLst>
              <a:ext uri="{FF2B5EF4-FFF2-40B4-BE49-F238E27FC236}">
                <a16:creationId xmlns:a16="http://schemas.microsoft.com/office/drawing/2014/main" id="{2340D640-D8D2-4B07-99A7-CDBD671CC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652963"/>
            <a:ext cx="137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C</a:t>
            </a:r>
            <a:r>
              <a:rPr lang="tr-TR" altLang="tr-TR" b="1" baseline="-25000"/>
              <a:t>6</a:t>
            </a:r>
            <a:r>
              <a:rPr lang="tr-TR" altLang="tr-TR" b="1"/>
              <a:t>H</a:t>
            </a:r>
            <a:r>
              <a:rPr lang="tr-TR" altLang="tr-TR" b="1" baseline="-25000"/>
              <a:t>12</a:t>
            </a:r>
            <a:r>
              <a:rPr lang="tr-TR" altLang="tr-TR" b="1"/>
              <a:t>O</a:t>
            </a:r>
            <a:r>
              <a:rPr lang="tr-TR" altLang="tr-TR" b="1" baseline="-25000"/>
              <a:t>6</a:t>
            </a:r>
            <a:endParaRPr lang="tr-TR" altLang="tr-TR" b="1"/>
          </a:p>
        </p:txBody>
      </p:sp>
      <p:sp>
        <p:nvSpPr>
          <p:cNvPr id="73754" name="Text Box 26">
            <a:extLst>
              <a:ext uri="{FF2B5EF4-FFF2-40B4-BE49-F238E27FC236}">
                <a16:creationId xmlns:a16="http://schemas.microsoft.com/office/drawing/2014/main" id="{2A3A30AF-4914-4037-94CC-652C48521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157788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99FF66"/>
                </a:solidFill>
              </a:rPr>
              <a:t>GLİKOZ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 animBg="1"/>
      <p:bldP spid="73733" grpId="0" animBg="1"/>
      <p:bldP spid="73747" grpId="0"/>
      <p:bldP spid="73748" grpId="0"/>
      <p:bldP spid="73749" grpId="0"/>
      <p:bldP spid="73750" grpId="0"/>
      <p:bldP spid="73751" grpId="0"/>
      <p:bldP spid="73752" grpId="0"/>
      <p:bldP spid="73753" grpId="0"/>
      <p:bldP spid="737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70A315A-CBA7-492E-9E30-963B92BB2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400" b="1" u="sng">
                <a:solidFill>
                  <a:srgbClr val="FFFF00"/>
                </a:solidFill>
              </a:rPr>
              <a:t>Fotosentez için gerekli olan maddeler nelerdir?</a:t>
            </a:r>
          </a:p>
        </p:txBody>
      </p:sp>
      <p:graphicFrame>
        <p:nvGraphicFramePr>
          <p:cNvPr id="105492" name="Group 20">
            <a:extLst>
              <a:ext uri="{FF2B5EF4-FFF2-40B4-BE49-F238E27FC236}">
                <a16:creationId xmlns:a16="http://schemas.microsoft.com/office/drawing/2014/main" id="{C38C45A1-3090-45C3-8A2D-77F3CA53CF70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295400"/>
          <a:ext cx="7772400" cy="4365625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Tahoma" pitchFamily="34" charset="0"/>
                        </a:rPr>
                        <a:t>a)Kendisinin üretebildikleri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Tahoma" pitchFamily="34" charset="0"/>
                        </a:rPr>
                        <a:t>b)Dışarıdan Hazır Olarak aldıkları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KLOROFiL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KLOROPLAST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ENZiMLER 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H</a:t>
                      </a:r>
                      <a:r>
                        <a:rPr kumimoji="0" lang="tr-TR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CO</a:t>
                      </a:r>
                      <a:r>
                        <a:rPr kumimoji="0" lang="tr-TR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MiNERALLER</a:t>
                      </a:r>
                      <a:endParaRPr kumimoji="0" 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IŞIK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UYGUN SICAKLIK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B617D59-66DA-4318-886A-CC9B6245A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001000" cy="287337"/>
          </a:xfrm>
        </p:spPr>
        <p:txBody>
          <a:bodyPr/>
          <a:lstStyle/>
          <a:p>
            <a:pPr algn="ctr" eaLnBrk="1" hangingPunct="1"/>
            <a:r>
              <a:rPr lang="tr-TR" altLang="tr-TR" sz="2400">
                <a:solidFill>
                  <a:srgbClr val="FFFF00"/>
                </a:solidFill>
              </a:rPr>
              <a:t>FOTOSENTEZ</a:t>
            </a:r>
            <a:r>
              <a:rPr lang="tr-TR" altLang="tr-TR" sz="320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2A5741F-2A36-4618-BFF8-E7C985BDF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497887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/>
              <a:t>Fotosentez olayında co</a:t>
            </a:r>
            <a:r>
              <a:rPr lang="tr-TR" altLang="tr-TR" sz="2800" baseline="-25000"/>
              <a:t>2 </a:t>
            </a:r>
            <a:r>
              <a:rPr lang="tr-TR" altLang="tr-TR" sz="2800"/>
              <a:t>kullanılarak besin maddesi sentezlenebilmesi için öncelikle ATP sentezinin yapılması gerekir.Bitki bu sentezi ışık kullanarak gerçekleştirir.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/>
              <a:t>Işık enerjisinin kloroplastlarda, ATP halinde kimyasal bağ enerjisine çevrilmesine </a:t>
            </a:r>
            <a:r>
              <a:rPr lang="tr-TR" altLang="tr-TR" sz="2800">
                <a:solidFill>
                  <a:srgbClr val="FFFF99"/>
                </a:solidFill>
              </a:rPr>
              <a:t>fotofosforilasyon </a:t>
            </a:r>
            <a:r>
              <a:rPr lang="tr-TR" altLang="tr-TR" sz="2800"/>
              <a:t>denir.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/>
              <a:t>Bu olay fotosentezin ilk reaksiyon basamağıdır.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/>
              <a:t>Kloroplastların granalarında klorofilden ayrılan elektronu tutan bir sistem vardır. Bu sisteme Elektron Taşıma Sistemi (</a:t>
            </a:r>
            <a:r>
              <a:rPr lang="tr-TR" altLang="tr-TR" sz="2800">
                <a:solidFill>
                  <a:srgbClr val="FFFF00"/>
                </a:solidFill>
              </a:rPr>
              <a:t>ETS)</a:t>
            </a:r>
            <a:r>
              <a:rPr lang="tr-TR" altLang="tr-TR" sz="2800"/>
              <a:t> denir.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/>
              <a:t>ETS’ nin elemanları; ferrodoksin, plostokinon (flavoprotein) ve sitokromlardır.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ltbilgi Yer Tutucusu 4">
            <a:extLst>
              <a:ext uri="{FF2B5EF4-FFF2-40B4-BE49-F238E27FC236}">
                <a16:creationId xmlns:a16="http://schemas.microsoft.com/office/drawing/2014/main" id="{29025379-3342-4625-A47A-96B25D5A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1E038D5-D8F8-4704-8A08-4CD72B25A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600075"/>
          </a:xfrm>
        </p:spPr>
        <p:txBody>
          <a:bodyPr/>
          <a:lstStyle/>
          <a:p>
            <a:pPr algn="ctr" eaLnBrk="1" hangingPunct="1"/>
            <a:r>
              <a:rPr lang="tr-TR" altLang="tr-TR" sz="3200">
                <a:solidFill>
                  <a:srgbClr val="FFFF00"/>
                </a:solidFill>
              </a:rPr>
              <a:t>FOTOSENTEZ   EVRELERİ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A686ED8-ABE0-4041-8BD0-8A7A52F6D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062912" cy="5257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tr-TR" altLang="tr-TR" sz="2800"/>
              <a:t>İki evrede gerçekleşir.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tr-TR" altLang="tr-TR" sz="2800" b="1">
                <a:solidFill>
                  <a:srgbClr val="FFFF99"/>
                </a:solidFill>
              </a:rPr>
              <a:t>1.Işığa bağlı reaksiyonlar:</a:t>
            </a:r>
            <a:r>
              <a:rPr lang="tr-TR" altLang="tr-TR" sz="2800"/>
              <a:t>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tr-TR" altLang="tr-TR" sz="2800"/>
              <a:t>Genel özellikleri.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tr-TR" altLang="tr-TR" sz="2800">
                <a:solidFill>
                  <a:srgbClr val="FFFF99"/>
                </a:solidFill>
              </a:rPr>
              <a:t>1.</a:t>
            </a:r>
            <a:r>
              <a:rPr lang="tr-TR" altLang="tr-TR" sz="2800"/>
              <a:t> Işık gerklidir. Olmasa gerçekleşmez.         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tr-TR" altLang="tr-TR" sz="2800">
                <a:solidFill>
                  <a:srgbClr val="FFFF99"/>
                </a:solidFill>
              </a:rPr>
              <a:t>2.</a:t>
            </a:r>
            <a:r>
              <a:rPr lang="tr-TR" altLang="tr-TR" sz="2800"/>
              <a:t> Kloroplastın granalarında gerçekleşir.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tr-TR" altLang="tr-TR" sz="2800">
                <a:solidFill>
                  <a:srgbClr val="FFFF99"/>
                </a:solidFill>
              </a:rPr>
              <a:t>3.</a:t>
            </a:r>
            <a:r>
              <a:rPr lang="tr-TR" altLang="tr-TR" sz="2800"/>
              <a:t> Olay indirgenme ve yükseltgenme reaksiyonları şeklindedir.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tr-TR" altLang="tr-TR" sz="2800">
                <a:solidFill>
                  <a:srgbClr val="FFFF99"/>
                </a:solidFill>
              </a:rPr>
              <a:t>4.</a:t>
            </a:r>
            <a:r>
              <a:rPr lang="tr-TR" altLang="tr-TR" sz="2800"/>
              <a:t> ETS elemanları görev alır.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tr-TR" altLang="tr-TR" sz="2800">
                <a:solidFill>
                  <a:srgbClr val="FFFF99"/>
                </a:solidFill>
              </a:rPr>
              <a:t>5.</a:t>
            </a:r>
            <a:r>
              <a:rPr lang="tr-TR" altLang="tr-TR" sz="2800"/>
              <a:t> ATP (fotofosforilasyon) ve NADPH</a:t>
            </a:r>
            <a:r>
              <a:rPr lang="tr-TR" altLang="tr-TR" sz="2800" baseline="-25000"/>
              <a:t>2</a:t>
            </a:r>
            <a:r>
              <a:rPr lang="tr-TR" altLang="tr-TR" sz="2800"/>
              <a:t> üretilir.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tr-TR" altLang="tr-TR" sz="2800">
                <a:solidFill>
                  <a:srgbClr val="FFFF99"/>
                </a:solidFill>
              </a:rPr>
              <a:t>6.</a:t>
            </a:r>
            <a:r>
              <a:rPr lang="tr-TR" altLang="tr-TR" sz="2800"/>
              <a:t> Suyun parçalanması ile oluşan O</a:t>
            </a:r>
            <a:r>
              <a:rPr lang="tr-TR" altLang="tr-TR" sz="2800" baseline="-25000"/>
              <a:t>2  </a:t>
            </a:r>
            <a:r>
              <a:rPr lang="tr-TR" altLang="tr-TR" sz="2800"/>
              <a:t>atmosfere verilir.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tr-TR" altLang="tr-TR" sz="2800">
                <a:solidFill>
                  <a:srgbClr val="FFFF99"/>
                </a:solidFill>
              </a:rPr>
              <a:t>7.</a:t>
            </a:r>
            <a:r>
              <a:rPr lang="tr-TR" altLang="tr-TR" sz="2800"/>
              <a:t> Sıcaklıktan daha çok ışık şiddeti etkilidir.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tr-TR" altLang="tr-TR" sz="2800">
                <a:solidFill>
                  <a:srgbClr val="FF9900"/>
                </a:solidFill>
              </a:rPr>
              <a:t>Işıklı devre reaksiyonları iki grupta incelenir.</a:t>
            </a:r>
            <a:endParaRPr lang="tr-TR" altLang="tr-TR" sz="28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2000"/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ltbilgi Yer Tutucusu 4">
            <a:extLst>
              <a:ext uri="{FF2B5EF4-FFF2-40B4-BE49-F238E27FC236}">
                <a16:creationId xmlns:a16="http://schemas.microsoft.com/office/drawing/2014/main" id="{5FC3DDFC-0060-46B1-AC6C-1EF548AC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38D4F96-0056-4B5F-A37A-2B1CD5AB4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66FF66"/>
                </a:solidFill>
              </a:rPr>
              <a:t>a. Devirli fotofosforilasyon</a:t>
            </a:r>
            <a:r>
              <a:rPr lang="tr-TR" altLang="tr-TR"/>
              <a:t> </a:t>
            </a:r>
          </a:p>
        </p:txBody>
      </p:sp>
      <p:sp>
        <p:nvSpPr>
          <p:cNvPr id="19460" name="Line 19">
            <a:extLst>
              <a:ext uri="{FF2B5EF4-FFF2-40B4-BE49-F238E27FC236}">
                <a16:creationId xmlns:a16="http://schemas.microsoft.com/office/drawing/2014/main" id="{BAC94F1A-C8CD-416B-91C5-301B5999B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1" name="Text Box 29">
            <a:extLst>
              <a:ext uri="{FF2B5EF4-FFF2-40B4-BE49-F238E27FC236}">
                <a16:creationId xmlns:a16="http://schemas.microsoft.com/office/drawing/2014/main" id="{83A50295-21B6-4AF1-9EB5-7AE73850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3575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 sz="1800">
              <a:latin typeface="Times New Roman" panose="02020603050405020304" pitchFamily="18" charset="0"/>
            </a:endParaRPr>
          </a:p>
        </p:txBody>
      </p:sp>
      <p:pic>
        <p:nvPicPr>
          <p:cNvPr id="19462" name="Picture 24" descr="http://www.biyolojisitesi.net/tum%20uniteler/canlilarda_enerji_donusumu/fotosentez_basamaklari2dresimleri/devirli_fotofosforilasyon.jpg">
            <a:extLst>
              <a:ext uri="{FF2B5EF4-FFF2-40B4-BE49-F238E27FC236}">
                <a16:creationId xmlns:a16="http://schemas.microsoft.com/office/drawing/2014/main" id="{DA87DB1A-E854-43C5-9120-F67A1FE3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81075"/>
            <a:ext cx="86328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ltbilgi Yer Tutucusu 4">
            <a:extLst>
              <a:ext uri="{FF2B5EF4-FFF2-40B4-BE49-F238E27FC236}">
                <a16:creationId xmlns:a16="http://schemas.microsoft.com/office/drawing/2014/main" id="{DBC6AD08-E17E-42F8-A6F0-AF91C016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Hazırlayan :E.Önal</a:t>
            </a: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D962E01A-1BA9-4BC4-A06F-9739FA2F0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u="sng">
                <a:solidFill>
                  <a:srgbClr val="66FF66"/>
                </a:solidFill>
              </a:rPr>
              <a:t>a. Devirli fotofosforilasyonda :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2337D38-A84D-427C-8E9E-30EF4FA5F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  <a:p>
            <a:pPr eaLnBrk="1" hangingPunct="1"/>
            <a:r>
              <a:rPr lang="tr-TR" altLang="tr-TR"/>
              <a:t>Tabiatta hiçbir şey parçalanmadan enerji üretimi bu safhada gerçekleşir.</a:t>
            </a:r>
          </a:p>
          <a:p>
            <a:pPr eaLnBrk="1" hangingPunct="1"/>
            <a:endParaRPr lang="tr-TR" altLang="tr-TR"/>
          </a:p>
          <a:p>
            <a:pPr eaLnBrk="1" hangingPunct="1"/>
            <a:r>
              <a:rPr lang="tr-TR" altLang="tr-TR" b="1"/>
              <a:t>ATP</a:t>
            </a:r>
            <a:r>
              <a:rPr lang="tr-TR" altLang="tr-TR"/>
              <a:t> üretilir. </a:t>
            </a:r>
          </a:p>
          <a:p>
            <a:pPr eaLnBrk="1" hangingPunct="1"/>
            <a:r>
              <a:rPr lang="tr-TR" altLang="tr-TR"/>
              <a:t>Işık ,ets,klorofil kullanılır.</a:t>
            </a:r>
          </a:p>
          <a:p>
            <a:pPr eaLnBrk="1" hangingPunct="1"/>
            <a:endParaRPr lang="tr-TR" altLang="tr-T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B1AA90F-8C98-426F-A582-ABE99682F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u="sng">
                <a:solidFill>
                  <a:srgbClr val="66FF66"/>
                </a:solidFill>
              </a:rPr>
              <a:t>b. Devirsiz Fotofosforilasyon;</a:t>
            </a:r>
            <a:r>
              <a:rPr lang="tr-TR" altLang="tr-TR"/>
              <a:t> </a:t>
            </a:r>
          </a:p>
        </p:txBody>
      </p:sp>
      <p:pic>
        <p:nvPicPr>
          <p:cNvPr id="21507" name="Picture 32" descr="http://www.biyolojisitesi.net/tum%20uniteler/canlilarda_enerji_donusumu/fotosentez_basamaklari2dresimleri/devirsiz_fotofosforilasyon_01.jpg">
            <a:extLst>
              <a:ext uri="{FF2B5EF4-FFF2-40B4-BE49-F238E27FC236}">
                <a16:creationId xmlns:a16="http://schemas.microsoft.com/office/drawing/2014/main" id="{89905585-22C8-427F-BE1C-58667521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70572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8B89398-F30F-4955-9122-5B1A8E788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b="1" dirty="0">
                <a:solidFill>
                  <a:srgbClr val="99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FOTOSENTEZİN ÖNEMİ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A0EFCCA-0A60-4407-B7E6-CC4FF5874C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537075" cy="5543550"/>
          </a:xfrm>
        </p:spPr>
        <p:txBody>
          <a:bodyPr/>
          <a:lstStyle/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Yeryüzünde tüm canlıların kullandığı enerjinin kaynağı Güneştir. </a:t>
            </a:r>
          </a:p>
          <a:p>
            <a:pPr eaLnBrk="1" hangingPunct="1"/>
            <a:r>
              <a:rPr lang="tr-TR" altLang="tr-TR" sz="2400"/>
              <a:t>Güneş enerjisinin bitkilerce kullanımı fotosentezle olur. </a:t>
            </a:r>
          </a:p>
          <a:p>
            <a:pPr eaLnBrk="1" hangingPunct="1"/>
            <a:r>
              <a:rPr lang="tr-TR" altLang="tr-TR" sz="2400"/>
              <a:t>Fotosentezle bitkilerde depolanan enerji, kimyasal enerjidir ve bütün canlıların da enerji kaynağıdır.</a:t>
            </a:r>
          </a:p>
          <a:p>
            <a:pPr eaLnBrk="1" hangingPunct="1"/>
            <a:r>
              <a:rPr lang="tr-TR" altLang="tr-TR" sz="2400"/>
              <a:t> Bu nedenle hayatın devamı yeşil bitkilere bağlıdır. </a:t>
            </a:r>
          </a:p>
        </p:txBody>
      </p:sp>
      <p:sp>
        <p:nvSpPr>
          <p:cNvPr id="4100" name="İçerik Yer Tutucusu 5">
            <a:extLst>
              <a:ext uri="{FF2B5EF4-FFF2-40B4-BE49-F238E27FC236}">
                <a16:creationId xmlns:a16="http://schemas.microsoft.com/office/drawing/2014/main" id="{94B1EFCB-1CDF-46A3-8FD1-099A922F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563" y="2133600"/>
            <a:ext cx="3671887" cy="23749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4101" name="Picture 10">
            <a:extLst>
              <a:ext uri="{FF2B5EF4-FFF2-40B4-BE49-F238E27FC236}">
                <a16:creationId xmlns:a16="http://schemas.microsoft.com/office/drawing/2014/main" id="{371CAF44-8E4E-45B2-8ED8-CFC19D150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097212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423225C-16A7-465C-83D4-54C3040DD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u="sng">
                <a:solidFill>
                  <a:srgbClr val="66FF66"/>
                </a:solidFill>
              </a:rPr>
              <a:t>Devirsiz Fotofosforilasyonda;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17066DC-B574-4485-86FB-FE9C04B6E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5575" cy="50403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tr-TR" altLang="tr-TR" sz="2800"/>
              <a:t>Olayda ATP, NADPH üretilir.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tr-TR" sz="2800"/>
              <a:t>Suyun parçalanması ile oluşan O</a:t>
            </a:r>
            <a:r>
              <a:rPr lang="tr-TR" altLang="tr-TR" sz="2800" baseline="-25000"/>
              <a:t>2  </a:t>
            </a:r>
            <a:r>
              <a:rPr lang="tr-TR" altLang="tr-TR" sz="2800"/>
              <a:t>atmosfere verilir.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tr-TR" sz="2800">
                <a:solidFill>
                  <a:srgbClr val="FF9900"/>
                </a:solidFill>
              </a:rPr>
              <a:t>Suyun işlevi: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r-TR" altLang="tr-TR" sz="2800"/>
              <a:t>FSII için elektron kaynağıdır.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r-TR" altLang="tr-TR" sz="2800"/>
              <a:t>NADPH</a:t>
            </a:r>
            <a:r>
              <a:rPr lang="tr-TR" altLang="tr-TR" sz="2800" baseline="-25000"/>
              <a:t> </a:t>
            </a:r>
            <a:r>
              <a:rPr lang="tr-TR" altLang="tr-TR" sz="2800"/>
              <a:t>için H</a:t>
            </a:r>
            <a:r>
              <a:rPr lang="tr-TR" altLang="tr-TR" sz="2800" baseline="30000"/>
              <a:t>+ </a:t>
            </a:r>
            <a:r>
              <a:rPr lang="tr-TR" altLang="tr-TR" sz="2800"/>
              <a:t>kaynağıdır.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tr-TR" altLang="tr-TR" sz="2800"/>
              <a:t>Atmosfer için O</a:t>
            </a:r>
            <a:r>
              <a:rPr lang="tr-TR" altLang="tr-TR" sz="2800" baseline="-25000"/>
              <a:t>2 </a:t>
            </a:r>
            <a:r>
              <a:rPr lang="tr-TR" altLang="tr-TR" sz="2800"/>
              <a:t>kaynağıdır.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tr-TR" altLang="tr-TR" sz="2800">
                <a:solidFill>
                  <a:srgbClr val="FF9900"/>
                </a:solidFill>
              </a:rPr>
              <a:t>NOT:</a:t>
            </a:r>
            <a:r>
              <a:rPr lang="tr-TR" altLang="tr-TR" sz="2800"/>
              <a:t> Sonuç olarak ışık reaksiyonları evresinde 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tr-TR" sz="2800"/>
              <a:t>3 ATP, 2 NADPH üretilir.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tr-TR" sz="2800"/>
              <a:t>O</a:t>
            </a:r>
            <a:r>
              <a:rPr lang="tr-TR" altLang="tr-TR" sz="2800" baseline="-25000"/>
              <a:t>2</a:t>
            </a:r>
            <a:r>
              <a:rPr lang="tr-TR" altLang="tr-TR" sz="2800"/>
              <a:t> yan ürün olarak açığa çıkar.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tr-TR" altLang="tr-TR" sz="28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ltbilgi Yer Tutucusu 4">
            <a:extLst>
              <a:ext uri="{FF2B5EF4-FFF2-40B4-BE49-F238E27FC236}">
                <a16:creationId xmlns:a16="http://schemas.microsoft.com/office/drawing/2014/main" id="{6D5676FD-93D1-441D-9114-2292D1C8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Hazırlayan :E.Önal</a:t>
            </a: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EEA3F9E4-7881-4DE9-8EBD-430F8CBDA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FF99"/>
                </a:solidFill>
              </a:rPr>
              <a:t>2. </a:t>
            </a:r>
            <a:r>
              <a:rPr lang="tr-TR" altLang="tr-TR" sz="2400">
                <a:solidFill>
                  <a:srgbClr val="FFFF99"/>
                </a:solidFill>
              </a:rPr>
              <a:t>Karbon tutma reaksiyonları evresi (Karanlık Evre)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A47A66D1-62B9-47A5-BCA3-4560DDD54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1475" cy="5256212"/>
          </a:xfrm>
        </p:spPr>
        <p:txBody>
          <a:bodyPr/>
          <a:lstStyle/>
          <a:p>
            <a:pPr marL="609600" indent="-609600" eaLnBrk="1" hangingPunct="1"/>
            <a:r>
              <a:rPr lang="tr-TR" altLang="tr-TR">
                <a:solidFill>
                  <a:srgbClr val="FF9900"/>
                </a:solidFill>
              </a:rPr>
              <a:t>Genel Özellikleri: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Kloroplastın stromasında gerçekleşir.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Işık, şart değildir.(olsa da olmasa da gerçekleşir)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ATP ve NADPH</a:t>
            </a:r>
            <a:r>
              <a:rPr lang="tr-TR" altLang="tr-TR" baseline="-25000"/>
              <a:t> </a:t>
            </a:r>
            <a:r>
              <a:rPr lang="tr-TR" altLang="tr-TR"/>
              <a:t>ler kullanılır.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CO</a:t>
            </a:r>
            <a:r>
              <a:rPr lang="tr-TR" altLang="tr-TR" baseline="-25000"/>
              <a:t>2 </a:t>
            </a:r>
            <a:r>
              <a:rPr lang="tr-TR" altLang="tr-TR"/>
              <a:t>kullanılarak besin (Glikoz) sentezlenir.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Enzimatik reaksiyonlar olduğu için sıcaklık değişimlerine karşı hassastır.</a:t>
            </a:r>
          </a:p>
          <a:p>
            <a:pPr marL="609600" indent="-609600" eaLnBrk="1" hangingPunct="1">
              <a:buFontTx/>
              <a:buNone/>
            </a:pPr>
            <a:endParaRPr lang="tr-TR" altLang="tr-T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Oval 6">
            <a:extLst>
              <a:ext uri="{FF2B5EF4-FFF2-40B4-BE49-F238E27FC236}">
                <a16:creationId xmlns:a16="http://schemas.microsoft.com/office/drawing/2014/main" id="{C0720C43-6754-4354-8C29-D2F7FBF0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628775"/>
            <a:ext cx="504825" cy="5048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5C</a:t>
            </a:r>
          </a:p>
        </p:txBody>
      </p:sp>
      <p:sp>
        <p:nvSpPr>
          <p:cNvPr id="123911" name="AutoShape 7">
            <a:extLst>
              <a:ext uri="{FF2B5EF4-FFF2-40B4-BE49-F238E27FC236}">
                <a16:creationId xmlns:a16="http://schemas.microsoft.com/office/drawing/2014/main" id="{AF1A3D7E-482F-427A-B180-BAE6CD73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628775"/>
            <a:ext cx="288925" cy="360363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3C</a:t>
            </a:r>
          </a:p>
        </p:txBody>
      </p:sp>
      <p:sp>
        <p:nvSpPr>
          <p:cNvPr id="123912" name="AutoShape 8">
            <a:extLst>
              <a:ext uri="{FF2B5EF4-FFF2-40B4-BE49-F238E27FC236}">
                <a16:creationId xmlns:a16="http://schemas.microsoft.com/office/drawing/2014/main" id="{A66C4140-0706-4BC8-BE64-3F310DF64AB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76600" y="1628775"/>
            <a:ext cx="287338" cy="360363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3C</a:t>
            </a:r>
          </a:p>
        </p:txBody>
      </p:sp>
      <p:sp>
        <p:nvSpPr>
          <p:cNvPr id="123913" name="AutoShape 9">
            <a:extLst>
              <a:ext uri="{FF2B5EF4-FFF2-40B4-BE49-F238E27FC236}">
                <a16:creationId xmlns:a16="http://schemas.microsoft.com/office/drawing/2014/main" id="{023B6EBA-E89B-455D-AD95-682E1A6A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636838"/>
            <a:ext cx="287337" cy="358775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3C</a:t>
            </a:r>
          </a:p>
        </p:txBody>
      </p:sp>
      <p:sp>
        <p:nvSpPr>
          <p:cNvPr id="123914" name="AutoShape 10">
            <a:extLst>
              <a:ext uri="{FF2B5EF4-FFF2-40B4-BE49-F238E27FC236}">
                <a16:creationId xmlns:a16="http://schemas.microsoft.com/office/drawing/2014/main" id="{433E7777-1358-4C53-97FD-620CA691CF5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3575" y="2636838"/>
            <a:ext cx="287338" cy="360362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3C</a:t>
            </a:r>
          </a:p>
        </p:txBody>
      </p:sp>
      <p:sp>
        <p:nvSpPr>
          <p:cNvPr id="123915" name="AutoShape 11">
            <a:extLst>
              <a:ext uri="{FF2B5EF4-FFF2-40B4-BE49-F238E27FC236}">
                <a16:creationId xmlns:a16="http://schemas.microsoft.com/office/drawing/2014/main" id="{51A1D1F7-6F1C-4E4B-978E-CCA859A6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789363"/>
            <a:ext cx="288925" cy="360362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3C</a:t>
            </a:r>
          </a:p>
        </p:txBody>
      </p:sp>
      <p:sp>
        <p:nvSpPr>
          <p:cNvPr id="123916" name="AutoShape 12">
            <a:extLst>
              <a:ext uri="{FF2B5EF4-FFF2-40B4-BE49-F238E27FC236}">
                <a16:creationId xmlns:a16="http://schemas.microsoft.com/office/drawing/2014/main" id="{D812385A-78A1-40FE-8BC8-7373F6A00F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3575" y="3789363"/>
            <a:ext cx="288925" cy="360362"/>
          </a:xfrm>
          <a:prstGeom prst="flowChartDelay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3C</a:t>
            </a:r>
          </a:p>
        </p:txBody>
      </p:sp>
      <p:sp>
        <p:nvSpPr>
          <p:cNvPr id="123917" name="Oval 13">
            <a:extLst>
              <a:ext uri="{FF2B5EF4-FFF2-40B4-BE49-F238E27FC236}">
                <a16:creationId xmlns:a16="http://schemas.microsoft.com/office/drawing/2014/main" id="{AE39A17C-295C-4CC2-95A6-DF9D53C5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941888"/>
            <a:ext cx="720725" cy="7191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tr-TR" altLang="tr-TR" sz="12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1200" b="1">
                <a:solidFill>
                  <a:schemeClr val="bg1"/>
                </a:solidFill>
                <a:latin typeface="Times New Roman" panose="02020603050405020304" pitchFamily="18" charset="0"/>
              </a:rPr>
              <a:t>FRUKTO</a:t>
            </a:r>
            <a:r>
              <a:rPr lang="tr-TR" altLang="tr-TR" sz="1200">
                <a:solidFill>
                  <a:schemeClr val="bg1"/>
                </a:solidFill>
                <a:latin typeface="Times New Roman" panose="02020603050405020304" pitchFamily="18" charset="0"/>
              </a:rPr>
              <a:t>Z</a:t>
            </a:r>
          </a:p>
          <a:p>
            <a:pPr algn="ctr" eaLnBrk="1" hangingPunct="1"/>
            <a:r>
              <a:rPr lang="tr-TR" altLang="tr-TR" sz="1200">
                <a:solidFill>
                  <a:schemeClr val="bg1"/>
                </a:solidFill>
                <a:latin typeface="Times New Roman" panose="02020603050405020304" pitchFamily="18" charset="0"/>
              </a:rPr>
              <a:t>6C</a:t>
            </a:r>
          </a:p>
        </p:txBody>
      </p:sp>
      <p:sp>
        <p:nvSpPr>
          <p:cNvPr id="123918" name="Oval 14">
            <a:extLst>
              <a:ext uri="{FF2B5EF4-FFF2-40B4-BE49-F238E27FC236}">
                <a16:creationId xmlns:a16="http://schemas.microsoft.com/office/drawing/2014/main" id="{9585E522-DDF6-4E4C-BD8C-55BE6942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357563"/>
            <a:ext cx="504825" cy="5032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5C</a:t>
            </a:r>
          </a:p>
        </p:txBody>
      </p:sp>
      <p:sp>
        <p:nvSpPr>
          <p:cNvPr id="123924" name="Text Box 20">
            <a:extLst>
              <a:ext uri="{FF2B5EF4-FFF2-40B4-BE49-F238E27FC236}">
                <a16:creationId xmlns:a16="http://schemas.microsoft.com/office/drawing/2014/main" id="{802C03FA-21C1-46F7-B679-43ED2DBB0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628775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    PGA</a:t>
            </a:r>
          </a:p>
        </p:txBody>
      </p:sp>
      <p:sp>
        <p:nvSpPr>
          <p:cNvPr id="123925" name="Oval 21">
            <a:extLst>
              <a:ext uri="{FF2B5EF4-FFF2-40B4-BE49-F238E27FC236}">
                <a16:creationId xmlns:a16="http://schemas.microsoft.com/office/drawing/2014/main" id="{7C517DF9-988B-4D37-9536-DB56D43BE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692150"/>
            <a:ext cx="576262" cy="5048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6C</a:t>
            </a:r>
          </a:p>
        </p:txBody>
      </p:sp>
      <p:sp>
        <p:nvSpPr>
          <p:cNvPr id="123926" name="Text Box 22">
            <a:extLst>
              <a:ext uri="{FF2B5EF4-FFF2-40B4-BE49-F238E27FC236}">
                <a16:creationId xmlns:a16="http://schemas.microsoft.com/office/drawing/2014/main" id="{D610FBC7-FD13-4B58-91A3-652F9FB36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latin typeface="Times New Roman" panose="02020603050405020304" pitchFamily="18" charset="0"/>
              </a:rPr>
              <a:t>    </a:t>
            </a:r>
            <a:r>
              <a:rPr lang="tr-TR" altLang="tr-TR" sz="1400" b="1">
                <a:latin typeface="Times New Roman" panose="02020603050405020304" pitchFamily="18" charset="0"/>
              </a:rPr>
              <a:t>PGAL</a:t>
            </a:r>
          </a:p>
        </p:txBody>
      </p:sp>
      <p:sp>
        <p:nvSpPr>
          <p:cNvPr id="123928" name="Arc 24">
            <a:extLst>
              <a:ext uri="{FF2B5EF4-FFF2-40B4-BE49-F238E27FC236}">
                <a16:creationId xmlns:a16="http://schemas.microsoft.com/office/drawing/2014/main" id="{B2167D47-388A-4621-B5BD-0B1C046E6D09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508625" y="908050"/>
            <a:ext cx="719138" cy="720725"/>
          </a:xfrm>
          <a:custGeom>
            <a:avLst/>
            <a:gdLst>
              <a:gd name="T0" fmla="*/ 0 w 21600"/>
              <a:gd name="T1" fmla="*/ 0 h 21600"/>
              <a:gd name="T2" fmla="*/ 23942568 w 21600"/>
              <a:gd name="T3" fmla="*/ 24048358 h 21600"/>
              <a:gd name="T4" fmla="*/ 0 w 21600"/>
              <a:gd name="T5" fmla="*/ 2404835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30" name="Arc 26">
            <a:extLst>
              <a:ext uri="{FF2B5EF4-FFF2-40B4-BE49-F238E27FC236}">
                <a16:creationId xmlns:a16="http://schemas.microsoft.com/office/drawing/2014/main" id="{7357816A-7CCF-400C-A339-03B54181492C}"/>
              </a:ext>
            </a:extLst>
          </p:cNvPr>
          <p:cNvSpPr>
            <a:spLocks/>
          </p:cNvSpPr>
          <p:nvPr/>
        </p:nvSpPr>
        <p:spPr bwMode="auto">
          <a:xfrm flipH="1">
            <a:off x="3997325" y="908050"/>
            <a:ext cx="949325" cy="720725"/>
          </a:xfrm>
          <a:custGeom>
            <a:avLst/>
            <a:gdLst>
              <a:gd name="T0" fmla="*/ 0 w 21894"/>
              <a:gd name="T1" fmla="*/ 2236 h 21600"/>
              <a:gd name="T2" fmla="*/ 41162782 w 21894"/>
              <a:gd name="T3" fmla="*/ 24048358 h 21600"/>
              <a:gd name="T4" fmla="*/ 552754 w 21894"/>
              <a:gd name="T5" fmla="*/ 2404835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94" h="21600" fill="none" extrusionOk="0">
                <a:moveTo>
                  <a:pt x="0" y="2"/>
                </a:moveTo>
                <a:cubicBezTo>
                  <a:pt x="97" y="0"/>
                  <a:pt x="195" y="-1"/>
                  <a:pt x="294" y="0"/>
                </a:cubicBezTo>
                <a:cubicBezTo>
                  <a:pt x="12223" y="0"/>
                  <a:pt x="21894" y="9670"/>
                  <a:pt x="21894" y="21600"/>
                </a:cubicBezTo>
              </a:path>
              <a:path w="21894" h="21600" stroke="0" extrusionOk="0">
                <a:moveTo>
                  <a:pt x="0" y="2"/>
                </a:moveTo>
                <a:cubicBezTo>
                  <a:pt x="97" y="0"/>
                  <a:pt x="195" y="-1"/>
                  <a:pt x="294" y="0"/>
                </a:cubicBezTo>
                <a:cubicBezTo>
                  <a:pt x="12223" y="0"/>
                  <a:pt x="21894" y="9670"/>
                  <a:pt x="21894" y="21600"/>
                </a:cubicBezTo>
                <a:lnTo>
                  <a:pt x="294" y="21600"/>
                </a:lnTo>
                <a:lnTo>
                  <a:pt x="0" y="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31" name="Freeform 27">
            <a:extLst>
              <a:ext uri="{FF2B5EF4-FFF2-40B4-BE49-F238E27FC236}">
                <a16:creationId xmlns:a16="http://schemas.microsoft.com/office/drawing/2014/main" id="{B085D51E-BF74-4F6C-8D42-D125B6327EFC}"/>
              </a:ext>
            </a:extLst>
          </p:cNvPr>
          <p:cNvSpPr>
            <a:spLocks/>
          </p:cNvSpPr>
          <p:nvPr/>
        </p:nvSpPr>
        <p:spPr bwMode="auto">
          <a:xfrm>
            <a:off x="3851275" y="957263"/>
            <a:ext cx="168275" cy="600075"/>
          </a:xfrm>
          <a:custGeom>
            <a:avLst/>
            <a:gdLst>
              <a:gd name="T0" fmla="*/ 229335013 w 106"/>
              <a:gd name="T1" fmla="*/ 952619063 h 378"/>
              <a:gd name="T2" fmla="*/ 229335013 w 106"/>
              <a:gd name="T3" fmla="*/ 151209375 h 378"/>
              <a:gd name="T4" fmla="*/ 0 w 106"/>
              <a:gd name="T5" fmla="*/ 37803138 h 3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378">
                <a:moveTo>
                  <a:pt x="91" y="378"/>
                </a:moveTo>
                <a:cubicBezTo>
                  <a:pt x="98" y="249"/>
                  <a:pt x="106" y="120"/>
                  <a:pt x="91" y="60"/>
                </a:cubicBezTo>
                <a:cubicBezTo>
                  <a:pt x="76" y="0"/>
                  <a:pt x="15" y="22"/>
                  <a:pt x="0" y="1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32" name="Text Box 28">
            <a:extLst>
              <a:ext uri="{FF2B5EF4-FFF2-40B4-BE49-F238E27FC236}">
                <a16:creationId xmlns:a16="http://schemas.microsoft.com/office/drawing/2014/main" id="{8C37975B-4684-47FF-AEDD-37A0D742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     H</a:t>
            </a:r>
            <a:r>
              <a:rPr lang="tr-TR" altLang="tr-TR" sz="1400" b="1" baseline="-25000">
                <a:latin typeface="Times New Roman" panose="02020603050405020304" pitchFamily="18" charset="0"/>
              </a:rPr>
              <a:t>2</a:t>
            </a:r>
            <a:r>
              <a:rPr lang="tr-TR" altLang="tr-TR" sz="1400" b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23933" name="Line 29">
            <a:extLst>
              <a:ext uri="{FF2B5EF4-FFF2-40B4-BE49-F238E27FC236}">
                <a16:creationId xmlns:a16="http://schemas.microsoft.com/office/drawing/2014/main" id="{0B983870-6698-4456-9B4A-86FC66208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20605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34" name="Line 30">
            <a:extLst>
              <a:ext uri="{FF2B5EF4-FFF2-40B4-BE49-F238E27FC236}">
                <a16:creationId xmlns:a16="http://schemas.microsoft.com/office/drawing/2014/main" id="{EE2F7157-7C34-4D24-8307-2BA01C3BA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0605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35" name="Line 31">
            <a:extLst>
              <a:ext uri="{FF2B5EF4-FFF2-40B4-BE49-F238E27FC236}">
                <a16:creationId xmlns:a16="http://schemas.microsoft.com/office/drawing/2014/main" id="{28FCE59C-5F02-4ED0-B69A-2BE840F6F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30686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36" name="Line 32">
            <a:extLst>
              <a:ext uri="{FF2B5EF4-FFF2-40B4-BE49-F238E27FC236}">
                <a16:creationId xmlns:a16="http://schemas.microsoft.com/office/drawing/2014/main" id="{75C233E2-5BF0-44E1-8BED-74BD7D54A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30686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37" name="Arc 33">
            <a:extLst>
              <a:ext uri="{FF2B5EF4-FFF2-40B4-BE49-F238E27FC236}">
                <a16:creationId xmlns:a16="http://schemas.microsoft.com/office/drawing/2014/main" id="{14C1C2C1-455C-4F73-80BF-01439FFE08E9}"/>
              </a:ext>
            </a:extLst>
          </p:cNvPr>
          <p:cNvSpPr>
            <a:spLocks/>
          </p:cNvSpPr>
          <p:nvPr/>
        </p:nvSpPr>
        <p:spPr bwMode="auto">
          <a:xfrm rot="10800000">
            <a:off x="3419475" y="4149725"/>
            <a:ext cx="1355725" cy="1223963"/>
          </a:xfrm>
          <a:custGeom>
            <a:avLst/>
            <a:gdLst>
              <a:gd name="T0" fmla="*/ 0 w 22591"/>
              <a:gd name="T1" fmla="*/ 73834 h 21600"/>
              <a:gd name="T2" fmla="*/ 81359403 w 22591"/>
              <a:gd name="T3" fmla="*/ 69355807 h 21600"/>
              <a:gd name="T4" fmla="*/ 3569018 w 22591"/>
              <a:gd name="T5" fmla="*/ 6935580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591" h="21600" fill="none" extrusionOk="0">
                <a:moveTo>
                  <a:pt x="-1" y="22"/>
                </a:moveTo>
                <a:cubicBezTo>
                  <a:pt x="330" y="7"/>
                  <a:pt x="660" y="-1"/>
                  <a:pt x="991" y="0"/>
                </a:cubicBezTo>
                <a:cubicBezTo>
                  <a:pt x="12920" y="0"/>
                  <a:pt x="22591" y="9670"/>
                  <a:pt x="22591" y="21600"/>
                </a:cubicBezTo>
              </a:path>
              <a:path w="22591" h="21600" stroke="0" extrusionOk="0">
                <a:moveTo>
                  <a:pt x="-1" y="22"/>
                </a:moveTo>
                <a:cubicBezTo>
                  <a:pt x="330" y="7"/>
                  <a:pt x="660" y="-1"/>
                  <a:pt x="991" y="0"/>
                </a:cubicBezTo>
                <a:cubicBezTo>
                  <a:pt x="12920" y="0"/>
                  <a:pt x="22591" y="9670"/>
                  <a:pt x="22591" y="21600"/>
                </a:cubicBezTo>
                <a:lnTo>
                  <a:pt x="991" y="21600"/>
                </a:lnTo>
                <a:lnTo>
                  <a:pt x="-1" y="2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38" name="Arc 34">
            <a:extLst>
              <a:ext uri="{FF2B5EF4-FFF2-40B4-BE49-F238E27FC236}">
                <a16:creationId xmlns:a16="http://schemas.microsoft.com/office/drawing/2014/main" id="{EC21C415-A1A8-40E3-9E6B-86DC06AA118F}"/>
              </a:ext>
            </a:extLst>
          </p:cNvPr>
          <p:cNvSpPr>
            <a:spLocks/>
          </p:cNvSpPr>
          <p:nvPr/>
        </p:nvSpPr>
        <p:spPr bwMode="auto">
          <a:xfrm rot="10449983">
            <a:off x="4205288" y="4019550"/>
            <a:ext cx="838200" cy="1208088"/>
          </a:xfrm>
          <a:custGeom>
            <a:avLst/>
            <a:gdLst>
              <a:gd name="T0" fmla="*/ 12974599 w 21600"/>
              <a:gd name="T1" fmla="*/ 0 h 24475"/>
              <a:gd name="T2" fmla="*/ 31758816 w 21600"/>
              <a:gd name="T3" fmla="*/ 59631322 h 24475"/>
              <a:gd name="T4" fmla="*/ 0 w 21600"/>
              <a:gd name="T5" fmla="*/ 48258118 h 244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75" fill="none" extrusionOk="0">
                <a:moveTo>
                  <a:pt x="8616" y="-1"/>
                </a:moveTo>
                <a:cubicBezTo>
                  <a:pt x="16500" y="3429"/>
                  <a:pt x="21600" y="11208"/>
                  <a:pt x="21600" y="19807"/>
                </a:cubicBezTo>
                <a:cubicBezTo>
                  <a:pt x="21600" y="21376"/>
                  <a:pt x="21428" y="22942"/>
                  <a:pt x="21089" y="24474"/>
                </a:cubicBezTo>
              </a:path>
              <a:path w="21600" h="24475" stroke="0" extrusionOk="0">
                <a:moveTo>
                  <a:pt x="8616" y="-1"/>
                </a:moveTo>
                <a:cubicBezTo>
                  <a:pt x="16500" y="3429"/>
                  <a:pt x="21600" y="11208"/>
                  <a:pt x="21600" y="19807"/>
                </a:cubicBezTo>
                <a:cubicBezTo>
                  <a:pt x="21600" y="21376"/>
                  <a:pt x="21428" y="22942"/>
                  <a:pt x="21089" y="24474"/>
                </a:cubicBezTo>
                <a:lnTo>
                  <a:pt x="0" y="19807"/>
                </a:lnTo>
                <a:lnTo>
                  <a:pt x="8616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40" name="Freeform 36">
            <a:extLst>
              <a:ext uri="{FF2B5EF4-FFF2-40B4-BE49-F238E27FC236}">
                <a16:creationId xmlns:a16="http://schemas.microsoft.com/office/drawing/2014/main" id="{3D56555D-D63C-4D58-B4FA-A3C6E508C871}"/>
              </a:ext>
            </a:extLst>
          </p:cNvPr>
          <p:cNvSpPr>
            <a:spLocks/>
          </p:cNvSpPr>
          <p:nvPr/>
        </p:nvSpPr>
        <p:spPr bwMode="auto">
          <a:xfrm>
            <a:off x="5508625" y="3860800"/>
            <a:ext cx="792163" cy="1512888"/>
          </a:xfrm>
          <a:custGeom>
            <a:avLst/>
            <a:gdLst>
              <a:gd name="T0" fmla="*/ 0 w 454"/>
              <a:gd name="T1" fmla="*/ 2147483647 h 953"/>
              <a:gd name="T2" fmla="*/ 1105156372 w 454"/>
              <a:gd name="T3" fmla="*/ 1600300541 h 953"/>
              <a:gd name="T4" fmla="*/ 1382207530 w 454"/>
              <a:gd name="T5" fmla="*/ 0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4" h="953">
                <a:moveTo>
                  <a:pt x="0" y="953"/>
                </a:moveTo>
                <a:cubicBezTo>
                  <a:pt x="143" y="873"/>
                  <a:pt x="287" y="794"/>
                  <a:pt x="363" y="635"/>
                </a:cubicBezTo>
                <a:cubicBezTo>
                  <a:pt x="439" y="476"/>
                  <a:pt x="439" y="106"/>
                  <a:pt x="45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41" name="Line 37">
            <a:extLst>
              <a:ext uri="{FF2B5EF4-FFF2-40B4-BE49-F238E27FC236}">
                <a16:creationId xmlns:a16="http://schemas.microsoft.com/office/drawing/2014/main" id="{99EAFC96-313E-4A2A-B3E6-23D0C6C696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2133600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42" name="Oval 38">
            <a:extLst>
              <a:ext uri="{FF2B5EF4-FFF2-40B4-BE49-F238E27FC236}">
                <a16:creationId xmlns:a16="http://schemas.microsoft.com/office/drawing/2014/main" id="{3F6CE2E1-573F-49AD-BB89-9ECFE76E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89138"/>
            <a:ext cx="865187" cy="7191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  <a:latin typeface="Times New Roman" panose="02020603050405020304" pitchFamily="18" charset="0"/>
              </a:rPr>
              <a:t>18ATP</a:t>
            </a:r>
          </a:p>
        </p:txBody>
      </p:sp>
      <p:sp>
        <p:nvSpPr>
          <p:cNvPr id="123943" name="Oval 39">
            <a:extLst>
              <a:ext uri="{FF2B5EF4-FFF2-40B4-BE49-F238E27FC236}">
                <a16:creationId xmlns:a16="http://schemas.microsoft.com/office/drawing/2014/main" id="{2D9C4653-1248-4FEF-89A0-3A5BFEB0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141663"/>
            <a:ext cx="865187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  <a:latin typeface="Times New Roman" panose="02020603050405020304" pitchFamily="18" charset="0"/>
              </a:rPr>
              <a:t>12</a:t>
            </a:r>
          </a:p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  <a:latin typeface="Times New Roman" panose="02020603050405020304" pitchFamily="18" charset="0"/>
              </a:rPr>
              <a:t>NADPHH</a:t>
            </a:r>
            <a:r>
              <a:rPr lang="tr-TR" altLang="tr-TR" sz="16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tr-TR" altLang="tr-TR" sz="1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52" name="Freeform 48">
            <a:extLst>
              <a:ext uri="{FF2B5EF4-FFF2-40B4-BE49-F238E27FC236}">
                <a16:creationId xmlns:a16="http://schemas.microsoft.com/office/drawing/2014/main" id="{C43CFA11-C05E-4602-948F-68217111A054}"/>
              </a:ext>
            </a:extLst>
          </p:cNvPr>
          <p:cNvSpPr>
            <a:spLocks/>
          </p:cNvSpPr>
          <p:nvPr/>
        </p:nvSpPr>
        <p:spPr bwMode="auto">
          <a:xfrm>
            <a:off x="1692275" y="2133600"/>
            <a:ext cx="4583113" cy="142875"/>
          </a:xfrm>
          <a:custGeom>
            <a:avLst/>
            <a:gdLst>
              <a:gd name="T0" fmla="*/ 0 w 2388"/>
              <a:gd name="T1" fmla="*/ 166638514 h 105"/>
              <a:gd name="T2" fmla="*/ 2147483647 w 2388"/>
              <a:gd name="T3" fmla="*/ 166638514 h 105"/>
              <a:gd name="T4" fmla="*/ 2147483647 w 2388"/>
              <a:gd name="T5" fmla="*/ 0 h 1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88" h="105">
                <a:moveTo>
                  <a:pt x="0" y="90"/>
                </a:moveTo>
                <a:cubicBezTo>
                  <a:pt x="801" y="97"/>
                  <a:pt x="1602" y="105"/>
                  <a:pt x="1995" y="90"/>
                </a:cubicBezTo>
                <a:cubicBezTo>
                  <a:pt x="2388" y="75"/>
                  <a:pt x="2298" y="15"/>
                  <a:pt x="2358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53" name="Freeform 49">
            <a:extLst>
              <a:ext uri="{FF2B5EF4-FFF2-40B4-BE49-F238E27FC236}">
                <a16:creationId xmlns:a16="http://schemas.microsoft.com/office/drawing/2014/main" id="{BD7F15E2-8E97-4421-B029-E804C84A79CF}"/>
              </a:ext>
            </a:extLst>
          </p:cNvPr>
          <p:cNvSpPr>
            <a:spLocks/>
          </p:cNvSpPr>
          <p:nvPr/>
        </p:nvSpPr>
        <p:spPr bwMode="auto">
          <a:xfrm>
            <a:off x="4427538" y="3789363"/>
            <a:ext cx="1728787" cy="168275"/>
          </a:xfrm>
          <a:custGeom>
            <a:avLst/>
            <a:gdLst>
              <a:gd name="T0" fmla="*/ 0 w 1089"/>
              <a:gd name="T1" fmla="*/ 229335013 h 106"/>
              <a:gd name="T2" fmla="*/ 2147483647 w 1089"/>
              <a:gd name="T3" fmla="*/ 229335013 h 106"/>
              <a:gd name="T4" fmla="*/ 2147483647 w 1089"/>
              <a:gd name="T5" fmla="*/ 0 h 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9" h="106">
                <a:moveTo>
                  <a:pt x="0" y="91"/>
                </a:moveTo>
                <a:cubicBezTo>
                  <a:pt x="362" y="98"/>
                  <a:pt x="725" y="106"/>
                  <a:pt x="907" y="91"/>
                </a:cubicBezTo>
                <a:cubicBezTo>
                  <a:pt x="1089" y="76"/>
                  <a:pt x="1059" y="15"/>
                  <a:pt x="1089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64" name="Line 60">
            <a:extLst>
              <a:ext uri="{FF2B5EF4-FFF2-40B4-BE49-F238E27FC236}">
                <a16:creationId xmlns:a16="http://schemas.microsoft.com/office/drawing/2014/main" id="{FF8F8475-2AFE-4D73-A2DE-3A73AC157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3500438"/>
            <a:ext cx="172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74" name="Arc 70">
            <a:extLst>
              <a:ext uri="{FF2B5EF4-FFF2-40B4-BE49-F238E27FC236}">
                <a16:creationId xmlns:a16="http://schemas.microsoft.com/office/drawing/2014/main" id="{30585740-FBD7-414B-A93C-380AD4124C89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1692275" y="3357563"/>
            <a:ext cx="2592388" cy="142875"/>
          </a:xfrm>
          <a:custGeom>
            <a:avLst/>
            <a:gdLst>
              <a:gd name="T0" fmla="*/ 0 w 21600"/>
              <a:gd name="T1" fmla="*/ 0 h 21600"/>
              <a:gd name="T2" fmla="*/ 311133127 w 21600"/>
              <a:gd name="T3" fmla="*/ 945059 h 21600"/>
              <a:gd name="T4" fmla="*/ 0 w 21600"/>
              <a:gd name="T5" fmla="*/ 94505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75" name="Arc 71">
            <a:extLst>
              <a:ext uri="{FF2B5EF4-FFF2-40B4-BE49-F238E27FC236}">
                <a16:creationId xmlns:a16="http://schemas.microsoft.com/office/drawing/2014/main" id="{43F6050A-1408-4A3F-9520-CD1B8CC146C0}"/>
              </a:ext>
            </a:extLst>
          </p:cNvPr>
          <p:cNvSpPr>
            <a:spLocks/>
          </p:cNvSpPr>
          <p:nvPr/>
        </p:nvSpPr>
        <p:spPr bwMode="auto">
          <a:xfrm>
            <a:off x="1692275" y="2276475"/>
            <a:ext cx="2663825" cy="144463"/>
          </a:xfrm>
          <a:custGeom>
            <a:avLst/>
            <a:gdLst>
              <a:gd name="T0" fmla="*/ 0 w 21600"/>
              <a:gd name="T1" fmla="*/ 0 h 21600"/>
              <a:gd name="T2" fmla="*/ 328516835 w 21600"/>
              <a:gd name="T3" fmla="*/ 966183 h 21600"/>
              <a:gd name="T4" fmla="*/ 0 w 21600"/>
              <a:gd name="T5" fmla="*/ 96618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77" name="Arc 73">
            <a:extLst>
              <a:ext uri="{FF2B5EF4-FFF2-40B4-BE49-F238E27FC236}">
                <a16:creationId xmlns:a16="http://schemas.microsoft.com/office/drawing/2014/main" id="{E4532C84-EA9C-4A81-9D7A-BAF5E0EDF665}"/>
              </a:ext>
            </a:extLst>
          </p:cNvPr>
          <p:cNvSpPr>
            <a:spLocks/>
          </p:cNvSpPr>
          <p:nvPr/>
        </p:nvSpPr>
        <p:spPr bwMode="auto">
          <a:xfrm>
            <a:off x="1692275" y="2276475"/>
            <a:ext cx="1727200" cy="144463"/>
          </a:xfrm>
          <a:custGeom>
            <a:avLst/>
            <a:gdLst>
              <a:gd name="T0" fmla="*/ 0 w 21600"/>
              <a:gd name="T1" fmla="*/ 0 h 21600"/>
              <a:gd name="T2" fmla="*/ 138112030 w 21600"/>
              <a:gd name="T3" fmla="*/ 966183 h 21600"/>
              <a:gd name="T4" fmla="*/ 0 w 21600"/>
              <a:gd name="T5" fmla="*/ 96618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80" name="Text Box 76">
            <a:extLst>
              <a:ext uri="{FF2B5EF4-FFF2-40B4-BE49-F238E27FC236}">
                <a16:creationId xmlns:a16="http://schemas.microsoft.com/office/drawing/2014/main" id="{D7A2FEDA-9AD9-4A1E-9660-F9778EC04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33375"/>
            <a:ext cx="50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CO</a:t>
            </a:r>
            <a:r>
              <a:rPr lang="tr-TR" altLang="tr-TR" sz="1400" b="1" baseline="-25000">
                <a:latin typeface="Times New Roman" panose="02020603050405020304" pitchFamily="18" charset="0"/>
              </a:rPr>
              <a:t>2</a:t>
            </a:r>
            <a:endParaRPr lang="tr-TR" altLang="tr-TR" sz="1400" b="1">
              <a:latin typeface="Times New Roman" panose="02020603050405020304" pitchFamily="18" charset="0"/>
            </a:endParaRPr>
          </a:p>
        </p:txBody>
      </p:sp>
      <p:sp>
        <p:nvSpPr>
          <p:cNvPr id="123986" name="Freeform 82">
            <a:extLst>
              <a:ext uri="{FF2B5EF4-FFF2-40B4-BE49-F238E27FC236}">
                <a16:creationId xmlns:a16="http://schemas.microsoft.com/office/drawing/2014/main" id="{6CD1DB8D-E6E2-48CC-B414-CA1469437938}"/>
              </a:ext>
            </a:extLst>
          </p:cNvPr>
          <p:cNvSpPr>
            <a:spLocks/>
          </p:cNvSpPr>
          <p:nvPr/>
        </p:nvSpPr>
        <p:spPr bwMode="auto">
          <a:xfrm>
            <a:off x="6011863" y="620713"/>
            <a:ext cx="239712" cy="504825"/>
          </a:xfrm>
          <a:custGeom>
            <a:avLst/>
            <a:gdLst>
              <a:gd name="T0" fmla="*/ 469075291 w 105"/>
              <a:gd name="T1" fmla="*/ 0 h 325"/>
              <a:gd name="T2" fmla="*/ 469075291 w 105"/>
              <a:gd name="T3" fmla="*/ 656272500 h 325"/>
              <a:gd name="T4" fmla="*/ 0 w 105"/>
              <a:gd name="T5" fmla="*/ 767259441 h 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" h="325">
                <a:moveTo>
                  <a:pt x="90" y="0"/>
                </a:moveTo>
                <a:cubicBezTo>
                  <a:pt x="97" y="109"/>
                  <a:pt x="105" y="219"/>
                  <a:pt x="90" y="272"/>
                </a:cubicBezTo>
                <a:cubicBezTo>
                  <a:pt x="75" y="325"/>
                  <a:pt x="15" y="310"/>
                  <a:pt x="0" y="318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88" name="Arc 84">
            <a:extLst>
              <a:ext uri="{FF2B5EF4-FFF2-40B4-BE49-F238E27FC236}">
                <a16:creationId xmlns:a16="http://schemas.microsoft.com/office/drawing/2014/main" id="{70BE1299-3DAC-412D-B365-8FB53F98CBD6}"/>
              </a:ext>
            </a:extLst>
          </p:cNvPr>
          <p:cNvSpPr>
            <a:spLocks/>
          </p:cNvSpPr>
          <p:nvPr/>
        </p:nvSpPr>
        <p:spPr bwMode="auto">
          <a:xfrm rot="9809738" flipH="1">
            <a:off x="4416425" y="5743575"/>
            <a:ext cx="706438" cy="277813"/>
          </a:xfrm>
          <a:custGeom>
            <a:avLst/>
            <a:gdLst>
              <a:gd name="T0" fmla="*/ 0 w 29585"/>
              <a:gd name="T1" fmla="*/ 287511 h 21600"/>
              <a:gd name="T2" fmla="*/ 16868503 w 29585"/>
              <a:gd name="T3" fmla="*/ 2806747 h 21600"/>
              <a:gd name="T4" fmla="*/ 4839620 w 29585"/>
              <a:gd name="T5" fmla="*/ 357315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585" h="21600" fill="none" extrusionOk="0">
                <a:moveTo>
                  <a:pt x="-1" y="1737"/>
                </a:moveTo>
                <a:cubicBezTo>
                  <a:pt x="2682" y="591"/>
                  <a:pt x="5570" y="-1"/>
                  <a:pt x="8488" y="0"/>
                </a:cubicBezTo>
                <a:cubicBezTo>
                  <a:pt x="18632" y="0"/>
                  <a:pt x="27409" y="7058"/>
                  <a:pt x="29585" y="16966"/>
                </a:cubicBezTo>
              </a:path>
              <a:path w="29585" h="21600" stroke="0" extrusionOk="0">
                <a:moveTo>
                  <a:pt x="-1" y="1737"/>
                </a:moveTo>
                <a:cubicBezTo>
                  <a:pt x="2682" y="591"/>
                  <a:pt x="5570" y="-1"/>
                  <a:pt x="8488" y="0"/>
                </a:cubicBezTo>
                <a:cubicBezTo>
                  <a:pt x="18632" y="0"/>
                  <a:pt x="27409" y="7058"/>
                  <a:pt x="29585" y="16966"/>
                </a:cubicBezTo>
                <a:lnTo>
                  <a:pt x="8488" y="21600"/>
                </a:lnTo>
                <a:lnTo>
                  <a:pt x="-1" y="1737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91" name="Arc 87">
            <a:extLst>
              <a:ext uri="{FF2B5EF4-FFF2-40B4-BE49-F238E27FC236}">
                <a16:creationId xmlns:a16="http://schemas.microsoft.com/office/drawing/2014/main" id="{56CF22D9-DB62-4DAA-909B-586A7C4254E6}"/>
              </a:ext>
            </a:extLst>
          </p:cNvPr>
          <p:cNvSpPr>
            <a:spLocks/>
          </p:cNvSpPr>
          <p:nvPr/>
        </p:nvSpPr>
        <p:spPr bwMode="auto">
          <a:xfrm rot="10800000">
            <a:off x="5148263" y="5661025"/>
            <a:ext cx="933450" cy="420688"/>
          </a:xfrm>
          <a:custGeom>
            <a:avLst/>
            <a:gdLst>
              <a:gd name="T0" fmla="*/ 17030961 w 21564"/>
              <a:gd name="T1" fmla="*/ 0 h 19595"/>
              <a:gd name="T2" fmla="*/ 40406645 w 21564"/>
              <a:gd name="T3" fmla="*/ 8453349 h 19595"/>
              <a:gd name="T4" fmla="*/ 0 w 21564"/>
              <a:gd name="T5" fmla="*/ 9031814 h 195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4" h="19595" fill="none" extrusionOk="0">
                <a:moveTo>
                  <a:pt x="9088" y="0"/>
                </a:moveTo>
                <a:cubicBezTo>
                  <a:pt x="16307" y="3348"/>
                  <a:pt x="21101" y="10395"/>
                  <a:pt x="21563" y="18340"/>
                </a:cubicBezTo>
              </a:path>
              <a:path w="21564" h="19595" stroke="0" extrusionOk="0">
                <a:moveTo>
                  <a:pt x="9088" y="0"/>
                </a:moveTo>
                <a:cubicBezTo>
                  <a:pt x="16307" y="3348"/>
                  <a:pt x="21101" y="10395"/>
                  <a:pt x="21563" y="18340"/>
                </a:cubicBezTo>
                <a:lnTo>
                  <a:pt x="0" y="19595"/>
                </a:lnTo>
                <a:lnTo>
                  <a:pt x="9088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3992" name="Line 88">
            <a:extLst>
              <a:ext uri="{FF2B5EF4-FFF2-40B4-BE49-F238E27FC236}">
                <a16:creationId xmlns:a16="http://schemas.microsoft.com/office/drawing/2014/main" id="{CF878DA5-E6C6-4F5D-AEEC-6C44C52E7C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6165850"/>
            <a:ext cx="12239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94" name="Freeform 90">
            <a:extLst>
              <a:ext uri="{FF2B5EF4-FFF2-40B4-BE49-F238E27FC236}">
                <a16:creationId xmlns:a16="http://schemas.microsoft.com/office/drawing/2014/main" id="{07FBC401-A36C-441D-8288-D94196C5E22E}"/>
              </a:ext>
            </a:extLst>
          </p:cNvPr>
          <p:cNvSpPr>
            <a:spLocks/>
          </p:cNvSpPr>
          <p:nvPr/>
        </p:nvSpPr>
        <p:spPr bwMode="auto">
          <a:xfrm>
            <a:off x="4716463" y="5661025"/>
            <a:ext cx="287337" cy="168275"/>
          </a:xfrm>
          <a:custGeom>
            <a:avLst/>
            <a:gdLst>
              <a:gd name="T0" fmla="*/ 456146694 w 181"/>
              <a:gd name="T1" fmla="*/ 0 h 106"/>
              <a:gd name="T2" fmla="*/ 226813668 w 181"/>
              <a:gd name="T3" fmla="*/ 229335013 h 106"/>
              <a:gd name="T4" fmla="*/ 0 w 181"/>
              <a:gd name="T5" fmla="*/ 229335013 h 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" h="106">
                <a:moveTo>
                  <a:pt x="181" y="0"/>
                </a:moveTo>
                <a:cubicBezTo>
                  <a:pt x="150" y="38"/>
                  <a:pt x="120" y="76"/>
                  <a:pt x="90" y="91"/>
                </a:cubicBezTo>
                <a:cubicBezTo>
                  <a:pt x="60" y="106"/>
                  <a:pt x="15" y="91"/>
                  <a:pt x="0" y="9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3995" name="Freeform 91">
            <a:extLst>
              <a:ext uri="{FF2B5EF4-FFF2-40B4-BE49-F238E27FC236}">
                <a16:creationId xmlns:a16="http://schemas.microsoft.com/office/drawing/2014/main" id="{BB59B52B-E7D8-4D72-8411-913E8141AD07}"/>
              </a:ext>
            </a:extLst>
          </p:cNvPr>
          <p:cNvSpPr>
            <a:spLocks/>
          </p:cNvSpPr>
          <p:nvPr/>
        </p:nvSpPr>
        <p:spPr bwMode="auto">
          <a:xfrm>
            <a:off x="5292725" y="5661025"/>
            <a:ext cx="215900" cy="168275"/>
          </a:xfrm>
          <a:custGeom>
            <a:avLst/>
            <a:gdLst>
              <a:gd name="T0" fmla="*/ 0 w 136"/>
              <a:gd name="T1" fmla="*/ 0 h 106"/>
              <a:gd name="T2" fmla="*/ 113407825 w 136"/>
              <a:gd name="T3" fmla="*/ 229335013 h 106"/>
              <a:gd name="T4" fmla="*/ 342741250 w 136"/>
              <a:gd name="T5" fmla="*/ 229335013 h 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106">
                <a:moveTo>
                  <a:pt x="0" y="0"/>
                </a:moveTo>
                <a:cubicBezTo>
                  <a:pt x="11" y="38"/>
                  <a:pt x="22" y="76"/>
                  <a:pt x="45" y="91"/>
                </a:cubicBezTo>
                <a:cubicBezTo>
                  <a:pt x="68" y="106"/>
                  <a:pt x="113" y="91"/>
                  <a:pt x="136" y="9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4617" name="Text Box 92">
            <a:extLst>
              <a:ext uri="{FF2B5EF4-FFF2-40B4-BE49-F238E27FC236}">
                <a16:creationId xmlns:a16="http://schemas.microsoft.com/office/drawing/2014/main" id="{CBE2DB86-2376-42CC-97C4-FE6287234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734050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1400">
              <a:latin typeface="Times New Roman" panose="02020603050405020304" pitchFamily="18" charset="0"/>
            </a:endParaRPr>
          </a:p>
        </p:txBody>
      </p:sp>
      <p:sp>
        <p:nvSpPr>
          <p:cNvPr id="123997" name="Text Box 93">
            <a:extLst>
              <a:ext uri="{FF2B5EF4-FFF2-40B4-BE49-F238E27FC236}">
                <a16:creationId xmlns:a16="http://schemas.microsoft.com/office/drawing/2014/main" id="{A8D1B65D-C060-4760-A53B-8CC3DE74C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949950"/>
            <a:ext cx="123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SÜKROZ</a:t>
            </a:r>
          </a:p>
        </p:txBody>
      </p:sp>
      <p:sp>
        <p:nvSpPr>
          <p:cNvPr id="123998" name="Text Box 94">
            <a:extLst>
              <a:ext uri="{FF2B5EF4-FFF2-40B4-BE49-F238E27FC236}">
                <a16:creationId xmlns:a16="http://schemas.microsoft.com/office/drawing/2014/main" id="{B05D7538-153D-4408-8B97-918CF6B1D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5805488"/>
            <a:ext cx="102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GLİKOZ</a:t>
            </a:r>
          </a:p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     6C</a:t>
            </a:r>
          </a:p>
        </p:txBody>
      </p:sp>
      <p:sp>
        <p:nvSpPr>
          <p:cNvPr id="123999" name="Line 95">
            <a:extLst>
              <a:ext uri="{FF2B5EF4-FFF2-40B4-BE49-F238E27FC236}">
                <a16:creationId xmlns:a16="http://schemas.microsoft.com/office/drawing/2014/main" id="{0B35B84B-481A-48B5-8DA3-CC32E74F3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6092825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00" name="Text Box 96">
            <a:extLst>
              <a:ext uri="{FF2B5EF4-FFF2-40B4-BE49-F238E27FC236}">
                <a16:creationId xmlns:a16="http://schemas.microsoft.com/office/drawing/2014/main" id="{AEC0F8B7-23B0-4D5D-840B-F29BA99C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5875338"/>
            <a:ext cx="955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NİŞASTA</a:t>
            </a:r>
          </a:p>
        </p:txBody>
      </p:sp>
      <p:sp>
        <p:nvSpPr>
          <p:cNvPr id="124002" name="Rectangle 98">
            <a:extLst>
              <a:ext uri="{FF2B5EF4-FFF2-40B4-BE49-F238E27FC236}">
                <a16:creationId xmlns:a16="http://schemas.microsoft.com/office/drawing/2014/main" id="{F1F02AA6-319F-4399-8073-57803A533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66102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04" name="Rectangle 100">
            <a:extLst>
              <a:ext uri="{FF2B5EF4-FFF2-40B4-BE49-F238E27FC236}">
                <a16:creationId xmlns:a16="http://schemas.microsoft.com/office/drawing/2014/main" id="{E3E2B5D9-5E5C-4484-BCF5-DD64CF10E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661025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4624" name="Text Box 112">
            <a:extLst>
              <a:ext uri="{FF2B5EF4-FFF2-40B4-BE49-F238E27FC236}">
                <a16:creationId xmlns:a16="http://schemas.microsoft.com/office/drawing/2014/main" id="{96098D83-2283-4BED-B8CA-7608876C2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2349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 sz="1400">
              <a:latin typeface="Times New Roman" panose="02020603050405020304" pitchFamily="18" charset="0"/>
            </a:endParaRPr>
          </a:p>
        </p:txBody>
      </p:sp>
      <p:sp>
        <p:nvSpPr>
          <p:cNvPr id="124018" name="Line 114">
            <a:extLst>
              <a:ext uri="{FF2B5EF4-FFF2-40B4-BE49-F238E27FC236}">
                <a16:creationId xmlns:a16="http://schemas.microsoft.com/office/drawing/2014/main" id="{641011F1-D0F1-429B-9A53-96060B0C1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41497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19" name="Rectangle 115">
            <a:extLst>
              <a:ext uri="{FF2B5EF4-FFF2-40B4-BE49-F238E27FC236}">
                <a16:creationId xmlns:a16="http://schemas.microsoft.com/office/drawing/2014/main" id="{4F16ECB9-F721-4348-B78B-5AD31567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05263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21" name="Line 117">
            <a:extLst>
              <a:ext uri="{FF2B5EF4-FFF2-40B4-BE49-F238E27FC236}">
                <a16:creationId xmlns:a16="http://schemas.microsoft.com/office/drawing/2014/main" id="{A3BC7C1D-FED7-4CF5-BDD9-F91C402453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213" y="414972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22" name="Rectangle 118">
            <a:extLst>
              <a:ext uri="{FF2B5EF4-FFF2-40B4-BE49-F238E27FC236}">
                <a16:creationId xmlns:a16="http://schemas.microsoft.com/office/drawing/2014/main" id="{2CFC8A3D-DCB4-4D7D-86D1-61406B5D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0052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24" name="Line 120">
            <a:extLst>
              <a:ext uri="{FF2B5EF4-FFF2-40B4-BE49-F238E27FC236}">
                <a16:creationId xmlns:a16="http://schemas.microsoft.com/office/drawing/2014/main" id="{CCAB138E-88D1-4298-8A4A-4D7018581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997200"/>
            <a:ext cx="50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25" name="Rectangle 121">
            <a:extLst>
              <a:ext uri="{FF2B5EF4-FFF2-40B4-BE49-F238E27FC236}">
                <a16:creationId xmlns:a16="http://schemas.microsoft.com/office/drawing/2014/main" id="{8879B033-65D9-4DD2-92E0-21C9E7E22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852738"/>
            <a:ext cx="2889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26" name="Line 122">
            <a:extLst>
              <a:ext uri="{FF2B5EF4-FFF2-40B4-BE49-F238E27FC236}">
                <a16:creationId xmlns:a16="http://schemas.microsoft.com/office/drawing/2014/main" id="{55CDB3DE-7045-4246-9220-034946620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29972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27" name="Rectangle 123">
            <a:extLst>
              <a:ext uri="{FF2B5EF4-FFF2-40B4-BE49-F238E27FC236}">
                <a16:creationId xmlns:a16="http://schemas.microsoft.com/office/drawing/2014/main" id="{E8D0F622-329B-4A49-A71B-D368C2BD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852738"/>
            <a:ext cx="2889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30" name="Line 126">
            <a:extLst>
              <a:ext uri="{FF2B5EF4-FFF2-40B4-BE49-F238E27FC236}">
                <a16:creationId xmlns:a16="http://schemas.microsoft.com/office/drawing/2014/main" id="{B2234742-7ED7-4DBA-AC2C-A83C07BDC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636838"/>
            <a:ext cx="50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31" name="Rectangle 127">
            <a:extLst>
              <a:ext uri="{FF2B5EF4-FFF2-40B4-BE49-F238E27FC236}">
                <a16:creationId xmlns:a16="http://schemas.microsoft.com/office/drawing/2014/main" id="{D1FE8AE4-D2BA-423D-948D-7907AA93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492375"/>
            <a:ext cx="2889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33" name="Line 129">
            <a:extLst>
              <a:ext uri="{FF2B5EF4-FFF2-40B4-BE49-F238E27FC236}">
                <a16:creationId xmlns:a16="http://schemas.microsoft.com/office/drawing/2014/main" id="{ACB23839-6C98-4657-849B-D7F7F9CC37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263683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34" name="Rectangle 130">
            <a:extLst>
              <a:ext uri="{FF2B5EF4-FFF2-40B4-BE49-F238E27FC236}">
                <a16:creationId xmlns:a16="http://schemas.microsoft.com/office/drawing/2014/main" id="{8DC65FE5-7567-47E0-AB75-4B7F1AC9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492375"/>
            <a:ext cx="2889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36" name="Line 132">
            <a:extLst>
              <a:ext uri="{FF2B5EF4-FFF2-40B4-BE49-F238E27FC236}">
                <a16:creationId xmlns:a16="http://schemas.microsoft.com/office/drawing/2014/main" id="{40EF7F04-3F53-4CF0-8D0C-5842EC9CE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628775"/>
            <a:ext cx="50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37" name="Rectangle 133">
            <a:extLst>
              <a:ext uri="{FF2B5EF4-FFF2-40B4-BE49-F238E27FC236}">
                <a16:creationId xmlns:a16="http://schemas.microsoft.com/office/drawing/2014/main" id="{1CAFC09A-BC0F-48B5-8097-EB743CCBC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484313"/>
            <a:ext cx="2889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39" name="Line 135">
            <a:extLst>
              <a:ext uri="{FF2B5EF4-FFF2-40B4-BE49-F238E27FC236}">
                <a16:creationId xmlns:a16="http://schemas.microsoft.com/office/drawing/2014/main" id="{AA529953-79DF-4487-A5C1-E81FAAF91C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162877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40" name="Rectangle 136">
            <a:extLst>
              <a:ext uri="{FF2B5EF4-FFF2-40B4-BE49-F238E27FC236}">
                <a16:creationId xmlns:a16="http://schemas.microsoft.com/office/drawing/2014/main" id="{48B3BE28-4A16-4B6B-8D5A-85373B299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484313"/>
            <a:ext cx="287337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42" name="Line 138">
            <a:extLst>
              <a:ext uri="{FF2B5EF4-FFF2-40B4-BE49-F238E27FC236}">
                <a16:creationId xmlns:a16="http://schemas.microsoft.com/office/drawing/2014/main" id="{CFB1C494-D4A3-47AA-8640-0E50A06AB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16287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43" name="Line 139">
            <a:extLst>
              <a:ext uri="{FF2B5EF4-FFF2-40B4-BE49-F238E27FC236}">
                <a16:creationId xmlns:a16="http://schemas.microsoft.com/office/drawing/2014/main" id="{3349D4F2-219A-457F-83C7-4EFD7EE06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2133600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44" name="Line 140">
            <a:extLst>
              <a:ext uri="{FF2B5EF4-FFF2-40B4-BE49-F238E27FC236}">
                <a16:creationId xmlns:a16="http://schemas.microsoft.com/office/drawing/2014/main" id="{6DD2E0B6-57BE-4AB5-840C-A74756110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3357563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45" name="Rectangle 141">
            <a:extLst>
              <a:ext uri="{FF2B5EF4-FFF2-40B4-BE49-F238E27FC236}">
                <a16:creationId xmlns:a16="http://schemas.microsoft.com/office/drawing/2014/main" id="{D10FF749-9D07-4D5B-9C99-53520010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484313"/>
            <a:ext cx="287338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46" name="Rectangle 142">
            <a:extLst>
              <a:ext uri="{FF2B5EF4-FFF2-40B4-BE49-F238E27FC236}">
                <a16:creationId xmlns:a16="http://schemas.microsoft.com/office/drawing/2014/main" id="{1C37D56E-F34E-40EA-B9A5-B0FB5B90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89138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47" name="Rectangle 143">
            <a:extLst>
              <a:ext uri="{FF2B5EF4-FFF2-40B4-BE49-F238E27FC236}">
                <a16:creationId xmlns:a16="http://schemas.microsoft.com/office/drawing/2014/main" id="{98DC4588-59A0-4447-9FF5-910653DC6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213100"/>
            <a:ext cx="28733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52" name="Line 148">
            <a:extLst>
              <a:ext uri="{FF2B5EF4-FFF2-40B4-BE49-F238E27FC236}">
                <a16:creationId xmlns:a16="http://schemas.microsoft.com/office/drawing/2014/main" id="{33BC790D-CCAB-4C15-9DA9-18539180A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0" y="4724400"/>
            <a:ext cx="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53" name="Line 149">
            <a:extLst>
              <a:ext uri="{FF2B5EF4-FFF2-40B4-BE49-F238E27FC236}">
                <a16:creationId xmlns:a16="http://schemas.microsoft.com/office/drawing/2014/main" id="{BC4EC7B9-CB45-4D1B-A01F-5C3CD448DD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4724400"/>
            <a:ext cx="0" cy="649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54" name="Rectangle 150">
            <a:extLst>
              <a:ext uri="{FF2B5EF4-FFF2-40B4-BE49-F238E27FC236}">
                <a16:creationId xmlns:a16="http://schemas.microsoft.com/office/drawing/2014/main" id="{18AE9B19-3EDC-4D27-AC01-8D0612ED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08500"/>
            <a:ext cx="2889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4055" name="Rectangle 151">
            <a:extLst>
              <a:ext uri="{FF2B5EF4-FFF2-40B4-BE49-F238E27FC236}">
                <a16:creationId xmlns:a16="http://schemas.microsoft.com/office/drawing/2014/main" id="{55CBE909-47F4-4FC0-9BEB-839CBB4DD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508500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4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4651" name="Rectangle 157">
            <a:extLst>
              <a:ext uri="{FF2B5EF4-FFF2-40B4-BE49-F238E27FC236}">
                <a16:creationId xmlns:a16="http://schemas.microsoft.com/office/drawing/2014/main" id="{EAC76827-B902-4152-A3C9-2086231A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92150"/>
            <a:ext cx="16557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tr-TR" altLang="tr-TR" sz="1400">
              <a:latin typeface="Times New Roman" panose="02020603050405020304" pitchFamily="18" charset="0"/>
            </a:endParaRPr>
          </a:p>
        </p:txBody>
      </p:sp>
      <p:sp>
        <p:nvSpPr>
          <p:cNvPr id="124063" name="Text Box 159">
            <a:extLst>
              <a:ext uri="{FF2B5EF4-FFF2-40B4-BE49-F238E27FC236}">
                <a16:creationId xmlns:a16="http://schemas.microsoft.com/office/drawing/2014/main" id="{AD5149D8-15A3-4299-B0DD-7B1AA596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1943100" cy="7302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solidFill>
                  <a:schemeClr val="bg1"/>
                </a:solidFill>
                <a:latin typeface="Times New Roman" panose="02020603050405020304" pitchFamily="18" charset="0"/>
              </a:rPr>
              <a:t>IŞIK REAKSİYONLARIN-DA ÜRETİLEN</a:t>
            </a:r>
          </a:p>
        </p:txBody>
      </p:sp>
      <p:sp>
        <p:nvSpPr>
          <p:cNvPr id="124064" name="Line 160">
            <a:extLst>
              <a:ext uri="{FF2B5EF4-FFF2-40B4-BE49-F238E27FC236}">
                <a16:creationId xmlns:a16="http://schemas.microsoft.com/office/drawing/2014/main" id="{4DFB609A-0372-4930-B7E2-434885F00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412875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065" name="Text Box 161">
            <a:extLst>
              <a:ext uri="{FF2B5EF4-FFF2-40B4-BE49-F238E27FC236}">
                <a16:creationId xmlns:a16="http://schemas.microsoft.com/office/drawing/2014/main" id="{BC9FD060-A801-49E2-BBBA-4ABCF3255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31788"/>
            <a:ext cx="3744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solidFill>
                  <a:srgbClr val="FF9900"/>
                </a:solidFill>
                <a:latin typeface="Times New Roman" panose="02020603050405020304" pitchFamily="18" charset="0"/>
              </a:rPr>
              <a:t>KARBON TUTMA </a:t>
            </a:r>
            <a:r>
              <a:rPr lang="tr-TR" altLang="tr-TR" sz="1600" b="1">
                <a:solidFill>
                  <a:srgbClr val="FF9900"/>
                </a:solidFill>
                <a:latin typeface="Times New Roman" panose="02020603050405020304" pitchFamily="18" charset="0"/>
              </a:rPr>
              <a:t>REAKSİYONLARI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2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2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2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4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4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4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4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2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2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2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24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24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2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24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2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2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2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12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24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24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2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2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2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12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2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2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2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12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2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2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12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2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12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12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24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124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2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123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23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12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12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12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12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124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124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2000"/>
                                        <p:tgtEl>
                                          <p:spTgt spid="12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0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20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12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12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2000"/>
                                        <p:tgtEl>
                                          <p:spTgt spid="12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2000" fill="hold"/>
                                        <p:tgtEl>
                                          <p:spTgt spid="12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000" fill="hold"/>
                                        <p:tgtEl>
                                          <p:spTgt spid="12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12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12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12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0" fill="hold"/>
                                        <p:tgtEl>
                                          <p:spTgt spid="12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2000"/>
                                        <p:tgtEl>
                                          <p:spTgt spid="12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12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12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2000"/>
                                        <p:tgtEl>
                                          <p:spTgt spid="12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2000" fill="hold"/>
                                        <p:tgtEl>
                                          <p:spTgt spid="124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0" fill="hold"/>
                                        <p:tgtEl>
                                          <p:spTgt spid="124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12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2000" fill="hold"/>
                                        <p:tgtEl>
                                          <p:spTgt spid="123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000" fill="hold"/>
                                        <p:tgtEl>
                                          <p:spTgt spid="123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2000"/>
                                        <p:tgtEl>
                                          <p:spTgt spid="12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 nodeType="clickPar">
                      <p:stCondLst>
                        <p:cond delay="indefinite"/>
                      </p:stCondLst>
                      <p:childTnLst>
                        <p:par>
                          <p:cTn id="4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2000" fill="hold"/>
                                        <p:tgtEl>
                                          <p:spTgt spid="12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0" fill="hold"/>
                                        <p:tgtEl>
                                          <p:spTgt spid="124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2000"/>
                                        <p:tgtEl>
                                          <p:spTgt spid="1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2000" fill="hold"/>
                                        <p:tgtEl>
                                          <p:spTgt spid="12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000" fill="hold"/>
                                        <p:tgtEl>
                                          <p:spTgt spid="12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12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000" fill="hold"/>
                                        <p:tgtEl>
                                          <p:spTgt spid="12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0" fill="hold"/>
                                        <p:tgtEl>
                                          <p:spTgt spid="12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2000"/>
                                        <p:tgtEl>
                                          <p:spTgt spid="12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2000" fill="hold"/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0" fill="hold"/>
                                        <p:tgtEl>
                                          <p:spTgt spid="123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2000"/>
                                        <p:tgtEl>
                                          <p:spTgt spid="12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 nodeType="clickPar">
                      <p:stCondLst>
                        <p:cond delay="indefinite"/>
                      </p:stCondLst>
                      <p:childTnLst>
                        <p:par>
                          <p:cTn id="4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124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124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2000"/>
                                        <p:tgtEl>
                                          <p:spTgt spid="12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 nodeType="clickPar">
                      <p:stCondLst>
                        <p:cond delay="indefinite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2000" fill="hold"/>
                                        <p:tgtEl>
                                          <p:spTgt spid="123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2000" fill="hold"/>
                                        <p:tgtEl>
                                          <p:spTgt spid="123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2000"/>
                                        <p:tgtEl>
                                          <p:spTgt spid="12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2000" fill="hold"/>
                                        <p:tgtEl>
                                          <p:spTgt spid="123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2000" fill="hold"/>
                                        <p:tgtEl>
                                          <p:spTgt spid="123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2000"/>
                                        <p:tgtEl>
                                          <p:spTgt spid="12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 nodeType="clickPar">
                      <p:stCondLst>
                        <p:cond delay="indefinite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2000" fill="hold"/>
                                        <p:tgtEl>
                                          <p:spTgt spid="123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0" fill="hold"/>
                                        <p:tgtEl>
                                          <p:spTgt spid="123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12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 nodeType="clickPar">
                      <p:stCondLst>
                        <p:cond delay="indefinite"/>
                      </p:stCondLst>
                      <p:childTnLst>
                        <p:par>
                          <p:cTn id="4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20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0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20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 nodeType="clickPar">
                      <p:stCondLst>
                        <p:cond delay="indefinite"/>
                      </p:stCondLst>
                      <p:childTnLst>
                        <p:par>
                          <p:cTn id="4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2000" fill="hold"/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20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 nodeType="clickPar">
                      <p:stCondLst>
                        <p:cond delay="indefinite"/>
                      </p:stCondLst>
                      <p:childTnLst>
                        <p:par>
                          <p:cTn id="4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2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2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 nodeType="clickPar">
                      <p:stCondLst>
                        <p:cond delay="indefinite"/>
                      </p:stCondLst>
                      <p:childTnLst>
                        <p:par>
                          <p:cTn id="4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2000" fill="hold"/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000" fill="hold"/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20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 nodeType="clickPar">
                      <p:stCondLst>
                        <p:cond delay="indefinite"/>
                      </p:stCondLst>
                      <p:childTnLst>
                        <p:par>
                          <p:cTn id="4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000" fill="hold"/>
                                        <p:tgtEl>
                                          <p:spTgt spid="12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0" fill="hold"/>
                                        <p:tgtEl>
                                          <p:spTgt spid="12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2000"/>
                                        <p:tgtEl>
                                          <p:spTgt spid="12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 nodeType="clickPar">
                      <p:stCondLst>
                        <p:cond delay="indefinite"/>
                      </p:stCondLst>
                      <p:childTnLst>
                        <p:par>
                          <p:cTn id="5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2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2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2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20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0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2000"/>
                                        <p:tgtEl>
                                          <p:spTgt spid="1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7" grpId="0" animBg="1"/>
      <p:bldP spid="123918" grpId="0" animBg="1"/>
      <p:bldP spid="123924" grpId="0"/>
      <p:bldP spid="123925" grpId="0" animBg="1"/>
      <p:bldP spid="123926" grpId="0"/>
      <p:bldP spid="123932" grpId="0"/>
      <p:bldP spid="123942" grpId="0" animBg="1"/>
      <p:bldP spid="123943" grpId="0" animBg="1"/>
      <p:bldP spid="123980" grpId="0"/>
      <p:bldP spid="123997" grpId="0"/>
      <p:bldP spid="123998" grpId="0"/>
      <p:bldP spid="124000" grpId="0"/>
      <p:bldP spid="124002" grpId="0" animBg="1"/>
      <p:bldP spid="124004" grpId="0" animBg="1"/>
      <p:bldP spid="124019" grpId="0" animBg="1"/>
      <p:bldP spid="124022" grpId="0" animBg="1"/>
      <p:bldP spid="124025" grpId="0" animBg="1"/>
      <p:bldP spid="124027" grpId="0" animBg="1"/>
      <p:bldP spid="124031" grpId="0" animBg="1"/>
      <p:bldP spid="124034" grpId="0" animBg="1"/>
      <p:bldP spid="124037" grpId="0" animBg="1"/>
      <p:bldP spid="124040" grpId="0" animBg="1"/>
      <p:bldP spid="124045" grpId="0" animBg="1"/>
      <p:bldP spid="124046" grpId="0" animBg="1"/>
      <p:bldP spid="124047" grpId="0" animBg="1"/>
      <p:bldP spid="124054" grpId="0" animBg="1"/>
      <p:bldP spid="124055" grpId="0" animBg="1"/>
      <p:bldP spid="124063" grpId="0" animBg="1"/>
      <p:bldP spid="1240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ltbilgi Yer Tutucusu 4">
            <a:extLst>
              <a:ext uri="{FF2B5EF4-FFF2-40B4-BE49-F238E27FC236}">
                <a16:creationId xmlns:a16="http://schemas.microsoft.com/office/drawing/2014/main" id="{6AB69656-CE74-4E58-9B86-B7CAE7FE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05F52AB-A405-4653-B7A0-B2BECEEB9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5538787"/>
          </a:xfrm>
        </p:spPr>
        <p:txBody>
          <a:bodyPr/>
          <a:lstStyle/>
          <a:p>
            <a:pPr eaLnBrk="1" hangingPunct="1"/>
            <a:r>
              <a:rPr lang="tr-TR" altLang="tr-TR" sz="2800"/>
              <a:t>Fotosentezin karbon tutma reaksiyonlarına 1 mol CO</a:t>
            </a:r>
            <a:r>
              <a:rPr lang="tr-TR" altLang="tr-TR" sz="2800" baseline="-25000"/>
              <a:t>2 </a:t>
            </a:r>
            <a:r>
              <a:rPr lang="tr-TR" altLang="tr-TR" sz="2800"/>
              <a:t>‘in katılması için reaksiyonda 3 ATP ve 2 NADPH kullanılır.</a:t>
            </a:r>
          </a:p>
          <a:p>
            <a:pPr eaLnBrk="1" hangingPunct="1"/>
            <a:r>
              <a:rPr lang="tr-TR" altLang="tr-TR" sz="2800"/>
              <a:t>Genel denklemine göre 6 mol CO</a:t>
            </a:r>
            <a:r>
              <a:rPr lang="tr-TR" altLang="tr-TR" sz="2800" baseline="-25000"/>
              <a:t>2 </a:t>
            </a:r>
            <a:r>
              <a:rPr lang="tr-TR" altLang="tr-TR" sz="2800"/>
              <a:t>reaksiyona girdiğinden </a:t>
            </a:r>
            <a:r>
              <a:rPr lang="tr-TR" altLang="tr-TR" sz="2800">
                <a:solidFill>
                  <a:srgbClr val="FF9900"/>
                </a:solidFill>
              </a:rPr>
              <a:t>1 mol glikoz</a:t>
            </a:r>
            <a:r>
              <a:rPr lang="tr-TR" altLang="tr-TR" sz="2800"/>
              <a:t> </a:t>
            </a:r>
            <a:r>
              <a:rPr lang="tr-TR" altLang="tr-TR" sz="2800">
                <a:solidFill>
                  <a:srgbClr val="FF9900"/>
                </a:solidFill>
              </a:rPr>
              <a:t>oluşumu için</a:t>
            </a:r>
            <a:r>
              <a:rPr lang="tr-TR" altLang="tr-TR" sz="2800"/>
              <a:t>; 6 x 3 ATP = </a:t>
            </a:r>
            <a:r>
              <a:rPr lang="tr-TR" altLang="tr-TR" sz="2800">
                <a:solidFill>
                  <a:srgbClr val="FF9900"/>
                </a:solidFill>
              </a:rPr>
              <a:t>18 ATP</a:t>
            </a:r>
            <a:r>
              <a:rPr lang="tr-TR" altLang="tr-TR" sz="2800"/>
              <a:t> ve 6 x 2 NADPH=</a:t>
            </a:r>
            <a:r>
              <a:rPr lang="tr-TR" altLang="tr-TR" sz="2800">
                <a:solidFill>
                  <a:srgbClr val="FF9900"/>
                </a:solidFill>
              </a:rPr>
              <a:t>12 NADPH</a:t>
            </a:r>
            <a:r>
              <a:rPr lang="tr-TR" altLang="tr-TR" sz="2800" baseline="-25000">
                <a:solidFill>
                  <a:srgbClr val="FF9900"/>
                </a:solidFill>
              </a:rPr>
              <a:t> </a:t>
            </a:r>
            <a:r>
              <a:rPr lang="tr-TR" altLang="tr-TR" sz="2800"/>
              <a:t>‘ye ihtiyaç vardır.</a:t>
            </a:r>
          </a:p>
          <a:p>
            <a:pPr eaLnBrk="1" hangingPunct="1"/>
            <a:r>
              <a:rPr lang="tr-TR" altLang="tr-TR" sz="2800"/>
              <a:t>Oluşan glikozun karon ve oksijeni CO</a:t>
            </a:r>
            <a:r>
              <a:rPr lang="tr-TR" altLang="tr-TR" sz="2800" baseline="-25000"/>
              <a:t>2</a:t>
            </a:r>
            <a:r>
              <a:rPr lang="tr-TR" altLang="tr-TR" sz="2800"/>
              <a:t>’den, hidrojeni sudan gelir.</a:t>
            </a:r>
          </a:p>
          <a:p>
            <a:pPr eaLnBrk="1" hangingPunct="1"/>
            <a:r>
              <a:rPr lang="tr-TR" altLang="tr-TR" sz="2800"/>
              <a:t>PGAL (fosfogliser aldehit) den aminoasit, yağ asidi, vitamin gibi bileşikler de yapılabilir. Bu yüzden fotosentezde net kazanç PGAL ‘dir.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ltbilgi Yer Tutucusu 4">
            <a:extLst>
              <a:ext uri="{FF2B5EF4-FFF2-40B4-BE49-F238E27FC236}">
                <a16:creationId xmlns:a16="http://schemas.microsoft.com/office/drawing/2014/main" id="{71979D90-C24A-44F4-8A20-5A5DBEA7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Hazırlayan :E.Önal</a:t>
            </a: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83827BC0-8FC3-4D07-8A7C-69A7CDA33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SORULAR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80C00488-AEF9-4273-841F-24EDECEC0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Karbon tutma reaksiyonlarına 3 mol CO</a:t>
            </a:r>
            <a:r>
              <a:rPr lang="tr-TR" altLang="tr-TR" baseline="-25000"/>
              <a:t>2</a:t>
            </a:r>
            <a:r>
              <a:rPr lang="tr-TR" altLang="tr-TR"/>
              <a:t> girerse, ne kadar ATP ve NADPH</a:t>
            </a:r>
            <a:r>
              <a:rPr lang="tr-TR" altLang="tr-TR" baseline="-25000"/>
              <a:t>2</a:t>
            </a:r>
            <a:r>
              <a:rPr lang="tr-TR" altLang="tr-TR"/>
              <a:t> ‘ye ihtiyaç olur.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Fotosentezde sentezlenen 8 mol glikozun oluşumu için kaç ATP harcanır 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altLang="tr-TR"/>
              <a:t>20 mol maltoz oluşumu için fotosentez sırasında kaç mol NADPH</a:t>
            </a:r>
            <a:r>
              <a:rPr lang="tr-TR" altLang="tr-TR" baseline="-25000"/>
              <a:t>2</a:t>
            </a:r>
            <a:r>
              <a:rPr lang="tr-TR" altLang="tr-TR"/>
              <a:t> harcanır ?</a:t>
            </a:r>
          </a:p>
          <a:p>
            <a:pPr marL="609600" indent="-609600" eaLnBrk="1" hangingPunct="1">
              <a:buFontTx/>
              <a:buAutoNum type="arabicPeriod"/>
            </a:pPr>
            <a:endParaRPr lang="tr-TR" altLang="tr-T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7DB2F19-F5BD-4350-B873-B8937CA5A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527050"/>
          </a:xfrm>
        </p:spPr>
        <p:txBody>
          <a:bodyPr/>
          <a:lstStyle/>
          <a:p>
            <a:pPr eaLnBrk="1" hangingPunct="1"/>
            <a:r>
              <a:rPr lang="tr-TR" altLang="tr-TR" sz="3200">
                <a:solidFill>
                  <a:srgbClr val="FF9900"/>
                </a:solidFill>
              </a:rPr>
              <a:t>NOT: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81342570-3288-425A-B196-8B19480B6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53425" cy="5327650"/>
          </a:xfrm>
        </p:spPr>
        <p:txBody>
          <a:bodyPr/>
          <a:lstStyle/>
          <a:p>
            <a:pPr eaLnBrk="1" hangingPunct="1"/>
            <a:r>
              <a:rPr lang="tr-TR" altLang="tr-TR" sz="2800"/>
              <a:t>Bazı bakterilerde klorofil vardır. Bu bakterilere </a:t>
            </a:r>
            <a:r>
              <a:rPr lang="tr-TR" altLang="tr-TR" sz="2800">
                <a:solidFill>
                  <a:srgbClr val="FF9900"/>
                </a:solidFill>
              </a:rPr>
              <a:t>fotosentetik bakteriler</a:t>
            </a:r>
            <a:r>
              <a:rPr lang="tr-TR" altLang="tr-TR" sz="2800"/>
              <a:t> denir.</a:t>
            </a:r>
          </a:p>
          <a:p>
            <a:pPr eaLnBrk="1" hangingPunct="1"/>
            <a:r>
              <a:rPr lang="tr-TR" altLang="tr-TR" sz="2800"/>
              <a:t> Bu bakterilerin klorofilleri stoplazmada, ETS enzimleri ise hücre zarında bulunur.</a:t>
            </a:r>
          </a:p>
          <a:p>
            <a:pPr eaLnBrk="1" hangingPunct="1"/>
            <a:r>
              <a:rPr lang="tr-TR" altLang="tr-TR" sz="2800"/>
              <a:t> Bakteriler, H ve elektron kaynağı olarak su yerine H</a:t>
            </a:r>
            <a:r>
              <a:rPr lang="tr-TR" altLang="tr-TR" sz="2800" baseline="-25000"/>
              <a:t>2</a:t>
            </a:r>
            <a:r>
              <a:rPr lang="tr-TR" altLang="tr-TR" sz="2800"/>
              <a:t>S(Hidrojen sülfür) veya H</a:t>
            </a:r>
            <a:r>
              <a:rPr lang="tr-TR" altLang="tr-TR" sz="2800" baseline="-25000"/>
              <a:t>2</a:t>
            </a:r>
            <a:r>
              <a:rPr lang="tr-TR" altLang="tr-TR" sz="2800"/>
              <a:t> gazı kullanır.</a:t>
            </a:r>
          </a:p>
          <a:p>
            <a:pPr eaLnBrk="1" hangingPunct="1"/>
            <a:r>
              <a:rPr lang="tr-TR" altLang="tr-TR" sz="2800"/>
              <a:t> Bu nedenle bakteriyel fotosentezde O</a:t>
            </a:r>
            <a:r>
              <a:rPr lang="tr-TR" altLang="tr-TR" sz="2800" baseline="-25000"/>
              <a:t>2</a:t>
            </a:r>
            <a:r>
              <a:rPr lang="tr-TR" altLang="tr-TR" sz="2800"/>
              <a:t> gazı yerine ortama kükürt(S) verilir.</a:t>
            </a:r>
          </a:p>
          <a:p>
            <a:pPr eaLnBrk="1" hangingPunct="1"/>
            <a:r>
              <a:rPr lang="tr-TR" altLang="tr-TR" sz="2800"/>
              <a:t>CO</a:t>
            </a:r>
            <a:r>
              <a:rPr lang="tr-TR" altLang="tr-TR" sz="2800" baseline="-25000"/>
              <a:t>2</a:t>
            </a:r>
            <a:r>
              <a:rPr lang="tr-TR" altLang="tr-TR" sz="2800"/>
              <a:t> + </a:t>
            </a:r>
            <a:r>
              <a:rPr lang="tr-TR" altLang="tr-TR" sz="2800">
                <a:solidFill>
                  <a:srgbClr val="FF9900"/>
                </a:solidFill>
              </a:rPr>
              <a:t>2H</a:t>
            </a:r>
            <a:r>
              <a:rPr lang="tr-TR" altLang="tr-TR" sz="2800" baseline="-25000">
                <a:solidFill>
                  <a:srgbClr val="FF9900"/>
                </a:solidFill>
              </a:rPr>
              <a:t>2</a:t>
            </a:r>
            <a:r>
              <a:rPr lang="tr-TR" altLang="tr-TR" sz="2800">
                <a:solidFill>
                  <a:srgbClr val="FF9900"/>
                </a:solidFill>
              </a:rPr>
              <a:t>S</a:t>
            </a:r>
            <a:r>
              <a:rPr lang="tr-TR" altLang="tr-TR" sz="2800"/>
              <a:t>              2C</a:t>
            </a:r>
            <a:r>
              <a:rPr lang="tr-TR" altLang="tr-TR" sz="2800" baseline="-25000"/>
              <a:t>2</a:t>
            </a:r>
            <a:r>
              <a:rPr lang="tr-TR" altLang="tr-TR" sz="2800"/>
              <a:t>(CH</a:t>
            </a:r>
            <a:r>
              <a:rPr lang="tr-TR" altLang="tr-TR" sz="2800" baseline="-25000"/>
              <a:t>2</a:t>
            </a:r>
            <a:r>
              <a:rPr lang="tr-TR" altLang="tr-TR" sz="2800"/>
              <a:t>O)</a:t>
            </a:r>
            <a:r>
              <a:rPr lang="tr-TR" altLang="tr-TR" sz="2800" baseline="-25000"/>
              <a:t>n</a:t>
            </a:r>
            <a:r>
              <a:rPr lang="tr-TR" altLang="tr-TR" sz="2800"/>
              <a:t> + </a:t>
            </a:r>
            <a:r>
              <a:rPr lang="tr-TR" altLang="tr-TR" sz="2800">
                <a:solidFill>
                  <a:srgbClr val="FF9900"/>
                </a:solidFill>
              </a:rPr>
              <a:t>2S</a:t>
            </a:r>
            <a:r>
              <a:rPr lang="tr-TR" altLang="tr-TR" sz="2800"/>
              <a:t> + H</a:t>
            </a:r>
            <a:r>
              <a:rPr lang="tr-TR" altLang="tr-TR" sz="2800" baseline="-25000"/>
              <a:t>2</a:t>
            </a:r>
            <a:r>
              <a:rPr lang="tr-TR" altLang="tr-TR" sz="2800"/>
              <a:t>O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CO</a:t>
            </a:r>
            <a:r>
              <a:rPr lang="tr-TR" altLang="tr-TR" sz="2800" baseline="-25000"/>
              <a:t>2 </a:t>
            </a:r>
            <a:r>
              <a:rPr lang="tr-TR" altLang="tr-TR" sz="2800"/>
              <a:t>+ </a:t>
            </a:r>
            <a:r>
              <a:rPr lang="tr-TR" altLang="tr-TR" sz="2800">
                <a:solidFill>
                  <a:srgbClr val="FF9900"/>
                </a:solidFill>
              </a:rPr>
              <a:t>2H</a:t>
            </a:r>
            <a:r>
              <a:rPr lang="tr-TR" altLang="tr-TR" sz="2800" baseline="-25000">
                <a:solidFill>
                  <a:srgbClr val="FF9900"/>
                </a:solidFill>
              </a:rPr>
              <a:t>2</a:t>
            </a:r>
            <a:r>
              <a:rPr lang="tr-TR" altLang="tr-TR" sz="2800">
                <a:solidFill>
                  <a:srgbClr val="FF9900"/>
                </a:solidFill>
              </a:rPr>
              <a:t> </a:t>
            </a:r>
            <a:r>
              <a:rPr lang="tr-TR" altLang="tr-TR" sz="2800"/>
              <a:t>               2C</a:t>
            </a:r>
            <a:r>
              <a:rPr lang="tr-TR" altLang="tr-TR" sz="2800" baseline="-25000"/>
              <a:t>2</a:t>
            </a:r>
            <a:r>
              <a:rPr lang="tr-TR" altLang="tr-TR" sz="2800"/>
              <a:t>(CH</a:t>
            </a:r>
            <a:r>
              <a:rPr lang="tr-TR" altLang="tr-TR" sz="2800" baseline="-25000"/>
              <a:t>2</a:t>
            </a:r>
            <a:r>
              <a:rPr lang="tr-TR" altLang="tr-TR" sz="2800"/>
              <a:t>O)</a:t>
            </a:r>
            <a:r>
              <a:rPr lang="tr-TR" altLang="tr-TR" sz="2800" baseline="-25000"/>
              <a:t>n</a:t>
            </a:r>
            <a:r>
              <a:rPr lang="tr-TR" altLang="tr-TR" sz="2800"/>
              <a:t> + H</a:t>
            </a:r>
            <a:r>
              <a:rPr lang="tr-TR" altLang="tr-TR" sz="2800" baseline="-25000"/>
              <a:t>2</a:t>
            </a:r>
            <a:r>
              <a:rPr lang="tr-TR" altLang="tr-TR" sz="2800"/>
              <a:t>O</a:t>
            </a:r>
          </a:p>
        </p:txBody>
      </p:sp>
      <p:sp>
        <p:nvSpPr>
          <p:cNvPr id="128004" name="Line 4">
            <a:extLst>
              <a:ext uri="{FF2B5EF4-FFF2-40B4-BE49-F238E27FC236}">
                <a16:creationId xmlns:a16="http://schemas.microsoft.com/office/drawing/2014/main" id="{DCF195C6-AE52-4D4F-BAC4-5D0B4DFD4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5084763"/>
            <a:ext cx="1152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6DAE1C86-6CAF-45B3-B8D5-8AE1BBA5F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652963"/>
            <a:ext cx="1008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latin typeface="Times New Roman" panose="02020603050405020304" pitchFamily="18" charset="0"/>
              </a:rPr>
              <a:t>   </a:t>
            </a:r>
            <a:r>
              <a:rPr lang="tr-TR" altLang="tr-TR" sz="1600" b="1">
                <a:latin typeface="Times New Roman" panose="02020603050405020304" pitchFamily="18" charset="0"/>
              </a:rPr>
              <a:t>  IŞIK</a:t>
            </a:r>
          </a:p>
        </p:txBody>
      </p:sp>
      <p:sp>
        <p:nvSpPr>
          <p:cNvPr id="128006" name="Line 6">
            <a:extLst>
              <a:ext uri="{FF2B5EF4-FFF2-40B4-BE49-F238E27FC236}">
                <a16:creationId xmlns:a16="http://schemas.microsoft.com/office/drawing/2014/main" id="{F4E888ED-9202-495C-B23B-B078E9D3E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6092825"/>
            <a:ext cx="10810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8007" name="Text Box 7">
            <a:extLst>
              <a:ext uri="{FF2B5EF4-FFF2-40B4-BE49-F238E27FC236}">
                <a16:creationId xmlns:a16="http://schemas.microsoft.com/office/drawing/2014/main" id="{EAF806C1-56E7-4AD8-905A-6097AA54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734050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600" b="1">
                <a:latin typeface="Times New Roman" panose="02020603050405020304" pitchFamily="18" charset="0"/>
              </a:rPr>
              <a:t>IŞIK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  <p:bldP spid="128005" grpId="0"/>
      <p:bldP spid="1280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ltbilgi Yer Tutucusu 4">
            <a:extLst>
              <a:ext uri="{FF2B5EF4-FFF2-40B4-BE49-F238E27FC236}">
                <a16:creationId xmlns:a16="http://schemas.microsoft.com/office/drawing/2014/main" id="{DC39224E-0E58-4214-A297-2A3FDB08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0A1CC265-4A67-4E0A-93A8-7CA055AA7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7350" cy="1319213"/>
          </a:xfrm>
        </p:spPr>
        <p:txBody>
          <a:bodyPr/>
          <a:lstStyle/>
          <a:p>
            <a:pPr algn="ctr" eaLnBrk="1" hangingPunct="1"/>
            <a:r>
              <a:rPr lang="tr-TR" altLang="tr-TR">
                <a:solidFill>
                  <a:srgbClr val="FF9900"/>
                </a:solidFill>
              </a:rPr>
              <a:t>Fotosentezde Farklı Besinlerin Sentezlenmesi</a:t>
            </a:r>
          </a:p>
        </p:txBody>
      </p:sp>
      <p:sp>
        <p:nvSpPr>
          <p:cNvPr id="146436" name="Text Box 4">
            <a:extLst>
              <a:ext uri="{FF2B5EF4-FFF2-40B4-BE49-F238E27FC236}">
                <a16:creationId xmlns:a16="http://schemas.microsoft.com/office/drawing/2014/main" id="{A437D003-2C71-4CD5-BB1B-1D9318213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939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Times New Roman" panose="02020603050405020304" pitchFamily="18" charset="0"/>
              </a:rPr>
              <a:t>Selüloz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37DE4223-D580-43F6-8721-5B8329EF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99720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Times New Roman" panose="02020603050405020304" pitchFamily="18" charset="0"/>
              </a:rPr>
              <a:t>Nişasta</a:t>
            </a: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4B845F90-865F-4ECD-81FA-83C21BD8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1633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Times New Roman" panose="02020603050405020304" pitchFamily="18" charset="0"/>
              </a:rPr>
              <a:t>Disakkarit</a:t>
            </a:r>
          </a:p>
        </p:txBody>
      </p:sp>
      <p:sp>
        <p:nvSpPr>
          <p:cNvPr id="146439" name="Oval 7">
            <a:extLst>
              <a:ext uri="{FF2B5EF4-FFF2-40B4-BE49-F238E27FC236}">
                <a16:creationId xmlns:a16="http://schemas.microsoft.com/office/drawing/2014/main" id="{DED2C4C1-CA3A-4E66-AE29-7EDA7675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924175"/>
            <a:ext cx="504825" cy="5048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  <a:latin typeface="Times New Roman" panose="02020603050405020304" pitchFamily="18" charset="0"/>
              </a:rPr>
              <a:t>6C</a:t>
            </a:r>
          </a:p>
        </p:txBody>
      </p:sp>
      <p:sp>
        <p:nvSpPr>
          <p:cNvPr id="146440" name="Line 8">
            <a:extLst>
              <a:ext uri="{FF2B5EF4-FFF2-40B4-BE49-F238E27FC236}">
                <a16:creationId xmlns:a16="http://schemas.microsoft.com/office/drawing/2014/main" id="{4A624058-C37C-4DBC-91BA-E19484EA6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3213100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41" name="Oval 9">
            <a:extLst>
              <a:ext uri="{FF2B5EF4-FFF2-40B4-BE49-F238E27FC236}">
                <a16:creationId xmlns:a16="http://schemas.microsoft.com/office/drawing/2014/main" id="{2D0C44D4-FB61-4AA7-81E9-48791F69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852738"/>
            <a:ext cx="504825" cy="5048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1600" b="1">
                <a:solidFill>
                  <a:schemeClr val="bg1"/>
                </a:solidFill>
                <a:latin typeface="Times New Roman" panose="02020603050405020304" pitchFamily="18" charset="0"/>
              </a:rPr>
              <a:t>3C</a:t>
            </a:r>
          </a:p>
        </p:txBody>
      </p:sp>
      <p:sp>
        <p:nvSpPr>
          <p:cNvPr id="146442" name="Line 10">
            <a:extLst>
              <a:ext uri="{FF2B5EF4-FFF2-40B4-BE49-F238E27FC236}">
                <a16:creationId xmlns:a16="http://schemas.microsoft.com/office/drawing/2014/main" id="{7F1D5AB6-9E7D-4410-9260-00EB68C456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2205038"/>
            <a:ext cx="863600" cy="86518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43" name="Line 11">
            <a:extLst>
              <a:ext uri="{FF2B5EF4-FFF2-40B4-BE49-F238E27FC236}">
                <a16:creationId xmlns:a16="http://schemas.microsoft.com/office/drawing/2014/main" id="{0ED62F11-2993-4E51-9CDC-63FF604DF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068638"/>
            <a:ext cx="863600" cy="730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44" name="Line 12">
            <a:extLst>
              <a:ext uri="{FF2B5EF4-FFF2-40B4-BE49-F238E27FC236}">
                <a16:creationId xmlns:a16="http://schemas.microsoft.com/office/drawing/2014/main" id="{34A5DC47-AD3F-442D-963D-7F67A295D3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2781300"/>
            <a:ext cx="863600" cy="2873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45" name="Line 13">
            <a:extLst>
              <a:ext uri="{FF2B5EF4-FFF2-40B4-BE49-F238E27FC236}">
                <a16:creationId xmlns:a16="http://schemas.microsoft.com/office/drawing/2014/main" id="{C5B5A399-4C46-4804-A0A6-861D51B2B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068638"/>
            <a:ext cx="863600" cy="431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46" name="Line 14">
            <a:extLst>
              <a:ext uri="{FF2B5EF4-FFF2-40B4-BE49-F238E27FC236}">
                <a16:creationId xmlns:a16="http://schemas.microsoft.com/office/drawing/2014/main" id="{59B06E91-FA8B-45C4-9B5A-F12753E4D8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1050" y="2708275"/>
            <a:ext cx="1008063" cy="5048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47" name="Line 15">
            <a:extLst>
              <a:ext uri="{FF2B5EF4-FFF2-40B4-BE49-F238E27FC236}">
                <a16:creationId xmlns:a16="http://schemas.microsoft.com/office/drawing/2014/main" id="{E89DC687-651F-46E1-9437-9A0AE5C7FE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213100"/>
            <a:ext cx="9350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48" name="Line 16">
            <a:extLst>
              <a:ext uri="{FF2B5EF4-FFF2-40B4-BE49-F238E27FC236}">
                <a16:creationId xmlns:a16="http://schemas.microsoft.com/office/drawing/2014/main" id="{D595A9C2-DB22-442F-9D62-991581B730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3213100"/>
            <a:ext cx="935038" cy="6477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51" name="Text Box 19">
            <a:extLst>
              <a:ext uri="{FF2B5EF4-FFF2-40B4-BE49-F238E27FC236}">
                <a16:creationId xmlns:a16="http://schemas.microsoft.com/office/drawing/2014/main" id="{45F874C8-FB7E-4EE7-97D9-16B63855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924175"/>
            <a:ext cx="40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6452" name="Oval 20">
            <a:extLst>
              <a:ext uri="{FF2B5EF4-FFF2-40B4-BE49-F238E27FC236}">
                <a16:creationId xmlns:a16="http://schemas.microsoft.com/office/drawing/2014/main" id="{EF86EB06-1CD1-42B2-9DEB-B298A5B49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16338"/>
            <a:ext cx="431800" cy="4333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b="1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46454" name="Line 22">
            <a:extLst>
              <a:ext uri="{FF2B5EF4-FFF2-40B4-BE49-F238E27FC236}">
                <a16:creationId xmlns:a16="http://schemas.microsoft.com/office/drawing/2014/main" id="{406DD222-AA7E-4C9C-A568-AE560A8CE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068638"/>
            <a:ext cx="863600" cy="86518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55" name="Text Box 23">
            <a:extLst>
              <a:ext uri="{FF2B5EF4-FFF2-40B4-BE49-F238E27FC236}">
                <a16:creationId xmlns:a16="http://schemas.microsoft.com/office/drawing/2014/main" id="{B8F2A580-57DE-4164-B846-5B6B08006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1914525"/>
            <a:ext cx="104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Times New Roman" panose="02020603050405020304" pitchFamily="18" charset="0"/>
              </a:rPr>
              <a:t>Gliserol</a:t>
            </a:r>
          </a:p>
        </p:txBody>
      </p:sp>
      <p:sp>
        <p:nvSpPr>
          <p:cNvPr id="146456" name="Text Box 24">
            <a:extLst>
              <a:ext uri="{FF2B5EF4-FFF2-40B4-BE49-F238E27FC236}">
                <a16:creationId xmlns:a16="http://schemas.microsoft.com/office/drawing/2014/main" id="{6161646F-E5E2-48C1-9B74-C9716E78B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90788"/>
            <a:ext cx="1554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Times New Roman" panose="02020603050405020304" pitchFamily="18" charset="0"/>
              </a:rPr>
              <a:t>Yağ asitleri</a:t>
            </a:r>
          </a:p>
        </p:txBody>
      </p:sp>
      <p:sp>
        <p:nvSpPr>
          <p:cNvPr id="146457" name="Text Box 25">
            <a:extLst>
              <a:ext uri="{FF2B5EF4-FFF2-40B4-BE49-F238E27FC236}">
                <a16:creationId xmlns:a16="http://schemas.microsoft.com/office/drawing/2014/main" id="{1FBEDC42-1298-4C00-B4D0-7901118E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851150"/>
            <a:ext cx="190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Times New Roman" panose="02020603050405020304" pitchFamily="18" charset="0"/>
              </a:rPr>
              <a:t>Organik bazlar</a:t>
            </a:r>
          </a:p>
        </p:txBody>
      </p:sp>
      <p:sp>
        <p:nvSpPr>
          <p:cNvPr id="146458" name="Text Box 26">
            <a:extLst>
              <a:ext uri="{FF2B5EF4-FFF2-40B4-BE49-F238E27FC236}">
                <a16:creationId xmlns:a16="http://schemas.microsoft.com/office/drawing/2014/main" id="{8E55707F-1D81-4ABD-A8AC-7E8BF784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35756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Times New Roman" panose="02020603050405020304" pitchFamily="18" charset="0"/>
              </a:rPr>
              <a:t>Vitaminler</a:t>
            </a:r>
          </a:p>
        </p:txBody>
      </p:sp>
      <p:sp>
        <p:nvSpPr>
          <p:cNvPr id="146459" name="Text Box 27">
            <a:extLst>
              <a:ext uri="{FF2B5EF4-FFF2-40B4-BE49-F238E27FC236}">
                <a16:creationId xmlns:a16="http://schemas.microsoft.com/office/drawing/2014/main" id="{0DC9366C-25F8-4001-BF16-D107B5AF3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3714750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Times New Roman" panose="02020603050405020304" pitchFamily="18" charset="0"/>
              </a:rPr>
              <a:t>Amino asitler</a:t>
            </a:r>
          </a:p>
        </p:txBody>
      </p:sp>
      <p:sp>
        <p:nvSpPr>
          <p:cNvPr id="146460" name="Line 28">
            <a:extLst>
              <a:ext uri="{FF2B5EF4-FFF2-40B4-BE49-F238E27FC236}">
                <a16:creationId xmlns:a16="http://schemas.microsoft.com/office/drawing/2014/main" id="{470F3FC9-5C60-4D2A-B6D6-E639BCB4B2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3068638"/>
            <a:ext cx="93662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61" name="Line 29">
            <a:extLst>
              <a:ext uri="{FF2B5EF4-FFF2-40B4-BE49-F238E27FC236}">
                <a16:creationId xmlns:a16="http://schemas.microsoft.com/office/drawing/2014/main" id="{04EFFC00-B6C8-4570-BA7F-73B64B11EE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3284538"/>
            <a:ext cx="9366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62" name="Line 30">
            <a:extLst>
              <a:ext uri="{FF2B5EF4-FFF2-40B4-BE49-F238E27FC236}">
                <a16:creationId xmlns:a16="http://schemas.microsoft.com/office/drawing/2014/main" id="{FD784F92-11B7-43D5-A7A8-D045ACF462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3500438"/>
            <a:ext cx="9366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6463" name="Text Box 31">
            <a:extLst>
              <a:ext uri="{FF2B5EF4-FFF2-40B4-BE49-F238E27FC236}">
                <a16:creationId xmlns:a16="http://schemas.microsoft.com/office/drawing/2014/main" id="{EF2A24B7-ACD7-4F1B-83A8-B9C7CE3D2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4290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99FF66"/>
                </a:solidFill>
                <a:latin typeface="Times New Roman" panose="02020603050405020304" pitchFamily="18" charset="0"/>
              </a:rPr>
              <a:t>Glikoz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4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4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6" grpId="0"/>
      <p:bldP spid="146437" grpId="0"/>
      <p:bldP spid="146438" grpId="0"/>
      <p:bldP spid="146439" grpId="0" animBg="1"/>
      <p:bldP spid="146441" grpId="0" animBg="1"/>
      <p:bldP spid="146451" grpId="0"/>
      <p:bldP spid="146452" grpId="0" animBg="1"/>
      <p:bldP spid="146455" grpId="0"/>
      <p:bldP spid="146456" grpId="0"/>
      <p:bldP spid="146457" grpId="0"/>
      <p:bldP spid="146458" grpId="0"/>
      <p:bldP spid="146459" grpId="0"/>
      <p:bldP spid="1464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ltbilgi Yer Tutucusu 4">
            <a:extLst>
              <a:ext uri="{FF2B5EF4-FFF2-40B4-BE49-F238E27FC236}">
                <a16:creationId xmlns:a16="http://schemas.microsoft.com/office/drawing/2014/main" id="{7A2671AF-0E79-4ECF-9D97-0507F299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8B371D2F-3C86-4463-9513-1BEAD0118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Fotosentezi Etkileyen Etmenler: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EAE499DC-4086-47C3-B23F-A95A9D76A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Fotosentezde kullanılan CO</a:t>
            </a:r>
            <a:r>
              <a:rPr lang="tr-TR" altLang="tr-TR" sz="2800" baseline="-25000"/>
              <a:t>2</a:t>
            </a:r>
            <a:r>
              <a:rPr lang="tr-TR" altLang="tr-TR" sz="2800"/>
              <a:t> ya da açığa çıkan O</a:t>
            </a:r>
            <a:r>
              <a:rPr lang="tr-TR" altLang="tr-TR" sz="2800" baseline="-25000"/>
              <a:t>2</a:t>
            </a:r>
            <a:r>
              <a:rPr lang="tr-TR" altLang="tr-TR" sz="2800"/>
              <a:t> miktarı ölçülerek fotosentez hızını belirlemek mümkündür.</a:t>
            </a:r>
          </a:p>
          <a:p>
            <a:pPr eaLnBrk="1" hangingPunct="1"/>
            <a:r>
              <a:rPr lang="tr-TR" altLang="tr-TR" sz="2800"/>
              <a:t>Bazı faktörlerin normalin üzerinde olması fotosentezin hızına etki etmez. Çünkü fotosentezin hızı, etki eden faktörlerden en düşük olanına göre belirlenir. Buna ‘</a:t>
            </a:r>
            <a:r>
              <a:rPr lang="tr-TR" altLang="tr-TR" sz="2800" b="1">
                <a:solidFill>
                  <a:srgbClr val="FF9900"/>
                </a:solidFill>
              </a:rPr>
              <a:t>minimum yasası</a:t>
            </a:r>
            <a:r>
              <a:rPr lang="tr-TR" altLang="tr-TR" sz="2800"/>
              <a:t>’ denir.</a:t>
            </a:r>
          </a:p>
          <a:p>
            <a:pPr eaLnBrk="1" hangingPunct="1"/>
            <a:r>
              <a:rPr lang="tr-TR" altLang="tr-TR" sz="2800"/>
              <a:t>Fotosentezi etkileyen etmenler </a:t>
            </a:r>
            <a:r>
              <a:rPr lang="tr-TR" altLang="tr-TR" sz="2800" b="1">
                <a:solidFill>
                  <a:srgbClr val="FF9900"/>
                </a:solidFill>
              </a:rPr>
              <a:t>çevresel</a:t>
            </a:r>
            <a:r>
              <a:rPr lang="tr-TR" altLang="tr-TR" sz="2800" b="1"/>
              <a:t> </a:t>
            </a:r>
            <a:r>
              <a:rPr lang="tr-TR" altLang="tr-TR" sz="2800"/>
              <a:t>ve </a:t>
            </a:r>
            <a:r>
              <a:rPr lang="tr-TR" altLang="tr-TR" sz="2800" b="1">
                <a:solidFill>
                  <a:srgbClr val="FF9900"/>
                </a:solidFill>
              </a:rPr>
              <a:t>genetik</a:t>
            </a:r>
            <a:r>
              <a:rPr lang="tr-TR" altLang="tr-TR" sz="2800" b="1"/>
              <a:t> </a:t>
            </a:r>
            <a:r>
              <a:rPr lang="tr-TR" altLang="tr-TR" sz="2800"/>
              <a:t>olmak üzere ikiye ayrılır.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B91D3984-324A-412E-ACEA-39829096C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>
                <a:solidFill>
                  <a:srgbClr val="FFFF00"/>
                </a:solidFill>
              </a:rPr>
              <a:t>A. Fotosentezi etkileyen </a:t>
            </a:r>
            <a:r>
              <a:rPr lang="tr-TR" altLang="tr-TR" sz="3200">
                <a:solidFill>
                  <a:srgbClr val="FF9900"/>
                </a:solidFill>
              </a:rPr>
              <a:t>çevresel </a:t>
            </a:r>
            <a:r>
              <a:rPr lang="tr-TR" altLang="tr-TR" sz="3200">
                <a:solidFill>
                  <a:srgbClr val="FFFF00"/>
                </a:solidFill>
              </a:rPr>
              <a:t>faktörler</a:t>
            </a:r>
          </a:p>
        </p:txBody>
      </p:sp>
      <p:sp>
        <p:nvSpPr>
          <p:cNvPr id="129037" name="Rectangle 13">
            <a:extLst>
              <a:ext uri="{FF2B5EF4-FFF2-40B4-BE49-F238E27FC236}">
                <a16:creationId xmlns:a16="http://schemas.microsoft.com/office/drawing/2014/main" id="{C00B0371-ABC3-42B0-8E71-7A3B3AD9FF9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1295400"/>
            <a:ext cx="4968875" cy="227806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tr-TR" altLang="tr-TR" sz="2800">
                <a:solidFill>
                  <a:srgbClr val="FF9900"/>
                </a:solidFill>
              </a:rPr>
              <a:t>CO</a:t>
            </a:r>
            <a:r>
              <a:rPr lang="tr-TR" altLang="tr-TR" sz="2800" baseline="-25000">
                <a:solidFill>
                  <a:srgbClr val="FF9900"/>
                </a:solidFill>
              </a:rPr>
              <a:t>2</a:t>
            </a:r>
            <a:r>
              <a:rPr lang="tr-TR" altLang="tr-TR" sz="2800">
                <a:solidFill>
                  <a:srgbClr val="FF9900"/>
                </a:solidFill>
              </a:rPr>
              <a:t> miktarı:</a:t>
            </a:r>
            <a:r>
              <a:rPr lang="tr-TR" altLang="tr-TR" sz="2800"/>
              <a:t>Arttığında</a:t>
            </a:r>
          </a:p>
          <a:p>
            <a:pPr marL="457200" indent="-457200" eaLnBrk="1" hangingPunct="1">
              <a:buFontTx/>
              <a:buNone/>
            </a:pPr>
            <a:r>
              <a:rPr lang="tr-TR" altLang="tr-TR" sz="2800"/>
              <a:t>fotosentez hızı belirli bir</a:t>
            </a:r>
          </a:p>
          <a:p>
            <a:pPr marL="457200" indent="-457200" eaLnBrk="1" hangingPunct="1">
              <a:buFontTx/>
              <a:buNone/>
            </a:pPr>
            <a:r>
              <a:rPr lang="tr-TR" altLang="tr-TR" sz="2800"/>
              <a:t>seviyeye kadar artar.</a:t>
            </a:r>
          </a:p>
          <a:p>
            <a:pPr marL="457200" indent="-457200" eaLnBrk="1" hangingPunct="1">
              <a:buFontTx/>
              <a:buNone/>
            </a:pPr>
            <a:r>
              <a:rPr lang="tr-TR" altLang="tr-TR" sz="2800"/>
              <a:t>Sonra da sabit kalır.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8A7D44A-BDBE-42D2-AA90-98B545EA736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3789363"/>
            <a:ext cx="7772400" cy="25193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tr-TR" altLang="tr-TR" sz="2400">
              <a:solidFill>
                <a:srgbClr val="FF99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tr-TR" altLang="tr-TR" sz="2800">
                <a:solidFill>
                  <a:srgbClr val="FF9900"/>
                </a:solidFill>
              </a:rPr>
              <a:t>Not:</a:t>
            </a:r>
            <a:r>
              <a:rPr lang="tr-TR" altLang="tr-TR" sz="2800"/>
              <a:t>Ortamda bulunabilecek </a:t>
            </a:r>
          </a:p>
          <a:p>
            <a:pPr marL="609600" indent="-609600" eaLnBrk="1" hangingPunct="1">
              <a:buFontTx/>
              <a:buNone/>
            </a:pPr>
            <a:r>
              <a:rPr lang="tr-TR" altLang="tr-TR" sz="2800"/>
              <a:t>Kalsiyum Hidroksit Ca(OH)</a:t>
            </a:r>
            <a:r>
              <a:rPr lang="tr-TR" altLang="tr-TR" sz="2800" baseline="-25000"/>
              <a:t>2</a:t>
            </a:r>
          </a:p>
          <a:p>
            <a:pPr marL="609600" indent="-609600" eaLnBrk="1" hangingPunct="1">
              <a:buFontTx/>
              <a:buNone/>
            </a:pPr>
            <a:r>
              <a:rPr lang="tr-TR" altLang="tr-TR" sz="2800"/>
              <a:t>Ve Potasyum Hidroksit KOH gibi bileşikler </a:t>
            </a:r>
          </a:p>
          <a:p>
            <a:pPr marL="609600" indent="-609600" eaLnBrk="1" hangingPunct="1">
              <a:buFontTx/>
              <a:buNone/>
            </a:pPr>
            <a:r>
              <a:rPr lang="tr-TR" altLang="tr-TR" sz="2800"/>
              <a:t>CO</a:t>
            </a:r>
            <a:r>
              <a:rPr lang="tr-TR" altLang="tr-TR" sz="2800" baseline="-25000"/>
              <a:t>2</a:t>
            </a:r>
            <a:r>
              <a:rPr lang="tr-TR" altLang="tr-TR" sz="2800"/>
              <a:t> ‘i tutacağından fotosentezi olumsuz etkiler.</a:t>
            </a:r>
          </a:p>
        </p:txBody>
      </p:sp>
      <p:sp>
        <p:nvSpPr>
          <p:cNvPr id="129028" name="Line 4">
            <a:extLst>
              <a:ext uri="{FF2B5EF4-FFF2-40B4-BE49-F238E27FC236}">
                <a16:creationId xmlns:a16="http://schemas.microsoft.com/office/drawing/2014/main" id="{098EF1AB-09C9-4548-BB59-D60859D42C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628775"/>
            <a:ext cx="0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29" name="Line 5">
            <a:extLst>
              <a:ext uri="{FF2B5EF4-FFF2-40B4-BE49-F238E27FC236}">
                <a16:creationId xmlns:a16="http://schemas.microsoft.com/office/drawing/2014/main" id="{6CE8AE6A-BAD2-4152-9898-CD0A9577D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284538"/>
            <a:ext cx="22336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30" name="Line 6">
            <a:extLst>
              <a:ext uri="{FF2B5EF4-FFF2-40B4-BE49-F238E27FC236}">
                <a16:creationId xmlns:a16="http://schemas.microsoft.com/office/drawing/2014/main" id="{85D9D010-4526-481E-9F8E-8BB492F25D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636838"/>
            <a:ext cx="792163" cy="6477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31" name="Line 7">
            <a:extLst>
              <a:ext uri="{FF2B5EF4-FFF2-40B4-BE49-F238E27FC236}">
                <a16:creationId xmlns:a16="http://schemas.microsoft.com/office/drawing/2014/main" id="{F90FA29A-EC6A-468E-93F2-1C2D91046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636838"/>
            <a:ext cx="1150937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32" name="Line 8">
            <a:extLst>
              <a:ext uri="{FF2B5EF4-FFF2-40B4-BE49-F238E27FC236}">
                <a16:creationId xmlns:a16="http://schemas.microsoft.com/office/drawing/2014/main" id="{01940032-83B6-44A8-9180-8CB51910D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26368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9033" name="Text Box 9">
            <a:extLst>
              <a:ext uri="{FF2B5EF4-FFF2-40B4-BE49-F238E27FC236}">
                <a16:creationId xmlns:a16="http://schemas.microsoft.com/office/drawing/2014/main" id="{E290BD1D-3A79-474F-BAEB-A7712AF2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357563"/>
            <a:ext cx="677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600" b="1">
                <a:latin typeface="Times New Roman" panose="02020603050405020304" pitchFamily="18" charset="0"/>
              </a:rPr>
              <a:t>%0,3</a:t>
            </a:r>
          </a:p>
        </p:txBody>
      </p:sp>
      <p:sp>
        <p:nvSpPr>
          <p:cNvPr id="129034" name="Text Box 10">
            <a:extLst>
              <a:ext uri="{FF2B5EF4-FFF2-40B4-BE49-F238E27FC236}">
                <a16:creationId xmlns:a16="http://schemas.microsoft.com/office/drawing/2014/main" id="{D731FA16-D7F1-4F2A-B8CE-E1C190E7D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357563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Times New Roman" panose="02020603050405020304" pitchFamily="18" charset="0"/>
              </a:rPr>
              <a:t>CO</a:t>
            </a:r>
            <a:r>
              <a:rPr lang="tr-TR" altLang="tr-TR" sz="2000" b="1" baseline="-25000">
                <a:latin typeface="Times New Roman" panose="02020603050405020304" pitchFamily="18" charset="0"/>
              </a:rPr>
              <a:t>2 </a:t>
            </a:r>
            <a:r>
              <a:rPr lang="tr-TR" altLang="tr-TR" sz="2000" b="1">
                <a:latin typeface="Times New Roman" panose="02020603050405020304" pitchFamily="18" charset="0"/>
              </a:rPr>
              <a:t>miktarı</a:t>
            </a:r>
          </a:p>
        </p:txBody>
      </p:sp>
      <p:sp>
        <p:nvSpPr>
          <p:cNvPr id="30732" name="Text Box 11">
            <a:extLst>
              <a:ext uri="{FF2B5EF4-FFF2-40B4-BE49-F238E27FC236}">
                <a16:creationId xmlns:a16="http://schemas.microsoft.com/office/drawing/2014/main" id="{CAF3DB7A-157C-485F-B86B-E9C71603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341438"/>
            <a:ext cx="21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1400">
              <a:latin typeface="Times New Roman" panose="02020603050405020304" pitchFamily="18" charset="0"/>
            </a:endParaRPr>
          </a:p>
        </p:txBody>
      </p:sp>
      <p:sp>
        <p:nvSpPr>
          <p:cNvPr id="129036" name="Text Box 12">
            <a:extLst>
              <a:ext uri="{FF2B5EF4-FFF2-40B4-BE49-F238E27FC236}">
                <a16:creationId xmlns:a16="http://schemas.microsoft.com/office/drawing/2014/main" id="{4B8FDB3B-9AB4-421D-ABF5-2D8524593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196975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Times New Roman" panose="02020603050405020304" pitchFamily="18" charset="0"/>
              </a:rPr>
              <a:t>Fotosentez hızı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37" grpId="0"/>
      <p:bldP spid="129027" grpId="0" build="p"/>
      <p:bldP spid="129033" grpId="0"/>
      <p:bldP spid="129034" grpId="0"/>
      <p:bldP spid="1290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90A56F71-0514-4465-998C-6FCDD03BD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2.Işık şiddeti :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C95F14D-35C0-4CBE-9534-956E64FB87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95400"/>
            <a:ext cx="5040312" cy="5086350"/>
          </a:xfrm>
        </p:spPr>
        <p:txBody>
          <a:bodyPr/>
          <a:lstStyle/>
          <a:p>
            <a:pPr marL="609600" indent="-609600" eaLnBrk="1" hangingPunct="1"/>
            <a:r>
              <a:rPr lang="tr-TR" altLang="tr-TR" sz="2800"/>
              <a:t>Işık enerjisi almayan hiçbir hücre fotosentez yapamaz.</a:t>
            </a:r>
          </a:p>
          <a:p>
            <a:pPr marL="609600" indent="-609600" eaLnBrk="1" hangingPunct="1"/>
            <a:r>
              <a:rPr lang="tr-TR" altLang="tr-TR" sz="2800"/>
              <a:t>Işık şiddeti arttıkça fotosentez hızı artar. Ancak belirli bir sınırı geçtikten sonra sabit kalır, değişmez.</a:t>
            </a:r>
          </a:p>
          <a:p>
            <a:pPr marL="609600" indent="-609600" eaLnBrk="1" hangingPunct="1"/>
            <a:r>
              <a:rPr lang="tr-TR" altLang="tr-TR" sz="2800"/>
              <a:t>Işık şiddeti ve CO</a:t>
            </a:r>
            <a:r>
              <a:rPr lang="tr-TR" altLang="tr-TR" sz="2800" baseline="-25000"/>
              <a:t>2 </a:t>
            </a:r>
            <a:r>
              <a:rPr lang="tr-TR" altLang="tr-TR" sz="2800"/>
              <a:t>birlikte değerlendirildiğinde,  miktarı az olan fotosentez hızını belirler.                                                   </a:t>
            </a:r>
          </a:p>
        </p:txBody>
      </p:sp>
      <p:sp>
        <p:nvSpPr>
          <p:cNvPr id="130053" name="Line 5">
            <a:extLst>
              <a:ext uri="{FF2B5EF4-FFF2-40B4-BE49-F238E27FC236}">
                <a16:creationId xmlns:a16="http://schemas.microsoft.com/office/drawing/2014/main" id="{A1ECE6B2-803C-43C3-92C7-63004064A1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56325" y="1628775"/>
            <a:ext cx="0" cy="1511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54" name="Line 6">
            <a:extLst>
              <a:ext uri="{FF2B5EF4-FFF2-40B4-BE49-F238E27FC236}">
                <a16:creationId xmlns:a16="http://schemas.microsoft.com/office/drawing/2014/main" id="{8B22D361-D2D2-4DE0-8ECE-DD37B264F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3141663"/>
            <a:ext cx="172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55" name="Line 7">
            <a:extLst>
              <a:ext uri="{FF2B5EF4-FFF2-40B4-BE49-F238E27FC236}">
                <a16:creationId xmlns:a16="http://schemas.microsoft.com/office/drawing/2014/main" id="{D7AC5AA9-E7EC-416B-A34A-D08F2B571F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6325" y="2492375"/>
            <a:ext cx="576263" cy="6492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56" name="Line 8">
            <a:extLst>
              <a:ext uri="{FF2B5EF4-FFF2-40B4-BE49-F238E27FC236}">
                <a16:creationId xmlns:a16="http://schemas.microsoft.com/office/drawing/2014/main" id="{7B51E25D-C249-4E60-9555-D3AA47966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492375"/>
            <a:ext cx="1008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57" name="Line 9">
            <a:extLst>
              <a:ext uri="{FF2B5EF4-FFF2-40B4-BE49-F238E27FC236}">
                <a16:creationId xmlns:a16="http://schemas.microsoft.com/office/drawing/2014/main" id="{5248F008-957C-4A73-9574-33536165E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492375"/>
            <a:ext cx="0" cy="649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58" name="Text Box 10">
            <a:extLst>
              <a:ext uri="{FF2B5EF4-FFF2-40B4-BE49-F238E27FC236}">
                <a16:creationId xmlns:a16="http://schemas.microsoft.com/office/drawing/2014/main" id="{8E33DE6A-855B-413B-8C86-0223CE90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1341438"/>
            <a:ext cx="1525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latin typeface="Times New Roman" panose="02020603050405020304" pitchFamily="18" charset="0"/>
              </a:rPr>
              <a:t>Fotosentez hızı</a:t>
            </a:r>
          </a:p>
        </p:txBody>
      </p:sp>
      <p:sp>
        <p:nvSpPr>
          <p:cNvPr id="130059" name="Text Box 11">
            <a:extLst>
              <a:ext uri="{FF2B5EF4-FFF2-40B4-BE49-F238E27FC236}">
                <a16:creationId xmlns:a16="http://schemas.microsoft.com/office/drawing/2014/main" id="{4678E9FA-FACB-49D1-813B-59551C562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141663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latin typeface="Times New Roman" panose="02020603050405020304" pitchFamily="18" charset="0"/>
              </a:rPr>
              <a:t>Işık şiddeti</a:t>
            </a:r>
          </a:p>
        </p:txBody>
      </p:sp>
      <p:sp>
        <p:nvSpPr>
          <p:cNvPr id="130060" name="Line 12">
            <a:extLst>
              <a:ext uri="{FF2B5EF4-FFF2-40B4-BE49-F238E27FC236}">
                <a16:creationId xmlns:a16="http://schemas.microsoft.com/office/drawing/2014/main" id="{EB8C6120-A7A6-4C10-9B32-C5D6A4A5B8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5963" y="3860800"/>
            <a:ext cx="0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61" name="Line 13">
            <a:extLst>
              <a:ext uri="{FF2B5EF4-FFF2-40B4-BE49-F238E27FC236}">
                <a16:creationId xmlns:a16="http://schemas.microsoft.com/office/drawing/2014/main" id="{4C069E1E-ACFC-4E17-AA43-6755D116A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5661025"/>
            <a:ext cx="2879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62" name="Freeform 14">
            <a:extLst>
              <a:ext uri="{FF2B5EF4-FFF2-40B4-BE49-F238E27FC236}">
                <a16:creationId xmlns:a16="http://schemas.microsoft.com/office/drawing/2014/main" id="{369E843A-0F23-417D-B84B-CACB156AFE46}"/>
              </a:ext>
            </a:extLst>
          </p:cNvPr>
          <p:cNvSpPr>
            <a:spLocks/>
          </p:cNvSpPr>
          <p:nvPr/>
        </p:nvSpPr>
        <p:spPr bwMode="auto">
          <a:xfrm>
            <a:off x="5795963" y="5084763"/>
            <a:ext cx="2305050" cy="576262"/>
          </a:xfrm>
          <a:custGeom>
            <a:avLst/>
            <a:gdLst>
              <a:gd name="T0" fmla="*/ 0 w 1270"/>
              <a:gd name="T1" fmla="*/ 878512944 h 378"/>
              <a:gd name="T2" fmla="*/ 1792058400 w 1270"/>
              <a:gd name="T3" fmla="*/ 141771124 h 378"/>
              <a:gd name="T4" fmla="*/ 2147483647 w 1270"/>
              <a:gd name="T5" fmla="*/ 34862326 h 3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70" h="378">
                <a:moveTo>
                  <a:pt x="0" y="378"/>
                </a:moveTo>
                <a:cubicBezTo>
                  <a:pt x="166" y="250"/>
                  <a:pt x="332" y="122"/>
                  <a:pt x="544" y="61"/>
                </a:cubicBezTo>
                <a:cubicBezTo>
                  <a:pt x="756" y="0"/>
                  <a:pt x="1149" y="23"/>
                  <a:pt x="1270" y="15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63" name="Freeform 15">
            <a:extLst>
              <a:ext uri="{FF2B5EF4-FFF2-40B4-BE49-F238E27FC236}">
                <a16:creationId xmlns:a16="http://schemas.microsoft.com/office/drawing/2014/main" id="{283E06A6-8A87-474F-824B-203B7628306D}"/>
              </a:ext>
            </a:extLst>
          </p:cNvPr>
          <p:cNvSpPr>
            <a:spLocks/>
          </p:cNvSpPr>
          <p:nvPr/>
        </p:nvSpPr>
        <p:spPr bwMode="auto">
          <a:xfrm>
            <a:off x="5795963" y="4581525"/>
            <a:ext cx="2305050" cy="1079500"/>
          </a:xfrm>
          <a:custGeom>
            <a:avLst/>
            <a:gdLst>
              <a:gd name="T0" fmla="*/ 0 w 1361"/>
              <a:gd name="T1" fmla="*/ 1792800385 h 650"/>
              <a:gd name="T2" fmla="*/ 1821453559 w 1361"/>
              <a:gd name="T3" fmla="*/ 292365137 h 650"/>
              <a:gd name="T4" fmla="*/ 2147483647 w 1361"/>
              <a:gd name="T5" fmla="*/ 41373083 h 6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1" h="650">
                <a:moveTo>
                  <a:pt x="0" y="650"/>
                </a:moveTo>
                <a:cubicBezTo>
                  <a:pt x="204" y="431"/>
                  <a:pt x="408" y="212"/>
                  <a:pt x="635" y="106"/>
                </a:cubicBezTo>
                <a:cubicBezTo>
                  <a:pt x="862" y="0"/>
                  <a:pt x="1240" y="30"/>
                  <a:pt x="1361" y="15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68" name="Freeform 20">
            <a:extLst>
              <a:ext uri="{FF2B5EF4-FFF2-40B4-BE49-F238E27FC236}">
                <a16:creationId xmlns:a16="http://schemas.microsoft.com/office/drawing/2014/main" id="{53F53995-521B-41A8-BCF7-5AA5E7A01D1A}"/>
              </a:ext>
            </a:extLst>
          </p:cNvPr>
          <p:cNvSpPr>
            <a:spLocks/>
          </p:cNvSpPr>
          <p:nvPr/>
        </p:nvSpPr>
        <p:spPr bwMode="auto">
          <a:xfrm>
            <a:off x="5795963" y="4125913"/>
            <a:ext cx="2305050" cy="1535112"/>
          </a:xfrm>
          <a:custGeom>
            <a:avLst/>
            <a:gdLst>
              <a:gd name="T0" fmla="*/ 0 w 1452"/>
              <a:gd name="T1" fmla="*/ 2147483647 h 967"/>
              <a:gd name="T2" fmla="*/ 1716227200 w 1452"/>
              <a:gd name="T3" fmla="*/ 380542676 h 967"/>
              <a:gd name="T4" fmla="*/ 2147483647 w 1452"/>
              <a:gd name="T5" fmla="*/ 151209326 h 9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2" h="967">
                <a:moveTo>
                  <a:pt x="0" y="967"/>
                </a:moveTo>
                <a:cubicBezTo>
                  <a:pt x="219" y="634"/>
                  <a:pt x="439" y="302"/>
                  <a:pt x="681" y="151"/>
                </a:cubicBezTo>
                <a:cubicBezTo>
                  <a:pt x="923" y="0"/>
                  <a:pt x="1324" y="75"/>
                  <a:pt x="1452" y="6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69" name="Text Box 21">
            <a:extLst>
              <a:ext uri="{FF2B5EF4-FFF2-40B4-BE49-F238E27FC236}">
                <a16:creationId xmlns:a16="http://schemas.microsoft.com/office/drawing/2014/main" id="{E01659DA-D536-4B12-9603-D51FF317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5732463"/>
            <a:ext cx="290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0                 0,5            0,10          0,15</a:t>
            </a:r>
          </a:p>
        </p:txBody>
      </p:sp>
      <p:sp>
        <p:nvSpPr>
          <p:cNvPr id="31761" name="Line 22">
            <a:extLst>
              <a:ext uri="{FF2B5EF4-FFF2-40B4-BE49-F238E27FC236}">
                <a16:creationId xmlns:a16="http://schemas.microsoft.com/office/drawing/2014/main" id="{C76395C8-7ED1-4359-A428-38D0A179A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56610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762" name="Line 23">
            <a:extLst>
              <a:ext uri="{FF2B5EF4-FFF2-40B4-BE49-F238E27FC236}">
                <a16:creationId xmlns:a16="http://schemas.microsoft.com/office/drawing/2014/main" id="{FABC8B44-F263-4843-8CCE-8E852080A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56610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763" name="Line 24">
            <a:extLst>
              <a:ext uri="{FF2B5EF4-FFF2-40B4-BE49-F238E27FC236}">
                <a16:creationId xmlns:a16="http://schemas.microsoft.com/office/drawing/2014/main" id="{BF65ACC5-06B1-4A20-8930-C3924D520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3888" y="566102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73" name="Line 25">
            <a:extLst>
              <a:ext uri="{FF2B5EF4-FFF2-40B4-BE49-F238E27FC236}">
                <a16:creationId xmlns:a16="http://schemas.microsoft.com/office/drawing/2014/main" id="{10F0FAD5-98AE-4E98-B443-1808E2942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5157788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75" name="Line 27">
            <a:extLst>
              <a:ext uri="{FF2B5EF4-FFF2-40B4-BE49-F238E27FC236}">
                <a16:creationId xmlns:a16="http://schemas.microsoft.com/office/drawing/2014/main" id="{46D48DE9-5EA0-4121-952F-A41D3D852A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4388" y="46529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76" name="Line 28">
            <a:extLst>
              <a:ext uri="{FF2B5EF4-FFF2-40B4-BE49-F238E27FC236}">
                <a16:creationId xmlns:a16="http://schemas.microsoft.com/office/drawing/2014/main" id="{A3324BCB-D191-4458-BEBD-51950DE7F3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4652963"/>
            <a:ext cx="1368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77" name="Line 29">
            <a:extLst>
              <a:ext uri="{FF2B5EF4-FFF2-40B4-BE49-F238E27FC236}">
                <a16:creationId xmlns:a16="http://schemas.microsoft.com/office/drawing/2014/main" id="{4B3FF2C5-2878-478D-8D34-E10ACAEB4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4221163"/>
            <a:ext cx="0" cy="14398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78" name="Line 30">
            <a:extLst>
              <a:ext uri="{FF2B5EF4-FFF2-40B4-BE49-F238E27FC236}">
                <a16:creationId xmlns:a16="http://schemas.microsoft.com/office/drawing/2014/main" id="{4539BE00-F833-40FC-BC0A-9DE2A42B8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4221163"/>
            <a:ext cx="15128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79" name="Line 31">
            <a:extLst>
              <a:ext uri="{FF2B5EF4-FFF2-40B4-BE49-F238E27FC236}">
                <a16:creationId xmlns:a16="http://schemas.microsoft.com/office/drawing/2014/main" id="{81956882-C0FC-4769-958A-2079137689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5963" y="5157788"/>
            <a:ext cx="10810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0080" name="Text Box 32">
            <a:extLst>
              <a:ext uri="{FF2B5EF4-FFF2-40B4-BE49-F238E27FC236}">
                <a16:creationId xmlns:a16="http://schemas.microsoft.com/office/drawing/2014/main" id="{EE1A219F-88DC-456F-B969-2FB9D6C7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5300663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latin typeface="Times New Roman" panose="02020603050405020304" pitchFamily="18" charset="0"/>
              </a:rPr>
              <a:t>CO</a:t>
            </a:r>
            <a:r>
              <a:rPr lang="tr-TR" altLang="tr-TR" sz="1400" b="1" baseline="-25000">
                <a:latin typeface="Times New Roman" panose="02020603050405020304" pitchFamily="18" charset="0"/>
              </a:rPr>
              <a:t>2 </a:t>
            </a:r>
            <a:r>
              <a:rPr lang="tr-TR" altLang="tr-TR" sz="1400" b="1">
                <a:latin typeface="Times New Roman" panose="02020603050405020304" pitchFamily="18" charset="0"/>
              </a:rPr>
              <a:t>konsant.</a:t>
            </a:r>
          </a:p>
        </p:txBody>
      </p:sp>
      <p:sp>
        <p:nvSpPr>
          <p:cNvPr id="130081" name="Text Box 33">
            <a:extLst>
              <a:ext uri="{FF2B5EF4-FFF2-40B4-BE49-F238E27FC236}">
                <a16:creationId xmlns:a16="http://schemas.microsoft.com/office/drawing/2014/main" id="{618654A0-5C28-4EF8-86C9-2E8EEE12B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797425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latin typeface="Times New Roman" panose="02020603050405020304" pitchFamily="18" charset="0"/>
              </a:rPr>
              <a:t>Düşük şiddette ışık</a:t>
            </a:r>
          </a:p>
        </p:txBody>
      </p:sp>
      <p:sp>
        <p:nvSpPr>
          <p:cNvPr id="130082" name="Text Box 34">
            <a:extLst>
              <a:ext uri="{FF2B5EF4-FFF2-40B4-BE49-F238E27FC236}">
                <a16:creationId xmlns:a16="http://schemas.microsoft.com/office/drawing/2014/main" id="{C7386A2B-4F95-498A-BD73-57BE10D8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4292600"/>
            <a:ext cx="14605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latin typeface="Times New Roman" panose="02020603050405020304" pitchFamily="18" charset="0"/>
              </a:rPr>
              <a:t>Orta şiddette ışık</a:t>
            </a:r>
          </a:p>
        </p:txBody>
      </p:sp>
      <p:sp>
        <p:nvSpPr>
          <p:cNvPr id="130083" name="Text Box 35">
            <a:extLst>
              <a:ext uri="{FF2B5EF4-FFF2-40B4-BE49-F238E27FC236}">
                <a16:creationId xmlns:a16="http://schemas.microsoft.com/office/drawing/2014/main" id="{2B81AC1F-6CAD-4216-B7F2-4FE4B2DD5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3860800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latin typeface="Times New Roman" panose="02020603050405020304" pitchFamily="18" charset="0"/>
              </a:rPr>
              <a:t>Yüksek şiddette ışık</a:t>
            </a:r>
          </a:p>
        </p:txBody>
      </p:sp>
      <p:sp>
        <p:nvSpPr>
          <p:cNvPr id="130084" name="Text Box 36">
            <a:extLst>
              <a:ext uri="{FF2B5EF4-FFF2-40B4-BE49-F238E27FC236}">
                <a16:creationId xmlns:a16="http://schemas.microsoft.com/office/drawing/2014/main" id="{C4C70BB9-C840-49F7-96E8-711F3EB30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633788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latin typeface="Times New Roman" panose="02020603050405020304" pitchFamily="18" charset="0"/>
              </a:rPr>
              <a:t>Fotosetez hızı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2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20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20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9" dur="20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build="p"/>
      <p:bldP spid="130058" grpId="0"/>
      <p:bldP spid="130059" grpId="0"/>
      <p:bldP spid="130069" grpId="0"/>
      <p:bldP spid="130080" grpId="0"/>
      <p:bldP spid="130081" grpId="0"/>
      <p:bldP spid="130082" grpId="0"/>
      <p:bldP spid="130083" grpId="0"/>
      <p:bldP spid="1300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ltbilgi Yer Tutucusu 5">
            <a:extLst>
              <a:ext uri="{FF2B5EF4-FFF2-40B4-BE49-F238E27FC236}">
                <a16:creationId xmlns:a16="http://schemas.microsoft.com/office/drawing/2014/main" id="{671D441A-955F-402F-8518-AE719933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l</a:t>
            </a: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265161F-7311-472F-AC02-CE1545B04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b="1" u="sng">
                <a:solidFill>
                  <a:srgbClr val="66FF66"/>
                </a:solidFill>
              </a:rPr>
              <a:t>FOTOSENTEZ</a:t>
            </a:r>
          </a:p>
        </p:txBody>
      </p:sp>
      <p:pic>
        <p:nvPicPr>
          <p:cNvPr id="79903" name="Picture 31" descr="flowers_001">
            <a:extLst>
              <a:ext uri="{FF2B5EF4-FFF2-40B4-BE49-F238E27FC236}">
                <a16:creationId xmlns:a16="http://schemas.microsoft.com/office/drawing/2014/main" id="{E45624C6-8802-439F-95F3-04E67055C21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1150937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83" name="Line 11">
            <a:extLst>
              <a:ext uri="{FF2B5EF4-FFF2-40B4-BE49-F238E27FC236}">
                <a16:creationId xmlns:a16="http://schemas.microsoft.com/office/drawing/2014/main" id="{53802B82-A495-42F0-94E0-AC62EA8B4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76700"/>
            <a:ext cx="18716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126" name="Text Box 12">
            <a:extLst>
              <a:ext uri="{FF2B5EF4-FFF2-40B4-BE49-F238E27FC236}">
                <a16:creationId xmlns:a16="http://schemas.microsoft.com/office/drawing/2014/main" id="{D81FEF4A-3B67-4D62-A62B-9F56BCAB6F1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348038" y="3844925"/>
            <a:ext cx="1439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 sz="1800" baseline="-25000">
              <a:latin typeface="Times New Roman" panose="02020603050405020304" pitchFamily="18" charset="0"/>
            </a:endParaRPr>
          </a:p>
        </p:txBody>
      </p:sp>
      <p:sp>
        <p:nvSpPr>
          <p:cNvPr id="79886" name="Text Box 14">
            <a:extLst>
              <a:ext uri="{FF2B5EF4-FFF2-40B4-BE49-F238E27FC236}">
                <a16:creationId xmlns:a16="http://schemas.microsoft.com/office/drawing/2014/main" id="{195CC7F7-63B6-456D-93AA-B6B759CB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0767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600">
                <a:solidFill>
                  <a:srgbClr val="99FF66"/>
                </a:solidFill>
                <a:latin typeface="Times New Roman" panose="02020603050405020304" pitchFamily="18" charset="0"/>
              </a:rPr>
              <a:t>KLOROFİL</a:t>
            </a:r>
          </a:p>
        </p:txBody>
      </p:sp>
      <p:sp>
        <p:nvSpPr>
          <p:cNvPr id="79887" name="Text Box 15">
            <a:extLst>
              <a:ext uri="{FF2B5EF4-FFF2-40B4-BE49-F238E27FC236}">
                <a16:creationId xmlns:a16="http://schemas.microsoft.com/office/drawing/2014/main" id="{7BE303FB-A5E1-42A1-A9F7-509D1B131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716338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800">
                <a:solidFill>
                  <a:srgbClr val="FFFF99"/>
                </a:solidFill>
                <a:latin typeface="Times New Roman" panose="02020603050405020304" pitchFamily="18" charset="0"/>
              </a:rPr>
              <a:t>IŞIK</a:t>
            </a:r>
          </a:p>
        </p:txBody>
      </p:sp>
      <p:sp>
        <p:nvSpPr>
          <p:cNvPr id="79892" name="Text Box 20">
            <a:extLst>
              <a:ext uri="{FF2B5EF4-FFF2-40B4-BE49-F238E27FC236}">
                <a16:creationId xmlns:a16="http://schemas.microsoft.com/office/drawing/2014/main" id="{96341172-527D-4F45-99F9-AA1345929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22116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rgbClr val="66FF66"/>
                </a:solidFill>
                <a:latin typeface="Times New Roman" panose="02020603050405020304" pitchFamily="18" charset="0"/>
              </a:rPr>
              <a:t>Glikoz</a:t>
            </a:r>
          </a:p>
        </p:txBody>
      </p:sp>
      <p:sp>
        <p:nvSpPr>
          <p:cNvPr id="79899" name="Text Box 27">
            <a:extLst>
              <a:ext uri="{FF2B5EF4-FFF2-40B4-BE49-F238E27FC236}">
                <a16:creationId xmlns:a16="http://schemas.microsoft.com/office/drawing/2014/main" id="{6AC2BB12-2F98-4A1D-8076-7EFED7223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57625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FF99"/>
                </a:solidFill>
              </a:rPr>
              <a:t>6</a:t>
            </a:r>
            <a:r>
              <a:rPr lang="tr-TR" altLang="tr-TR" b="1"/>
              <a:t> CO</a:t>
            </a:r>
            <a:r>
              <a:rPr lang="tr-TR" altLang="tr-TR" b="1" baseline="-25000"/>
              <a:t>2</a:t>
            </a:r>
            <a:endParaRPr lang="tr-TR" altLang="tr-TR" b="1"/>
          </a:p>
        </p:txBody>
      </p:sp>
      <p:sp>
        <p:nvSpPr>
          <p:cNvPr id="79900" name="Text Box 28">
            <a:extLst>
              <a:ext uri="{FF2B5EF4-FFF2-40B4-BE49-F238E27FC236}">
                <a16:creationId xmlns:a16="http://schemas.microsoft.com/office/drawing/2014/main" id="{C1328C53-A544-4275-B9AC-4FC03CA83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8608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901" name="Text Box 29">
            <a:extLst>
              <a:ext uri="{FF2B5EF4-FFF2-40B4-BE49-F238E27FC236}">
                <a16:creationId xmlns:a16="http://schemas.microsoft.com/office/drawing/2014/main" id="{B6C9F544-5514-47AA-A86D-48102E8D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859213"/>
            <a:ext cx="110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FF99"/>
                </a:solidFill>
                <a:latin typeface="Times New Roman" panose="02020603050405020304" pitchFamily="18" charset="0"/>
              </a:rPr>
              <a:t>6</a:t>
            </a:r>
            <a:r>
              <a:rPr lang="tr-TR" altLang="tr-TR" b="1">
                <a:latin typeface="Times New Roman" panose="02020603050405020304" pitchFamily="18" charset="0"/>
              </a:rPr>
              <a:t> </a:t>
            </a:r>
            <a:r>
              <a:rPr lang="tr-TR" altLang="tr-TR" b="1"/>
              <a:t>H</a:t>
            </a:r>
            <a:r>
              <a:rPr lang="tr-TR" altLang="tr-TR" b="1" baseline="-25000"/>
              <a:t>2</a:t>
            </a:r>
            <a:r>
              <a:rPr lang="tr-TR" altLang="tr-TR" b="1"/>
              <a:t>O</a:t>
            </a:r>
          </a:p>
        </p:txBody>
      </p:sp>
      <p:pic>
        <p:nvPicPr>
          <p:cNvPr id="79905" name="Picture 33" descr="flowers_001">
            <a:extLst>
              <a:ext uri="{FF2B5EF4-FFF2-40B4-BE49-F238E27FC236}">
                <a16:creationId xmlns:a16="http://schemas.microsoft.com/office/drawing/2014/main" id="{F483F403-97E4-439F-B427-F77A3DBA1ED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188" y="404813"/>
            <a:ext cx="109696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907" name="Rectangle 35">
            <a:extLst>
              <a:ext uri="{FF2B5EF4-FFF2-40B4-BE49-F238E27FC236}">
                <a16:creationId xmlns:a16="http://schemas.microsoft.com/office/drawing/2014/main" id="{7973F6B8-814D-42C9-B542-C4FA5941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073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tr-TR" altLang="tr-TR"/>
              <a:t>Işık enerjisinin kullanılarak organik bileşiklerin </a:t>
            </a:r>
          </a:p>
          <a:p>
            <a:pPr eaLnBrk="1" hangingPunct="1"/>
            <a:r>
              <a:rPr kumimoji="0" lang="tr-TR" altLang="tr-TR"/>
              <a:t>   üretilmesidir.                             </a:t>
            </a:r>
          </a:p>
          <a:p>
            <a:pPr eaLnBrk="1" hangingPunct="1">
              <a:buFontTx/>
              <a:buChar char="•"/>
            </a:pPr>
            <a:r>
              <a:rPr kumimoji="0" lang="tr-TR" altLang="tr-TR"/>
              <a:t>Yeşil yapraklı bitkilerin inorganik maddelerden (H</a:t>
            </a:r>
            <a:r>
              <a:rPr kumimoji="0" lang="tr-TR" altLang="tr-TR" baseline="-25000"/>
              <a:t>2</a:t>
            </a:r>
            <a:r>
              <a:rPr kumimoji="0" lang="tr-TR" altLang="tr-TR"/>
              <a:t>O, </a:t>
            </a:r>
          </a:p>
          <a:p>
            <a:pPr eaLnBrk="1" hangingPunct="1"/>
            <a:r>
              <a:rPr kumimoji="0" lang="tr-TR" altLang="tr-TR"/>
              <a:t>  CO</a:t>
            </a:r>
            <a:r>
              <a:rPr kumimoji="0" lang="tr-TR" altLang="tr-TR" baseline="-25000"/>
              <a:t>2</a:t>
            </a:r>
            <a:r>
              <a:rPr kumimoji="0" lang="tr-TR" altLang="tr-TR"/>
              <a:t>), ışık enerjisi ve klorofil yardımı ile organik besin</a:t>
            </a:r>
          </a:p>
          <a:p>
            <a:pPr eaLnBrk="1" hangingPunct="1"/>
            <a:r>
              <a:rPr kumimoji="0" lang="tr-TR" altLang="tr-TR"/>
              <a:t>  üretmeleridir.</a:t>
            </a:r>
          </a:p>
        </p:txBody>
      </p:sp>
      <p:sp>
        <p:nvSpPr>
          <p:cNvPr id="79908" name="Text Box 36">
            <a:extLst>
              <a:ext uri="{FF2B5EF4-FFF2-40B4-BE49-F238E27FC236}">
                <a16:creationId xmlns:a16="http://schemas.microsoft.com/office/drawing/2014/main" id="{D5DA2BE7-38FD-47E4-866D-C1527902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3789363"/>
            <a:ext cx="137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C</a:t>
            </a:r>
            <a:r>
              <a:rPr lang="tr-TR" altLang="tr-TR" b="1" baseline="-25000"/>
              <a:t>6</a:t>
            </a:r>
            <a:r>
              <a:rPr lang="tr-TR" altLang="tr-TR" b="1"/>
              <a:t>H</a:t>
            </a:r>
            <a:r>
              <a:rPr lang="tr-TR" altLang="tr-TR" b="1" baseline="-25000"/>
              <a:t>12</a:t>
            </a:r>
            <a:r>
              <a:rPr lang="tr-TR" altLang="tr-TR" b="1"/>
              <a:t>O</a:t>
            </a:r>
            <a:r>
              <a:rPr lang="tr-TR" altLang="tr-TR" b="1" baseline="-25000"/>
              <a:t>6</a:t>
            </a:r>
            <a:endParaRPr lang="tr-TR" altLang="tr-TR" b="1"/>
          </a:p>
        </p:txBody>
      </p:sp>
      <p:sp>
        <p:nvSpPr>
          <p:cNvPr id="79911" name="Text Box 39">
            <a:extLst>
              <a:ext uri="{FF2B5EF4-FFF2-40B4-BE49-F238E27FC236}">
                <a16:creationId xmlns:a16="http://schemas.microsoft.com/office/drawing/2014/main" id="{1380B49C-0C09-427E-91F1-C642E68EB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3789363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/>
              <a:t>+</a:t>
            </a:r>
          </a:p>
        </p:txBody>
      </p:sp>
      <p:sp>
        <p:nvSpPr>
          <p:cNvPr id="79912" name="Text Box 40">
            <a:extLst>
              <a:ext uri="{FF2B5EF4-FFF2-40B4-BE49-F238E27FC236}">
                <a16:creationId xmlns:a16="http://schemas.microsoft.com/office/drawing/2014/main" id="{858AFD97-6116-4712-B8B1-0CF17991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789363"/>
            <a:ext cx="96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FF99"/>
                </a:solidFill>
              </a:rPr>
              <a:t>6</a:t>
            </a:r>
            <a:r>
              <a:rPr lang="tr-TR" altLang="tr-TR" b="1"/>
              <a:t> O</a:t>
            </a:r>
            <a:r>
              <a:rPr lang="tr-TR" altLang="tr-TR" b="1" baseline="-25000"/>
              <a:t>2</a:t>
            </a:r>
            <a:endParaRPr lang="tr-TR" altLang="tr-TR" b="1"/>
          </a:p>
        </p:txBody>
      </p:sp>
      <p:sp>
        <p:nvSpPr>
          <p:cNvPr id="79915" name="Text Box 43">
            <a:extLst>
              <a:ext uri="{FF2B5EF4-FFF2-40B4-BE49-F238E27FC236}">
                <a16:creationId xmlns:a16="http://schemas.microsoft.com/office/drawing/2014/main" id="{64CE9A40-6E53-467B-A517-757D7FA7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941888"/>
            <a:ext cx="71294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Fotosentez yapan canlılar:</a:t>
            </a:r>
          </a:p>
          <a:p>
            <a:pPr eaLnBrk="1" hangingPunct="1">
              <a:buFontTx/>
              <a:buChar char="-"/>
            </a:pPr>
            <a:r>
              <a:rPr lang="tr-TR" altLang="tr-TR"/>
              <a:t> Bitkiler                 - Mavi – yeşil algler</a:t>
            </a:r>
          </a:p>
          <a:p>
            <a:pPr eaLnBrk="1" hangingPunct="1">
              <a:buFontTx/>
              <a:buChar char="-"/>
            </a:pPr>
            <a:r>
              <a:rPr lang="tr-TR" altLang="tr-TR"/>
              <a:t> Bazı bakteriler       -  Bazı protistalar</a:t>
            </a:r>
          </a:p>
        </p:txBody>
      </p:sp>
      <p:sp>
        <p:nvSpPr>
          <p:cNvPr id="79918" name="Text Box 46">
            <a:extLst>
              <a:ext uri="{FF2B5EF4-FFF2-40B4-BE49-F238E27FC236}">
                <a16:creationId xmlns:a16="http://schemas.microsoft.com/office/drawing/2014/main" id="{A844DC54-BF1E-43D1-81C1-6AC31F04F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68675"/>
            <a:ext cx="2735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9900"/>
                </a:solidFill>
              </a:rPr>
              <a:t>Genel Denklemi: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7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86" grpId="0"/>
      <p:bldP spid="79887" grpId="0"/>
      <p:bldP spid="79892" grpId="0"/>
      <p:bldP spid="79899" grpId="0"/>
      <p:bldP spid="79900" grpId="0"/>
      <p:bldP spid="79901" grpId="0"/>
      <p:bldP spid="79907" grpId="0"/>
      <p:bldP spid="79908" grpId="0"/>
      <p:bldP spid="79911" grpId="0"/>
      <p:bldP spid="79912" grpId="0"/>
      <p:bldP spid="79915" grpId="0"/>
      <p:bldP spid="799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0" name="Rectangle 50">
            <a:extLst>
              <a:ext uri="{FF2B5EF4-FFF2-40B4-BE49-F238E27FC236}">
                <a16:creationId xmlns:a16="http://schemas.microsoft.com/office/drawing/2014/main" id="{63E767D6-37EA-422B-8541-6D7FB44E7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/>
              <a:t>Beyaz ışığın renklerinde fotosentez hızı:</a:t>
            </a:r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E9F59186-D74F-4DD1-BF60-455FAA7F37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/>
              <a:t>Fotosentez hızı beyaz ışığın renklerinden, kırmızı ve mor ışıkta maksimumdur.Klorofil yeşili yansıttığından fotosentez hızı yeşil ışıkta en düşüktür.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/>
              <a:t>Fotosentezin hızı ışığın dalga boyunun ve enerjisinin azalıp artması ile orantılı değil, klorofil molekülünün ışığı emmesiyle ilgilidir.</a:t>
            </a:r>
          </a:p>
        </p:txBody>
      </p:sp>
      <p:sp>
        <p:nvSpPr>
          <p:cNvPr id="133127" name="Line 7">
            <a:extLst>
              <a:ext uri="{FF2B5EF4-FFF2-40B4-BE49-F238E27FC236}">
                <a16:creationId xmlns:a16="http://schemas.microsoft.com/office/drawing/2014/main" id="{5BD28DF4-07E9-46E2-B726-4CD192BECF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2363" y="2060575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28" name="Line 8">
            <a:extLst>
              <a:ext uri="{FF2B5EF4-FFF2-40B4-BE49-F238E27FC236}">
                <a16:creationId xmlns:a16="http://schemas.microsoft.com/office/drawing/2014/main" id="{C000C8D1-B8C3-48F3-9F30-16C69B18E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4508500"/>
            <a:ext cx="3816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55" name="Freeform 35">
            <a:extLst>
              <a:ext uri="{FF2B5EF4-FFF2-40B4-BE49-F238E27FC236}">
                <a16:creationId xmlns:a16="http://schemas.microsoft.com/office/drawing/2014/main" id="{E88D612C-5BC1-4C73-A3A2-A0936FC6F11F}"/>
              </a:ext>
            </a:extLst>
          </p:cNvPr>
          <p:cNvSpPr>
            <a:spLocks/>
          </p:cNvSpPr>
          <p:nvPr/>
        </p:nvSpPr>
        <p:spPr bwMode="auto">
          <a:xfrm>
            <a:off x="4932363" y="2349500"/>
            <a:ext cx="588962" cy="2159000"/>
          </a:xfrm>
          <a:custGeom>
            <a:avLst/>
            <a:gdLst>
              <a:gd name="T0" fmla="*/ 859371758 w 371"/>
              <a:gd name="T1" fmla="*/ 2147483647 h 1277"/>
              <a:gd name="T2" fmla="*/ 859371758 w 371"/>
              <a:gd name="T3" fmla="*/ 668865639 h 1277"/>
              <a:gd name="T4" fmla="*/ 400703710 w 371"/>
              <a:gd name="T5" fmla="*/ 20009213 h 1277"/>
              <a:gd name="T6" fmla="*/ 57962751 w 371"/>
              <a:gd name="T7" fmla="*/ 797494362 h 1277"/>
              <a:gd name="T8" fmla="*/ 57962751 w 371"/>
              <a:gd name="T9" fmla="*/ 2147483647 h 12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1" h="1277">
                <a:moveTo>
                  <a:pt x="341" y="1277"/>
                </a:moveTo>
                <a:cubicBezTo>
                  <a:pt x="356" y="861"/>
                  <a:pt x="371" y="446"/>
                  <a:pt x="341" y="234"/>
                </a:cubicBezTo>
                <a:cubicBezTo>
                  <a:pt x="311" y="22"/>
                  <a:pt x="212" y="0"/>
                  <a:pt x="159" y="7"/>
                </a:cubicBezTo>
                <a:cubicBezTo>
                  <a:pt x="106" y="14"/>
                  <a:pt x="46" y="67"/>
                  <a:pt x="23" y="279"/>
                </a:cubicBezTo>
                <a:cubicBezTo>
                  <a:pt x="0" y="491"/>
                  <a:pt x="23" y="1111"/>
                  <a:pt x="23" y="1277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74" name="Freeform 54">
            <a:extLst>
              <a:ext uri="{FF2B5EF4-FFF2-40B4-BE49-F238E27FC236}">
                <a16:creationId xmlns:a16="http://schemas.microsoft.com/office/drawing/2014/main" id="{BA5163AF-1707-4B06-8CDA-F219A5406D68}"/>
              </a:ext>
            </a:extLst>
          </p:cNvPr>
          <p:cNvSpPr>
            <a:spLocks/>
          </p:cNvSpPr>
          <p:nvPr/>
        </p:nvSpPr>
        <p:spPr bwMode="auto">
          <a:xfrm>
            <a:off x="5435600" y="2997200"/>
            <a:ext cx="746125" cy="1511300"/>
          </a:xfrm>
          <a:custGeom>
            <a:avLst/>
            <a:gdLst>
              <a:gd name="T0" fmla="*/ 158099052 w 432"/>
              <a:gd name="T1" fmla="*/ 2147483647 h 1036"/>
              <a:gd name="T2" fmla="*/ 158099052 w 432"/>
              <a:gd name="T3" fmla="*/ 80866220 h 1036"/>
              <a:gd name="T4" fmla="*/ 1106698542 w 432"/>
              <a:gd name="T5" fmla="*/ 1723720801 h 1036"/>
              <a:gd name="T6" fmla="*/ 1240935411 w 432"/>
              <a:gd name="T7" fmla="*/ 2147483647 h 10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1036">
                <a:moveTo>
                  <a:pt x="53" y="1036"/>
                </a:moveTo>
                <a:cubicBezTo>
                  <a:pt x="26" y="556"/>
                  <a:pt x="0" y="76"/>
                  <a:pt x="53" y="38"/>
                </a:cubicBezTo>
                <a:cubicBezTo>
                  <a:pt x="106" y="0"/>
                  <a:pt x="310" y="644"/>
                  <a:pt x="371" y="810"/>
                </a:cubicBezTo>
                <a:cubicBezTo>
                  <a:pt x="432" y="976"/>
                  <a:pt x="408" y="998"/>
                  <a:pt x="416" y="1036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77" name="Text Box 57">
            <a:extLst>
              <a:ext uri="{FF2B5EF4-FFF2-40B4-BE49-F238E27FC236}">
                <a16:creationId xmlns:a16="http://schemas.microsoft.com/office/drawing/2014/main" id="{B0EC5A71-06A3-4053-A06C-3D9DC2676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4148138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latin typeface="Times New Roman" panose="02020603050405020304" pitchFamily="18" charset="0"/>
              </a:rPr>
              <a:t>Mavi</a:t>
            </a:r>
          </a:p>
        </p:txBody>
      </p:sp>
      <p:sp>
        <p:nvSpPr>
          <p:cNvPr id="133180" name="Freeform 60">
            <a:extLst>
              <a:ext uri="{FF2B5EF4-FFF2-40B4-BE49-F238E27FC236}">
                <a16:creationId xmlns:a16="http://schemas.microsoft.com/office/drawing/2014/main" id="{C783EEAE-0C48-4C32-A831-1DD09FD93B43}"/>
              </a:ext>
            </a:extLst>
          </p:cNvPr>
          <p:cNvSpPr>
            <a:spLocks/>
          </p:cNvSpPr>
          <p:nvPr/>
        </p:nvSpPr>
        <p:spPr bwMode="auto">
          <a:xfrm>
            <a:off x="6119813" y="4184650"/>
            <a:ext cx="587375" cy="323850"/>
          </a:xfrm>
          <a:custGeom>
            <a:avLst/>
            <a:gdLst>
              <a:gd name="T0" fmla="*/ 57964388 w 370"/>
              <a:gd name="T1" fmla="*/ 514111875 h 204"/>
              <a:gd name="T2" fmla="*/ 57964388 w 370"/>
              <a:gd name="T3" fmla="*/ 171370625 h 204"/>
              <a:gd name="T4" fmla="*/ 400705638 w 370"/>
              <a:gd name="T5" fmla="*/ 171370625 h 204"/>
              <a:gd name="T6" fmla="*/ 856853125 w 370"/>
              <a:gd name="T7" fmla="*/ 57964388 h 204"/>
              <a:gd name="T8" fmla="*/ 856853125 w 370"/>
              <a:gd name="T9" fmla="*/ 514111875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0" h="204">
                <a:moveTo>
                  <a:pt x="23" y="204"/>
                </a:moveTo>
                <a:cubicBezTo>
                  <a:pt x="11" y="147"/>
                  <a:pt x="0" y="91"/>
                  <a:pt x="23" y="68"/>
                </a:cubicBezTo>
                <a:cubicBezTo>
                  <a:pt x="46" y="45"/>
                  <a:pt x="106" y="75"/>
                  <a:pt x="159" y="68"/>
                </a:cubicBezTo>
                <a:cubicBezTo>
                  <a:pt x="212" y="61"/>
                  <a:pt x="310" y="0"/>
                  <a:pt x="340" y="23"/>
                </a:cubicBezTo>
                <a:cubicBezTo>
                  <a:pt x="370" y="46"/>
                  <a:pt x="340" y="174"/>
                  <a:pt x="340" y="204"/>
                </a:cubicBezTo>
              </a:path>
            </a:pathLst>
          </a:cu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81" name="Text Box 61">
            <a:extLst>
              <a:ext uri="{FF2B5EF4-FFF2-40B4-BE49-F238E27FC236}">
                <a16:creationId xmlns:a16="http://schemas.microsoft.com/office/drawing/2014/main" id="{B338901B-F69D-47C6-B1E7-4F604A0B9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4219575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solidFill>
                  <a:schemeClr val="bg1"/>
                </a:solidFill>
                <a:latin typeface="Times New Roman" panose="02020603050405020304" pitchFamily="18" charset="0"/>
              </a:rPr>
              <a:t>Yeşil</a:t>
            </a:r>
          </a:p>
        </p:txBody>
      </p:sp>
      <p:sp>
        <p:nvSpPr>
          <p:cNvPr id="133182" name="Freeform 62">
            <a:extLst>
              <a:ext uri="{FF2B5EF4-FFF2-40B4-BE49-F238E27FC236}">
                <a16:creationId xmlns:a16="http://schemas.microsoft.com/office/drawing/2014/main" id="{17368111-EB0C-4628-A345-90BA53F837B0}"/>
              </a:ext>
            </a:extLst>
          </p:cNvPr>
          <p:cNvSpPr>
            <a:spLocks/>
          </p:cNvSpPr>
          <p:nvPr/>
        </p:nvSpPr>
        <p:spPr bwMode="auto">
          <a:xfrm>
            <a:off x="6659563" y="4005263"/>
            <a:ext cx="588962" cy="503237"/>
          </a:xfrm>
          <a:custGeom>
            <a:avLst/>
            <a:gdLst>
              <a:gd name="T0" fmla="*/ 37801518 w 371"/>
              <a:gd name="T1" fmla="*/ 838567809 h 302"/>
              <a:gd name="T2" fmla="*/ 37801518 w 371"/>
              <a:gd name="T3" fmla="*/ 335982350 h 302"/>
              <a:gd name="T4" fmla="*/ 267136336 w 371"/>
              <a:gd name="T5" fmla="*/ 335982350 h 302"/>
              <a:gd name="T6" fmla="*/ 839210525 w 371"/>
              <a:gd name="T7" fmla="*/ 83300721 h 302"/>
              <a:gd name="T8" fmla="*/ 839210525 w 371"/>
              <a:gd name="T9" fmla="*/ 838567809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1" h="302">
                <a:moveTo>
                  <a:pt x="15" y="302"/>
                </a:moveTo>
                <a:cubicBezTo>
                  <a:pt x="7" y="226"/>
                  <a:pt x="0" y="151"/>
                  <a:pt x="15" y="121"/>
                </a:cubicBezTo>
                <a:cubicBezTo>
                  <a:pt x="30" y="91"/>
                  <a:pt x="53" y="136"/>
                  <a:pt x="106" y="121"/>
                </a:cubicBezTo>
                <a:cubicBezTo>
                  <a:pt x="159" y="106"/>
                  <a:pt x="295" y="0"/>
                  <a:pt x="333" y="30"/>
                </a:cubicBezTo>
                <a:cubicBezTo>
                  <a:pt x="371" y="60"/>
                  <a:pt x="333" y="257"/>
                  <a:pt x="333" y="302"/>
                </a:cubicBezTo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83" name="Text Box 63">
            <a:extLst>
              <a:ext uri="{FF2B5EF4-FFF2-40B4-BE49-F238E27FC236}">
                <a16:creationId xmlns:a16="http://schemas.microsoft.com/office/drawing/2014/main" id="{65F19EC4-C9EA-49DE-8C6C-817DE5867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4219575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solidFill>
                  <a:schemeClr val="bg1"/>
                </a:solidFill>
                <a:latin typeface="Times New Roman" panose="02020603050405020304" pitchFamily="18" charset="0"/>
              </a:rPr>
              <a:t>Sarı</a:t>
            </a:r>
          </a:p>
        </p:txBody>
      </p:sp>
      <p:sp>
        <p:nvSpPr>
          <p:cNvPr id="133188" name="Freeform 68">
            <a:extLst>
              <a:ext uri="{FF2B5EF4-FFF2-40B4-BE49-F238E27FC236}">
                <a16:creationId xmlns:a16="http://schemas.microsoft.com/office/drawing/2014/main" id="{27A2BA02-DA6A-464D-BFD7-92BF1F39F7B3}"/>
              </a:ext>
            </a:extLst>
          </p:cNvPr>
          <p:cNvSpPr>
            <a:spLocks/>
          </p:cNvSpPr>
          <p:nvPr/>
        </p:nvSpPr>
        <p:spPr bwMode="auto">
          <a:xfrm>
            <a:off x="7140575" y="3262313"/>
            <a:ext cx="671513" cy="1246187"/>
          </a:xfrm>
          <a:custGeom>
            <a:avLst/>
            <a:gdLst>
              <a:gd name="T0" fmla="*/ 37803166 w 423"/>
              <a:gd name="T1" fmla="*/ 1978321069 h 785"/>
              <a:gd name="T2" fmla="*/ 37803166 w 423"/>
              <a:gd name="T3" fmla="*/ 1292838844 h 785"/>
              <a:gd name="T4" fmla="*/ 267136761 w 423"/>
              <a:gd name="T5" fmla="*/ 1066024872 h 785"/>
              <a:gd name="T6" fmla="*/ 952619772 w 423"/>
              <a:gd name="T7" fmla="*/ 151209314 h 785"/>
              <a:gd name="T8" fmla="*/ 952619772 w 423"/>
              <a:gd name="T9" fmla="*/ 1978321069 h 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3" h="785">
                <a:moveTo>
                  <a:pt x="15" y="785"/>
                </a:moveTo>
                <a:cubicBezTo>
                  <a:pt x="7" y="679"/>
                  <a:pt x="0" y="573"/>
                  <a:pt x="15" y="513"/>
                </a:cubicBezTo>
                <a:cubicBezTo>
                  <a:pt x="30" y="453"/>
                  <a:pt x="46" y="498"/>
                  <a:pt x="106" y="423"/>
                </a:cubicBezTo>
                <a:cubicBezTo>
                  <a:pt x="166" y="348"/>
                  <a:pt x="333" y="0"/>
                  <a:pt x="378" y="60"/>
                </a:cubicBezTo>
                <a:cubicBezTo>
                  <a:pt x="423" y="120"/>
                  <a:pt x="378" y="664"/>
                  <a:pt x="378" y="785"/>
                </a:cubicBezTo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89" name="Text Box 69">
            <a:extLst>
              <a:ext uri="{FF2B5EF4-FFF2-40B4-BE49-F238E27FC236}">
                <a16:creationId xmlns:a16="http://schemas.microsoft.com/office/drawing/2014/main" id="{B6B07C01-13FF-4FE8-8E33-E1D40924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221163"/>
            <a:ext cx="8366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latin typeface="Times New Roman" panose="02020603050405020304" pitchFamily="18" charset="0"/>
              </a:rPr>
              <a:t>Turuncu</a:t>
            </a:r>
          </a:p>
        </p:txBody>
      </p:sp>
      <p:sp>
        <p:nvSpPr>
          <p:cNvPr id="133191" name="Freeform 71">
            <a:extLst>
              <a:ext uri="{FF2B5EF4-FFF2-40B4-BE49-F238E27FC236}">
                <a16:creationId xmlns:a16="http://schemas.microsoft.com/office/drawing/2014/main" id="{ED871154-5A1C-4E9E-9D42-D6FBE868D10D}"/>
              </a:ext>
            </a:extLst>
          </p:cNvPr>
          <p:cNvSpPr>
            <a:spLocks/>
          </p:cNvSpPr>
          <p:nvPr/>
        </p:nvSpPr>
        <p:spPr bwMode="auto">
          <a:xfrm>
            <a:off x="7740650" y="2781300"/>
            <a:ext cx="768350" cy="1727200"/>
          </a:xfrm>
          <a:custGeom>
            <a:avLst/>
            <a:gdLst>
              <a:gd name="T0" fmla="*/ 57964388 w 484"/>
              <a:gd name="T1" fmla="*/ 2147483647 h 1066"/>
              <a:gd name="T2" fmla="*/ 57964388 w 484"/>
              <a:gd name="T3" fmla="*/ 895211325 h 1066"/>
              <a:gd name="T4" fmla="*/ 400705638 w 484"/>
              <a:gd name="T5" fmla="*/ 60380708 h 1066"/>
              <a:gd name="T6" fmla="*/ 1086188138 w 484"/>
              <a:gd name="T7" fmla="*/ 538176725 h 1066"/>
              <a:gd name="T8" fmla="*/ 1199594375 w 484"/>
              <a:gd name="T9" fmla="*/ 2147483647 h 10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4" h="1066">
                <a:moveTo>
                  <a:pt x="23" y="1066"/>
                </a:moveTo>
                <a:cubicBezTo>
                  <a:pt x="11" y="790"/>
                  <a:pt x="0" y="515"/>
                  <a:pt x="23" y="341"/>
                </a:cubicBezTo>
                <a:cubicBezTo>
                  <a:pt x="46" y="167"/>
                  <a:pt x="91" y="46"/>
                  <a:pt x="159" y="23"/>
                </a:cubicBezTo>
                <a:cubicBezTo>
                  <a:pt x="227" y="0"/>
                  <a:pt x="378" y="31"/>
                  <a:pt x="431" y="205"/>
                </a:cubicBezTo>
                <a:cubicBezTo>
                  <a:pt x="484" y="379"/>
                  <a:pt x="469" y="923"/>
                  <a:pt x="476" y="10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3192" name="Text Box 72">
            <a:extLst>
              <a:ext uri="{FF2B5EF4-FFF2-40B4-BE49-F238E27FC236}">
                <a16:creationId xmlns:a16="http://schemas.microsoft.com/office/drawing/2014/main" id="{4DF74DA7-9C2F-4DC7-8EA1-426076F0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221163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latin typeface="Times New Roman" panose="02020603050405020304" pitchFamily="18" charset="0"/>
              </a:rPr>
              <a:t>Kırmızı</a:t>
            </a:r>
          </a:p>
        </p:txBody>
      </p:sp>
      <p:sp>
        <p:nvSpPr>
          <p:cNvPr id="133193" name="Text Box 73">
            <a:extLst>
              <a:ext uri="{FF2B5EF4-FFF2-40B4-BE49-F238E27FC236}">
                <a16:creationId xmlns:a16="http://schemas.microsoft.com/office/drawing/2014/main" id="{DCB0A0D5-B943-4F83-B11B-4942AD4F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1773238"/>
            <a:ext cx="1314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Fotosentez hızı</a:t>
            </a:r>
          </a:p>
        </p:txBody>
      </p:sp>
      <p:sp>
        <p:nvSpPr>
          <p:cNvPr id="133194" name="Text Box 74">
            <a:extLst>
              <a:ext uri="{FF2B5EF4-FFF2-40B4-BE49-F238E27FC236}">
                <a16:creationId xmlns:a16="http://schemas.microsoft.com/office/drawing/2014/main" id="{7CF46300-6E0A-4E12-B2B3-9EE49AE4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508500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Işığın dalga boyu</a:t>
            </a:r>
          </a:p>
        </p:txBody>
      </p:sp>
      <p:sp>
        <p:nvSpPr>
          <p:cNvPr id="133195" name="Text Box 75">
            <a:extLst>
              <a:ext uri="{FF2B5EF4-FFF2-40B4-BE49-F238E27FC236}">
                <a16:creationId xmlns:a16="http://schemas.microsoft.com/office/drawing/2014/main" id="{7DFFA5EE-B057-4ED7-B694-2DB095A3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0" y="4148138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>
                <a:latin typeface="Times New Roman" panose="02020603050405020304" pitchFamily="18" charset="0"/>
              </a:rPr>
              <a:t>Mor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3000"/>
                                        <p:tgtEl>
                                          <p:spTgt spid="13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2000"/>
                                        <p:tgtEl>
                                          <p:spTgt spid="1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20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20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20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2000"/>
                                        <p:tgtEl>
                                          <p:spTgt spid="1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20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20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2000"/>
                                        <p:tgtEl>
                                          <p:spTgt spid="1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2000"/>
                                        <p:tgtEl>
                                          <p:spTgt spid="1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0" grpId="0"/>
      <p:bldP spid="133125" grpId="0" build="p"/>
      <p:bldP spid="133177" grpId="0"/>
      <p:bldP spid="133181" grpId="0"/>
      <p:bldP spid="133183" grpId="0"/>
      <p:bldP spid="133189" grpId="0"/>
      <p:bldP spid="133192" grpId="0"/>
      <p:bldP spid="133193" grpId="0"/>
      <p:bldP spid="133194" grpId="0"/>
      <p:bldP spid="1331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43886CB-2817-4953-8437-37D21201A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3. Sıcaklık</a:t>
            </a: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5A1041BC-9A4A-46DD-8E7C-B6157E5FB9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/>
              <a:t>Sıcaklık artışıyla, düşük ışık şiddetinde fotosentez hızında değişiklik görülmez.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Yüksek ışık şiddetinde sıcaklık artışı fotosentez hızını artırır.Ancak sıcaklığın 40 </a:t>
            </a:r>
            <a:r>
              <a:rPr lang="tr-TR" altLang="tr-TR" sz="2400" baseline="30000"/>
              <a:t>o</a:t>
            </a:r>
            <a:r>
              <a:rPr lang="tr-TR" altLang="tr-TR" sz="2400"/>
              <a:t>c nin üzerine çıkması fotosentez hızını düşürür.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Çünkü bu sıcaklıkta protein yapılı enzimler bozulur.(Denatüre olur)</a:t>
            </a:r>
          </a:p>
        </p:txBody>
      </p:sp>
      <p:sp>
        <p:nvSpPr>
          <p:cNvPr id="136198" name="Line 6">
            <a:extLst>
              <a:ext uri="{FF2B5EF4-FFF2-40B4-BE49-F238E27FC236}">
                <a16:creationId xmlns:a16="http://schemas.microsoft.com/office/drawing/2014/main" id="{0D554539-A392-49F3-ADED-1977B2F4B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3" y="1916113"/>
            <a:ext cx="0" cy="2449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199" name="Line 7">
            <a:extLst>
              <a:ext uri="{FF2B5EF4-FFF2-40B4-BE49-F238E27FC236}">
                <a16:creationId xmlns:a16="http://schemas.microsoft.com/office/drawing/2014/main" id="{98577D3F-16CE-47F3-9B49-2223C8B57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4365625"/>
            <a:ext cx="3959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200" name="Text Box 8">
            <a:extLst>
              <a:ext uri="{FF2B5EF4-FFF2-40B4-BE49-F238E27FC236}">
                <a16:creationId xmlns:a16="http://schemas.microsoft.com/office/drawing/2014/main" id="{8CCD7A14-DEB1-4DF8-837D-D9CBC059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4437063"/>
            <a:ext cx="4087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 b="1">
                <a:latin typeface="Times New Roman" panose="02020603050405020304" pitchFamily="18" charset="0"/>
              </a:rPr>
              <a:t>0          10            20             30          40           50</a:t>
            </a:r>
          </a:p>
        </p:txBody>
      </p:sp>
      <p:sp>
        <p:nvSpPr>
          <p:cNvPr id="33799" name="Line 9">
            <a:extLst>
              <a:ext uri="{FF2B5EF4-FFF2-40B4-BE49-F238E27FC236}">
                <a16:creationId xmlns:a16="http://schemas.microsoft.com/office/drawing/2014/main" id="{051395C9-04FF-427C-9A12-FE6902CB6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43656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0" name="Line 10">
            <a:extLst>
              <a:ext uri="{FF2B5EF4-FFF2-40B4-BE49-F238E27FC236}">
                <a16:creationId xmlns:a16="http://schemas.microsoft.com/office/drawing/2014/main" id="{946C8BB8-02C1-4487-A789-89E75E697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43656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1" name="Line 11">
            <a:extLst>
              <a:ext uri="{FF2B5EF4-FFF2-40B4-BE49-F238E27FC236}">
                <a16:creationId xmlns:a16="http://schemas.microsoft.com/office/drawing/2014/main" id="{44272B2F-A0B3-41B4-B289-A31E7DFA0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43656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2" name="Line 12">
            <a:extLst>
              <a:ext uri="{FF2B5EF4-FFF2-40B4-BE49-F238E27FC236}">
                <a16:creationId xmlns:a16="http://schemas.microsoft.com/office/drawing/2014/main" id="{F7028F68-221C-4C98-8F79-8FF937132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43656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803" name="Line 13">
            <a:extLst>
              <a:ext uri="{FF2B5EF4-FFF2-40B4-BE49-F238E27FC236}">
                <a16:creationId xmlns:a16="http://schemas.microsoft.com/office/drawing/2014/main" id="{D7B8CA8D-491E-482A-9B76-17BD9C41B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43656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207" name="Arc 15">
            <a:extLst>
              <a:ext uri="{FF2B5EF4-FFF2-40B4-BE49-F238E27FC236}">
                <a16:creationId xmlns:a16="http://schemas.microsoft.com/office/drawing/2014/main" id="{196D5572-5E17-4422-A965-247D1BCFE22E}"/>
              </a:ext>
            </a:extLst>
          </p:cNvPr>
          <p:cNvSpPr>
            <a:spLocks/>
          </p:cNvSpPr>
          <p:nvPr/>
        </p:nvSpPr>
        <p:spPr bwMode="auto">
          <a:xfrm>
            <a:off x="4716463" y="4005263"/>
            <a:ext cx="3384550" cy="317500"/>
          </a:xfrm>
          <a:custGeom>
            <a:avLst/>
            <a:gdLst>
              <a:gd name="T0" fmla="*/ 1743200 w 21600"/>
              <a:gd name="T1" fmla="*/ 0 h 23726"/>
              <a:gd name="T2" fmla="*/ 527754292 w 21600"/>
              <a:gd name="T3" fmla="*/ 4248767 h 23726"/>
              <a:gd name="T4" fmla="*/ 0 w 21600"/>
              <a:gd name="T5" fmla="*/ 3868051 h 237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26" fill="none" extrusionOk="0">
                <a:moveTo>
                  <a:pt x="70" y="0"/>
                </a:moveTo>
                <a:cubicBezTo>
                  <a:pt x="11972" y="39"/>
                  <a:pt x="21600" y="9698"/>
                  <a:pt x="21600" y="21600"/>
                </a:cubicBezTo>
                <a:cubicBezTo>
                  <a:pt x="21600" y="22309"/>
                  <a:pt x="21564" y="23019"/>
                  <a:pt x="21495" y="23726"/>
                </a:cubicBezTo>
              </a:path>
              <a:path w="21600" h="23726" stroke="0" extrusionOk="0">
                <a:moveTo>
                  <a:pt x="70" y="0"/>
                </a:moveTo>
                <a:cubicBezTo>
                  <a:pt x="11972" y="39"/>
                  <a:pt x="21600" y="9698"/>
                  <a:pt x="21600" y="21600"/>
                </a:cubicBezTo>
                <a:cubicBezTo>
                  <a:pt x="21600" y="22309"/>
                  <a:pt x="21564" y="23019"/>
                  <a:pt x="21495" y="23726"/>
                </a:cubicBezTo>
                <a:lnTo>
                  <a:pt x="0" y="21600"/>
                </a:lnTo>
                <a:lnTo>
                  <a:pt x="70" y="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6209" name="Line 17">
            <a:extLst>
              <a:ext uri="{FF2B5EF4-FFF2-40B4-BE49-F238E27FC236}">
                <a16:creationId xmlns:a16="http://schemas.microsoft.com/office/drawing/2014/main" id="{07FE65CC-CAEB-4B55-9645-9289F5441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0288" y="2420938"/>
            <a:ext cx="0" cy="1944687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211" name="Freeform 19">
            <a:extLst>
              <a:ext uri="{FF2B5EF4-FFF2-40B4-BE49-F238E27FC236}">
                <a16:creationId xmlns:a16="http://schemas.microsoft.com/office/drawing/2014/main" id="{F33A69AC-3CB0-4149-BDA2-14C4B601B9FC}"/>
              </a:ext>
            </a:extLst>
          </p:cNvPr>
          <p:cNvSpPr>
            <a:spLocks/>
          </p:cNvSpPr>
          <p:nvPr/>
        </p:nvSpPr>
        <p:spPr bwMode="auto">
          <a:xfrm>
            <a:off x="4716463" y="2312988"/>
            <a:ext cx="3527425" cy="2052637"/>
          </a:xfrm>
          <a:custGeom>
            <a:avLst/>
            <a:gdLst>
              <a:gd name="T0" fmla="*/ 0 w 2222"/>
              <a:gd name="T1" fmla="*/ 2147483647 h 1293"/>
              <a:gd name="T2" fmla="*/ 914817513 w 2222"/>
              <a:gd name="T3" fmla="*/ 2114409785 h 1293"/>
              <a:gd name="T4" fmla="*/ 2056447500 w 2222"/>
              <a:gd name="T5" fmla="*/ 1658262409 h 1293"/>
              <a:gd name="T6" fmla="*/ 2147483647 w 2222"/>
              <a:gd name="T7" fmla="*/ 171370583 h 1293"/>
              <a:gd name="T8" fmla="*/ 2147483647 w 2222"/>
              <a:gd name="T9" fmla="*/ 2147483647 h 1293"/>
              <a:gd name="T10" fmla="*/ 2147483647 w 2222"/>
              <a:gd name="T11" fmla="*/ 2147483647 h 12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22" h="1293">
                <a:moveTo>
                  <a:pt x="0" y="1066"/>
                </a:moveTo>
                <a:cubicBezTo>
                  <a:pt x="113" y="986"/>
                  <a:pt x="227" y="907"/>
                  <a:pt x="363" y="839"/>
                </a:cubicBezTo>
                <a:cubicBezTo>
                  <a:pt x="499" y="771"/>
                  <a:pt x="597" y="786"/>
                  <a:pt x="816" y="658"/>
                </a:cubicBezTo>
                <a:cubicBezTo>
                  <a:pt x="1035" y="530"/>
                  <a:pt x="1497" y="0"/>
                  <a:pt x="1678" y="68"/>
                </a:cubicBezTo>
                <a:cubicBezTo>
                  <a:pt x="1859" y="136"/>
                  <a:pt x="1814" y="862"/>
                  <a:pt x="1905" y="1066"/>
                </a:cubicBezTo>
                <a:cubicBezTo>
                  <a:pt x="1996" y="1270"/>
                  <a:pt x="2169" y="1255"/>
                  <a:pt x="2222" y="1293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212" name="Line 20">
            <a:extLst>
              <a:ext uri="{FF2B5EF4-FFF2-40B4-BE49-F238E27FC236}">
                <a16:creationId xmlns:a16="http://schemas.microsoft.com/office/drawing/2014/main" id="{626711BE-4F6E-4166-9821-5DAD37658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6463" y="2420938"/>
            <a:ext cx="2663825" cy="71437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6213" name="Text Box 21">
            <a:extLst>
              <a:ext uri="{FF2B5EF4-FFF2-40B4-BE49-F238E27FC236}">
                <a16:creationId xmlns:a16="http://schemas.microsoft.com/office/drawing/2014/main" id="{CD32992B-46F8-4E5C-B505-1031C322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1555750"/>
            <a:ext cx="1314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Fotosentez hızı</a:t>
            </a:r>
          </a:p>
        </p:txBody>
      </p:sp>
      <p:sp>
        <p:nvSpPr>
          <p:cNvPr id="136214" name="Text Box 22">
            <a:extLst>
              <a:ext uri="{FF2B5EF4-FFF2-40B4-BE49-F238E27FC236}">
                <a16:creationId xmlns:a16="http://schemas.microsoft.com/office/drawing/2014/main" id="{D9237C5C-545D-4CAF-92AA-113FD3AFB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437063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400">
                <a:latin typeface="Times New Roman" panose="02020603050405020304" pitchFamily="18" charset="0"/>
              </a:rPr>
              <a:t>Sıcaklık</a:t>
            </a:r>
            <a:endParaRPr lang="tr-TR" altLang="tr-TR" sz="1400" baseline="30000">
              <a:latin typeface="Times New Roman" panose="02020603050405020304" pitchFamily="18" charset="0"/>
            </a:endParaRPr>
          </a:p>
        </p:txBody>
      </p:sp>
      <p:sp>
        <p:nvSpPr>
          <p:cNvPr id="136216" name="Text Box 24">
            <a:extLst>
              <a:ext uri="{FF2B5EF4-FFF2-40B4-BE49-F238E27FC236}">
                <a16:creationId xmlns:a16="http://schemas.microsoft.com/office/drawing/2014/main" id="{B3E8B732-12DA-41B9-A887-D92AB5BC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371633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Düşük ışık şiddeti</a:t>
            </a:r>
          </a:p>
        </p:txBody>
      </p:sp>
      <p:sp>
        <p:nvSpPr>
          <p:cNvPr id="136217" name="Text Box 25">
            <a:extLst>
              <a:ext uri="{FF2B5EF4-FFF2-40B4-BE49-F238E27FC236}">
                <a16:creationId xmlns:a16="http://schemas.microsoft.com/office/drawing/2014/main" id="{65C4977B-2076-46EC-8872-9F12D277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565400"/>
            <a:ext cx="1871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400" b="1">
                <a:latin typeface="Times New Roman" panose="02020603050405020304" pitchFamily="18" charset="0"/>
              </a:rPr>
              <a:t>Yüksek ışık şiddeti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20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2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6" grpId="0" build="p"/>
      <p:bldP spid="136200" grpId="0"/>
      <p:bldP spid="136213" grpId="0"/>
      <p:bldP spid="136214" grpId="0"/>
      <p:bldP spid="136216" grpId="0"/>
      <p:bldP spid="1362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827D3FB4-6FBF-42DD-9D12-C7BD1B76F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4. Mineral tuzları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BA63C8DD-7C14-44C9-BAB9-86BF312F3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89888" cy="4870450"/>
          </a:xfrm>
        </p:spPr>
        <p:txBody>
          <a:bodyPr/>
          <a:lstStyle/>
          <a:p>
            <a:pPr eaLnBrk="1" hangingPunct="1"/>
            <a:r>
              <a:rPr lang="tr-TR" altLang="tr-TR"/>
              <a:t>Fe , Mg , Mn tuzlarının eksikliği klorofil eksikliğine yol açar. Klorofil eksikliği de fotosentez hızını düşürür.</a:t>
            </a:r>
          </a:p>
          <a:p>
            <a:pPr eaLnBrk="1" hangingPunct="1"/>
            <a:r>
              <a:rPr lang="tr-TR" altLang="tr-TR"/>
              <a:t>K , S gibi elementlerin , karbon devrinde enzim aktivitesini  ve ATP sentezini etkilediği bilinir.</a:t>
            </a:r>
          </a:p>
          <a:p>
            <a:pPr eaLnBrk="1" hangingPunct="1"/>
            <a:r>
              <a:rPr lang="tr-TR" altLang="tr-TR"/>
              <a:t>Fotosentez hızı mineral tuzların en az olanına göre düzenlenir.(Minimum Yasası)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1">
            <a:extLst>
              <a:ext uri="{FF2B5EF4-FFF2-40B4-BE49-F238E27FC236}">
                <a16:creationId xmlns:a16="http://schemas.microsoft.com/office/drawing/2014/main" id="{FC3E8F59-48AB-458F-955E-2685643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5843" name="İçerik Yer Tutucusu 2">
            <a:extLst>
              <a:ext uri="{FF2B5EF4-FFF2-40B4-BE49-F238E27FC236}">
                <a16:creationId xmlns:a16="http://schemas.microsoft.com/office/drawing/2014/main" id="{EB15FCC0-9F47-4B61-AF18-E3A70FB34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>
                <a:solidFill>
                  <a:srgbClr val="FFC000"/>
                </a:solidFill>
              </a:rPr>
              <a:t>5.Ortamın Ph’ı:</a:t>
            </a:r>
            <a:r>
              <a:rPr lang="tr-TR" altLang="tr-TR">
                <a:solidFill>
                  <a:srgbClr val="FFFFFF"/>
                </a:solidFill>
              </a:rPr>
              <a:t>Fotosentezde biyokimyasal tepkimelerde görevli enzimlerin çalışabilmesi için ortam ph’ınınn sürekli dengede tutulması gerekir.</a:t>
            </a:r>
          </a:p>
          <a:p>
            <a:r>
              <a:rPr lang="tr-TR" altLang="tr-TR">
                <a:solidFill>
                  <a:srgbClr val="FF9900"/>
                </a:solidFill>
              </a:rPr>
              <a:t>6.Su miktarı:</a:t>
            </a:r>
            <a:r>
              <a:rPr lang="tr-TR" altLang="tr-TR">
                <a:solidFill>
                  <a:srgbClr val="FFFFFF"/>
                </a:solidFill>
              </a:rPr>
              <a:t>Fotesentezin devirsiz fotofosforilasyon  tepkimesinde su,iyonlarına ayrılarak FSII için elektron ,NADP için hidrojen ve atmosfer için oksijen kaynağıdır.</a:t>
            </a:r>
            <a:endParaRPr lang="tr-TR" altLang="tr-TR">
              <a:solidFill>
                <a:srgbClr val="FF9900"/>
              </a:solidFill>
            </a:endParaRPr>
          </a:p>
        </p:txBody>
      </p:sp>
      <p:sp>
        <p:nvSpPr>
          <p:cNvPr id="35844" name="Altbilgi Yer Tutucusu 3">
            <a:extLst>
              <a:ext uri="{FF2B5EF4-FFF2-40B4-BE49-F238E27FC236}">
                <a16:creationId xmlns:a16="http://schemas.microsoft.com/office/drawing/2014/main" id="{B9C10769-C416-48E1-AB78-489B479E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EF740DD5-FE14-4328-8769-8DE560ABC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>
                <a:solidFill>
                  <a:srgbClr val="FFFF00"/>
                </a:solidFill>
              </a:rPr>
              <a:t>B. Fotosentez hızını etkileyen </a:t>
            </a:r>
            <a:r>
              <a:rPr lang="tr-TR" altLang="tr-TR" sz="2800">
                <a:solidFill>
                  <a:srgbClr val="FF9900"/>
                </a:solidFill>
              </a:rPr>
              <a:t>kalıtsal </a:t>
            </a:r>
            <a:r>
              <a:rPr lang="tr-TR" altLang="tr-TR" sz="2800">
                <a:solidFill>
                  <a:srgbClr val="FFFF00"/>
                </a:solidFill>
              </a:rPr>
              <a:t>faktörler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2AEE0114-F416-4129-BD8E-44DD4080E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558088" cy="50133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tr-TR" altLang="tr-TR">
                <a:solidFill>
                  <a:srgbClr val="FF9900"/>
                </a:solidFill>
              </a:rPr>
              <a:t>Kloroplast sayısı: </a:t>
            </a:r>
            <a:r>
              <a:rPr lang="tr-TR" altLang="tr-TR"/>
              <a:t>Fotosentez olayı bu organellerde olduğu için sayısı arttıkça fotosentez hızı da artar. </a:t>
            </a:r>
          </a:p>
          <a:p>
            <a:pPr marL="609600" indent="-609600" eaLnBrk="1" hangingPunct="1"/>
            <a:r>
              <a:rPr lang="tr-TR" altLang="tr-TR"/>
              <a:t>Yaprağı koyu yeşil olan bitkilerde kloroplast çok, açık yeşil olan bitkilerde ise azdır.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ltbilgi Yer Tutucusu 4">
            <a:extLst>
              <a:ext uri="{FF2B5EF4-FFF2-40B4-BE49-F238E27FC236}">
                <a16:creationId xmlns:a16="http://schemas.microsoft.com/office/drawing/2014/main" id="{07338733-2AF1-4187-866C-100BA3D7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Hazırlayan :E.Önal</a:t>
            </a: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95EEF437-FD47-408C-8AE3-0DD604B0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2. Kloroplastlardaki su miktarı: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53A513D1-AD66-4D23-BA60-C6309677F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tr-TR" altLang="tr-TR"/>
              <a:t>Su, fotosentezin ham maddesidir.</a:t>
            </a:r>
          </a:p>
          <a:p>
            <a:pPr marL="609600" indent="-609600" eaLnBrk="1" hangingPunct="1"/>
            <a:endParaRPr lang="tr-TR" altLang="tr-TR"/>
          </a:p>
          <a:p>
            <a:pPr marL="609600" indent="-609600" eaLnBrk="1" hangingPunct="1"/>
            <a:r>
              <a:rPr lang="tr-TR" altLang="tr-TR"/>
              <a:t>Bir bitkinin su derişimi % 18 ‘in altına düşerse fotosentez durur. </a:t>
            </a:r>
          </a:p>
          <a:p>
            <a:pPr marL="609600" indent="-609600" eaLnBrk="1" hangingPunct="1"/>
            <a:endParaRPr lang="tr-TR" altLang="tr-TR"/>
          </a:p>
          <a:p>
            <a:pPr marL="609600" indent="-609600" eaLnBrk="1" hangingPunct="1"/>
            <a:r>
              <a:rPr lang="tr-TR" altLang="tr-TR"/>
              <a:t>Kloroplastlarda az veya çok su olması bitkinin kalıtsal özelliğidir.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51D7C746-F799-468F-9EC6-AEB3F119E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3. Yaprak genişliği :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C8F2E07-8470-48BE-AE48-9C432AC16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Yeşil bitkilerin yaprak yüzeyi ne kadar genişse ışıktan yararlanma oranı o kadar fazla olur.</a:t>
            </a:r>
          </a:p>
          <a:p>
            <a:pPr eaLnBrk="1" hangingPunct="1"/>
            <a:endParaRPr lang="tr-TR" altLang="tr-TR"/>
          </a:p>
          <a:p>
            <a:pPr eaLnBrk="1" hangingPunct="1"/>
            <a:r>
              <a:rPr lang="tr-TR" altLang="tr-TR"/>
              <a:t>Aynı şekilde yaprak sayısı arttıça fotosentez hızı  da artar.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C2E7DD4-3065-4870-9FA9-EC182E390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4. Stomaların yapısı ve sayısı: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84A04EF-D3FA-4C38-AFD3-347714ADF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Stomalar,yapraklarda bulunan ve CO</a:t>
            </a:r>
            <a:r>
              <a:rPr lang="tr-TR" altLang="tr-TR" baseline="-25000"/>
              <a:t>2  </a:t>
            </a:r>
            <a:r>
              <a:rPr lang="tr-TR" altLang="tr-TR"/>
              <a:t>alımını sağlayan küçük gözeneklerdir.</a:t>
            </a:r>
          </a:p>
          <a:p>
            <a:pPr eaLnBrk="1" hangingPunct="1"/>
            <a:r>
              <a:rPr lang="tr-TR" altLang="tr-TR"/>
              <a:t>Bu gözenek sayısı ne kadar fazla ise CO</a:t>
            </a:r>
            <a:r>
              <a:rPr lang="tr-TR" altLang="tr-TR" baseline="-25000"/>
              <a:t>2</a:t>
            </a:r>
            <a:r>
              <a:rPr lang="tr-TR" altLang="tr-TR"/>
              <a:t>’ den o kadar fazla  yararlanılaca -ğından stoma sayısı ve yapısı fotosentez hızını etkiler.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>
            <a:extLst>
              <a:ext uri="{FF2B5EF4-FFF2-40B4-BE49-F238E27FC236}">
                <a16:creationId xmlns:a16="http://schemas.microsoft.com/office/drawing/2014/main" id="{AAF4EF6F-B4DA-4FBF-968A-0E347D289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772400" cy="5035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>
                <a:solidFill>
                  <a:srgbClr val="FF9900"/>
                </a:solidFill>
              </a:rPr>
              <a:t>5. Kutikula kalınlığı : </a:t>
            </a:r>
          </a:p>
          <a:p>
            <a:pPr eaLnBrk="1" hangingPunct="1"/>
            <a:r>
              <a:rPr lang="tr-TR" altLang="tr-TR"/>
              <a:t>Yaprak yüzeyinde bulunan koruyucu tabakadır.</a:t>
            </a:r>
          </a:p>
          <a:p>
            <a:pPr eaLnBrk="1" hangingPunct="1"/>
            <a:r>
              <a:rPr lang="tr-TR" altLang="tr-TR"/>
              <a:t>Kurak bitkilerinde kalın, sucul bitkilerde ise incedir.</a:t>
            </a:r>
          </a:p>
          <a:p>
            <a:pPr eaLnBrk="1" hangingPunct="1"/>
            <a:r>
              <a:rPr lang="tr-TR" altLang="tr-TR"/>
              <a:t>Kalın veya ince olmasına bağlı olarak su kaybı düzenlenir.</a:t>
            </a:r>
          </a:p>
          <a:p>
            <a:pPr eaLnBrk="1" hangingPunct="1"/>
            <a:r>
              <a:rPr lang="tr-TR" altLang="tr-TR"/>
              <a:t>Bunun için fotosentez hızına etki eder.</a:t>
            </a:r>
          </a:p>
          <a:p>
            <a:pPr eaLnBrk="1" hangingPunct="1"/>
            <a:endParaRPr lang="tr-TR" altLang="tr-TR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ltbilgi Yer Tutucusu 4">
            <a:extLst>
              <a:ext uri="{FF2B5EF4-FFF2-40B4-BE49-F238E27FC236}">
                <a16:creationId xmlns:a16="http://schemas.microsoft.com/office/drawing/2014/main" id="{AE9D8ABA-53A6-4CF0-A288-D7D38D4A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Hazırlayan :E.Önal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59704425-BB87-489B-B534-6C7D43D80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772400" cy="5035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>
                <a:solidFill>
                  <a:srgbClr val="FF9900"/>
                </a:solidFill>
              </a:rPr>
              <a:t>6. Enzim miktarı:</a:t>
            </a:r>
            <a:r>
              <a:rPr lang="tr-TR" altLang="tr-TR"/>
              <a:t> </a:t>
            </a:r>
          </a:p>
          <a:p>
            <a:pPr eaLnBrk="1" hangingPunct="1"/>
            <a:r>
              <a:rPr lang="tr-TR" altLang="tr-TR"/>
              <a:t>Fotosentez enzimleri ne kadar fazla ise fotosentez o kadar fazla olacaktır.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tbilgi Yer Tutucusu 5">
            <a:extLst>
              <a:ext uri="{FF2B5EF4-FFF2-40B4-BE49-F238E27FC236}">
                <a16:creationId xmlns:a16="http://schemas.microsoft.com/office/drawing/2014/main" id="{9B7266D5-1D4C-4A58-84AB-C28E35F0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l</a:t>
            </a: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C065A4CE-5F2A-442E-A795-58BE9C53E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b="1" u="sng">
                <a:solidFill>
                  <a:srgbClr val="66FF66"/>
                </a:solidFill>
              </a:rPr>
              <a:t>FOTOSENTEZ</a:t>
            </a:r>
          </a:p>
        </p:txBody>
      </p:sp>
      <p:sp>
        <p:nvSpPr>
          <p:cNvPr id="155664" name="AutoShape 16">
            <a:extLst>
              <a:ext uri="{FF2B5EF4-FFF2-40B4-BE49-F238E27FC236}">
                <a16:creationId xmlns:a16="http://schemas.microsoft.com/office/drawing/2014/main" id="{E2B74A22-45D4-43DA-9918-11E6D35B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1008063" cy="100806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5665" name="AutoShape 17">
            <a:extLst>
              <a:ext uri="{FF2B5EF4-FFF2-40B4-BE49-F238E27FC236}">
                <a16:creationId xmlns:a16="http://schemas.microsoft.com/office/drawing/2014/main" id="{76048507-9BA7-4082-9390-138411C37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04813"/>
            <a:ext cx="1058863" cy="100806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55666" name="Text Box 18">
            <a:extLst>
              <a:ext uri="{FF2B5EF4-FFF2-40B4-BE49-F238E27FC236}">
                <a16:creationId xmlns:a16="http://schemas.microsoft.com/office/drawing/2014/main" id="{3C631190-2760-440D-A82C-206C615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073275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ışık</a:t>
            </a:r>
          </a:p>
        </p:txBody>
      </p:sp>
      <p:sp>
        <p:nvSpPr>
          <p:cNvPr id="155667" name="Text Box 19">
            <a:extLst>
              <a:ext uri="{FF2B5EF4-FFF2-40B4-BE49-F238E27FC236}">
                <a16:creationId xmlns:a16="http://schemas.microsoft.com/office/drawing/2014/main" id="{0AD50E08-F3C5-41C5-8AB8-BB866DB2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073275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CO</a:t>
            </a:r>
            <a:r>
              <a:rPr lang="tr-TR" altLang="tr-TR" b="1" baseline="-25000"/>
              <a:t>2</a:t>
            </a:r>
            <a:endParaRPr lang="tr-TR" altLang="tr-TR" b="1"/>
          </a:p>
        </p:txBody>
      </p:sp>
      <p:sp>
        <p:nvSpPr>
          <p:cNvPr id="155668" name="Text Box 20">
            <a:extLst>
              <a:ext uri="{FF2B5EF4-FFF2-40B4-BE49-F238E27FC236}">
                <a16:creationId xmlns:a16="http://schemas.microsoft.com/office/drawing/2014/main" id="{A1218E81-E34E-4E5E-9813-5FAEE5D4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073275"/>
            <a:ext cx="133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H</a:t>
            </a:r>
            <a:r>
              <a:rPr lang="tr-TR" altLang="tr-TR" b="1" baseline="-25000"/>
              <a:t>2</a:t>
            </a:r>
            <a:r>
              <a:rPr lang="tr-TR" altLang="tr-TR" b="1"/>
              <a:t>O</a:t>
            </a:r>
          </a:p>
        </p:txBody>
      </p:sp>
      <p:sp>
        <p:nvSpPr>
          <p:cNvPr id="155669" name="Rectangle 21">
            <a:extLst>
              <a:ext uri="{FF2B5EF4-FFF2-40B4-BE49-F238E27FC236}">
                <a16:creationId xmlns:a16="http://schemas.microsoft.com/office/drawing/2014/main" id="{DD37F842-C22B-4B2A-87B7-A8D56F02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781300"/>
            <a:ext cx="3960812" cy="935038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latin typeface="Times New Roman" panose="02020603050405020304" pitchFamily="18" charset="0"/>
              </a:rPr>
              <a:t>klorofil</a:t>
            </a:r>
          </a:p>
        </p:txBody>
      </p:sp>
      <p:sp>
        <p:nvSpPr>
          <p:cNvPr id="155670" name="Line 22">
            <a:extLst>
              <a:ext uri="{FF2B5EF4-FFF2-40B4-BE49-F238E27FC236}">
                <a16:creationId xmlns:a16="http://schemas.microsoft.com/office/drawing/2014/main" id="{4D5D1ADA-5DA6-4B25-A705-E3E4CEC64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56540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71" name="Line 23">
            <a:extLst>
              <a:ext uri="{FF2B5EF4-FFF2-40B4-BE49-F238E27FC236}">
                <a16:creationId xmlns:a16="http://schemas.microsoft.com/office/drawing/2014/main" id="{646ED1A2-412A-48B1-8E7F-D27E2F597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256540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72" name="Line 24">
            <a:extLst>
              <a:ext uri="{FF2B5EF4-FFF2-40B4-BE49-F238E27FC236}">
                <a16:creationId xmlns:a16="http://schemas.microsoft.com/office/drawing/2014/main" id="{6431FEDD-275A-4964-8CC1-E56897E43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56540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73" name="Text Box 25">
            <a:extLst>
              <a:ext uri="{FF2B5EF4-FFF2-40B4-BE49-F238E27FC236}">
                <a16:creationId xmlns:a16="http://schemas.microsoft.com/office/drawing/2014/main" id="{AE0F19F1-58F5-4112-8B00-441900E9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0767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BESİN</a:t>
            </a:r>
          </a:p>
        </p:txBody>
      </p:sp>
      <p:sp>
        <p:nvSpPr>
          <p:cNvPr id="155674" name="Text Box 26">
            <a:extLst>
              <a:ext uri="{FF2B5EF4-FFF2-40B4-BE49-F238E27FC236}">
                <a16:creationId xmlns:a16="http://schemas.microsoft.com/office/drawing/2014/main" id="{D14BD3EB-A4A0-4C8B-90AE-64916A95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7670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O</a:t>
            </a:r>
            <a:r>
              <a:rPr lang="tr-TR" altLang="tr-TR" b="1" baseline="-25000"/>
              <a:t>2</a:t>
            </a:r>
            <a:endParaRPr lang="tr-TR" altLang="tr-TR" b="1"/>
          </a:p>
        </p:txBody>
      </p:sp>
      <p:sp>
        <p:nvSpPr>
          <p:cNvPr id="155675" name="Line 27">
            <a:extLst>
              <a:ext uri="{FF2B5EF4-FFF2-40B4-BE49-F238E27FC236}">
                <a16:creationId xmlns:a16="http://schemas.microsoft.com/office/drawing/2014/main" id="{8E685215-F846-4EAE-95E6-7073197F4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3573463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76" name="Line 28">
            <a:extLst>
              <a:ext uri="{FF2B5EF4-FFF2-40B4-BE49-F238E27FC236}">
                <a16:creationId xmlns:a16="http://schemas.microsoft.com/office/drawing/2014/main" id="{E9DE5726-3472-4A26-BA09-C996F44B0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573463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78" name="Line 30">
            <a:extLst>
              <a:ext uri="{FF2B5EF4-FFF2-40B4-BE49-F238E27FC236}">
                <a16:creationId xmlns:a16="http://schemas.microsoft.com/office/drawing/2014/main" id="{3333521C-48D0-42AB-8DE7-EE72C8E11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4365625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79" name="Line 31">
            <a:extLst>
              <a:ext uri="{FF2B5EF4-FFF2-40B4-BE49-F238E27FC236}">
                <a16:creationId xmlns:a16="http://schemas.microsoft.com/office/drawing/2014/main" id="{900E94CA-EEA1-474E-B43C-01623674A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9925" y="3429000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80" name="Text Box 32">
            <a:extLst>
              <a:ext uri="{FF2B5EF4-FFF2-40B4-BE49-F238E27FC236}">
                <a16:creationId xmlns:a16="http://schemas.microsoft.com/office/drawing/2014/main" id="{A84CDEF1-B45C-4E0E-8378-47789916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940050"/>
            <a:ext cx="210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1800" b="1"/>
              <a:t>Atmosfere verilir</a:t>
            </a:r>
          </a:p>
        </p:txBody>
      </p:sp>
      <p:sp>
        <p:nvSpPr>
          <p:cNvPr id="155681" name="Text Box 33">
            <a:extLst>
              <a:ext uri="{FF2B5EF4-FFF2-40B4-BE49-F238E27FC236}">
                <a16:creationId xmlns:a16="http://schemas.microsoft.com/office/drawing/2014/main" id="{E7E872B9-CC5C-46AA-B751-BB5C1FD55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73405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Glikoz</a:t>
            </a:r>
          </a:p>
        </p:txBody>
      </p:sp>
      <p:sp>
        <p:nvSpPr>
          <p:cNvPr id="155682" name="Text Box 34">
            <a:extLst>
              <a:ext uri="{FF2B5EF4-FFF2-40B4-BE49-F238E27FC236}">
                <a16:creationId xmlns:a16="http://schemas.microsoft.com/office/drawing/2014/main" id="{D4429858-4604-47D0-BF23-A4F32B0EE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734050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Amino asit</a:t>
            </a:r>
          </a:p>
        </p:txBody>
      </p:sp>
      <p:sp>
        <p:nvSpPr>
          <p:cNvPr id="155683" name="Text Box 35">
            <a:extLst>
              <a:ext uri="{FF2B5EF4-FFF2-40B4-BE49-F238E27FC236}">
                <a16:creationId xmlns:a16="http://schemas.microsoft.com/office/drawing/2014/main" id="{8DA1FC02-733D-47D5-AFC8-CAAA8EC7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73405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/>
              <a:t>Yağ asidi</a:t>
            </a:r>
          </a:p>
        </p:txBody>
      </p:sp>
      <p:sp>
        <p:nvSpPr>
          <p:cNvPr id="155684" name="Text Box 36">
            <a:extLst>
              <a:ext uri="{FF2B5EF4-FFF2-40B4-BE49-F238E27FC236}">
                <a16:creationId xmlns:a16="http://schemas.microsoft.com/office/drawing/2014/main" id="{C9D883BA-D93F-4097-8C8C-916EB808B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7340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b="1"/>
              <a:t>Gliserol</a:t>
            </a:r>
          </a:p>
        </p:txBody>
      </p:sp>
      <p:sp>
        <p:nvSpPr>
          <p:cNvPr id="155685" name="Line 37">
            <a:extLst>
              <a:ext uri="{FF2B5EF4-FFF2-40B4-BE49-F238E27FC236}">
                <a16:creationId xmlns:a16="http://schemas.microsoft.com/office/drawing/2014/main" id="{C13F3579-CC34-4A76-B9EF-B5AB10941E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4508500"/>
            <a:ext cx="2376487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86" name="Line 38">
            <a:extLst>
              <a:ext uri="{FF2B5EF4-FFF2-40B4-BE49-F238E27FC236}">
                <a16:creationId xmlns:a16="http://schemas.microsoft.com/office/drawing/2014/main" id="{D1CCDC3D-A281-490C-B8DF-6530C58EB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508500"/>
            <a:ext cx="1943100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87" name="Line 39">
            <a:extLst>
              <a:ext uri="{FF2B5EF4-FFF2-40B4-BE49-F238E27FC236}">
                <a16:creationId xmlns:a16="http://schemas.microsoft.com/office/drawing/2014/main" id="{ACDA55B1-D6A2-4E15-BAC6-11B437631E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4508500"/>
            <a:ext cx="1152525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5688" name="Line 40">
            <a:extLst>
              <a:ext uri="{FF2B5EF4-FFF2-40B4-BE49-F238E27FC236}">
                <a16:creationId xmlns:a16="http://schemas.microsoft.com/office/drawing/2014/main" id="{B18415D7-8B97-4470-90EA-CFDBFD7A6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508500"/>
            <a:ext cx="576263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5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20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20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64" grpId="0" animBg="1"/>
      <p:bldP spid="155665" grpId="0" animBg="1"/>
      <p:bldP spid="155666" grpId="0"/>
      <p:bldP spid="155667" grpId="0"/>
      <p:bldP spid="155668" grpId="0"/>
      <p:bldP spid="155669" grpId="0" animBg="1"/>
      <p:bldP spid="155673" grpId="0"/>
      <p:bldP spid="155674" grpId="0"/>
      <p:bldP spid="155680" grpId="0"/>
      <p:bldP spid="155681" grpId="0"/>
      <p:bldP spid="155682" grpId="0"/>
      <p:bldP spid="155683" grpId="0"/>
      <p:bldP spid="15568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ltbilgi Yer Tutucusu 6">
            <a:extLst>
              <a:ext uri="{FF2B5EF4-FFF2-40B4-BE49-F238E27FC236}">
                <a16:creationId xmlns:a16="http://schemas.microsoft.com/office/drawing/2014/main" id="{236152B0-FBBC-447B-A355-6904D602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kumimoji="0" lang="tr-TR" altLang="tr-TR" sz="1400">
                <a:solidFill>
                  <a:schemeClr val="bg2"/>
                </a:solidFill>
              </a:rPr>
              <a:t>Hazırlayan :E.Önal</a:t>
            </a: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530D9C1E-2718-4EA4-BF0B-D1F5F0F91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759200" cy="838200"/>
          </a:xfrm>
        </p:spPr>
        <p:txBody>
          <a:bodyPr/>
          <a:lstStyle/>
          <a:p>
            <a:pPr eaLnBrk="1" hangingPunct="1"/>
            <a:r>
              <a:rPr lang="tr-TR" altLang="tr-TR">
                <a:solidFill>
                  <a:srgbClr val="99FF66"/>
                </a:solidFill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A822AECC-20DD-4207-96FF-004B10B400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716338"/>
            <a:ext cx="3810000" cy="22336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z="2800" b="1">
              <a:latin typeface="Monotype Corsiva" panose="03010101010201010101" pitchFamily="66" charset="0"/>
            </a:endParaRPr>
          </a:p>
        </p:txBody>
      </p:sp>
      <p:pic>
        <p:nvPicPr>
          <p:cNvPr id="147463" name="Picture 7" descr="Yeni Resim">
            <a:extLst>
              <a:ext uri="{FF2B5EF4-FFF2-40B4-BE49-F238E27FC236}">
                <a16:creationId xmlns:a16="http://schemas.microsoft.com/office/drawing/2014/main" id="{116E2490-BAF8-4DC4-91AA-F0903380284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692150"/>
            <a:ext cx="4248150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İçerik Yer Tutucusu 1">
            <a:extLst>
              <a:ext uri="{FF2B5EF4-FFF2-40B4-BE49-F238E27FC236}">
                <a16:creationId xmlns:a16="http://schemas.microsoft.com/office/drawing/2014/main" id="{E9277FDD-2B7B-4193-82C2-A805E4801479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ltbilgi Yer Tutucusu 5">
            <a:extLst>
              <a:ext uri="{FF2B5EF4-FFF2-40B4-BE49-F238E27FC236}">
                <a16:creationId xmlns:a16="http://schemas.microsoft.com/office/drawing/2014/main" id="{0D2B37AC-BA99-4B94-B759-D4475737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ADE9195-4A56-4A34-B7ED-AE109C421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671513"/>
          </a:xfrm>
        </p:spPr>
        <p:txBody>
          <a:bodyPr/>
          <a:lstStyle/>
          <a:p>
            <a:pPr eaLnBrk="1" hangingPunct="1"/>
            <a:r>
              <a:rPr lang="tr-TR" altLang="tr-TR">
                <a:solidFill>
                  <a:srgbClr val="66FF66"/>
                </a:solidFill>
              </a:rPr>
              <a:t>A . IŞIK ENERJİSİ ve </a:t>
            </a:r>
            <a:r>
              <a:rPr lang="tr-TR" altLang="tr-TR">
                <a:solidFill>
                  <a:srgbClr val="33CC33"/>
                </a:solidFill>
              </a:rPr>
              <a:t>KLOROFİL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3877F65-EE00-4B49-A4AD-5C25DFB68E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752975" cy="5399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tr-TR" altLang="tr-TR" sz="2400">
                <a:solidFill>
                  <a:srgbClr val="FFFF00"/>
                </a:solidFill>
              </a:rPr>
              <a:t>Işığın fotosentezdeki rolü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tr-TR" altLang="tr-TR" sz="2400"/>
              <a:t>Güneş dünyadaki en önemli enerji kaynağıdır.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tr-TR" sz="2400"/>
              <a:t>Bu enerji ancak bitkiler tarafından alınarak hayvanların ve diğer canlıların kullanabileceği kimyasal enerjiye dönüştürülür.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tr-TR" sz="2400"/>
              <a:t>Bitkiler ışık enerjisini ancak fotosentez olayı ile kullanılabilir hale getirirler.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tr-TR" sz="2400"/>
              <a:t>Kısacası fotosentezde ışık, enerji kaynağıdır.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tr-TR" altLang="tr-TR" sz="2400"/>
              <a:t>Bundan dolayı ışıksız ortamda fotosentez olmaz. </a:t>
            </a:r>
          </a:p>
        </p:txBody>
      </p:sp>
      <p:pic>
        <p:nvPicPr>
          <p:cNvPr id="54279" name="Picture 7" descr="eit_20050729_1824_304">
            <a:extLst>
              <a:ext uri="{FF2B5EF4-FFF2-40B4-BE49-F238E27FC236}">
                <a16:creationId xmlns:a16="http://schemas.microsoft.com/office/drawing/2014/main" id="{D702A652-47D0-4221-BC2E-7F31A267FE7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052513"/>
            <a:ext cx="3744913" cy="511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ltbilgi Yer Tutucusu 6">
            <a:extLst>
              <a:ext uri="{FF2B5EF4-FFF2-40B4-BE49-F238E27FC236}">
                <a16:creationId xmlns:a16="http://schemas.microsoft.com/office/drawing/2014/main" id="{D305077E-F6DC-448D-B381-EDE12908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kumimoji="0" lang="tr-TR" altLang="tr-TR" sz="1400">
              <a:solidFill>
                <a:schemeClr val="bg2"/>
              </a:solidFill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9271C8FC-C78F-46C2-8C23-C79CFBBF5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8788" cy="45561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r-TR" altLang="tr-TR" sz="2400">
                <a:solidFill>
                  <a:srgbClr val="FFFF00"/>
                </a:solidFill>
              </a:rPr>
              <a:t>   Işığın fotosentezdeki rolü</a:t>
            </a:r>
          </a:p>
        </p:txBody>
      </p:sp>
      <p:sp>
        <p:nvSpPr>
          <p:cNvPr id="56332" name="Rectangle 12">
            <a:extLst>
              <a:ext uri="{FF2B5EF4-FFF2-40B4-BE49-F238E27FC236}">
                <a16:creationId xmlns:a16="http://schemas.microsoft.com/office/drawing/2014/main" id="{920AB1BA-E1D7-4EEF-AFED-A9769B5275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4176713" cy="547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>
                <a:solidFill>
                  <a:schemeClr val="accent1"/>
                </a:solidFill>
              </a:rPr>
              <a:t>2</a:t>
            </a:r>
            <a:r>
              <a:rPr lang="tr-TR" altLang="tr-TR" sz="2400"/>
              <a:t>.Işık, klorofil tarafından emilerek fotosentez başlatılır.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>
                <a:solidFill>
                  <a:srgbClr val="FF9900"/>
                </a:solidFill>
              </a:rPr>
              <a:t>Klorofilin fotosentez için önemi ışığı soğurabilme -sidir.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Klorofil yeşil ışığı yansıttığı için bitkiler yeşil renkli olarak görülür.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Görünmeyen mor ve kızıl ötesi ışınlar klorofil tarafından tutulamaz ve fotosentezde kullanılamaz.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Klorofilden başka kromoplastlar da ışığı soğurabilir ve bunu kloroplastlara aktarabilir. </a:t>
            </a:r>
          </a:p>
        </p:txBody>
      </p:sp>
      <p:pic>
        <p:nvPicPr>
          <p:cNvPr id="56334" name="Picture 14" descr="YD9">
            <a:extLst>
              <a:ext uri="{FF2B5EF4-FFF2-40B4-BE49-F238E27FC236}">
                <a16:creationId xmlns:a16="http://schemas.microsoft.com/office/drawing/2014/main" id="{633E4799-63CF-468B-8949-6B509F6421F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628775"/>
            <a:ext cx="4392612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56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56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B0C111D-D108-49D0-A945-73566B36C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744538"/>
          </a:xfrm>
        </p:spPr>
        <p:txBody>
          <a:bodyPr/>
          <a:lstStyle/>
          <a:p>
            <a:pPr eaLnBrk="1" hangingPunct="1"/>
            <a:r>
              <a:rPr lang="tr-TR" altLang="tr-TR" sz="2400" b="1" u="sng">
                <a:solidFill>
                  <a:srgbClr val="FFFF00"/>
                </a:solidFill>
              </a:rPr>
              <a:t>Işıksız ortamda fotosentez olmadığı nasıl anlaşılır?</a:t>
            </a:r>
            <a:r>
              <a:rPr lang="tr-TR" altLang="tr-TR"/>
              <a:t> 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A86480D4-5F4F-4E03-A65D-783789D109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95400"/>
            <a:ext cx="5616575" cy="472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/>
              <a:t>Saksı bitkisinin yapraklarından birinin üzerini kalın bir kağıtla kapatıp 3-4 gün bekletelim.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Kapattığımız kağıdı yapraktan ayırıp başka yapraklarla beraber iyot çözeltisine daldırdığımızda diğer yap-rakların koyu mavi renk aldığını, kapattığımız yaprağın ise mavi renk almadığını görürüz.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/>
              <a:t>İyot nişastanın ayıracıdır. Mavi renk alan yapraklarda besin yapıldığı, diğerinde ise besin yapılmadığı anlaşılır. Bundan da fotosentez olmadığı anlaşılır. </a:t>
            </a:r>
            <a:endParaRPr lang="tr-TR" altLang="tr-TR" sz="2000">
              <a:solidFill>
                <a:srgbClr val="FF9900"/>
              </a:solidFill>
            </a:endParaRPr>
          </a:p>
        </p:txBody>
      </p:sp>
      <p:pic>
        <p:nvPicPr>
          <p:cNvPr id="60422" name="Picture 6" descr="web2">
            <a:extLst>
              <a:ext uri="{FF2B5EF4-FFF2-40B4-BE49-F238E27FC236}">
                <a16:creationId xmlns:a16="http://schemas.microsoft.com/office/drawing/2014/main" id="{325FBEE6-9701-4BC8-8E64-3870E9F770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844675"/>
            <a:ext cx="2232025" cy="3384550"/>
          </a:xfrm>
        </p:spPr>
      </p:pic>
      <p:sp>
        <p:nvSpPr>
          <p:cNvPr id="60423" name="Text Box 7">
            <a:extLst>
              <a:ext uri="{FF2B5EF4-FFF2-40B4-BE49-F238E27FC236}">
                <a16:creationId xmlns:a16="http://schemas.microsoft.com/office/drawing/2014/main" id="{6EEFCA51-2D05-4ABF-A492-7FABA94DF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589588"/>
            <a:ext cx="506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9900"/>
                </a:solidFill>
              </a:rPr>
              <a:t>Işıksız ortamda fotosentez yapılmaz.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0147C45-F267-4309-9719-CD2C12BAF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tr-TR" altLang="tr-TR" sz="3200" b="1" u="sng">
                <a:solidFill>
                  <a:srgbClr val="FFFF00"/>
                </a:solidFill>
              </a:rPr>
              <a:t>Klorofilin fotosentezdeki rolü nedir?</a:t>
            </a:r>
            <a:r>
              <a:rPr lang="tr-TR" altLang="tr-TR" sz="3200"/>
              <a:t> 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DE3B203C-CE73-4F20-8182-B253A58254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022600" cy="4648200"/>
          </a:xfrm>
        </p:spPr>
        <p:txBody>
          <a:bodyPr/>
          <a:lstStyle/>
          <a:p>
            <a:pPr eaLnBrk="1" hangingPunct="1"/>
            <a:r>
              <a:rPr lang="tr-TR" altLang="tr-TR" sz="2800"/>
              <a:t>Klorofil, kloroplastların granalarında bulunur. 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Bir kloroplastın yapısı yandaki şekilde görülmektedir.</a:t>
            </a:r>
          </a:p>
        </p:txBody>
      </p:sp>
      <p:pic>
        <p:nvPicPr>
          <p:cNvPr id="62470" name="Picture 6" descr="atlas_l1_033">
            <a:extLst>
              <a:ext uri="{FF2B5EF4-FFF2-40B4-BE49-F238E27FC236}">
                <a16:creationId xmlns:a16="http://schemas.microsoft.com/office/drawing/2014/main" id="{8E50E6F4-2202-44E1-AB40-D64887541B0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484313"/>
            <a:ext cx="4752975" cy="424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4DB93C2-1930-4974-85D5-51A5E9C65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67151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r-TR" altLang="tr-TR" sz="3200" b="1" u="sng">
                <a:solidFill>
                  <a:srgbClr val="FFFF00"/>
                </a:solidFill>
              </a:rPr>
              <a:t>Klorofilin fotosentezdeki rolü nedir?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2B34B78-506B-4ECD-8E62-DE405B20B5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280400" cy="5256213"/>
          </a:xfrm>
        </p:spPr>
        <p:txBody>
          <a:bodyPr/>
          <a:lstStyle/>
          <a:p>
            <a:pPr eaLnBrk="1" hangingPunct="1"/>
            <a:r>
              <a:rPr lang="tr-TR" altLang="tr-TR" sz="2800">
                <a:solidFill>
                  <a:srgbClr val="FF9900"/>
                </a:solidFill>
              </a:rPr>
              <a:t>Klorofil;</a:t>
            </a:r>
          </a:p>
          <a:p>
            <a:pPr eaLnBrk="1" hangingPunct="1"/>
            <a:r>
              <a:rPr lang="tr-TR" altLang="tr-TR" sz="2800"/>
              <a:t>Yapraklarda üretilir. </a:t>
            </a:r>
          </a:p>
          <a:p>
            <a:pPr eaLnBrk="1" hangingPunct="1"/>
            <a:r>
              <a:rPr lang="tr-TR" altLang="tr-TR" sz="2800"/>
              <a:t> Işığı emerek fotosentezi başlatır. </a:t>
            </a:r>
          </a:p>
          <a:p>
            <a:pPr eaLnBrk="1" hangingPunct="1"/>
            <a:r>
              <a:rPr lang="tr-TR" altLang="tr-TR" sz="2800"/>
              <a:t> Bitkiye yeşil rengi verir. </a:t>
            </a:r>
          </a:p>
          <a:p>
            <a:pPr eaLnBrk="1" hangingPunct="1"/>
            <a:r>
              <a:rPr lang="tr-TR" altLang="tr-TR" sz="2800"/>
              <a:t> Işıksız bir ortamda klorofil bozulur ve bitki beyaz  (Albino) renk alır.  </a:t>
            </a:r>
          </a:p>
          <a:p>
            <a:pPr eaLnBrk="1" hangingPunct="1"/>
            <a:r>
              <a:rPr lang="tr-TR" altLang="tr-TR" sz="2800"/>
              <a:t> Yapısında C,H,O,N ve Mg atomları vardır.</a:t>
            </a:r>
          </a:p>
          <a:p>
            <a:pPr eaLnBrk="1" hangingPunct="1"/>
            <a:r>
              <a:rPr lang="tr-TR" altLang="tr-TR" sz="2800"/>
              <a:t> Fe klorofil sentezi için katalizör görevi görür. </a:t>
            </a:r>
          </a:p>
          <a:p>
            <a:pPr eaLnBrk="1" hangingPunct="1"/>
            <a:r>
              <a:rPr lang="tr-TR" altLang="tr-TR" sz="2800"/>
              <a:t>Mg klorofilin yeşil renkli olmasını sağlar.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1772</TotalTime>
  <Words>1761</Words>
  <Application>Microsoft Office PowerPoint</Application>
  <PresentationFormat>Ekran Gösterisi (4:3)</PresentationFormat>
  <Paragraphs>351</Paragraphs>
  <Slides>40</Slides>
  <Notes>39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Tahoma</vt:lpstr>
      <vt:lpstr>Arial</vt:lpstr>
      <vt:lpstr>Times New Roman</vt:lpstr>
      <vt:lpstr>Symbol</vt:lpstr>
      <vt:lpstr>Monotype Corsiva</vt:lpstr>
      <vt:lpstr>Selling a Product or Service</vt:lpstr>
      <vt:lpstr>                     FOTOSENTEZ</vt:lpstr>
      <vt:lpstr>FOTOSENTEZİN ÖNEMİ</vt:lpstr>
      <vt:lpstr>FOTOSENTEZ</vt:lpstr>
      <vt:lpstr>FOTOSENTEZ</vt:lpstr>
      <vt:lpstr>A . IŞIK ENERJİSİ ve KLOROFİL</vt:lpstr>
      <vt:lpstr>   Işığın fotosentezdeki rolü</vt:lpstr>
      <vt:lpstr>Işıksız ortamda fotosentez olmadığı nasıl anlaşılır? </vt:lpstr>
      <vt:lpstr>Klorofilin fotosentezdeki rolü nedir? </vt:lpstr>
      <vt:lpstr>Klorofilin fotosentezdeki rolü nedir?</vt:lpstr>
      <vt:lpstr>PowerPoint Sunusu</vt:lpstr>
      <vt:lpstr>Klorofil çeşitleri</vt:lpstr>
      <vt:lpstr>Engelman deneyi</vt:lpstr>
      <vt:lpstr>FOTOSENTEZ   EVRELERİ</vt:lpstr>
      <vt:lpstr>Fotosentez için gerekli olan maddeler nelerdir?</vt:lpstr>
      <vt:lpstr>FOTOSENTEZ   </vt:lpstr>
      <vt:lpstr>FOTOSENTEZ   EVRELERİ</vt:lpstr>
      <vt:lpstr>a. Devirli fotofosforilasyon </vt:lpstr>
      <vt:lpstr>a. Devirli fotofosforilasyonda :</vt:lpstr>
      <vt:lpstr>b. Devirsiz Fotofosforilasyon; </vt:lpstr>
      <vt:lpstr>Devirsiz Fotofosforilasyonda;</vt:lpstr>
      <vt:lpstr>2. Karbon tutma reaksiyonları evresi (Karanlık Evre)</vt:lpstr>
      <vt:lpstr>PowerPoint Sunusu</vt:lpstr>
      <vt:lpstr>PowerPoint Sunusu</vt:lpstr>
      <vt:lpstr>SORULAR</vt:lpstr>
      <vt:lpstr>NOT:</vt:lpstr>
      <vt:lpstr>Fotosentezde Farklı Besinlerin Sentezlenmesi</vt:lpstr>
      <vt:lpstr>Fotosentezi Etkileyen Etmenler:</vt:lpstr>
      <vt:lpstr>A. Fotosentezi etkileyen çevresel faktörler</vt:lpstr>
      <vt:lpstr>2.Işık şiddeti :</vt:lpstr>
      <vt:lpstr>Beyaz ışığın renklerinde fotosentez hızı:</vt:lpstr>
      <vt:lpstr>3. Sıcaklık</vt:lpstr>
      <vt:lpstr>4. Mineral tuzları</vt:lpstr>
      <vt:lpstr>PowerPoint Sunusu</vt:lpstr>
      <vt:lpstr>B. Fotosentez hızını etkileyen kalıtsal faktörler</vt:lpstr>
      <vt:lpstr>2. Kloroplastlardaki su miktarı:</vt:lpstr>
      <vt:lpstr>3. Yaprak genişliği :</vt:lpstr>
      <vt:lpstr>4. Stomaların yapısı ve sayısı:</vt:lpstr>
      <vt:lpstr>PowerPoint Sunusu</vt:lpstr>
      <vt:lpstr>PowerPoint Sunusu</vt:lpstr>
      <vt:lpstr>:</vt:lpstr>
    </vt:vector>
  </TitlesOfParts>
  <Company>Önal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florasans</dc:title>
  <dc:creator>Ergün</dc:creator>
  <cp:lastModifiedBy>mehmet genç</cp:lastModifiedBy>
  <cp:revision>44</cp:revision>
  <dcterms:created xsi:type="dcterms:W3CDTF">2005-12-07T20:16:15Z</dcterms:created>
  <dcterms:modified xsi:type="dcterms:W3CDTF">2018-10-10T15:34:38Z</dcterms:modified>
</cp:coreProperties>
</file>