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8" r:id="rId5"/>
    <p:sldId id="270" r:id="rId6"/>
    <p:sldId id="269" r:id="rId7"/>
    <p:sldId id="272" r:id="rId8"/>
    <p:sldId id="271" r:id="rId9"/>
    <p:sldId id="274" r:id="rId10"/>
    <p:sldId id="273" r:id="rId11"/>
    <p:sldId id="275" r:id="rId12"/>
    <p:sldId id="276" r:id="rId13"/>
    <p:sldId id="277" r:id="rId14"/>
    <p:sldId id="280" r:id="rId15"/>
    <p:sldId id="260" r:id="rId16"/>
    <p:sldId id="26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580"/>
    <a:srgbClr val="F6F6F6"/>
    <a:srgbClr val="1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087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3921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702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6946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7316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5345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5952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6140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6928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8061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9537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6545-0923-4BBE-B9A7-4FE3960DF6B5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74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3.png"/><Relationship Id="rId7" Type="http://schemas.openxmlformats.org/officeDocument/2006/relationships/hyperlink" Target="http://www.karahilal.com/tarihi_bilgiler/giris01.gif" TargetMode="External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audio" Target="../media/audio1.wav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.jpg"/><Relationship Id="rId9" Type="http://schemas.openxmlformats.org/officeDocument/2006/relationships/image" Target="../media/image19.jpe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120"/>
            <a:ext cx="12192000" cy="61048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595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991486" y="1696086"/>
            <a:ext cx="9036050" cy="5027837"/>
            <a:chOff x="-2092" y="126"/>
            <a:chExt cx="5692" cy="3635"/>
          </a:xfrm>
        </p:grpSpPr>
        <p:pic>
          <p:nvPicPr>
            <p:cNvPr id="10" name="Picture 28" descr="istanbulun_feth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2" y="126"/>
              <a:ext cx="5692" cy="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1" descr="1Kale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91"/>
              <a:ext cx="79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İstanbul‘un fethi için ne gibi hazırlıklar yapmıştır?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2991393" y="906078"/>
            <a:ext cx="9036143" cy="647700"/>
          </a:xfrm>
          <a:prstGeom prst="rect">
            <a:avLst/>
          </a:prstGeom>
          <a:solidFill>
            <a:srgbClr val="FFFF99">
              <a:alpha val="20000"/>
            </a:srgbClr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Bizans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’a </a:t>
            </a:r>
            <a:r>
              <a:rPr lang="tr-TR" sz="2000" b="1" dirty="0">
                <a:solidFill>
                  <a:srgbClr val="3A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Karadeniz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’den gelebilecek yardımları önlemek için </a:t>
            </a:r>
            <a:r>
              <a:rPr lang="tr-T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Anadolu Hisarı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’nın karşısına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Rumeli Hisarı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’nın yapılması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2991393" y="1698395"/>
            <a:ext cx="9036143" cy="406722"/>
          </a:xfrm>
          <a:prstGeom prst="rect">
            <a:avLst/>
          </a:prstGeom>
          <a:solidFill>
            <a:srgbClr val="CCFFCC">
              <a:alpha val="20000"/>
            </a:srgbClr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Bizans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’a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ait</a:t>
            </a:r>
            <a:r>
              <a:rPr lang="tr-TR" sz="2000" b="1" dirty="0">
                <a:solidFill>
                  <a:srgbClr val="3A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Silivri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Vize Kaleleri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alınıp onarılması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1" descr="1Ka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01" y="1602648"/>
            <a:ext cx="589429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fati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05" y="3048727"/>
            <a:ext cx="5918189" cy="36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7" descr="fetih-museum-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4" y="3838735"/>
            <a:ext cx="5689600" cy="28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4" descr="istanbul_feti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3" y="4640039"/>
            <a:ext cx="5225143" cy="208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2991393" y="4706210"/>
            <a:ext cx="9010743" cy="2009776"/>
          </a:xfrm>
          <a:prstGeom prst="rect">
            <a:avLst/>
          </a:prstGeom>
          <a:solidFill>
            <a:srgbClr val="FFFFFF">
              <a:alpha val="80000"/>
            </a:srgbClr>
          </a:solidFill>
          <a:ln w="158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1900" b="1" dirty="0">
                <a:solidFill>
                  <a:srgbClr val="3A08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 Kuşatması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esnasında bir sıkıntı yaşamamak için, </a:t>
            </a:r>
          </a:p>
          <a:p>
            <a:pPr algn="ctr">
              <a:defRPr/>
            </a:pPr>
            <a:r>
              <a:rPr lang="tr-TR" sz="19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</a:t>
            </a:r>
            <a:r>
              <a:rPr lang="tr-TR" sz="19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Devletleri</a:t>
            </a: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</a:p>
          <a:p>
            <a:pPr algn="ctr">
              <a:defRPr/>
            </a:pP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tr-TR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BİRBİRİNE SALDIRMAMA ANTLAŞMASI </a:t>
            </a: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imzalandı.</a:t>
            </a:r>
          </a:p>
          <a:p>
            <a:pPr algn="ctr">
              <a:defRPr/>
            </a:pP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 ihtimale karşın </a:t>
            </a:r>
            <a:r>
              <a:rPr lang="tr-TR" sz="19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Balkan </a:t>
            </a:r>
            <a:r>
              <a:rPr lang="tr-TR" sz="19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Sınırı</a:t>
            </a:r>
            <a:r>
              <a:rPr lang="tr-TR" sz="19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’na</a:t>
            </a: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9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Nöbetçi Akıncı Birlikleri</a:t>
            </a:r>
            <a:r>
              <a:rPr lang="tr-TR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gönderildi.</a:t>
            </a:r>
          </a:p>
          <a:p>
            <a:pPr algn="ctr">
              <a:defRPr/>
            </a:pPr>
            <a:endParaRPr lang="tr-TR" sz="19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Bunun yanında </a:t>
            </a:r>
            <a:r>
              <a:rPr lang="tr-TR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Anadolu Türk Beylikleri</a:t>
            </a: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ile de sıkı antlaşmalar yapıldı. Buna göre, </a:t>
            </a:r>
          </a:p>
          <a:p>
            <a:pPr algn="ctr">
              <a:defRPr/>
            </a:pP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hiçbir </a:t>
            </a:r>
            <a:r>
              <a:rPr lang="tr-TR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Beyliği</a:t>
            </a: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900" b="1" dirty="0">
                <a:solidFill>
                  <a:srgbClr val="4836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‘ne arkadan saldırmayacaktı.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2991393" y="3839609"/>
            <a:ext cx="9036143" cy="647700"/>
          </a:xfrm>
          <a:prstGeom prst="rect">
            <a:avLst/>
          </a:prstGeom>
          <a:solidFill>
            <a:srgbClr val="FFCC99">
              <a:alpha val="20000"/>
            </a:srgbClr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3A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Bizans‘ı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denizden kuşatabilmek ve deniz üzerinden </a:t>
            </a:r>
            <a:r>
              <a:rPr lang="tr-TR" sz="2000" b="1" dirty="0">
                <a:solidFill>
                  <a:srgbClr val="3A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Bizans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‘a gelebilecek yardımları önlemek için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400 Parça Gemi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inşa edildi. 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91393" y="3048728"/>
            <a:ext cx="9036143" cy="647700"/>
          </a:xfrm>
          <a:prstGeom prst="rect">
            <a:avLst/>
          </a:prstGeom>
          <a:solidFill>
            <a:srgbClr val="FFCC99">
              <a:alpha val="20000"/>
            </a:srgbClr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3A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Bizans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ın güçlü surlarına tırmanabilmek için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TEKERLEKLİ KULELER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inşa edilmesi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2991393" y="2280111"/>
            <a:ext cx="9010743" cy="647700"/>
          </a:xfrm>
          <a:prstGeom prst="rect">
            <a:avLst/>
          </a:prstGeom>
          <a:solidFill>
            <a:srgbClr val="CCFFCC">
              <a:alpha val="20000"/>
            </a:srgbClr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3A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Bizans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tr-TR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ın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güçlü surlarını yıkabilmek amacıyla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ŞAHİ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 verilen güçlü topların döktürülmesi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42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Şimdi de</a:t>
            </a: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Bizans Devleti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‘nin 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İstanbul‘u savunmak için ne gibi hazırlıklar yaptığına</a:t>
            </a:r>
          </a:p>
          <a:p>
            <a:pPr algn="ctr">
              <a:defRPr/>
            </a:pP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bakalım…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2886891" y="862158"/>
            <a:ext cx="9117875" cy="647700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 Kalesi </a:t>
            </a:r>
            <a:r>
              <a:rPr lang="tr-TR" sz="2000" b="1" dirty="0" err="1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Surları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nın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onarılması ve buralara askerlerin yerleştirilmesi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3" descr="sur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43" y="1589005"/>
            <a:ext cx="5761038" cy="502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2886892" y="1589005"/>
            <a:ext cx="9117874" cy="647700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 Kalesi </a:t>
            </a:r>
            <a:r>
              <a:rPr lang="tr-TR" sz="2000" b="1" dirty="0" err="1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Surları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nın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baktığı </a:t>
            </a:r>
            <a:r>
              <a:rPr lang="tr-TR" sz="2000" b="1" dirty="0">
                <a:solidFill>
                  <a:srgbClr val="4836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Haliç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‘in ağzının zincirle kapatılması ve nöbet gemilerin yerleştirilmesi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4797243" y="2343563"/>
            <a:ext cx="5761038" cy="4294001"/>
            <a:chOff x="2018" y="981"/>
            <a:chExt cx="3629" cy="3232"/>
          </a:xfrm>
        </p:grpSpPr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2018" y="981"/>
              <a:ext cx="3629" cy="3232"/>
              <a:chOff x="2018" y="981"/>
              <a:chExt cx="3629" cy="3232"/>
            </a:xfrm>
          </p:grpSpPr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2018" y="981"/>
                <a:ext cx="3629" cy="3232"/>
                <a:chOff x="2018" y="981"/>
                <a:chExt cx="3629" cy="3232"/>
              </a:xfrm>
            </p:grpSpPr>
            <p:grpSp>
              <p:nvGrpSpPr>
                <p:cNvPr id="19" name="Group 54"/>
                <p:cNvGrpSpPr>
                  <a:grpSpLocks/>
                </p:cNvGrpSpPr>
                <p:nvPr/>
              </p:nvGrpSpPr>
              <p:grpSpPr bwMode="auto">
                <a:xfrm>
                  <a:off x="2018" y="981"/>
                  <a:ext cx="3629" cy="3232"/>
                  <a:chOff x="2018" y="981"/>
                  <a:chExt cx="3629" cy="3232"/>
                </a:xfrm>
              </p:grpSpPr>
              <p:pic>
                <p:nvPicPr>
                  <p:cNvPr id="23" name="Picture 28" descr="harita-bilgiagi-net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8" y="1026"/>
                    <a:ext cx="3629" cy="3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Picture 30" descr="1Kale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86" y="1887"/>
                    <a:ext cx="338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31" descr="1Kale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8" y="1979"/>
                    <a:ext cx="338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" name="Picture 32" descr="1Kale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5" y="3113"/>
                    <a:ext cx="338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33" descr="1Kale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8" y="3748"/>
                    <a:ext cx="338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" name="Picture 34" descr="1Kale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4" y="3067"/>
                    <a:ext cx="338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35" descr="1Kale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7" y="2387"/>
                    <a:ext cx="338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" name="Picture 36" descr="1Kale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8" y="2976"/>
                    <a:ext cx="338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38" descr="gemi"/>
                  <p:cNvPicPr>
                    <a:picLocks noChangeAspect="1" noChangeArrowheads="1" noCrop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06" y="1389"/>
                    <a:ext cx="314" cy="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40" descr="gemi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4" y="1253"/>
                    <a:ext cx="269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42" descr="gemi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4" y="981"/>
                    <a:ext cx="269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" name="Picture 48" descr="a1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332" y="1480"/>
                    <a:ext cx="429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" name="Picture 49" descr="a1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558" y="1162"/>
                    <a:ext cx="429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6" name="Picture 50" descr="a1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921" y="1434"/>
                    <a:ext cx="429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" name="Picture 51" descr="a1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48" y="1071"/>
                    <a:ext cx="429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8" name="Picture 52" descr="a1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329" y="3884"/>
                    <a:ext cx="272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" name="WordArt 5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334" y="2341"/>
                    <a:ext cx="1316" cy="80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tr-TR" sz="3600" kern="10">
                        <a:ln w="9525">
                          <a:solidFill>
                            <a:srgbClr val="808080"/>
                          </a:solidFill>
                          <a:prstDash val="dash"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FFFF00"/>
                            </a:gs>
                            <a:gs pos="100000">
                              <a:srgbClr val="FF9933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effectLst>
                          <a:outerShdw dist="35921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Impact"/>
                      </a:rPr>
                      <a:t>Bizans</a:t>
                    </a:r>
                  </a:p>
                  <a:p>
                    <a:pPr algn="ctr"/>
                    <a:r>
                      <a:rPr lang="tr-TR" sz="3600" kern="10">
                        <a:ln w="9525">
                          <a:solidFill>
                            <a:srgbClr val="808080"/>
                          </a:solidFill>
                          <a:prstDash val="dash"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FFFF00"/>
                            </a:gs>
                            <a:gs pos="100000">
                              <a:srgbClr val="FF9933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effectLst>
                          <a:outerShdw dist="35921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Impact"/>
                      </a:rPr>
                      <a:t>Devleti</a:t>
                    </a:r>
                  </a:p>
                </p:txBody>
              </p:sp>
            </p:grpSp>
            <p:sp>
              <p:nvSpPr>
                <p:cNvPr id="20" name="Oval 57"/>
                <p:cNvSpPr>
                  <a:spLocks noChangeArrowheads="1"/>
                </p:cNvSpPr>
                <p:nvPr/>
              </p:nvSpPr>
              <p:spPr bwMode="auto">
                <a:xfrm rot="-4397581">
                  <a:off x="4015" y="1706"/>
                  <a:ext cx="272" cy="91"/>
                </a:xfrm>
                <a:prstGeom prst="ellips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tr-TR" altLang="tr-TR"/>
                </a:p>
              </p:txBody>
            </p:sp>
            <p:sp>
              <p:nvSpPr>
                <p:cNvPr id="21" name="Oval 58"/>
                <p:cNvSpPr>
                  <a:spLocks noChangeArrowheads="1"/>
                </p:cNvSpPr>
                <p:nvPr/>
              </p:nvSpPr>
              <p:spPr bwMode="auto">
                <a:xfrm rot="-4397581">
                  <a:off x="4105" y="1479"/>
                  <a:ext cx="272" cy="91"/>
                </a:xfrm>
                <a:prstGeom prst="ellips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tr-TR" altLang="tr-TR"/>
                </a:p>
              </p:txBody>
            </p:sp>
            <p:sp>
              <p:nvSpPr>
                <p:cNvPr id="22" name="Oval 59"/>
                <p:cNvSpPr>
                  <a:spLocks noChangeArrowheads="1"/>
                </p:cNvSpPr>
                <p:nvPr/>
              </p:nvSpPr>
              <p:spPr bwMode="auto">
                <a:xfrm rot="-4397581">
                  <a:off x="4196" y="1252"/>
                  <a:ext cx="272" cy="91"/>
                </a:xfrm>
                <a:prstGeom prst="ellips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tr-TR" altLang="tr-TR"/>
                </a:p>
              </p:txBody>
            </p:sp>
          </p:grpSp>
          <p:sp>
            <p:nvSpPr>
              <p:cNvPr id="18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5" y="1207"/>
                <a:ext cx="500" cy="15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tr-T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Haliç</a:t>
                </a:r>
              </a:p>
            </p:txBody>
          </p:sp>
        </p:grpSp>
        <p:sp>
          <p:nvSpPr>
            <p:cNvPr id="1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336" y="3475"/>
              <a:ext cx="1043" cy="68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tr-TR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Osmanlı</a:t>
              </a:r>
            </a:p>
            <a:p>
              <a:pPr algn="ctr"/>
              <a:r>
                <a:rPr lang="tr-TR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Devleti</a:t>
              </a:r>
            </a:p>
          </p:txBody>
        </p:sp>
        <p:sp>
          <p:nvSpPr>
            <p:cNvPr id="16" name="Text Box 64"/>
            <p:cNvSpPr txBox="1">
              <a:spLocks noChangeArrowheads="1"/>
            </p:cNvSpPr>
            <p:nvPr/>
          </p:nvSpPr>
          <p:spPr bwMode="auto">
            <a:xfrm>
              <a:off x="4740" y="1026"/>
              <a:ext cx="72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Marmara Denizi</a:t>
              </a:r>
            </a:p>
          </p:txBody>
        </p:sp>
      </p:grpSp>
      <p:sp>
        <p:nvSpPr>
          <p:cNvPr id="40" name="AutoShape 21"/>
          <p:cNvSpPr>
            <a:spLocks noChangeArrowheads="1"/>
          </p:cNvSpPr>
          <p:nvPr/>
        </p:nvSpPr>
        <p:spPr bwMode="auto">
          <a:xfrm>
            <a:off x="2886891" y="2343564"/>
            <a:ext cx="9117875" cy="647700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Grejuva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 verilen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“RUM ATEŞİ”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sayısının artırılması ve surlara yerleştirilmesi</a:t>
            </a:r>
          </a:p>
        </p:txBody>
      </p:sp>
      <p:pic>
        <p:nvPicPr>
          <p:cNvPr id="41" name="Picture 68" descr="click to zoom"/>
          <p:cNvPicPr>
            <a:picLocks noChangeAspect="1" noChangeArrowheads="1"/>
          </p:cNvPicPr>
          <p:nvPr/>
        </p:nvPicPr>
        <p:blipFill>
          <a:blip r:embed="rId10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43" y="3086769"/>
            <a:ext cx="5761038" cy="35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2886891" y="3098668"/>
            <a:ext cx="9117875" cy="434975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Avrupa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Devletleri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nden yardım istenmesi (Haçlı Seferleri)</a:t>
            </a:r>
          </a:p>
        </p:txBody>
      </p:sp>
      <p:grpSp>
        <p:nvGrpSpPr>
          <p:cNvPr id="43" name="Group 73"/>
          <p:cNvGrpSpPr>
            <a:grpSpLocks/>
          </p:cNvGrpSpPr>
          <p:nvPr/>
        </p:nvGrpSpPr>
        <p:grpSpPr bwMode="auto">
          <a:xfrm>
            <a:off x="4797243" y="3665765"/>
            <a:ext cx="5761038" cy="2952750"/>
            <a:chOff x="2018" y="2032"/>
            <a:chExt cx="3629" cy="2145"/>
          </a:xfrm>
        </p:grpSpPr>
        <p:pic>
          <p:nvPicPr>
            <p:cNvPr id="44" name="Picture 71" descr="istockphoto_1916947_attack_of_the_crusader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032"/>
              <a:ext cx="3629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3061" y="3158"/>
              <a:ext cx="1505" cy="3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Haçlı Ordusu</a:t>
              </a:r>
            </a:p>
          </p:txBody>
        </p:sp>
      </p:grpSp>
      <p:pic>
        <p:nvPicPr>
          <p:cNvPr id="46" name="Picture 75" descr="%C4%B0STANBUL%27UN%20FETH%C4%B0"/>
          <p:cNvPicPr>
            <a:picLocks noChangeAspect="1" noChangeArrowheads="1"/>
          </p:cNvPicPr>
          <p:nvPr/>
        </p:nvPicPr>
        <p:blipFill>
          <a:blip r:embed="rId12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43" y="3665765"/>
            <a:ext cx="576103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66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 </a:t>
            </a:r>
            <a:r>
              <a:rPr lang="tr-TR" sz="2000" b="1" dirty="0" err="1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Kuşatması</a:t>
            </a:r>
            <a:r>
              <a:rPr lang="tr-TR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‘nın</a:t>
            </a: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ne zaman ve nasıl başladığını ve geliştiğini belirtiniz.</a:t>
            </a: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3775166" y="1011994"/>
            <a:ext cx="7759337" cy="2538722"/>
          </a:xfrm>
          <a:prstGeom prst="wedgeRoundRectCallout">
            <a:avLst>
              <a:gd name="adj1" fmla="val -33717"/>
              <a:gd name="adj2" fmla="val 73304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1452 yılında Boğaz'ın kontrolünü sağlamak için Rumeli hisarı inşa edildi.</a:t>
            </a:r>
          </a:p>
          <a:p>
            <a:pPr indent="360000" eaLnBrk="1" hangingPunct="1"/>
            <a:endParaRPr lang="tr-TR" altLang="tr-TR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kadırgadan oluşan güçlü bir donanma oluşturuldu.</a:t>
            </a:r>
          </a:p>
          <a:p>
            <a:pPr indent="360000" eaLnBrk="1" hangingPunct="1"/>
            <a:endParaRPr lang="tr-TR" altLang="tr-TR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Asker sayısı iki kat arttırıldı. </a:t>
            </a:r>
            <a:r>
              <a:rPr lang="tr-TR" altLang="tr-TR" sz="2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Bizansın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yardım almasını engellemek için yardım yolları kontrol altına alındı.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3666864" y="4292600"/>
            <a:ext cx="2228850" cy="2305050"/>
            <a:chOff x="1655" y="2659"/>
            <a:chExt cx="1404" cy="1452"/>
          </a:xfrm>
        </p:grpSpPr>
        <p:pic>
          <p:nvPicPr>
            <p:cNvPr id="11" name="Picture 47" descr="343_istanbulun_fethi20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659"/>
              <a:ext cx="1404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2064" y="3838"/>
              <a:ext cx="5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>
                  <a:solidFill>
                    <a:schemeClr val="bg1"/>
                  </a:solidFill>
                  <a:latin typeface="Ravie" pitchFamily="82" charset="0"/>
                </a:rPr>
                <a:t>1453</a:t>
              </a:r>
            </a:p>
          </p:txBody>
        </p:sp>
      </p:grpSp>
      <p:pic>
        <p:nvPicPr>
          <p:cNvPr id="13" name="Picture 51" descr="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20" y="3714750"/>
            <a:ext cx="403383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3775166" y="1011993"/>
            <a:ext cx="7759337" cy="2538722"/>
          </a:xfrm>
          <a:prstGeom prst="wedgeRoundRectCallout">
            <a:avLst>
              <a:gd name="adj1" fmla="val -33728"/>
              <a:gd name="adj2" fmla="val 73224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Nisan 1453 tarihinde ilk Osmanlı öncü kuvvetleri İstanbul önlerinde görüldü. </a:t>
            </a:r>
          </a:p>
          <a:p>
            <a:pPr indent="360000" eaLnBrk="1" hangingPunct="1"/>
            <a:endParaRPr lang="tr-TR" altLang="tr-TR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Böylece tarihe damga vuran, kuşatma başladı. </a:t>
            </a:r>
          </a:p>
        </p:txBody>
      </p:sp>
      <p:pic>
        <p:nvPicPr>
          <p:cNvPr id="16" name="Picture 54" descr="Tam boyutlu görseli gö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20" y="3716338"/>
            <a:ext cx="4033837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5"/>
          <p:cNvSpPr>
            <a:spLocks noChangeArrowheads="1"/>
          </p:cNvSpPr>
          <p:nvPr/>
        </p:nvSpPr>
        <p:spPr bwMode="auto">
          <a:xfrm>
            <a:off x="3775166" y="1011992"/>
            <a:ext cx="7759337" cy="2538722"/>
          </a:xfrm>
          <a:prstGeom prst="wedgeRoundRectCallout">
            <a:avLst>
              <a:gd name="adj1" fmla="val -33781"/>
              <a:gd name="adj2" fmla="val 73334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Nisan 1453 tarihinde Haliç’ten Marmara’ya kadar tüm bölümler kuşatma altına alındı.</a:t>
            </a:r>
          </a:p>
          <a:p>
            <a:pPr indent="360000" eaLnBrk="1" hangingPunct="1"/>
            <a:endParaRPr lang="tr-TR" altLang="tr-TR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 İstanbul ‘un hiçbir yerden yardım almaması sağlandı.</a:t>
            </a:r>
          </a:p>
        </p:txBody>
      </p:sp>
      <p:pic>
        <p:nvPicPr>
          <p:cNvPr id="18" name="Picture 57" descr="fati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549" r="821" b="1549"/>
          <a:stretch>
            <a:fillRect/>
          </a:stretch>
        </p:blipFill>
        <p:spPr bwMode="auto">
          <a:xfrm>
            <a:off x="6421545" y="3716338"/>
            <a:ext cx="39608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58"/>
          <p:cNvSpPr>
            <a:spLocks noChangeArrowheads="1"/>
          </p:cNvSpPr>
          <p:nvPr/>
        </p:nvSpPr>
        <p:spPr bwMode="auto">
          <a:xfrm>
            <a:off x="3775166" y="1011994"/>
            <a:ext cx="7759337" cy="2538722"/>
          </a:xfrm>
          <a:prstGeom prst="wedgeRoundRectCallout">
            <a:avLst>
              <a:gd name="adj1" fmla="val -33822"/>
              <a:gd name="adj2" fmla="val 73288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 Nisan 1453 sabahı ile birlikte ilk top atışları başladı.</a:t>
            </a:r>
          </a:p>
          <a:p>
            <a:pPr indent="360000" eaLnBrk="1" hangingPunct="1"/>
            <a:endParaRPr lang="tr-TR" altLang="tr-TR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Edirnekapı yakınındaki surların bir kısmı yıkıldı.</a:t>
            </a:r>
            <a:b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tr-TR" altLang="tr-TR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0" descr="Edirne-Kapi-Kartpostali-diva__4784394_0"/>
          <p:cNvPicPr>
            <a:picLocks noChangeAspect="1" noChangeArrowheads="1"/>
          </p:cNvPicPr>
          <p:nvPr/>
        </p:nvPicPr>
        <p:blipFill>
          <a:blip r:embed="rId10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5" y="3933825"/>
            <a:ext cx="39608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61"/>
          <p:cNvSpPr>
            <a:spLocks noChangeArrowheads="1"/>
          </p:cNvSpPr>
          <p:nvPr/>
        </p:nvSpPr>
        <p:spPr bwMode="auto">
          <a:xfrm>
            <a:off x="3775166" y="1011991"/>
            <a:ext cx="7759337" cy="2538722"/>
          </a:xfrm>
          <a:prstGeom prst="wedgeRoundRectCallout">
            <a:avLst>
              <a:gd name="adj1" fmla="val -33822"/>
              <a:gd name="adj2" fmla="val 73288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 Nisan 1453 günü ile birlikte </a:t>
            </a:r>
            <a:r>
              <a:rPr lang="tr-TR" altLang="tr-TR" sz="2200" dirty="0">
                <a:solidFill>
                  <a:srgbClr val="48365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 Kalesi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‘nde büyük gedikler ortaya çıkmaya başladı… Bu arada </a:t>
            </a:r>
            <a:r>
              <a:rPr lang="tr-TR" altLang="tr-TR" sz="22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Haliç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’e girilmeye çalışıldı ise de; tüm bu saldırılara rağmen zincir nedeniyle, </a:t>
            </a:r>
            <a:r>
              <a:rPr lang="tr-TR" altLang="tr-TR" sz="22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Haliç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’e girilemedi</a:t>
            </a:r>
          </a:p>
        </p:txBody>
      </p:sp>
      <p:pic>
        <p:nvPicPr>
          <p:cNvPr id="22" name="Picture 63" descr="click to zo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5" y="3933825"/>
            <a:ext cx="3960812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64"/>
          <p:cNvSpPr>
            <a:spLocks noChangeArrowheads="1"/>
          </p:cNvSpPr>
          <p:nvPr/>
        </p:nvSpPr>
        <p:spPr bwMode="auto">
          <a:xfrm>
            <a:off x="3775166" y="1011994"/>
            <a:ext cx="7759337" cy="2538722"/>
          </a:xfrm>
          <a:prstGeom prst="wedgeRoundRectCallout">
            <a:avLst>
              <a:gd name="adj1" fmla="val -33822"/>
              <a:gd name="adj2" fmla="val 73503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 Nisan 1453 günü </a:t>
            </a:r>
            <a:r>
              <a:rPr lang="tr-TR" altLang="tr-TR" sz="220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Fatih Sultan Mehmet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, hocası </a:t>
            </a:r>
            <a:r>
              <a:rPr lang="tr-TR" altLang="tr-TR" sz="220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Akşemseddin Hoca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’dan manevi destek alarak, </a:t>
            </a:r>
            <a:r>
              <a:rPr lang="tr-TR" altLang="tr-TR" sz="2200">
                <a:solidFill>
                  <a:srgbClr val="48365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Dolmabahçe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’de demirlenen gemilerin karadan yürütülerek </a:t>
            </a:r>
            <a:r>
              <a:rPr lang="tr-TR" altLang="tr-TR" sz="2200">
                <a:solidFill>
                  <a:schemeClr val="folHlin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Haliç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‘e indirilmesi kararı verilir.</a:t>
            </a:r>
          </a:p>
        </p:txBody>
      </p:sp>
      <p:pic>
        <p:nvPicPr>
          <p:cNvPr id="24" name="Picture 66" descr="istanbulun_feth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5" y="3933825"/>
            <a:ext cx="39608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67"/>
          <p:cNvSpPr>
            <a:spLocks noChangeArrowheads="1"/>
          </p:cNvSpPr>
          <p:nvPr/>
        </p:nvSpPr>
        <p:spPr bwMode="auto">
          <a:xfrm>
            <a:off x="3775166" y="1011994"/>
            <a:ext cx="7759337" cy="2538722"/>
          </a:xfrm>
          <a:prstGeom prst="wedgeRoundRectCallout">
            <a:avLst>
              <a:gd name="adj1" fmla="val -33782"/>
              <a:gd name="adj2" fmla="val 73532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 Nisan 1453 sabahının erken saatlerinde Hristiyanlar , </a:t>
            </a:r>
            <a:r>
              <a:rPr lang="tr-TR" altLang="tr-TR" sz="220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Haliç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sırtlarında, karadan denize öküzlerle çekilen 70 kadar gemiyi büyük bir korkuyla gördüler… </a:t>
            </a:r>
          </a:p>
          <a:p>
            <a:pPr indent="360000" eaLnBrk="1" hangingPunct="1"/>
            <a:endParaRPr lang="tr-TR" altLang="tr-TR" sz="220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Öğleden sonra gemiler artık </a:t>
            </a:r>
            <a:r>
              <a:rPr lang="tr-TR" altLang="tr-TR" sz="220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Haliç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’e inmişlerdi.</a:t>
            </a:r>
          </a:p>
        </p:txBody>
      </p:sp>
      <p:pic>
        <p:nvPicPr>
          <p:cNvPr id="26" name="Picture 69" descr="clip_image004"/>
          <p:cNvPicPr>
            <a:picLocks noChangeAspect="1" noChangeArrowheads="1"/>
          </p:cNvPicPr>
          <p:nvPr/>
        </p:nvPicPr>
        <p:blipFill>
          <a:blip r:embed="rId1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5" y="3871913"/>
            <a:ext cx="396081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70"/>
          <p:cNvSpPr>
            <a:spLocks noChangeArrowheads="1"/>
          </p:cNvSpPr>
          <p:nvPr/>
        </p:nvSpPr>
        <p:spPr bwMode="auto">
          <a:xfrm>
            <a:off x="3775166" y="1011990"/>
            <a:ext cx="7759337" cy="2538722"/>
          </a:xfrm>
          <a:prstGeom prst="wedgeRoundRectCallout">
            <a:avLst>
              <a:gd name="adj1" fmla="val -33804"/>
              <a:gd name="adj2" fmla="val 73474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Türk Donanması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‘nın umulmadık biçimde Haliç’de görünmesi </a:t>
            </a:r>
            <a:r>
              <a:rPr lang="tr-TR" altLang="tr-TR" sz="220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üzerinde büyük bir olumsuz tesir yaptı. </a:t>
            </a:r>
          </a:p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 arada </a:t>
            </a:r>
            <a:r>
              <a:rPr lang="tr-TR" altLang="tr-TR" sz="220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 Kuvvetleri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‘nin bir kısmı </a:t>
            </a:r>
            <a:r>
              <a:rPr lang="tr-TR" altLang="tr-TR" sz="220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Haliç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surlarını savunmaya başladığı için, öbür taraftaki diğer surların savunması zayıfladı.</a:t>
            </a:r>
          </a:p>
        </p:txBody>
      </p:sp>
      <p:pic>
        <p:nvPicPr>
          <p:cNvPr id="28" name="Picture 72" descr="click to zo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5" y="3879850"/>
            <a:ext cx="39608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73"/>
          <p:cNvSpPr>
            <a:spLocks noChangeArrowheads="1"/>
          </p:cNvSpPr>
          <p:nvPr/>
        </p:nvSpPr>
        <p:spPr bwMode="auto">
          <a:xfrm>
            <a:off x="3775166" y="1011994"/>
            <a:ext cx="7759337" cy="2538722"/>
          </a:xfrm>
          <a:prstGeom prst="wedgeRoundRectCallout">
            <a:avLst>
              <a:gd name="adj1" fmla="val -33808"/>
              <a:gd name="adj2" fmla="val 73395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 Mayıs 1453 ‘te </a:t>
            </a:r>
            <a:r>
              <a:rPr lang="tr-TR" altLang="tr-TR" sz="220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Fatih Sultan Mehmed,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İmparator’a elçi göndererek teslim olma teklifinde bulundu. </a:t>
            </a:r>
          </a:p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 teklife göre imparator bütün malları ve hazinesiyle istediği yere gidebilecek, halktan isteyenlerde mallarını alıp gidebilecekler, kalanlar mal ve mülklerini koruyabileceklerdi. Bu teklif reddedildi.</a:t>
            </a:r>
          </a:p>
        </p:txBody>
      </p:sp>
      <p:pic>
        <p:nvPicPr>
          <p:cNvPr id="30" name="Picture 76" descr="click to zoom"/>
          <p:cNvPicPr>
            <a:picLocks noChangeAspect="1" noChangeArrowheads="1"/>
          </p:cNvPicPr>
          <p:nvPr/>
        </p:nvPicPr>
        <p:blipFill>
          <a:blip r:embed="rId1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5" y="3836988"/>
            <a:ext cx="39608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77"/>
          <p:cNvSpPr>
            <a:spLocks noChangeArrowheads="1"/>
          </p:cNvSpPr>
          <p:nvPr/>
        </p:nvSpPr>
        <p:spPr bwMode="auto">
          <a:xfrm>
            <a:off x="3775166" y="1011994"/>
            <a:ext cx="7759337" cy="2538722"/>
          </a:xfrm>
          <a:prstGeom prst="wedgeRoundRectCallout">
            <a:avLst>
              <a:gd name="adj1" fmla="val -33822"/>
              <a:gd name="adj2" fmla="val 73503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 29 Mayıs 1453 ‘te </a:t>
            </a:r>
            <a:r>
              <a:rPr lang="tr-TR" altLang="tr-TR" sz="220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Fatih Sultan Mehmed 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‘in</a:t>
            </a:r>
            <a:r>
              <a:rPr lang="tr-TR" altLang="tr-TR" sz="220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“</a:t>
            </a:r>
            <a:r>
              <a:rPr lang="tr-TR" altLang="tr-TR" sz="220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Genel Saldırı</a:t>
            </a:r>
            <a:r>
              <a:rPr lang="tr-TR" altLang="tr-TR" sz="220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” 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kararını vermesi ile birlikte </a:t>
            </a:r>
            <a:r>
              <a:rPr lang="tr-TR" altLang="tr-TR" sz="220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Ordusu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karadan ve denizden tekbirlerle ve davul sesleri ile son büyük saldırıya geçtiler. </a:t>
            </a:r>
          </a:p>
        </p:txBody>
      </p:sp>
      <p:pic>
        <p:nvPicPr>
          <p:cNvPr id="32" name="Picture 79" descr="8210fv6"/>
          <p:cNvPicPr>
            <a:picLocks noChangeAspect="1" noChangeArrowheads="1"/>
          </p:cNvPicPr>
          <p:nvPr/>
        </p:nvPicPr>
        <p:blipFill>
          <a:blip r:embed="rId1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5" y="3789363"/>
            <a:ext cx="3960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80"/>
          <p:cNvSpPr>
            <a:spLocks noChangeArrowheads="1"/>
          </p:cNvSpPr>
          <p:nvPr/>
        </p:nvSpPr>
        <p:spPr bwMode="auto">
          <a:xfrm>
            <a:off x="3775166" y="1011989"/>
            <a:ext cx="7759337" cy="2538722"/>
          </a:xfrm>
          <a:prstGeom prst="wedgeRoundRectCallout">
            <a:avLst>
              <a:gd name="adj1" fmla="val -33832"/>
              <a:gd name="adj2" fmla="val 73480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53 gün süren ve </a:t>
            </a:r>
            <a:r>
              <a:rPr lang="tr-TR" altLang="tr-TR" sz="220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Ulubatlı Hasan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‘ın surlara </a:t>
            </a:r>
            <a:r>
              <a:rPr lang="tr-TR" altLang="tr-TR" sz="220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Sancağı</a:t>
            </a:r>
            <a:r>
              <a:rPr lang="tr-TR" altLang="tr-TR" sz="2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‘nı dikmesi ile birlikte şiddetlenen saldırılar sonrasında İstanbul fethedildi…</a:t>
            </a:r>
          </a:p>
        </p:txBody>
      </p:sp>
      <p:pic>
        <p:nvPicPr>
          <p:cNvPr id="34" name="Picture 83" descr="ulubatl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59" y="3786188"/>
            <a:ext cx="39608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7" descr="istanbul"/>
          <p:cNvPicPr>
            <a:picLocks noChangeAspect="1" noChangeArrowheads="1"/>
          </p:cNvPicPr>
          <p:nvPr/>
        </p:nvPicPr>
        <p:blipFill>
          <a:blip r:embed="rId18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82" y="3536950"/>
            <a:ext cx="6337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81"/>
          <p:cNvSpPr>
            <a:spLocks noChangeArrowheads="1"/>
          </p:cNvSpPr>
          <p:nvPr/>
        </p:nvSpPr>
        <p:spPr bwMode="auto">
          <a:xfrm>
            <a:off x="3775166" y="1011988"/>
            <a:ext cx="7759337" cy="2538722"/>
          </a:xfrm>
          <a:prstGeom prst="wedgeRoundRectCallout">
            <a:avLst>
              <a:gd name="adj1" fmla="val -33853"/>
              <a:gd name="adj2" fmla="val 73493"/>
              <a:gd name="adj3" fmla="val 16667"/>
            </a:avLst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Fatih Sultan Mehmet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öğleye doğru </a:t>
            </a:r>
            <a:r>
              <a:rPr lang="tr-TR" altLang="tr-TR" sz="22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Topkapı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’dan şehre girdi… </a:t>
            </a:r>
          </a:p>
          <a:p>
            <a:pPr indent="360000" eaLnBrk="1" hangingPunct="1"/>
            <a:endParaRPr lang="tr-TR" altLang="tr-TR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Doğruca </a:t>
            </a:r>
            <a:r>
              <a:rPr lang="tr-TR" altLang="tr-TR" sz="2200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Ayasofya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‘ya girerek burayı camiye çevirdi. </a:t>
            </a: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 rot="20165877">
            <a:off x="2276107" y="2895989"/>
            <a:ext cx="9659782" cy="1629585"/>
          </a:xfrm>
          <a:prstGeom prst="rect">
            <a:avLst/>
          </a:prstGeom>
          <a:solidFill>
            <a:srgbClr val="DDFFFF">
              <a:alpha val="74901"/>
            </a:srgbClr>
          </a:solidFill>
          <a:ln w="25400" cap="rnd" cmpd="dbl">
            <a:solidFill>
              <a:srgbClr val="003366"/>
            </a:solidFill>
            <a:prstDash val="sysDot"/>
            <a:miter lim="800000"/>
            <a:headEnd/>
            <a:tailEnd/>
          </a:ln>
        </p:spPr>
        <p:txBody>
          <a:bodyPr lIns="86731" tIns="86731" rIns="86731" bIns="86731"/>
          <a:lstStyle>
            <a:lvl1pPr defTabSz="11017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17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17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17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17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4800" b="1" dirty="0">
                <a:solidFill>
                  <a:srgbClr val="48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Böylece</a:t>
            </a:r>
            <a:r>
              <a:rPr lang="tr-TR" alt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algn="ctr" eaLnBrk="1" hangingPunct="1"/>
            <a:r>
              <a:rPr lang="tr-TR" altLang="tr-TR" sz="40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 Çağ</a:t>
            </a: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kapanıp, </a:t>
            </a:r>
            <a:r>
              <a:rPr lang="tr-TR" altLang="tr-TR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Çağ</a:t>
            </a: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açıldı…</a:t>
            </a:r>
          </a:p>
        </p:txBody>
      </p:sp>
    </p:spTree>
    <p:extLst>
      <p:ext uri="{BB962C8B-B14F-4D97-AF65-F5344CB8AC3E}">
        <p14:creationId xmlns:p14="http://schemas.microsoft.com/office/powerpoint/2010/main" val="1371819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kti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750"/>
            <a:ext cx="12192000" cy="60952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Şimdi</a:t>
            </a: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İstanbul‘un Fethi</a:t>
            </a: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 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TÜRK TARİHİ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açısından </a:t>
            </a:r>
            <a:r>
              <a:rPr lang="tr-T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SONUÇLARI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‘na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bakalım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132138" y="6007507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Anadolu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Rumeli Toprakları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arasındaki 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TOPRAK BÜTÜNLÜĞÜ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sağlandı…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3132138" y="5195341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Devleti’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 Başkent , </a:t>
            </a:r>
            <a:r>
              <a:rPr lang="tr-TR" sz="2000" b="1" dirty="0" err="1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EDİRNE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‘den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taşındı…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132138" y="4384762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4836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KURULUŞ </a:t>
            </a:r>
            <a:r>
              <a:rPr lang="tr-TR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DÖNEMİ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‘ni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tamamlayıp,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YÜKSELME </a:t>
            </a:r>
            <a:r>
              <a:rPr lang="tr-TR" sz="2000" b="1" dirty="0" err="1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DÖNEMİ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‘ne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girdi…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132138" y="3572645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4836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İstanbul’un Fethi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ile ilgili 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Sevgili Peygamberimiz </a:t>
            </a:r>
            <a:r>
              <a:rPr lang="tr-TR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Hz.Muhammed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(SAV)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‘in hadisinden dolayı,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İslam Dünyası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‘ndaki itibari arttı…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3132138" y="2747416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Karadeniz Ticaret Yolu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Boğazların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Osmanlar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ın denetimine girmesinden dolayı,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Egemenliği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‘ne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girdi.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3132138" y="1910711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‘u alan </a:t>
            </a:r>
            <a:r>
              <a:rPr lang="tr-TR" sz="2000" b="1" dirty="0" err="1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II.Mehmet’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tr-T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ÜLKE ALAN, FETHEDEN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anlamına gelen “</a:t>
            </a:r>
            <a:r>
              <a:rPr lang="tr-TR" sz="2000" b="1" dirty="0">
                <a:solidFill>
                  <a:srgbClr val="4836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FATİH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verildi.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ordArt 49"/>
          <p:cNvSpPr>
            <a:spLocks noChangeArrowheads="1" noChangeShapeType="1" noTextEdit="1"/>
          </p:cNvSpPr>
          <p:nvPr/>
        </p:nvSpPr>
        <p:spPr bwMode="auto">
          <a:xfrm rot="19803304">
            <a:off x="2936193" y="6027510"/>
            <a:ext cx="207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WordArt 50"/>
          <p:cNvSpPr>
            <a:spLocks noChangeArrowheads="1" noChangeShapeType="1" noTextEdit="1"/>
          </p:cNvSpPr>
          <p:nvPr/>
        </p:nvSpPr>
        <p:spPr bwMode="auto">
          <a:xfrm rot="19803304">
            <a:off x="2936193" y="5216932"/>
            <a:ext cx="2079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WordArt 51"/>
          <p:cNvSpPr>
            <a:spLocks noChangeArrowheads="1" noChangeShapeType="1" noTextEdit="1"/>
          </p:cNvSpPr>
          <p:nvPr/>
        </p:nvSpPr>
        <p:spPr bwMode="auto">
          <a:xfrm rot="19803304">
            <a:off x="2936193" y="4404766"/>
            <a:ext cx="2079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WordArt 52"/>
          <p:cNvSpPr>
            <a:spLocks noChangeArrowheads="1" noChangeShapeType="1" noTextEdit="1"/>
          </p:cNvSpPr>
          <p:nvPr/>
        </p:nvSpPr>
        <p:spPr bwMode="auto">
          <a:xfrm rot="19803304">
            <a:off x="2936193" y="3598771"/>
            <a:ext cx="2079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WordArt 53"/>
          <p:cNvSpPr>
            <a:spLocks noChangeArrowheads="1" noChangeShapeType="1" noTextEdit="1"/>
          </p:cNvSpPr>
          <p:nvPr/>
        </p:nvSpPr>
        <p:spPr bwMode="auto">
          <a:xfrm rot="19803304">
            <a:off x="2936193" y="2715985"/>
            <a:ext cx="207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WordArt 54"/>
          <p:cNvSpPr>
            <a:spLocks noChangeArrowheads="1" noChangeShapeType="1" noTextEdit="1"/>
          </p:cNvSpPr>
          <p:nvPr/>
        </p:nvSpPr>
        <p:spPr bwMode="auto">
          <a:xfrm rot="19803304">
            <a:off x="2936193" y="1872340"/>
            <a:ext cx="207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7039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750"/>
            <a:ext cx="12192000" cy="60952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Şimdi de</a:t>
            </a: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İstanbul‘un Fethi‘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 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DÜNYA TARİHİ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açısından </a:t>
            </a:r>
            <a:r>
              <a:rPr lang="tr-T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SONUÇLARI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‘na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bakalım.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132138" y="5643154"/>
            <a:ext cx="8885691" cy="10843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Karadeniz Ticaret Yolu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‘nun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Osmanlıların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eline geçmesinden  dolayı, Avrupa‘nın </a:t>
            </a:r>
            <a:r>
              <a:rPr lang="tr-T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YENİ YOLLAR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aramaya başlaması, Avrupa ‘da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COĞRAFİ KEŞİFLER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‘in başlamasına etki etti.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3132138" y="4842640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Doğu Roma İmparatorluğu 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olarak da bilinen 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BİZANS DEVLETİ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yıkıldı.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132138" y="4045128"/>
            <a:ext cx="8885691" cy="72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İstanbul‘un Fethi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‘nden bir süre sonra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İtalya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‘ya kaçan </a:t>
            </a:r>
            <a:r>
              <a:rPr lang="tr-T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BİZANSLI </a:t>
            </a:r>
            <a:r>
              <a:rPr lang="tr-TR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AYDINLAR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‘ın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İtalya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‘da </a:t>
            </a: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RÖNASANS </a:t>
            </a:r>
            <a:r>
              <a:rPr lang="tr-TR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HAREKETLERİ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‘nin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temellerini attılar.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132138" y="2566803"/>
            <a:ext cx="8885691" cy="1420420"/>
          </a:xfrm>
          <a:prstGeom prst="roundRect">
            <a:avLst>
              <a:gd name="adj" fmla="val 843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İstanbulun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Fethi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‘nde kullanılan </a:t>
            </a:r>
            <a:r>
              <a:rPr lang="tr-T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BÜYÜK </a:t>
            </a:r>
            <a:r>
              <a:rPr lang="tr-TR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TOPLAR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BÜYÜK </a:t>
            </a:r>
            <a:r>
              <a:rPr lang="tr-TR" sz="20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SURLAR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sahip </a:t>
            </a:r>
            <a:r>
              <a:rPr lang="tr-TR" sz="20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KALELER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yıkılabileceğinin anlaşılması, gelecekte; Avrupa‘da büyük kalelere sahip </a:t>
            </a:r>
            <a:r>
              <a:rPr lang="tr-TR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DEREBEYLER</a:t>
            </a:r>
            <a:r>
              <a:rPr lang="tr-T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‘in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zaman içinde büyük toplara sahip olan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KRALLAR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karşısında güç kaybetmesine neden oldu.  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3132138" y="1996967"/>
            <a:ext cx="8885691" cy="5037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pPr algn="ctr">
              <a:defRPr/>
            </a:pPr>
            <a:r>
              <a:rPr lang="tr-T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Orta Çağ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kapandı, 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Yeni Çağ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açıldı.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ordArt 49"/>
          <p:cNvSpPr>
            <a:spLocks noChangeArrowheads="1" noChangeShapeType="1" noTextEdit="1"/>
          </p:cNvSpPr>
          <p:nvPr/>
        </p:nvSpPr>
        <p:spPr bwMode="auto">
          <a:xfrm rot="19803304">
            <a:off x="2936193" y="6027510"/>
            <a:ext cx="207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WordArt 50"/>
          <p:cNvSpPr>
            <a:spLocks noChangeArrowheads="1" noChangeShapeType="1" noTextEdit="1"/>
          </p:cNvSpPr>
          <p:nvPr/>
        </p:nvSpPr>
        <p:spPr bwMode="auto">
          <a:xfrm rot="19803304">
            <a:off x="2936193" y="4864231"/>
            <a:ext cx="2079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WordArt 51"/>
          <p:cNvSpPr>
            <a:spLocks noChangeArrowheads="1" noChangeShapeType="1" noTextEdit="1"/>
          </p:cNvSpPr>
          <p:nvPr/>
        </p:nvSpPr>
        <p:spPr bwMode="auto">
          <a:xfrm rot="19803304">
            <a:off x="2936193" y="4065132"/>
            <a:ext cx="2079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WordArt 52"/>
          <p:cNvSpPr>
            <a:spLocks noChangeArrowheads="1" noChangeShapeType="1" noTextEdit="1"/>
          </p:cNvSpPr>
          <p:nvPr/>
        </p:nvSpPr>
        <p:spPr bwMode="auto">
          <a:xfrm rot="19803304">
            <a:off x="2936193" y="2632118"/>
            <a:ext cx="2079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WordArt 53"/>
          <p:cNvSpPr>
            <a:spLocks noChangeArrowheads="1" noChangeShapeType="1" noTextEdit="1"/>
          </p:cNvSpPr>
          <p:nvPr/>
        </p:nvSpPr>
        <p:spPr bwMode="auto">
          <a:xfrm rot="19803304">
            <a:off x="2936193" y="1906088"/>
            <a:ext cx="207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2540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859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48986"/>
            <a:ext cx="12017830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112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Resim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51" y="1269000"/>
            <a:ext cx="583249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71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 </a:t>
            </a: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açısından özel bir konuma sahip olan </a:t>
            </a:r>
            <a:r>
              <a:rPr lang="tr-TR" sz="2000" b="1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</a:t>
            </a:r>
            <a:r>
              <a:rPr lang="tr-T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‘UN ÖNEMİ </a:t>
            </a: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nereden kaynaklanıyor olabilir?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7" y="2259874"/>
            <a:ext cx="9213669" cy="450668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873826" y="885952"/>
            <a:ext cx="92136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tr-TR" altLang="tr-TR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</a:t>
            </a:r>
            <a:r>
              <a:rPr lang="tr-TR" alt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’un </a:t>
            </a:r>
            <a:r>
              <a:rPr lang="tr-TR" altLang="tr-TR" dirty="0">
                <a:solidFill>
                  <a:srgbClr val="282B6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alt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’nin hakimiyeti altına girmesi, </a:t>
            </a:r>
            <a:r>
              <a:rPr lang="tr-TR" altLang="tr-TR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ekonomik</a:t>
            </a:r>
            <a:r>
              <a:rPr lang="tr-TR" alt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ve </a:t>
            </a:r>
            <a:r>
              <a:rPr lang="tr-TR" altLang="tr-TR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kültürel</a:t>
            </a:r>
            <a:r>
              <a:rPr lang="tr-TR" alt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yönden önemli bir avantajın ele geçirilmesi demekti… </a:t>
            </a:r>
            <a:r>
              <a:rPr lang="tr-TR" altLang="tr-TR" dirty="0">
                <a:solidFill>
                  <a:schemeClr val="folHlin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Buna göre</a:t>
            </a:r>
            <a:r>
              <a:rPr lang="tr-TR" alt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360000"/>
            <a:endParaRPr lang="tr-TR" altLang="tr-TR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0000"/>
            <a:r>
              <a:rPr lang="tr-TR" altLang="tr-TR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Boğazlar</a:t>
            </a:r>
            <a:r>
              <a:rPr lang="tr-TR" altLang="tr-TR" dirty="0">
                <a:solidFill>
                  <a:srgbClr val="282B6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tam anlamıyla kontrol altına alınacak ve bu sayede </a:t>
            </a:r>
            <a:r>
              <a:rPr lang="tr-TR" altLang="tr-TR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Karadeniz Ticaret Yolları </a:t>
            </a:r>
            <a:r>
              <a:rPr lang="tr-TR" altLang="tr-TR" dirty="0">
                <a:solidFill>
                  <a:srgbClr val="282B6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 geçirilmiş olacaktı.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46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 neler olabilir?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7 Köşeleri Yuvarlanmış Dikdörtgen Belirtme Çizgisi"/>
          <p:cNvSpPr>
            <a:spLocks noChangeArrowheads="1"/>
          </p:cNvSpPr>
          <p:nvPr/>
        </p:nvSpPr>
        <p:spPr bwMode="auto">
          <a:xfrm>
            <a:off x="101574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nedenlerinden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birincisi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1806458"/>
            <a:ext cx="6979920" cy="49317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094513" y="823733"/>
            <a:ext cx="6979921" cy="955579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’un </a:t>
            </a:r>
            <a:r>
              <a:rPr lang="tr-TR" altLang="tr-TR" sz="2000" dirty="0">
                <a:solidFill>
                  <a:srgbClr val="282B6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’nin Anadolu ve Rumeli Topraklarının arasında yer almasından dolayı,</a:t>
            </a:r>
            <a:r>
              <a:rPr lang="tr-TR" altLang="tr-TR" sz="2000" dirty="0">
                <a:solidFill>
                  <a:srgbClr val="282B6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toprak bütünlüğünü bozması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984080" y="4075062"/>
            <a:ext cx="260665" cy="223896"/>
          </a:xfrm>
          <a:prstGeom prst="ellipse">
            <a:avLst/>
          </a:prstGeom>
          <a:solidFill>
            <a:srgbClr val="00CCFF"/>
          </a:solidFill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6084529" y="3601760"/>
            <a:ext cx="3696875" cy="887354"/>
            <a:chOff x="2744" y="2704"/>
            <a:chExt cx="1943" cy="539"/>
          </a:xfrm>
        </p:grpSpPr>
        <p:sp>
          <p:nvSpPr>
            <p:cNvPr id="17" name="WordArt 9"/>
            <p:cNvSpPr>
              <a:spLocks noChangeArrowheads="1" noChangeShapeType="1" noTextEdit="1"/>
            </p:cNvSpPr>
            <p:nvPr/>
          </p:nvSpPr>
          <p:spPr bwMode="auto">
            <a:xfrm rot="-1826574">
              <a:off x="2744" y="2704"/>
              <a:ext cx="657" cy="2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2AA8C6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Rumeli</a:t>
              </a:r>
            </a:p>
            <a:p>
              <a:pPr algn="ctr"/>
              <a:r>
                <a:rPr lang="tr-TR" sz="3600" kern="10" dirty="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2AA8C6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Toprakları</a:t>
              </a:r>
            </a:p>
          </p:txBody>
        </p:sp>
        <p:sp>
          <p:nvSpPr>
            <p:cNvPr id="18" name="WordArt 10"/>
            <p:cNvSpPr>
              <a:spLocks noChangeArrowheads="1" noChangeShapeType="1" noTextEdit="1"/>
            </p:cNvSpPr>
            <p:nvPr/>
          </p:nvSpPr>
          <p:spPr bwMode="auto">
            <a:xfrm rot="2637101">
              <a:off x="3922" y="3023"/>
              <a:ext cx="765" cy="2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2AA8C6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Anadolu</a:t>
              </a:r>
            </a:p>
            <a:p>
              <a:pPr algn="ctr"/>
              <a:r>
                <a:rPr lang="tr-TR" sz="3600" kern="10" dirty="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2AA8C6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Toprakları</a:t>
              </a: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 rot="1621838">
              <a:off x="3243" y="2886"/>
              <a:ext cx="272" cy="136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3 w 21600"/>
                <a:gd name="T5" fmla="*/ 1 h 21600"/>
                <a:gd name="T6" fmla="*/ 3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-10491498">
              <a:off x="3833" y="3067"/>
              <a:ext cx="272" cy="136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3 w 21600"/>
                <a:gd name="T5" fmla="*/ 1 h 21600"/>
                <a:gd name="T6" fmla="*/ 3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21" name="Rectangle 15"/>
          <p:cNvSpPr>
            <a:spLocks noChangeArrowheads="1"/>
          </p:cNvSpPr>
          <p:nvPr/>
        </p:nvSpPr>
        <p:spPr bwMode="auto">
          <a:xfrm rot="19628783">
            <a:off x="4436882" y="1099143"/>
            <a:ext cx="649287" cy="57626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Ravie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6001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  <p:bldP spid="1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nedenlerinden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ikincisi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 descr="istanbul+un+fet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10" y="1998617"/>
            <a:ext cx="7652671" cy="47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417410" y="830947"/>
            <a:ext cx="7652670" cy="801909"/>
          </a:xfrm>
          <a:prstGeom prst="rect">
            <a:avLst/>
          </a:prstGeom>
          <a:solidFill>
            <a:schemeClr val="bg1"/>
          </a:solidFill>
          <a:ln w="19050">
            <a:noFill/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Bizanslıların, 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Ordusu</a:t>
            </a:r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‘nun </a:t>
            </a:r>
            <a:r>
              <a:rPr lang="tr-TR" altLang="tr-TR" sz="2000" dirty="0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 Boğazı</a:t>
            </a:r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üzerinden </a:t>
            </a:r>
            <a:r>
              <a:rPr lang="tr-TR" altLang="tr-TR" sz="2000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Rumeli</a:t>
            </a:r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‘ye geçişi engellemesi</a:t>
            </a:r>
            <a:endParaRPr lang="tr-TR" altLang="tr-TR" sz="2000" dirty="0">
              <a:solidFill>
                <a:srgbClr val="282B6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7793565" y="3122220"/>
            <a:ext cx="772768" cy="573900"/>
          </a:xfrm>
          <a:custGeom>
            <a:avLst/>
            <a:gdLst>
              <a:gd name="T0" fmla="*/ 682625 w 430"/>
              <a:gd name="T1" fmla="*/ 450850 h 265"/>
              <a:gd name="T2" fmla="*/ 609600 w 430"/>
              <a:gd name="T3" fmla="*/ 326654 h 265"/>
              <a:gd name="T4" fmla="*/ 552450 w 430"/>
              <a:gd name="T5" fmla="*/ 248393 h 265"/>
              <a:gd name="T6" fmla="*/ 349250 w 430"/>
              <a:gd name="T7" fmla="*/ 45936 h 265"/>
              <a:gd name="T8" fmla="*/ 0 w 430"/>
              <a:gd name="T9" fmla="*/ 0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265"/>
              <a:gd name="T17" fmla="*/ 430 w 430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265">
                <a:moveTo>
                  <a:pt x="430" y="265"/>
                </a:moveTo>
                <a:cubicBezTo>
                  <a:pt x="420" y="233"/>
                  <a:pt x="408" y="215"/>
                  <a:pt x="384" y="192"/>
                </a:cubicBezTo>
                <a:cubicBezTo>
                  <a:pt x="367" y="139"/>
                  <a:pt x="388" y="185"/>
                  <a:pt x="348" y="146"/>
                </a:cubicBezTo>
                <a:cubicBezTo>
                  <a:pt x="315" y="114"/>
                  <a:pt x="265" y="43"/>
                  <a:pt x="220" y="27"/>
                </a:cubicBezTo>
                <a:cubicBezTo>
                  <a:pt x="150" y="1"/>
                  <a:pt x="72" y="0"/>
                  <a:pt x="0" y="0"/>
                </a:cubicBezTo>
              </a:path>
            </a:pathLst>
          </a:cu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7980831" y="2779569"/>
            <a:ext cx="814102" cy="824476"/>
            <a:chOff x="3787" y="2341"/>
            <a:chExt cx="453" cy="408"/>
          </a:xfrm>
        </p:grpSpPr>
        <p:pic>
          <p:nvPicPr>
            <p:cNvPr id="12" name="Picture 17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4" y="2568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69" y="2387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9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87" y="2341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6384187" y="2940298"/>
            <a:ext cx="3491834" cy="1089198"/>
            <a:chOff x="2744" y="2704"/>
            <a:chExt cx="1943" cy="539"/>
          </a:xfrm>
        </p:grpSpPr>
        <p:sp>
          <p:nvSpPr>
            <p:cNvPr id="18" name="WordArt 21"/>
            <p:cNvSpPr>
              <a:spLocks noChangeArrowheads="1" noChangeShapeType="1" noTextEdit="1"/>
            </p:cNvSpPr>
            <p:nvPr/>
          </p:nvSpPr>
          <p:spPr bwMode="auto">
            <a:xfrm rot="-1826574">
              <a:off x="2744" y="2704"/>
              <a:ext cx="657" cy="2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Rumeli</a:t>
              </a:r>
            </a:p>
            <a:p>
              <a:pPr algn="ctr"/>
              <a:r>
                <a:rPr lang="tr-TR" sz="3600" kern="10" dirty="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Toprakları</a:t>
              </a:r>
            </a:p>
          </p:txBody>
        </p:sp>
        <p:sp>
          <p:nvSpPr>
            <p:cNvPr id="19" name="WordArt 22"/>
            <p:cNvSpPr>
              <a:spLocks noChangeArrowheads="1" noChangeShapeType="1" noTextEdit="1"/>
            </p:cNvSpPr>
            <p:nvPr/>
          </p:nvSpPr>
          <p:spPr bwMode="auto">
            <a:xfrm rot="2637101">
              <a:off x="3922" y="3023"/>
              <a:ext cx="765" cy="2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Anadolu</a:t>
              </a:r>
            </a:p>
            <a:p>
              <a:pPr algn="ctr"/>
              <a:r>
                <a:rPr lang="tr-TR" sz="3600" kern="10">
                  <a:ln w="19050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Toprakları</a:t>
              </a: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rot="1621838">
              <a:off x="3243" y="2886"/>
              <a:ext cx="272" cy="136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3 w 21600"/>
                <a:gd name="T5" fmla="*/ 1 h 21600"/>
                <a:gd name="T6" fmla="*/ 3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 rot="-10491498">
              <a:off x="3833" y="3067"/>
              <a:ext cx="272" cy="136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0 h 21600"/>
                <a:gd name="T4" fmla="*/ 3 w 21600"/>
                <a:gd name="T5" fmla="*/ 1 h 21600"/>
                <a:gd name="T6" fmla="*/ 3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8045487" y="3546707"/>
            <a:ext cx="246208" cy="274825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 rot="19628783">
            <a:off x="3663737" y="959960"/>
            <a:ext cx="649287" cy="57626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Ravie" pitchFamily="8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0886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nedenlerinden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üçüncüsü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16" y="1789611"/>
            <a:ext cx="8124741" cy="4950822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47516" y="762750"/>
            <a:ext cx="8124741" cy="1025841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Bizanslıların, 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Anadolu’daki Türk Beyliklerini Osmanlı aleyhinde kışkırtması </a:t>
            </a:r>
            <a:endParaRPr lang="tr-TR" altLang="tr-TR" sz="2000" dirty="0">
              <a:solidFill>
                <a:srgbClr val="282B6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6887301" y="3187924"/>
            <a:ext cx="1368425" cy="1441450"/>
            <a:chOff x="3107" y="2568"/>
            <a:chExt cx="862" cy="908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 rot="-8496290">
              <a:off x="3152" y="2886"/>
              <a:ext cx="726" cy="136"/>
            </a:xfrm>
            <a:prstGeom prst="rightArrow">
              <a:avLst>
                <a:gd name="adj1" fmla="val 50000"/>
                <a:gd name="adj2" fmla="val 13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 rot="10800000">
              <a:off x="3243" y="2568"/>
              <a:ext cx="726" cy="136"/>
            </a:xfrm>
            <a:prstGeom prst="rightArrow">
              <a:avLst>
                <a:gd name="adj1" fmla="val 50000"/>
                <a:gd name="adj2" fmla="val 13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 rot="-5877231">
              <a:off x="2812" y="3045"/>
              <a:ext cx="726" cy="136"/>
            </a:xfrm>
            <a:prstGeom prst="rightArrow">
              <a:avLst>
                <a:gd name="adj1" fmla="val 50000"/>
                <a:gd name="adj2" fmla="val 13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16" name="Rectangle 19"/>
          <p:cNvSpPr>
            <a:spLocks noChangeArrowheads="1"/>
          </p:cNvSpPr>
          <p:nvPr/>
        </p:nvSpPr>
        <p:spPr bwMode="auto">
          <a:xfrm rot="19628783">
            <a:off x="3193842" y="1040046"/>
            <a:ext cx="649287" cy="57626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Ravie" pitchFamily="8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019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nedenlerinden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dördüncüsü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I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68" y="3344092"/>
            <a:ext cx="5256212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463680" y="1092703"/>
            <a:ext cx="7593337" cy="1322528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 err="1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Bizanslılar‘ın</a:t>
            </a:r>
            <a:r>
              <a:rPr lang="tr-TR" altLang="tr-TR" sz="22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şehzadelerini </a:t>
            </a:r>
            <a:r>
              <a:rPr lang="tr-TR" altLang="tr-TR" sz="2200" dirty="0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Taht Kavgaları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için birbirine düşürmesi</a:t>
            </a:r>
            <a:endParaRPr lang="tr-TR" altLang="tr-TR" sz="2200" dirty="0">
              <a:solidFill>
                <a:srgbClr val="282B6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9690418" y="2034405"/>
            <a:ext cx="1306512" cy="1944687"/>
            <a:chOff x="4785" y="1253"/>
            <a:chExt cx="823" cy="1225"/>
          </a:xfrm>
        </p:grpSpPr>
        <p:pic>
          <p:nvPicPr>
            <p:cNvPr id="12" name="Picture 11" descr="QuestionMark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253"/>
              <a:ext cx="823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4785" y="2115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830" y="2251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921" y="2387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4578668" y="3329805"/>
            <a:ext cx="1655762" cy="1728787"/>
            <a:chOff x="1565" y="2069"/>
            <a:chExt cx="1043" cy="1089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 rot="-1421699">
              <a:off x="1565" y="2069"/>
              <a:ext cx="506" cy="999"/>
              <a:chOff x="4785" y="1253"/>
              <a:chExt cx="823" cy="1225"/>
            </a:xfrm>
          </p:grpSpPr>
          <p:pic>
            <p:nvPicPr>
              <p:cNvPr id="25" name="Picture 17" descr="QuestionMark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" y="1253"/>
                <a:ext cx="823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4785" y="2115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4830" y="2251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auto">
              <a:xfrm>
                <a:off x="4921" y="2387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1973" y="3067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2109" y="3022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2245" y="2931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2381" y="2750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2517" y="2614"/>
              <a:ext cx="91" cy="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 rot="19628783">
            <a:off x="3710007" y="1400616"/>
            <a:ext cx="649287" cy="57626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Ravie" pitchFamily="8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957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nedenlerinden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beşincisi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 descr="istanbulunfethi02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02" y="2547257"/>
            <a:ext cx="8566474" cy="419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362789" y="762750"/>
            <a:ext cx="7829210" cy="1783487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2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İstanbul‘un, </a:t>
            </a:r>
            <a:r>
              <a:rPr lang="tr-TR" altLang="tr-TR" sz="2200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Asya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ile </a:t>
            </a:r>
            <a:r>
              <a:rPr lang="tr-TR" altLang="tr-TR" sz="2200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Avrupa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arasındaki </a:t>
            </a:r>
            <a:r>
              <a:rPr lang="tr-TR" altLang="tr-TR" sz="2200" dirty="0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Ticaret Yolu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üzerinde bulunmasına bağlı olarak </a:t>
            </a:r>
            <a:r>
              <a:rPr lang="tr-TR" altLang="tr-TR" sz="2200" dirty="0">
                <a:solidFill>
                  <a:srgbClr val="48365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Ekonomik</a:t>
            </a:r>
            <a:r>
              <a:rPr lang="tr-TR" altLang="tr-TR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yönden önemli bir konuma sahip olması</a:t>
            </a:r>
            <a:endParaRPr lang="tr-TR" altLang="tr-TR" sz="2200" dirty="0">
              <a:solidFill>
                <a:srgbClr val="282B6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637460" y="5223223"/>
            <a:ext cx="1805353" cy="1414163"/>
            <a:chOff x="3787" y="2341"/>
            <a:chExt cx="453" cy="408"/>
          </a:xfrm>
        </p:grpSpPr>
        <p:pic>
          <p:nvPicPr>
            <p:cNvPr id="12" name="Picture 14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4" y="2568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69" y="2387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87" y="2341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900013" y="4571269"/>
            <a:ext cx="2406400" cy="2066117"/>
            <a:chOff x="3787" y="2341"/>
            <a:chExt cx="453" cy="408"/>
          </a:xfrm>
        </p:grpSpPr>
        <p:pic>
          <p:nvPicPr>
            <p:cNvPr id="18" name="Picture 18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4" y="2568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69" y="2387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gem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87" y="2341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10"/>
          <p:cNvSpPr>
            <a:spLocks noChangeArrowheads="1"/>
          </p:cNvSpPr>
          <p:nvPr/>
        </p:nvSpPr>
        <p:spPr bwMode="auto">
          <a:xfrm rot="19628783">
            <a:off x="3400819" y="1363107"/>
            <a:ext cx="649287" cy="57626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Ravie" pitchFamily="8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7497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nedenlerinden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altıncısı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265714" y="2272937"/>
            <a:ext cx="8817429" cy="4486994"/>
            <a:chOff x="1701" y="2069"/>
            <a:chExt cx="4059" cy="2251"/>
          </a:xfrm>
        </p:grpSpPr>
        <p:pic>
          <p:nvPicPr>
            <p:cNvPr id="10" name="Picture 16" descr="click to zo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070"/>
              <a:ext cx="4059" cy="22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925" y="2069"/>
              <a:ext cx="1543" cy="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744" y="2478"/>
              <a:ext cx="1814" cy="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415246" y="797140"/>
            <a:ext cx="7628937" cy="1441407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Bizans'ın, 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sürekli olarak </a:t>
            </a:r>
            <a:r>
              <a:rPr lang="tr-TR" altLang="tr-TR" sz="2000" dirty="0">
                <a:solidFill>
                  <a:srgbClr val="48365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’ne karşı </a:t>
            </a:r>
            <a:r>
              <a:rPr lang="tr-TR" altLang="tr-TR" sz="2000" dirty="0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Haçlı </a:t>
            </a:r>
            <a:r>
              <a:rPr lang="tr-TR" altLang="tr-TR" sz="2000" dirty="0" err="1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Orduları</a:t>
            </a:r>
            <a:r>
              <a:rPr lang="tr-TR" altLang="tr-TR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’nı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harekete geçirmesi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19628783">
            <a:off x="3435415" y="1217339"/>
            <a:ext cx="649287" cy="57626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Ravie" pitchFamily="8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31607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İstanbul’un Fethi </a:t>
            </a:r>
            <a:endParaRPr lang="tr-TR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İSTANBUL‘</a:t>
            </a: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tr-T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alma nedenlerinden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yedincisi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lick to z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9" y="2006614"/>
            <a:ext cx="9000989" cy="47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062549" y="1157188"/>
            <a:ext cx="7995149" cy="84840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dirty="0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tr-TR" altLang="tr-TR" sz="2000" dirty="0" err="1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Hz.Muhammed</a:t>
            </a:r>
            <a:r>
              <a:rPr lang="tr-TR" altLang="tr-TR" sz="2000" dirty="0">
                <a:solidFill>
                  <a:srgbClr val="3A08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tr-TR" alt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SAV</a:t>
            </a:r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)‘in </a:t>
            </a:r>
            <a:r>
              <a:rPr lang="tr-TR" altLang="tr-TR" sz="2000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İstanbul </a:t>
            </a:r>
            <a:r>
              <a:rPr lang="tr-TR" altLang="tr-TR" sz="2000" dirty="0">
                <a:solidFill>
                  <a:srgbClr val="BD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ile ilgili hadislerinin manevi etkisi</a:t>
            </a:r>
            <a:endParaRPr lang="tr-TR" alt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 rot="19628783">
            <a:off x="3161095" y="1096040"/>
            <a:ext cx="649287" cy="57626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Ravie" pitchFamily="8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35121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1222</Words>
  <Application>Microsoft Office PowerPoint</Application>
  <PresentationFormat>Geniş ekran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Impact</vt:lpstr>
      <vt:lpstr>Ravie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İstanbul'un Fethinin Önemi Nedir</dc:title>
  <dc:creator>http://www.nedir.org</dc:creator>
  <cp:lastModifiedBy>mehmet genç</cp:lastModifiedBy>
  <cp:revision>34</cp:revision>
  <dcterms:created xsi:type="dcterms:W3CDTF">2016-11-06T06:13:10Z</dcterms:created>
  <dcterms:modified xsi:type="dcterms:W3CDTF">2018-11-14T10:20:16Z</dcterms:modified>
</cp:coreProperties>
</file>