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7E7"/>
    <a:srgbClr val="006600"/>
    <a:srgbClr val="FF3300"/>
    <a:srgbClr val="EF8F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>
            <a:extLst>
              <a:ext uri="{FF2B5EF4-FFF2-40B4-BE49-F238E27FC236}">
                <a16:creationId xmlns:a16="http://schemas.microsoft.com/office/drawing/2014/main" id="{51578526-BD6D-4C22-A529-2C73F0D7D93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1267" name="Rectangle 3">
              <a:extLst>
                <a:ext uri="{FF2B5EF4-FFF2-40B4-BE49-F238E27FC236}">
                  <a16:creationId xmlns:a16="http://schemas.microsoft.com/office/drawing/2014/main" id="{90235D38-3B1B-4656-86D0-90E39AA53C9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tr-TR" altLang="tr-TR"/>
            </a:p>
          </p:txBody>
        </p:sp>
        <p:sp>
          <p:nvSpPr>
            <p:cNvPr id="11268" name="Rectangle 4">
              <a:extLst>
                <a:ext uri="{FF2B5EF4-FFF2-40B4-BE49-F238E27FC236}">
                  <a16:creationId xmlns:a16="http://schemas.microsoft.com/office/drawing/2014/main" id="{3C95DCA9-2ECF-49E0-9B94-E47F5AA055B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tr-TR" altLang="tr-TR"/>
            </a:p>
          </p:txBody>
        </p:sp>
        <p:sp>
          <p:nvSpPr>
            <p:cNvPr id="11269" name="Rectangle 5">
              <a:extLst>
                <a:ext uri="{FF2B5EF4-FFF2-40B4-BE49-F238E27FC236}">
                  <a16:creationId xmlns:a16="http://schemas.microsoft.com/office/drawing/2014/main" id="{8083450F-4A82-4B8C-86B6-0386CF644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tr-TR" altLang="tr-TR"/>
            </a:p>
          </p:txBody>
        </p:sp>
        <p:grpSp>
          <p:nvGrpSpPr>
            <p:cNvPr id="11270" name="Group 6">
              <a:extLst>
                <a:ext uri="{FF2B5EF4-FFF2-40B4-BE49-F238E27FC236}">
                  <a16:creationId xmlns:a16="http://schemas.microsoft.com/office/drawing/2014/main" id="{B36B1BFC-267F-4D70-9F48-4770DC6457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1271" name="Group 7">
                <a:extLst>
                  <a:ext uri="{FF2B5EF4-FFF2-40B4-BE49-F238E27FC236}">
                    <a16:creationId xmlns:a16="http://schemas.microsoft.com/office/drawing/2014/main" id="{E74A9F34-8012-4756-B59B-0E8983D18868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1272" name="Group 8">
                  <a:extLst>
                    <a:ext uri="{FF2B5EF4-FFF2-40B4-BE49-F238E27FC236}">
                      <a16:creationId xmlns:a16="http://schemas.microsoft.com/office/drawing/2014/main" id="{A77AB21D-CE7C-4D26-81DE-7003F6CF1C79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1273" name="Group 9">
                    <a:extLst>
                      <a:ext uri="{FF2B5EF4-FFF2-40B4-BE49-F238E27FC236}">
                        <a16:creationId xmlns:a16="http://schemas.microsoft.com/office/drawing/2014/main" id="{A50C372A-5F76-46DA-A5C2-BFC78219AEF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1274" name="Freeform 10">
                      <a:extLst>
                        <a:ext uri="{FF2B5EF4-FFF2-40B4-BE49-F238E27FC236}">
                          <a16:creationId xmlns:a16="http://schemas.microsoft.com/office/drawing/2014/main" id="{3B2AD559-8F8D-4417-BF3C-F1168C8D025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1275" name="Freeform 11">
                      <a:extLst>
                        <a:ext uri="{FF2B5EF4-FFF2-40B4-BE49-F238E27FC236}">
                          <a16:creationId xmlns:a16="http://schemas.microsoft.com/office/drawing/2014/main" id="{D8614E59-0922-413D-A106-CC317E762C0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sp>
                <p:nvSpPr>
                  <p:cNvPr id="11276" name="Oval 12">
                    <a:extLst>
                      <a:ext uri="{FF2B5EF4-FFF2-40B4-BE49-F238E27FC236}">
                        <a16:creationId xmlns:a16="http://schemas.microsoft.com/office/drawing/2014/main" id="{FE609DE2-8D86-4B78-A7DE-27013B5AB33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1277" name="Freeform 13">
                    <a:extLst>
                      <a:ext uri="{FF2B5EF4-FFF2-40B4-BE49-F238E27FC236}">
                        <a16:creationId xmlns:a16="http://schemas.microsoft.com/office/drawing/2014/main" id="{5C4D492C-0208-4FF1-A76A-0C211F3F778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1278" name="Freeform 14">
                    <a:extLst>
                      <a:ext uri="{FF2B5EF4-FFF2-40B4-BE49-F238E27FC236}">
                        <a16:creationId xmlns:a16="http://schemas.microsoft.com/office/drawing/2014/main" id="{96AF30D5-3CC9-4BD3-9C9D-FA379898857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1279" name="Freeform 15">
                    <a:extLst>
                      <a:ext uri="{FF2B5EF4-FFF2-40B4-BE49-F238E27FC236}">
                        <a16:creationId xmlns:a16="http://schemas.microsoft.com/office/drawing/2014/main" id="{F2A7BBBE-122C-42EF-9BD1-B6D7103299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1280" name="Freeform 16">
                    <a:extLst>
                      <a:ext uri="{FF2B5EF4-FFF2-40B4-BE49-F238E27FC236}">
                        <a16:creationId xmlns:a16="http://schemas.microsoft.com/office/drawing/2014/main" id="{CA1984BF-7931-47DC-8CD5-FDC51093303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1281" name="Freeform 17">
                    <a:extLst>
                      <a:ext uri="{FF2B5EF4-FFF2-40B4-BE49-F238E27FC236}">
                        <a16:creationId xmlns:a16="http://schemas.microsoft.com/office/drawing/2014/main" id="{5B1F6B4E-CE20-4210-B7E8-45D9F884CC1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pic>
              <p:nvPicPr>
                <p:cNvPr id="11282" name="Picture 18">
                  <a:extLst>
                    <a:ext uri="{FF2B5EF4-FFF2-40B4-BE49-F238E27FC236}">
                      <a16:creationId xmlns:a16="http://schemas.microsoft.com/office/drawing/2014/main" id="{C8047D2D-5441-4DF0-BCBD-0D4081AE741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1283" name="Picture 19">
                  <a:extLst>
                    <a:ext uri="{FF2B5EF4-FFF2-40B4-BE49-F238E27FC236}">
                      <a16:creationId xmlns:a16="http://schemas.microsoft.com/office/drawing/2014/main" id="{5FB320F3-E815-4D5F-B490-A2672220FB4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1284" name="Picture 20">
                  <a:extLst>
                    <a:ext uri="{FF2B5EF4-FFF2-40B4-BE49-F238E27FC236}">
                      <a16:creationId xmlns:a16="http://schemas.microsoft.com/office/drawing/2014/main" id="{4EC676CE-3F58-4C70-9257-AFCE9CB4427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1285" name="Picture 21">
                  <a:extLst>
                    <a:ext uri="{FF2B5EF4-FFF2-40B4-BE49-F238E27FC236}">
                      <a16:creationId xmlns:a16="http://schemas.microsoft.com/office/drawing/2014/main" id="{7FE36583-7FAB-4FDB-AA49-88F7000547A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1286" name="Picture 22">
                  <a:extLst>
                    <a:ext uri="{FF2B5EF4-FFF2-40B4-BE49-F238E27FC236}">
                      <a16:creationId xmlns:a16="http://schemas.microsoft.com/office/drawing/2014/main" id="{18310188-D348-4407-B4AC-C16855764BF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1287" name="Picture 23">
                  <a:extLst>
                    <a:ext uri="{FF2B5EF4-FFF2-40B4-BE49-F238E27FC236}">
                      <a16:creationId xmlns:a16="http://schemas.microsoft.com/office/drawing/2014/main" id="{C0F24273-8D07-4D7E-99CD-4A2D62D2C3D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1288" name="Picture 24">
                  <a:extLst>
                    <a:ext uri="{FF2B5EF4-FFF2-40B4-BE49-F238E27FC236}">
                      <a16:creationId xmlns:a16="http://schemas.microsoft.com/office/drawing/2014/main" id="{85AD492E-33D8-4BB6-B0E0-3A2E613D9A2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1289" name="Picture 25">
                  <a:extLst>
                    <a:ext uri="{FF2B5EF4-FFF2-40B4-BE49-F238E27FC236}">
                      <a16:creationId xmlns:a16="http://schemas.microsoft.com/office/drawing/2014/main" id="{2EFBBA4B-8B95-4B10-965D-8ECC3D3FE52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1290" name="Group 26">
                <a:extLst>
                  <a:ext uri="{FF2B5EF4-FFF2-40B4-BE49-F238E27FC236}">
                    <a16:creationId xmlns:a16="http://schemas.microsoft.com/office/drawing/2014/main" id="{4CCA455E-C23B-4D16-9E29-F2F371F20514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1291" name="Picture 27">
                  <a:extLst>
                    <a:ext uri="{FF2B5EF4-FFF2-40B4-BE49-F238E27FC236}">
                      <a16:creationId xmlns:a16="http://schemas.microsoft.com/office/drawing/2014/main" id="{D23CB0E6-65FD-47FC-A4BD-C38C7DE0E88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1292" name="Picture 28">
                  <a:extLst>
                    <a:ext uri="{FF2B5EF4-FFF2-40B4-BE49-F238E27FC236}">
                      <a16:creationId xmlns:a16="http://schemas.microsoft.com/office/drawing/2014/main" id="{42236A05-4A4F-48A9-90A4-37E5A093D7F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1293" name="Picture 29">
                  <a:extLst>
                    <a:ext uri="{FF2B5EF4-FFF2-40B4-BE49-F238E27FC236}">
                      <a16:creationId xmlns:a16="http://schemas.microsoft.com/office/drawing/2014/main" id="{794A8C0E-1CE2-4359-B5BF-A2A6C3FD7D4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1294" name="Picture 30">
                  <a:extLst>
                    <a:ext uri="{FF2B5EF4-FFF2-40B4-BE49-F238E27FC236}">
                      <a16:creationId xmlns:a16="http://schemas.microsoft.com/office/drawing/2014/main" id="{179E9AB6-80CB-41F1-BD13-51502315B09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1295" name="Picture 31">
                  <a:extLst>
                    <a:ext uri="{FF2B5EF4-FFF2-40B4-BE49-F238E27FC236}">
                      <a16:creationId xmlns:a16="http://schemas.microsoft.com/office/drawing/2014/main" id="{B03AFCE5-3F07-42E1-A1A7-005467A78E8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1296" name="Picture 32">
                  <a:extLst>
                    <a:ext uri="{FF2B5EF4-FFF2-40B4-BE49-F238E27FC236}">
                      <a16:creationId xmlns:a16="http://schemas.microsoft.com/office/drawing/2014/main" id="{E26C8AC0-E312-4A1F-ABB4-00D6B1FFD2A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1297" name="Picture 33">
                  <a:extLst>
                    <a:ext uri="{FF2B5EF4-FFF2-40B4-BE49-F238E27FC236}">
                      <a16:creationId xmlns:a16="http://schemas.microsoft.com/office/drawing/2014/main" id="{6A2211A0-0423-49C5-B6C6-BA8304B303E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1298" name="Picture 34">
                  <a:extLst>
                    <a:ext uri="{FF2B5EF4-FFF2-40B4-BE49-F238E27FC236}">
                      <a16:creationId xmlns:a16="http://schemas.microsoft.com/office/drawing/2014/main" id="{B1E82088-5C76-489B-A1B8-772308B61BB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1299" name="Picture 35">
                  <a:extLst>
                    <a:ext uri="{FF2B5EF4-FFF2-40B4-BE49-F238E27FC236}">
                      <a16:creationId xmlns:a16="http://schemas.microsoft.com/office/drawing/2014/main" id="{B7DC2794-989F-454B-BB21-48DE88E8660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1300" name="Picture 36">
                  <a:extLst>
                    <a:ext uri="{FF2B5EF4-FFF2-40B4-BE49-F238E27FC236}">
                      <a16:creationId xmlns:a16="http://schemas.microsoft.com/office/drawing/2014/main" id="{CCD4DED5-139C-4A3B-9C4E-D66F26D2746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1301" name="Picture 37">
                  <a:extLst>
                    <a:ext uri="{FF2B5EF4-FFF2-40B4-BE49-F238E27FC236}">
                      <a16:creationId xmlns:a16="http://schemas.microsoft.com/office/drawing/2014/main" id="{6CA9BBF7-FB1E-44A9-9B94-0BF1A5DD310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1302" name="Picture 38">
                  <a:extLst>
                    <a:ext uri="{FF2B5EF4-FFF2-40B4-BE49-F238E27FC236}">
                      <a16:creationId xmlns:a16="http://schemas.microsoft.com/office/drawing/2014/main" id="{4EAAEC85-200C-4A2D-BF02-53406271D97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1303" name="Picture 39">
                  <a:extLst>
                    <a:ext uri="{FF2B5EF4-FFF2-40B4-BE49-F238E27FC236}">
                      <a16:creationId xmlns:a16="http://schemas.microsoft.com/office/drawing/2014/main" id="{5B509081-5D00-460F-A73D-96D393A6018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1304" name="Picture 40">
                  <a:extLst>
                    <a:ext uri="{FF2B5EF4-FFF2-40B4-BE49-F238E27FC236}">
                      <a16:creationId xmlns:a16="http://schemas.microsoft.com/office/drawing/2014/main" id="{ACAAAC96-7D0D-4912-9A53-8D33039CA96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1305" name="Picture 41">
                  <a:extLst>
                    <a:ext uri="{FF2B5EF4-FFF2-40B4-BE49-F238E27FC236}">
                      <a16:creationId xmlns:a16="http://schemas.microsoft.com/office/drawing/2014/main" id="{84CF0D99-E46D-47DA-9208-8516E64CFD5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1306" name="Picture 42">
                  <a:extLst>
                    <a:ext uri="{FF2B5EF4-FFF2-40B4-BE49-F238E27FC236}">
                      <a16:creationId xmlns:a16="http://schemas.microsoft.com/office/drawing/2014/main" id="{EB9F85DF-51A0-4505-9E77-CD6A98D0417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1307" name="Picture 43">
                  <a:extLst>
                    <a:ext uri="{FF2B5EF4-FFF2-40B4-BE49-F238E27FC236}">
                      <a16:creationId xmlns:a16="http://schemas.microsoft.com/office/drawing/2014/main" id="{59DBF33B-9EF8-4560-A77A-29E2F388482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1308" name="Picture 44">
                  <a:extLst>
                    <a:ext uri="{FF2B5EF4-FFF2-40B4-BE49-F238E27FC236}">
                      <a16:creationId xmlns:a16="http://schemas.microsoft.com/office/drawing/2014/main" id="{51A59B5C-4931-4111-ACBC-AD6D9B86CD0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1309" name="Picture 45">
                  <a:extLst>
                    <a:ext uri="{FF2B5EF4-FFF2-40B4-BE49-F238E27FC236}">
                      <a16:creationId xmlns:a16="http://schemas.microsoft.com/office/drawing/2014/main" id="{C318650B-A4A8-4558-9A05-6B77D0F47A3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1310" name="Freeform 46">
              <a:extLst>
                <a:ext uri="{FF2B5EF4-FFF2-40B4-BE49-F238E27FC236}">
                  <a16:creationId xmlns:a16="http://schemas.microsoft.com/office/drawing/2014/main" id="{991522B8-E820-42B9-B1FA-3B4370174D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11" name="Freeform 47">
              <a:extLst>
                <a:ext uri="{FF2B5EF4-FFF2-40B4-BE49-F238E27FC236}">
                  <a16:creationId xmlns:a16="http://schemas.microsoft.com/office/drawing/2014/main" id="{6104B7B8-6930-471E-A5C3-B5C7CE7A45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12" name="Freeform 48">
              <a:extLst>
                <a:ext uri="{FF2B5EF4-FFF2-40B4-BE49-F238E27FC236}">
                  <a16:creationId xmlns:a16="http://schemas.microsoft.com/office/drawing/2014/main" id="{1EB86A34-09DF-4DA1-B1BA-05DD13CD8D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13" name="Freeform 49" descr="kimonopat1">
              <a:extLst>
                <a:ext uri="{FF2B5EF4-FFF2-40B4-BE49-F238E27FC236}">
                  <a16:creationId xmlns:a16="http://schemas.microsoft.com/office/drawing/2014/main" id="{FD148BD2-9D98-4FEF-9F4C-14C6BC1980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14" name="Freeform 50" descr="kimonopat1">
              <a:extLst>
                <a:ext uri="{FF2B5EF4-FFF2-40B4-BE49-F238E27FC236}">
                  <a16:creationId xmlns:a16="http://schemas.microsoft.com/office/drawing/2014/main" id="{05E062D4-ADD4-4ACE-8861-815B930D75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15" name="Freeform 51">
              <a:extLst>
                <a:ext uri="{FF2B5EF4-FFF2-40B4-BE49-F238E27FC236}">
                  <a16:creationId xmlns:a16="http://schemas.microsoft.com/office/drawing/2014/main" id="{89F39EA0-445A-4B35-9792-5C785184F9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16" name="Freeform 52">
              <a:extLst>
                <a:ext uri="{FF2B5EF4-FFF2-40B4-BE49-F238E27FC236}">
                  <a16:creationId xmlns:a16="http://schemas.microsoft.com/office/drawing/2014/main" id="{F3440CFC-6649-42A0-8FCF-8A3F23E8F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17" name="Freeform 53">
              <a:extLst>
                <a:ext uri="{FF2B5EF4-FFF2-40B4-BE49-F238E27FC236}">
                  <a16:creationId xmlns:a16="http://schemas.microsoft.com/office/drawing/2014/main" id="{B0C90EE7-6BCB-47BC-A7D1-BC436381A7E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18" name="Rectangle 54">
              <a:extLst>
                <a:ext uri="{FF2B5EF4-FFF2-40B4-BE49-F238E27FC236}">
                  <a16:creationId xmlns:a16="http://schemas.microsoft.com/office/drawing/2014/main" id="{970FA644-C241-4ECD-8ABE-DDE9C440E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tr-TR" altLang="tr-TR"/>
            </a:p>
          </p:txBody>
        </p:sp>
        <p:sp>
          <p:nvSpPr>
            <p:cNvPr id="11319" name="Freeform 55">
              <a:extLst>
                <a:ext uri="{FF2B5EF4-FFF2-40B4-BE49-F238E27FC236}">
                  <a16:creationId xmlns:a16="http://schemas.microsoft.com/office/drawing/2014/main" id="{AD561745-9615-44BF-9504-9475D01A23F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20" name="AutoShape 56">
              <a:extLst>
                <a:ext uri="{FF2B5EF4-FFF2-40B4-BE49-F238E27FC236}">
                  <a16:creationId xmlns:a16="http://schemas.microsoft.com/office/drawing/2014/main" id="{8C68A216-AD02-4720-B83A-ACE3F3375053}"/>
                </a:ext>
              </a:extLst>
            </p:cNvPr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kumimoji="1" lang="tr-TR" altLang="tr-TR"/>
            </a:p>
          </p:txBody>
        </p:sp>
      </p:grpSp>
      <p:sp>
        <p:nvSpPr>
          <p:cNvPr id="11321" name="Rectangle 57">
            <a:extLst>
              <a:ext uri="{FF2B5EF4-FFF2-40B4-BE49-F238E27FC236}">
                <a16:creationId xmlns:a16="http://schemas.microsoft.com/office/drawing/2014/main" id="{6F4CA4F0-5863-4B04-8D97-38AADA9A9BB8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altLang="tr-TR" noProof="0"/>
              <a:t>Asıl başlık stili için tıklatın</a:t>
            </a:r>
          </a:p>
        </p:txBody>
      </p:sp>
      <p:sp>
        <p:nvSpPr>
          <p:cNvPr id="11322" name="Rectangle 58">
            <a:extLst>
              <a:ext uri="{FF2B5EF4-FFF2-40B4-BE49-F238E27FC236}">
                <a16:creationId xmlns:a16="http://schemas.microsoft.com/office/drawing/2014/main" id="{06E252B0-FD96-4295-A24A-C147113E3072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altLang="tr-TR" noProof="0"/>
              <a:t>Asıl alt başlık stilini düzenlemek için tıklatın</a:t>
            </a:r>
          </a:p>
        </p:txBody>
      </p:sp>
      <p:sp>
        <p:nvSpPr>
          <p:cNvPr id="11323" name="Rectangle 59">
            <a:extLst>
              <a:ext uri="{FF2B5EF4-FFF2-40B4-BE49-F238E27FC236}">
                <a16:creationId xmlns:a16="http://schemas.microsoft.com/office/drawing/2014/main" id="{D05A1D23-A95D-4A65-BA2F-8CC0BE9E19B4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11324" name="Rectangle 60">
            <a:extLst>
              <a:ext uri="{FF2B5EF4-FFF2-40B4-BE49-F238E27FC236}">
                <a16:creationId xmlns:a16="http://schemas.microsoft.com/office/drawing/2014/main" id="{C432A137-8166-45BC-A318-F6E7C062269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11325" name="Rectangle 61">
            <a:extLst>
              <a:ext uri="{FF2B5EF4-FFF2-40B4-BE49-F238E27FC236}">
                <a16:creationId xmlns:a16="http://schemas.microsoft.com/office/drawing/2014/main" id="{77C21093-9F4A-405A-AEDC-8CE58A02D4A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4A83153-30B0-4ACE-9F6B-958A72681AFC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EA3946F-10A5-484B-ABA8-3008938DC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04B8559-4F37-45E5-8F17-E368DED92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3945494-7337-4251-92A7-4A0870931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DE25007-820F-4666-81FE-20AE74483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F987181-7914-47E0-B0F1-F74F1A518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C93C8-2B65-4144-B83D-D4CFD2BDDE1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65114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ABCCD8E-34B6-4232-B5EC-DB670E7C52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8B61C89-47EA-4D91-9D35-9CD4C3A6B1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EBCEABE-C1E9-4ABB-BB94-606B759D1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D3F59E7-51E7-492D-B1C6-8C4E86ADB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42C045E-6B82-487A-A6E2-1526A4A1E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48E15-8C24-47F1-8A27-47F6CEB00BB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2207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38FBC3B-06BC-4C00-B20B-A149635EF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10D23B-94AA-45C9-A751-F978DA754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DE979C6-AD61-45FA-99C5-74DC0EBBC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A047B5-64D3-49B2-926A-55E3B7D97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87F6249-3A98-443D-B91C-A8D9C0776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1BC26-D3CB-4E3A-B04A-0AFD83D06C1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10169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3C49B3F-4A90-4A50-91B6-3065966F3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4A21FF6-8869-4CDC-AB3C-2DA9FC7DA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D5BA6CE-7183-42C7-BE91-B7A3FD71D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8B994F0-7572-4A09-A7B3-9AD2F6D84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8FC5175-62AD-4ECB-B5F8-FC4C3127E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88811-8BB6-47A0-BDEB-6B05D93A023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40267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D3A1951-F020-42FE-B967-01E070862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4C7EB5-BFED-453C-8DD5-06242EE69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7037452-BD95-4C9E-BE3C-C39A529E2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BAFCD1C-2982-4B3D-8A4E-8E07D89F3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C95C04F-0A9C-46B0-AFB6-CEB86627E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5A524DE-9879-415D-BA6C-528564F12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998EE-980E-4923-9EB4-63BD1F63CFF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43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CEAD3B0-2F39-48B0-AC27-BA5939207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3E45891-DE63-4A2A-9838-7641AF157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00051BA-0FDA-497C-85E4-74570886C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F74B202-F519-4415-8A97-69F6F9B332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8968E4C-B732-4219-87F8-6E0BD71498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DEFA468-411C-4133-B876-91C14614D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E0363C5-E706-452D-B3A8-E2A929C52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DBED222-578B-44F0-8964-5AA7C514D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F5623-8571-4EB6-AAAD-18B3233D251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8702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A596ACA-27C0-4071-A06E-2D2537374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21B80FC-D2EC-4158-BFA0-305AC954D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2031882-F78E-4AE6-BD5B-6E6188539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FBD7E9F-EE32-4FD6-972C-042624C11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CE581-D70F-453D-8308-01E4DCDBE82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74899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2D52241-E13B-488B-856D-D4B3651AD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C7DE491-8A9A-4D55-BD71-90C9D526E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C6BA748-A2E4-4772-A5CC-B6268CA26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77A78-FF98-479B-972C-D27C21630E1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2111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0B924F4-1ECD-43A8-BFF7-0EB747D1D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A08573-135D-460D-BC59-B76638580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EDAAA5C-5803-4B98-8C38-4DE878A84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4E1701E-DE3D-40FB-B580-D031AA12B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67005AD-E9BE-4AED-8FE0-FC5E14F5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29C31FE-777A-4FAF-9BDF-8F2CC2EB5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E70C3-61E9-48D2-A382-33037940D31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4092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5EA6183-4AC0-4066-9FBB-5E88B0A11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4B603478-47CA-4799-8903-94D4C05CCE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FA13B77-290A-4063-90A7-289897004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AC6F7C1-D8F8-4EC4-AD9B-8EC2560F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2A1C903-1204-4512-AD6F-15FC01F2B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9543F78-C246-48B4-8D74-A7FA93AA3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20BED-73F2-4C23-B7D6-2786C43FA9D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5725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B54ABF1A-0782-4DA4-AAD0-1A5095598D4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0243" name="Rectangle 3">
              <a:extLst>
                <a:ext uri="{FF2B5EF4-FFF2-40B4-BE49-F238E27FC236}">
                  <a16:creationId xmlns:a16="http://schemas.microsoft.com/office/drawing/2014/main" id="{B03777B7-25F2-432B-BCD8-B2C23185636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tr-TR" altLang="tr-TR"/>
            </a:p>
          </p:txBody>
        </p:sp>
        <p:sp>
          <p:nvSpPr>
            <p:cNvPr id="10244" name="Rectangle 4">
              <a:extLst>
                <a:ext uri="{FF2B5EF4-FFF2-40B4-BE49-F238E27FC236}">
                  <a16:creationId xmlns:a16="http://schemas.microsoft.com/office/drawing/2014/main" id="{3E609EAE-780A-43B8-818D-C01A757C7B9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tr-TR" altLang="tr-TR"/>
            </a:p>
          </p:txBody>
        </p:sp>
        <p:sp>
          <p:nvSpPr>
            <p:cNvPr id="10245" name="Rectangle 5">
              <a:extLst>
                <a:ext uri="{FF2B5EF4-FFF2-40B4-BE49-F238E27FC236}">
                  <a16:creationId xmlns:a16="http://schemas.microsoft.com/office/drawing/2014/main" id="{FDCDF97D-960D-4231-BE2F-827441F89B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tr-TR" altLang="tr-TR"/>
            </a:p>
          </p:txBody>
        </p:sp>
        <p:grpSp>
          <p:nvGrpSpPr>
            <p:cNvPr id="10246" name="Group 6">
              <a:extLst>
                <a:ext uri="{FF2B5EF4-FFF2-40B4-BE49-F238E27FC236}">
                  <a16:creationId xmlns:a16="http://schemas.microsoft.com/office/drawing/2014/main" id="{2D30A847-DFAD-4E7A-89C9-B863B445A5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247" name="Group 7">
                <a:extLst>
                  <a:ext uri="{FF2B5EF4-FFF2-40B4-BE49-F238E27FC236}">
                    <a16:creationId xmlns:a16="http://schemas.microsoft.com/office/drawing/2014/main" id="{EAD673E6-93B6-4D59-B641-68B769536C7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248" name="Group 8">
                  <a:extLst>
                    <a:ext uri="{FF2B5EF4-FFF2-40B4-BE49-F238E27FC236}">
                      <a16:creationId xmlns:a16="http://schemas.microsoft.com/office/drawing/2014/main" id="{EF6A7985-7E58-454B-A9F7-067E9BD6236C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249" name="Group 9">
                    <a:extLst>
                      <a:ext uri="{FF2B5EF4-FFF2-40B4-BE49-F238E27FC236}">
                        <a16:creationId xmlns:a16="http://schemas.microsoft.com/office/drawing/2014/main" id="{61DAE014-601D-4D5A-864B-CE30DD61EE9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250" name="Freeform 10">
                      <a:extLst>
                        <a:ext uri="{FF2B5EF4-FFF2-40B4-BE49-F238E27FC236}">
                          <a16:creationId xmlns:a16="http://schemas.microsoft.com/office/drawing/2014/main" id="{D9F017CB-7164-4291-B1D4-7AAF602843F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10251" name="Freeform 11">
                      <a:extLst>
                        <a:ext uri="{FF2B5EF4-FFF2-40B4-BE49-F238E27FC236}">
                          <a16:creationId xmlns:a16="http://schemas.microsoft.com/office/drawing/2014/main" id="{A6AAC9EA-C577-46C1-99D5-BA4A2778C0A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sp>
                <p:nvSpPr>
                  <p:cNvPr id="10252" name="Oval 12">
                    <a:extLst>
                      <a:ext uri="{FF2B5EF4-FFF2-40B4-BE49-F238E27FC236}">
                        <a16:creationId xmlns:a16="http://schemas.microsoft.com/office/drawing/2014/main" id="{B6A1617F-C2F4-4830-9B02-F9020A95CC5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253" name="Freeform 13">
                    <a:extLst>
                      <a:ext uri="{FF2B5EF4-FFF2-40B4-BE49-F238E27FC236}">
                        <a16:creationId xmlns:a16="http://schemas.microsoft.com/office/drawing/2014/main" id="{2C091841-0980-4886-B082-364DCB3FC1F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254" name="Freeform 14">
                    <a:extLst>
                      <a:ext uri="{FF2B5EF4-FFF2-40B4-BE49-F238E27FC236}">
                        <a16:creationId xmlns:a16="http://schemas.microsoft.com/office/drawing/2014/main" id="{1F8D9FB2-E7F0-4D78-B993-686E5E18F0E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255" name="Freeform 15">
                    <a:extLst>
                      <a:ext uri="{FF2B5EF4-FFF2-40B4-BE49-F238E27FC236}">
                        <a16:creationId xmlns:a16="http://schemas.microsoft.com/office/drawing/2014/main" id="{2CF93DBA-E8D9-4E76-9DC1-3282078C783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256" name="Freeform 16">
                    <a:extLst>
                      <a:ext uri="{FF2B5EF4-FFF2-40B4-BE49-F238E27FC236}">
                        <a16:creationId xmlns:a16="http://schemas.microsoft.com/office/drawing/2014/main" id="{4632714F-D6E3-4D5C-BB3E-38EDF6E651F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257" name="Freeform 17">
                    <a:extLst>
                      <a:ext uri="{FF2B5EF4-FFF2-40B4-BE49-F238E27FC236}">
                        <a16:creationId xmlns:a16="http://schemas.microsoft.com/office/drawing/2014/main" id="{35854014-A7C8-4F74-82E3-879FCFCFF0E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pic>
              <p:nvPicPr>
                <p:cNvPr id="10258" name="Picture 18">
                  <a:extLst>
                    <a:ext uri="{FF2B5EF4-FFF2-40B4-BE49-F238E27FC236}">
                      <a16:creationId xmlns:a16="http://schemas.microsoft.com/office/drawing/2014/main" id="{064904CA-A8D3-434D-936B-096AA134910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59" name="Picture 19">
                  <a:extLst>
                    <a:ext uri="{FF2B5EF4-FFF2-40B4-BE49-F238E27FC236}">
                      <a16:creationId xmlns:a16="http://schemas.microsoft.com/office/drawing/2014/main" id="{8F8B1E86-E932-4120-B99E-FE15C815D5F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60" name="Picture 20">
                  <a:extLst>
                    <a:ext uri="{FF2B5EF4-FFF2-40B4-BE49-F238E27FC236}">
                      <a16:creationId xmlns:a16="http://schemas.microsoft.com/office/drawing/2014/main" id="{7687A96E-6695-413A-B5D0-E33E494096A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61" name="Picture 21">
                  <a:extLst>
                    <a:ext uri="{FF2B5EF4-FFF2-40B4-BE49-F238E27FC236}">
                      <a16:creationId xmlns:a16="http://schemas.microsoft.com/office/drawing/2014/main" id="{F3E0893B-A511-454A-B9D0-B52A94EE74B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62" name="Picture 22">
                  <a:extLst>
                    <a:ext uri="{FF2B5EF4-FFF2-40B4-BE49-F238E27FC236}">
                      <a16:creationId xmlns:a16="http://schemas.microsoft.com/office/drawing/2014/main" id="{2154251B-9B9C-4E15-8DD7-DA27CEFFD7E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63" name="Picture 23">
                  <a:extLst>
                    <a:ext uri="{FF2B5EF4-FFF2-40B4-BE49-F238E27FC236}">
                      <a16:creationId xmlns:a16="http://schemas.microsoft.com/office/drawing/2014/main" id="{A1894DD9-2A28-451C-AF80-8A4F80A1316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64" name="Picture 24">
                  <a:extLst>
                    <a:ext uri="{FF2B5EF4-FFF2-40B4-BE49-F238E27FC236}">
                      <a16:creationId xmlns:a16="http://schemas.microsoft.com/office/drawing/2014/main" id="{317E8792-F0B3-4A1E-96EC-30E01185CF3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65" name="Picture 25">
                  <a:extLst>
                    <a:ext uri="{FF2B5EF4-FFF2-40B4-BE49-F238E27FC236}">
                      <a16:creationId xmlns:a16="http://schemas.microsoft.com/office/drawing/2014/main" id="{8EEC5467-4C3C-4616-BD92-7931D4AD570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266" name="Group 26">
                <a:extLst>
                  <a:ext uri="{FF2B5EF4-FFF2-40B4-BE49-F238E27FC236}">
                    <a16:creationId xmlns:a16="http://schemas.microsoft.com/office/drawing/2014/main" id="{A70C874E-359A-4A0B-992D-E354F9F84627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267" name="Picture 27">
                  <a:extLst>
                    <a:ext uri="{FF2B5EF4-FFF2-40B4-BE49-F238E27FC236}">
                      <a16:creationId xmlns:a16="http://schemas.microsoft.com/office/drawing/2014/main" id="{8E0B4809-74CC-4FAA-B973-94961D5C5A1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68" name="Picture 28">
                  <a:extLst>
                    <a:ext uri="{FF2B5EF4-FFF2-40B4-BE49-F238E27FC236}">
                      <a16:creationId xmlns:a16="http://schemas.microsoft.com/office/drawing/2014/main" id="{6D2B22F5-D679-4B84-AF6E-8E2EB279CE5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69" name="Picture 29">
                  <a:extLst>
                    <a:ext uri="{FF2B5EF4-FFF2-40B4-BE49-F238E27FC236}">
                      <a16:creationId xmlns:a16="http://schemas.microsoft.com/office/drawing/2014/main" id="{DF7E7756-2465-48CA-BF3E-68D33AE7F2F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70" name="Picture 30">
                  <a:extLst>
                    <a:ext uri="{FF2B5EF4-FFF2-40B4-BE49-F238E27FC236}">
                      <a16:creationId xmlns:a16="http://schemas.microsoft.com/office/drawing/2014/main" id="{A43B7F1C-F5A3-441A-BC55-01433DB7953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71" name="Picture 31">
                  <a:extLst>
                    <a:ext uri="{FF2B5EF4-FFF2-40B4-BE49-F238E27FC236}">
                      <a16:creationId xmlns:a16="http://schemas.microsoft.com/office/drawing/2014/main" id="{2F9FC22C-2681-474A-BBB9-AB6F0AE388F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72" name="Picture 32">
                  <a:extLst>
                    <a:ext uri="{FF2B5EF4-FFF2-40B4-BE49-F238E27FC236}">
                      <a16:creationId xmlns:a16="http://schemas.microsoft.com/office/drawing/2014/main" id="{51FB8525-2D1B-4F05-8C58-601BE94B860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73" name="Picture 33">
                  <a:extLst>
                    <a:ext uri="{FF2B5EF4-FFF2-40B4-BE49-F238E27FC236}">
                      <a16:creationId xmlns:a16="http://schemas.microsoft.com/office/drawing/2014/main" id="{E1EADFDF-98B3-4067-9EBD-79A0D801182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74" name="Picture 34">
                  <a:extLst>
                    <a:ext uri="{FF2B5EF4-FFF2-40B4-BE49-F238E27FC236}">
                      <a16:creationId xmlns:a16="http://schemas.microsoft.com/office/drawing/2014/main" id="{06D3C9EC-B123-4182-8E2F-4D767A2D982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75" name="Picture 35">
                  <a:extLst>
                    <a:ext uri="{FF2B5EF4-FFF2-40B4-BE49-F238E27FC236}">
                      <a16:creationId xmlns:a16="http://schemas.microsoft.com/office/drawing/2014/main" id="{E08798DD-9327-452C-8685-4A7F93E6719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76" name="Picture 36">
                  <a:extLst>
                    <a:ext uri="{FF2B5EF4-FFF2-40B4-BE49-F238E27FC236}">
                      <a16:creationId xmlns:a16="http://schemas.microsoft.com/office/drawing/2014/main" id="{D1D1075A-67B3-4F1B-A62E-3192A1E7EA4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77" name="Picture 37">
                  <a:extLst>
                    <a:ext uri="{FF2B5EF4-FFF2-40B4-BE49-F238E27FC236}">
                      <a16:creationId xmlns:a16="http://schemas.microsoft.com/office/drawing/2014/main" id="{A2381D89-921F-4A3E-A06F-7D466340EE1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78" name="Picture 38">
                  <a:extLst>
                    <a:ext uri="{FF2B5EF4-FFF2-40B4-BE49-F238E27FC236}">
                      <a16:creationId xmlns:a16="http://schemas.microsoft.com/office/drawing/2014/main" id="{AA594DE5-9A81-4195-90B5-0E62C473CED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79" name="Picture 39">
                  <a:extLst>
                    <a:ext uri="{FF2B5EF4-FFF2-40B4-BE49-F238E27FC236}">
                      <a16:creationId xmlns:a16="http://schemas.microsoft.com/office/drawing/2014/main" id="{0269B694-50DD-4DE6-94ED-D3D9B2CC953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80" name="Picture 40">
                  <a:extLst>
                    <a:ext uri="{FF2B5EF4-FFF2-40B4-BE49-F238E27FC236}">
                      <a16:creationId xmlns:a16="http://schemas.microsoft.com/office/drawing/2014/main" id="{AA8FCA4A-F321-476F-A326-B556429FA2A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81" name="Picture 41">
                  <a:extLst>
                    <a:ext uri="{FF2B5EF4-FFF2-40B4-BE49-F238E27FC236}">
                      <a16:creationId xmlns:a16="http://schemas.microsoft.com/office/drawing/2014/main" id="{5B34D212-F982-42FC-9FA3-C666A69455D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82" name="Picture 42">
                  <a:extLst>
                    <a:ext uri="{FF2B5EF4-FFF2-40B4-BE49-F238E27FC236}">
                      <a16:creationId xmlns:a16="http://schemas.microsoft.com/office/drawing/2014/main" id="{051D0072-F7C8-40EB-AAF2-87E7AD4B45E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83" name="Picture 43">
                  <a:extLst>
                    <a:ext uri="{FF2B5EF4-FFF2-40B4-BE49-F238E27FC236}">
                      <a16:creationId xmlns:a16="http://schemas.microsoft.com/office/drawing/2014/main" id="{D63A4CE7-F606-4D48-8D83-41C0404B254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84" name="Picture 44">
                  <a:extLst>
                    <a:ext uri="{FF2B5EF4-FFF2-40B4-BE49-F238E27FC236}">
                      <a16:creationId xmlns:a16="http://schemas.microsoft.com/office/drawing/2014/main" id="{721F52F5-E148-49ED-98CC-EF02C8C1E31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285" name="Picture 45">
                  <a:extLst>
                    <a:ext uri="{FF2B5EF4-FFF2-40B4-BE49-F238E27FC236}">
                      <a16:creationId xmlns:a16="http://schemas.microsoft.com/office/drawing/2014/main" id="{6EFB650C-24E6-4732-980D-83C226E7F11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286" name="Freeform 46">
              <a:extLst>
                <a:ext uri="{FF2B5EF4-FFF2-40B4-BE49-F238E27FC236}">
                  <a16:creationId xmlns:a16="http://schemas.microsoft.com/office/drawing/2014/main" id="{CF909E27-EAA2-40A9-A61E-A782E2718E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87" name="Freeform 47">
              <a:extLst>
                <a:ext uri="{FF2B5EF4-FFF2-40B4-BE49-F238E27FC236}">
                  <a16:creationId xmlns:a16="http://schemas.microsoft.com/office/drawing/2014/main" id="{03D211D2-842D-4D8B-A628-439A879514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88" name="Freeform 48">
              <a:extLst>
                <a:ext uri="{FF2B5EF4-FFF2-40B4-BE49-F238E27FC236}">
                  <a16:creationId xmlns:a16="http://schemas.microsoft.com/office/drawing/2014/main" id="{AEEBD152-33CB-422B-B2AD-D855CF60BB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89" name="Freeform 49" descr="kimonopat1">
              <a:extLst>
                <a:ext uri="{FF2B5EF4-FFF2-40B4-BE49-F238E27FC236}">
                  <a16:creationId xmlns:a16="http://schemas.microsoft.com/office/drawing/2014/main" id="{B33F1F2D-978C-4A42-9A56-1BAA80E08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90" name="Freeform 50" descr="kimonopat1">
              <a:extLst>
                <a:ext uri="{FF2B5EF4-FFF2-40B4-BE49-F238E27FC236}">
                  <a16:creationId xmlns:a16="http://schemas.microsoft.com/office/drawing/2014/main" id="{8978E434-D7CD-4648-B727-7DDE8F8059D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91" name="Freeform 51">
              <a:extLst>
                <a:ext uri="{FF2B5EF4-FFF2-40B4-BE49-F238E27FC236}">
                  <a16:creationId xmlns:a16="http://schemas.microsoft.com/office/drawing/2014/main" id="{BFFF445A-9D75-434C-AED5-0CEFFADDA3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92" name="Freeform 52">
              <a:extLst>
                <a:ext uri="{FF2B5EF4-FFF2-40B4-BE49-F238E27FC236}">
                  <a16:creationId xmlns:a16="http://schemas.microsoft.com/office/drawing/2014/main" id="{888EFC53-A49F-42FB-8C83-6F67396FC9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93" name="Freeform 53">
              <a:extLst>
                <a:ext uri="{FF2B5EF4-FFF2-40B4-BE49-F238E27FC236}">
                  <a16:creationId xmlns:a16="http://schemas.microsoft.com/office/drawing/2014/main" id="{D923725E-B378-4EEA-ACEC-7FFEFB07D4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94" name="Rectangle 54">
              <a:extLst>
                <a:ext uri="{FF2B5EF4-FFF2-40B4-BE49-F238E27FC236}">
                  <a16:creationId xmlns:a16="http://schemas.microsoft.com/office/drawing/2014/main" id="{BC6BC84B-7EF2-4652-9D73-0F9A0D0AE9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tr-TR" altLang="tr-TR"/>
            </a:p>
          </p:txBody>
        </p:sp>
        <p:sp>
          <p:nvSpPr>
            <p:cNvPr id="10295" name="Freeform 55">
              <a:extLst>
                <a:ext uri="{FF2B5EF4-FFF2-40B4-BE49-F238E27FC236}">
                  <a16:creationId xmlns:a16="http://schemas.microsoft.com/office/drawing/2014/main" id="{E0821E84-16FE-4CD5-8ACD-B8E47E0C5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96" name="AutoShape 56">
              <a:extLst>
                <a:ext uri="{FF2B5EF4-FFF2-40B4-BE49-F238E27FC236}">
                  <a16:creationId xmlns:a16="http://schemas.microsoft.com/office/drawing/2014/main" id="{95D096D2-8E16-4201-89F8-C6480F1AAFB4}"/>
                </a:ext>
              </a:extLst>
            </p:cNvPr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kumimoji="1" lang="tr-TR" altLang="tr-TR"/>
            </a:p>
          </p:txBody>
        </p:sp>
      </p:grpSp>
      <p:sp>
        <p:nvSpPr>
          <p:cNvPr id="10297" name="Rectangle 57">
            <a:extLst>
              <a:ext uri="{FF2B5EF4-FFF2-40B4-BE49-F238E27FC236}">
                <a16:creationId xmlns:a16="http://schemas.microsoft.com/office/drawing/2014/main" id="{53ED3A24-255F-43BF-B453-4FCC956409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98" name="Rectangle 58">
            <a:extLst>
              <a:ext uri="{FF2B5EF4-FFF2-40B4-BE49-F238E27FC236}">
                <a16:creationId xmlns:a16="http://schemas.microsoft.com/office/drawing/2014/main" id="{078C75E2-9A2B-4FE2-A2E6-CA9E63E3CC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10299" name="Rectangle 59">
            <a:extLst>
              <a:ext uri="{FF2B5EF4-FFF2-40B4-BE49-F238E27FC236}">
                <a16:creationId xmlns:a16="http://schemas.microsoft.com/office/drawing/2014/main" id="{9E1F8A39-7E21-47A5-B05C-2AE3EA819CE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tr-TR" altLang="tr-TR"/>
          </a:p>
        </p:txBody>
      </p:sp>
      <p:sp>
        <p:nvSpPr>
          <p:cNvPr id="10300" name="Rectangle 60">
            <a:extLst>
              <a:ext uri="{FF2B5EF4-FFF2-40B4-BE49-F238E27FC236}">
                <a16:creationId xmlns:a16="http://schemas.microsoft.com/office/drawing/2014/main" id="{C121F0A5-36E5-457A-9367-9A330B9DEB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tr-TR" altLang="tr-TR"/>
          </a:p>
        </p:txBody>
      </p:sp>
      <p:sp>
        <p:nvSpPr>
          <p:cNvPr id="10301" name="Rectangle 61">
            <a:extLst>
              <a:ext uri="{FF2B5EF4-FFF2-40B4-BE49-F238E27FC236}">
                <a16:creationId xmlns:a16="http://schemas.microsoft.com/office/drawing/2014/main" id="{32E85489-A715-4861-AF7C-DB4A8F13CE5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59D5A9F-8FFB-4AE7-B3CE-8F7E439FD507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8971BB3-37BA-4C83-9E03-260D9233082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altLang="tr-TR" sz="4800" dirty="0">
                <a:solidFill>
                  <a:srgbClr val="FF3300"/>
                </a:solidFill>
                <a:latin typeface="Comic Sans MS" panose="030F0702030302020204" pitchFamily="66" charset="0"/>
              </a:rPr>
              <a:t>VARLIK  FELSEFESİ</a:t>
            </a:r>
            <a:br>
              <a:rPr lang="tr-TR" altLang="tr-TR" sz="4800" dirty="0">
                <a:solidFill>
                  <a:srgbClr val="FF3300"/>
                </a:solidFill>
                <a:latin typeface="Comic Sans MS" panose="030F0702030302020204" pitchFamily="66" charset="0"/>
              </a:rPr>
            </a:br>
            <a:r>
              <a:rPr lang="tr-TR" altLang="tr-TR" sz="4800" dirty="0">
                <a:solidFill>
                  <a:srgbClr val="FF3300"/>
                </a:solidFill>
                <a:latin typeface="Comic Sans MS" panose="030F0702030302020204" pitchFamily="66" charset="0"/>
              </a:rPr>
              <a:t>( ONTOLOJİ )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63681A9-2934-49E8-98BE-37D0FA2C4AB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9750" y="3500438"/>
            <a:ext cx="6827838" cy="2736850"/>
          </a:xfrm>
        </p:spPr>
        <p:txBody>
          <a:bodyPr/>
          <a:lstStyle/>
          <a:p>
            <a:r>
              <a:rPr lang="tr-TR" altLang="tr-TR">
                <a:solidFill>
                  <a:srgbClr val="006600"/>
                </a:solidFill>
                <a:latin typeface="Comic Sans MS" panose="030F0702030302020204" pitchFamily="66" charset="0"/>
              </a:rPr>
              <a:t>FELSEFE  DERSİ  </a:t>
            </a:r>
          </a:p>
          <a:p>
            <a:r>
              <a:rPr lang="tr-TR" altLang="tr-TR">
                <a:solidFill>
                  <a:srgbClr val="006600"/>
                </a:solidFill>
                <a:latin typeface="Comic Sans MS" panose="030F0702030302020204" pitchFamily="66" charset="0"/>
              </a:rPr>
              <a:t>KONU  ANLATIMI</a:t>
            </a:r>
          </a:p>
          <a:p>
            <a:pPr algn="r"/>
            <a:endParaRPr lang="tr-TR" altLang="tr-TR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6F2E612-B366-4D34-9BDE-5BABCE538B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altLang="tr-TR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İDEA  OLARAK  VARLIK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29E5E96-397B-4CF2-98C0-9477703606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188200" cy="4497387"/>
          </a:xfrm>
          <a:solidFill>
            <a:srgbClr val="FDF7E7"/>
          </a:solidFill>
          <a:ln w="38100">
            <a:solidFill>
              <a:srgbClr val="EF8F85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tr-TR" altLang="tr-TR" sz="2400">
                <a:latin typeface="Comic Sans MS" panose="030F0702030302020204" pitchFamily="66" charset="0"/>
              </a:rPr>
              <a:t>PLATON:Gerçek  olan  idealardır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tr-TR" altLang="tr-TR" sz="240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tr-TR" altLang="tr-TR" sz="2400">
                <a:latin typeface="Comic Sans MS" panose="030F0702030302020204" pitchFamily="66" charset="0"/>
              </a:rPr>
              <a:t>ARİSTOTELES : idealar  tek  tek  nesnelerin  özüdür.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tr-TR" altLang="tr-TR" sz="240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tr-TR" altLang="tr-TR" sz="2400">
                <a:latin typeface="Comic Sans MS" panose="030F0702030302020204" pitchFamily="66" charset="0"/>
              </a:rPr>
              <a:t>FARABİ: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tr-TR" altLang="tr-TR" sz="2400">
                <a:latin typeface="Comic Sans MS" panose="030F0702030302020204" pitchFamily="66" charset="0"/>
              </a:rPr>
              <a:t>	İki tür varlıktan söz eder; Mümkün  varlıkar ve  zorunlu varlıklar. Mümkün olan varlıkların  varlıkları başka mümkün varlıklara bağlıdır.</a:t>
            </a:r>
          </a:p>
          <a:p>
            <a:pPr marL="609600" indent="-609600">
              <a:lnSpc>
                <a:spcPct val="80000"/>
              </a:lnSpc>
              <a:buFontTx/>
              <a:buChar char="•"/>
            </a:pPr>
            <a:endParaRPr lang="tr-TR" altLang="tr-TR" sz="240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tr-TR" altLang="tr-TR" sz="2400">
                <a:latin typeface="Comic Sans MS" panose="030F0702030302020204" pitchFamily="66" charset="0"/>
              </a:rPr>
              <a:t>HEGEL:İdea Platondaki gibi değişmeyen gelişmeyen , durağan değildir.Mutlak ruh , tin , geist kendini doğada  gerçekleştirir.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7F11BAC-B7E4-4F9D-8205-C3072938E2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305675" cy="1143000"/>
          </a:xfrm>
          <a:ln w="28575">
            <a:solidFill>
              <a:srgbClr val="EF8F85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altLang="tr-TR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MADDE  OLARAK  VARLIK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3F2A633-7D27-4041-819F-C653C7B56F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261225" cy="4497387"/>
          </a:xfrm>
          <a:solidFill>
            <a:srgbClr val="FDF7E7"/>
          </a:solidFill>
          <a:ln w="38100">
            <a:solidFill>
              <a:srgbClr val="EF8F85"/>
            </a:solidFill>
            <a:miter lim="800000"/>
            <a:headEnd/>
            <a:tailEnd/>
          </a:ln>
        </p:spPr>
        <p:txBody>
          <a:bodyPr/>
          <a:lstStyle/>
          <a:p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MATERYALİZM  olarak da  anılır</a:t>
            </a:r>
          </a:p>
          <a:p>
            <a:pPr>
              <a:buFontTx/>
              <a:buNone/>
            </a:pP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Madde  dışında  bir gerçeklik  yoktur</a:t>
            </a:r>
          </a:p>
          <a:p>
            <a:pPr>
              <a:buFontTx/>
              <a:buNone/>
            </a:pP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Ruh ve  ruhsal  olayların  temelinde  de  maddi  olaylar  mevcuttur</a:t>
            </a:r>
          </a:p>
          <a:p>
            <a:pPr>
              <a:buFontTx/>
              <a:buNone/>
            </a:pPr>
            <a:endParaRPr lang="tr-TR" altLang="tr-TR" sz="2400">
              <a:latin typeface="Comic Sans MS" panose="030F0702030302020204" pitchFamily="66" charset="0"/>
            </a:endParaRPr>
          </a:p>
          <a:p>
            <a:r>
              <a:rPr lang="tr-TR" altLang="tr-TR" sz="2400">
                <a:latin typeface="Comic Sans MS" panose="030F0702030302020204" pitchFamily="66" charset="0"/>
              </a:rPr>
              <a:t>Maddi  olmayan  ve  algılanamayan  hiçbir  şey  gerçek değildir</a:t>
            </a:r>
          </a:p>
          <a:p>
            <a:pPr>
              <a:buFontTx/>
              <a:buNone/>
            </a:pPr>
            <a:endParaRPr lang="tr-TR" altLang="tr-TR"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E7CDC14F-EB0B-4F8C-B607-2E0FA3AE84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188200" cy="4497387"/>
          </a:xfrm>
          <a:solidFill>
            <a:srgbClr val="FDF7E7"/>
          </a:solidFill>
          <a:ln w="38100">
            <a:solidFill>
              <a:srgbClr val="EF8F85"/>
            </a:solidFill>
            <a:miter lim="800000"/>
            <a:headEnd/>
            <a:tailEnd/>
          </a:ln>
        </p:spPr>
        <p:txBody>
          <a:bodyPr/>
          <a:lstStyle/>
          <a:p>
            <a:endParaRPr lang="tr-TR" altLang="tr-TR" sz="2000">
              <a:latin typeface="Comic Sans MS" panose="030F0702030302020204" pitchFamily="66" charset="0"/>
            </a:endParaRPr>
          </a:p>
          <a:p>
            <a:r>
              <a:rPr lang="tr-TR" altLang="tr-TR" sz="2000">
                <a:latin typeface="Comic Sans MS" panose="030F0702030302020204" pitchFamily="66" charset="0"/>
              </a:rPr>
              <a:t>DEMOKRİTOS : Evren  atomlardan  oluşmuştur. Doğada  mekanik  bir  zorunluluk vardır.</a:t>
            </a:r>
          </a:p>
          <a:p>
            <a:r>
              <a:rPr lang="tr-TR" altLang="tr-TR" sz="2000">
                <a:latin typeface="Comic Sans MS" panose="030F0702030302020204" pitchFamily="66" charset="0"/>
              </a:rPr>
              <a:t>HOBBES : Dünya  mekanik  hareket  yasaları  tarafından  yönetilen  cisimlerin  bütünüdür. İnsan da hayvan da  bu  bütünün  parçasıdır.</a:t>
            </a:r>
          </a:p>
          <a:p>
            <a:r>
              <a:rPr lang="tr-TR" altLang="tr-TR" sz="2000">
                <a:latin typeface="Comic Sans MS" panose="030F0702030302020204" pitchFamily="66" charset="0"/>
              </a:rPr>
              <a:t>LA METRİE : Antropolojik  bir  materyalizm görüşü vardır.İnsanı  en  gelişmiş  makine  olarak  tanımlar.Ruh  organizmanın bir fonksiyonudur</a:t>
            </a:r>
          </a:p>
          <a:p>
            <a:r>
              <a:rPr lang="tr-TR" altLang="tr-TR" sz="2000">
                <a:latin typeface="Comic Sans MS" panose="030F0702030302020204" pitchFamily="66" charset="0"/>
              </a:rPr>
              <a:t>MARX: Dialektik Materyalizm  kuramını  oluşturmuştur. Madde bilincin dışında ondan bağımsız olarak vardır. Düşünme en ileri derecede gelişmiş maddenin bir ürünüdür. Madde düşünmeden önce vardır.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D4F2412C-4F6E-401E-B234-5AE03BCF5F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232650" cy="1143000"/>
          </a:xfrm>
          <a:noFill/>
          <a:ln w="28575">
            <a:solidFill>
              <a:srgbClr val="EF8F85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altLang="tr-TR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MADDE  OLARAK  VARLIK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F45A009-AE30-4514-9E91-79953E786C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305675" cy="1143000"/>
          </a:xfrm>
          <a:ln w="28575">
            <a:solidFill>
              <a:srgbClr val="EF8F85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altLang="tr-TR" sz="36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HEM DÜŞÜNCE HEM MADDE OLARAK VARLIK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5EED6DB-ACD6-46AE-ABFB-C1785C50E3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261225" cy="4497387"/>
          </a:xfrm>
          <a:solidFill>
            <a:srgbClr val="FDF7E7"/>
          </a:solidFill>
          <a:ln w="38100">
            <a:solidFill>
              <a:srgbClr val="EF8F85"/>
            </a:solidFill>
            <a:miter lim="800000"/>
            <a:headEnd/>
            <a:tailEnd/>
          </a:ln>
        </p:spPr>
        <p:txBody>
          <a:bodyPr/>
          <a:lstStyle/>
          <a:p>
            <a:endParaRPr lang="tr-TR" altLang="tr-TR" sz="2000">
              <a:latin typeface="Comic Sans MS" panose="030F0702030302020204" pitchFamily="66" charset="0"/>
            </a:endParaRPr>
          </a:p>
          <a:p>
            <a:r>
              <a:rPr lang="tr-TR" altLang="tr-TR" sz="2000">
                <a:latin typeface="Comic Sans MS" panose="030F0702030302020204" pitchFamily="66" charset="0"/>
              </a:rPr>
              <a:t>Varlığın  bir  yanı  ile ruh  bir  yanı  ile  madde  olduğunu  savunan  yaklaşımdır</a:t>
            </a:r>
          </a:p>
          <a:p>
            <a:pPr>
              <a:buFontTx/>
              <a:buNone/>
            </a:pPr>
            <a:endParaRPr lang="tr-TR" altLang="tr-TR" sz="2000">
              <a:latin typeface="Comic Sans MS" panose="030F0702030302020204" pitchFamily="66" charset="0"/>
            </a:endParaRPr>
          </a:p>
          <a:p>
            <a:r>
              <a:rPr lang="tr-TR" altLang="tr-TR" sz="2000">
                <a:latin typeface="Comic Sans MS" panose="030F0702030302020204" pitchFamily="66" charset="0"/>
              </a:rPr>
              <a:t>DÜALİZM – İKİCİLİK  olarak  da  anılır</a:t>
            </a:r>
          </a:p>
          <a:p>
            <a:pPr>
              <a:buFontTx/>
              <a:buNone/>
            </a:pPr>
            <a:endParaRPr lang="tr-TR" altLang="tr-TR" sz="2000">
              <a:latin typeface="Comic Sans MS" panose="030F0702030302020204" pitchFamily="66" charset="0"/>
            </a:endParaRPr>
          </a:p>
          <a:p>
            <a:r>
              <a:rPr lang="tr-TR" altLang="tr-TR" sz="2000">
                <a:latin typeface="Comic Sans MS" panose="030F0702030302020204" pitchFamily="66" charset="0"/>
              </a:rPr>
              <a:t>Temsilcisi  DESCARTES’tir.Özleri  bakımından  farklı  üç  töz  vardır : Tanrı , ruh  ve madde. Tanrı  sonsuz tözdür. Madde  ve  ruh  tamamen birbirinden  bağımsızdır. Maddenin  temel  niteliği  yer  kaplama , ruhun  temel  niteliği  düşünmedir. Madde  düşünemez, ruh da yer kaplamaz.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4843DF9-0EDC-47D2-833B-A9D76B22D8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305675" cy="1143000"/>
          </a:xfrm>
          <a:ln w="28575">
            <a:solidFill>
              <a:srgbClr val="EF8F85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altLang="tr-TR" sz="36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FENOMEN  OLARAK  VARLIK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286C1B3-403F-4B7C-B1F2-9191552F07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261225" cy="4497387"/>
          </a:xfrm>
          <a:solidFill>
            <a:srgbClr val="FDF7E7"/>
          </a:solidFill>
          <a:ln w="38100">
            <a:solidFill>
              <a:srgbClr val="EF8F85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altLang="tr-TR" sz="2400">
                <a:latin typeface="Comic Sans MS" panose="030F0702030302020204" pitchFamily="66" charset="0"/>
              </a:rPr>
              <a:t>Kurucusu  HUSSERL’dir</a:t>
            </a:r>
          </a:p>
          <a:p>
            <a:r>
              <a:rPr lang="tr-TR" altLang="tr-TR" sz="2400">
                <a:latin typeface="Comic Sans MS" panose="030F0702030302020204" pitchFamily="66" charset="0"/>
              </a:rPr>
              <a:t>Fenomen  bilincin  önündeki  her  şeydir</a:t>
            </a:r>
          </a:p>
          <a:p>
            <a:r>
              <a:rPr lang="tr-TR" altLang="tr-TR" sz="2400">
                <a:latin typeface="Comic Sans MS" panose="030F0702030302020204" pitchFamily="66" charset="0"/>
              </a:rPr>
              <a:t>Bilince  göre varlık , bilinç  için  varlık  vardır</a:t>
            </a:r>
          </a:p>
          <a:p>
            <a:r>
              <a:rPr lang="tr-TR" altLang="tr-TR" sz="2400">
                <a:latin typeface="Comic Sans MS" panose="030F0702030302020204" pitchFamily="66" charset="0"/>
              </a:rPr>
              <a:t>Varlık  objenin  suje  için  taşıdığı  anlamdır</a:t>
            </a:r>
          </a:p>
          <a:p>
            <a:r>
              <a:rPr lang="tr-TR" altLang="tr-TR" sz="2400">
                <a:latin typeface="Comic Sans MS" panose="030F0702030302020204" pitchFamily="66" charset="0"/>
              </a:rPr>
              <a:t>Tüm  nesnelerin  gerisinde  özler  vadır</a:t>
            </a:r>
          </a:p>
          <a:p>
            <a:r>
              <a:rPr lang="tr-TR" altLang="tr-TR" sz="2400">
                <a:latin typeface="Comic Sans MS" panose="030F0702030302020204" pitchFamily="66" charset="0"/>
              </a:rPr>
              <a:t>Asıl  varolanlar fenomenlerdir yani nesnelerin taşıdıkları özlerdir</a:t>
            </a:r>
          </a:p>
          <a:p>
            <a:r>
              <a:rPr lang="tr-TR" altLang="tr-TR" sz="2400">
                <a:latin typeface="Comic Sans MS" panose="030F0702030302020204" pitchFamily="66" charset="0"/>
              </a:rPr>
              <a:t>Fenomenlerin bilgisini  bir  bilim  gibi  geliştirmek  istediği  için  yaklaşımı FENOMENOLOJİ  olarak  anılır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BAC481C-F331-4508-B0F5-4481FE2548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ONTOLOJİ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5F141F5-05A4-4C36-839F-2C4DAA0D8D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261225" cy="4497387"/>
          </a:xfrm>
          <a:solidFill>
            <a:srgbClr val="FDF7E7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tr-TR" altLang="tr-TR" sz="24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tr-TR" altLang="tr-TR" sz="2800">
                <a:latin typeface="Comic Sans MS" panose="030F0702030302020204" pitchFamily="66" charset="0"/>
              </a:rPr>
              <a:t>Tüm  varolma  biçimlerini  ;</a:t>
            </a:r>
          </a:p>
          <a:p>
            <a:pPr>
              <a:lnSpc>
                <a:spcPct val="90000"/>
              </a:lnSpc>
            </a:pPr>
            <a:endParaRPr lang="tr-TR" altLang="tr-TR" sz="2800">
              <a:latin typeface="Comic Sans MS" panose="030F0702030302020204" pitchFamily="66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>
                <a:latin typeface="Comic Sans MS" panose="030F0702030302020204" pitchFamily="66" charset="0"/>
              </a:rPr>
              <a:t>DÜŞÜNSEL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tr-TR" altLang="tr-TR">
                <a:latin typeface="Comic Sans MS" panose="030F0702030302020204" pitchFamily="66" charset="0"/>
              </a:rPr>
              <a:t>	GERÇEK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tr-TR" altLang="tr-TR">
                <a:latin typeface="Comic Sans MS" panose="030F0702030302020204" pitchFamily="66" charset="0"/>
              </a:rPr>
              <a:t>	OLASILIK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tr-TR" altLang="tr-TR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400">
                <a:latin typeface="Comic Sans MS" panose="030F0702030302020204" pitchFamily="66" charset="0"/>
              </a:rPr>
              <a:t>    </a:t>
            </a:r>
            <a:r>
              <a:rPr lang="tr-TR" altLang="tr-TR" sz="2800">
                <a:latin typeface="Comic Sans MS" panose="030F0702030302020204" pitchFamily="66" charset="0"/>
              </a:rPr>
              <a:t>İçine  alan  ve  derinlemesine  araştıran  felsefe  disiplinidir.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1AB4784-9E05-45E0-BB0C-9029BA48E4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075" y="333375"/>
            <a:ext cx="7305675" cy="1036638"/>
          </a:xfr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altLang="tr-TR" sz="36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BİLİM  VE  FELSEFEYE  GÖRE  VARLIK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EDAE15B-4584-4C91-9951-F924F086F7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261225" cy="4783137"/>
          </a:xfrm>
          <a:solidFill>
            <a:srgbClr val="FDF7E7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altLang="tr-TR" sz="1800">
                <a:latin typeface="Comic Sans MS" panose="030F0702030302020204" pitchFamily="66" charset="0"/>
              </a:rPr>
              <a:t>FELSEFE  VARLIĞI  BİR  BÜTÜN  OLARAK  ELE  ALIP  İNCELER</a:t>
            </a:r>
          </a:p>
          <a:p>
            <a:pPr>
              <a:buFontTx/>
              <a:buNone/>
            </a:pPr>
            <a:endParaRPr lang="tr-TR" altLang="tr-TR" sz="1800">
              <a:latin typeface="Comic Sans MS" panose="030F0702030302020204" pitchFamily="66" charset="0"/>
            </a:endParaRPr>
          </a:p>
          <a:p>
            <a:r>
              <a:rPr lang="tr-TR" altLang="tr-TR" sz="1800">
                <a:latin typeface="Comic Sans MS" panose="030F0702030302020204" pitchFamily="66" charset="0"/>
              </a:rPr>
              <a:t>BİLİM  İSE  VARLIĞI  BÖLEREK  İNCELER</a:t>
            </a:r>
          </a:p>
          <a:p>
            <a:pPr>
              <a:buFontTx/>
              <a:buNone/>
            </a:pPr>
            <a:endParaRPr lang="tr-TR" altLang="tr-TR" sz="1800">
              <a:latin typeface="Comic Sans MS" panose="030F0702030302020204" pitchFamily="66" charset="0"/>
            </a:endParaRPr>
          </a:p>
          <a:p>
            <a:r>
              <a:rPr lang="tr-TR" altLang="tr-TR" sz="1800">
                <a:latin typeface="Comic Sans MS" panose="030F0702030302020204" pitchFamily="66" charset="0"/>
              </a:rPr>
              <a:t>FELSEFE  GENEL  BİR  VARLIK  KAVRAMINI ELE  ALARAK  İNCELERKEN ;</a:t>
            </a:r>
          </a:p>
          <a:p>
            <a:endParaRPr lang="tr-TR" altLang="tr-TR" sz="180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tr-TR" altLang="tr-TR" sz="1800">
                <a:latin typeface="Comic Sans MS" panose="030F0702030302020204" pitchFamily="66" charset="0"/>
              </a:rPr>
              <a:t>	“VARLIK  VAR  MIDIR?” </a:t>
            </a:r>
          </a:p>
          <a:p>
            <a:pPr>
              <a:buFontTx/>
              <a:buNone/>
            </a:pPr>
            <a:r>
              <a:rPr lang="tr-TR" altLang="tr-TR" sz="1800">
                <a:latin typeface="Comic Sans MS" panose="030F0702030302020204" pitchFamily="66" charset="0"/>
              </a:rPr>
              <a:t>			VE </a:t>
            </a:r>
          </a:p>
          <a:p>
            <a:pPr>
              <a:buFontTx/>
              <a:buNone/>
            </a:pPr>
            <a:r>
              <a:rPr lang="tr-TR" altLang="tr-TR" sz="1800">
                <a:latin typeface="Comic Sans MS" panose="030F0702030302020204" pitchFamily="66" charset="0"/>
              </a:rPr>
              <a:t>	“VAROLMA  BİÇİMLERİ  NELERDİR?” SORULARINI  SORAR</a:t>
            </a:r>
          </a:p>
          <a:p>
            <a:pPr>
              <a:buFontTx/>
              <a:buNone/>
            </a:pPr>
            <a:endParaRPr lang="tr-TR" altLang="tr-TR" sz="1800">
              <a:latin typeface="Comic Sans MS" panose="030F0702030302020204" pitchFamily="66" charset="0"/>
            </a:endParaRPr>
          </a:p>
          <a:p>
            <a:r>
              <a:rPr lang="tr-TR" altLang="tr-TR" sz="1800">
                <a:latin typeface="Comic Sans MS" panose="030F0702030302020204" pitchFamily="66" charset="0"/>
              </a:rPr>
              <a:t>BİLİM  İSE  VARLIĞIN  OLDUĞUNU  PEŞİNEN  KABUL  EDER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85E1FC3-8B10-49E5-87B3-F9BE32BB8C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altLang="tr-TR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METAFİZİK - ONTOLOJİ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B907170-42C8-4275-ACAD-3F5D33D3C6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045325" cy="4497387"/>
          </a:xfrm>
          <a:solidFill>
            <a:srgbClr val="FDF7E7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altLang="tr-TR" sz="2000">
                <a:latin typeface="Comic Sans MS" panose="030F0702030302020204" pitchFamily="66" charset="0"/>
              </a:rPr>
              <a:t>Metafizik  kavramı  uzun  süre  ontoloji  kavramı  ile  aynı anlamda  kullanılmıştır.</a:t>
            </a:r>
          </a:p>
          <a:p>
            <a:pPr>
              <a:buFontTx/>
              <a:buNone/>
            </a:pPr>
            <a:endParaRPr lang="tr-TR" altLang="tr-TR" sz="2000">
              <a:latin typeface="Comic Sans MS" panose="030F0702030302020204" pitchFamily="66" charset="0"/>
            </a:endParaRPr>
          </a:p>
          <a:p>
            <a:r>
              <a:rPr lang="tr-TR" altLang="tr-TR" sz="2000">
                <a:latin typeface="Comic Sans MS" panose="030F0702030302020204" pitchFamily="66" charset="0"/>
              </a:rPr>
              <a:t>Metafizik  varlığı  çok  geniş  ve  kapsamlı  ele  alırken  ontoloji  varlığı  daha sınırlayıcı  bir  biçimde  </a:t>
            </a:r>
          </a:p>
          <a:p>
            <a:pPr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		varlık  nedir?</a:t>
            </a:r>
          </a:p>
          <a:p>
            <a:pPr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		varlığın  gerçekliği  ve  prensipleri  nelerdir?</a:t>
            </a:r>
          </a:p>
          <a:p>
            <a:pPr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		varlığın  kategorileri  ve  tabakaları  nelerdir?</a:t>
            </a:r>
          </a:p>
          <a:p>
            <a:pPr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	gibi  sorularla  ele alır.</a:t>
            </a:r>
          </a:p>
          <a:p>
            <a:pPr>
              <a:buFontTx/>
              <a:buNone/>
            </a:pPr>
            <a:endParaRPr lang="tr-TR" altLang="tr-TR" sz="2000">
              <a:latin typeface="Comic Sans MS" panose="030F0702030302020204" pitchFamily="66" charset="0"/>
            </a:endParaRPr>
          </a:p>
          <a:p>
            <a:r>
              <a:rPr lang="tr-TR" altLang="tr-TR" sz="2000">
                <a:latin typeface="Comic Sans MS" panose="030F0702030302020204" pitchFamily="66" charset="0"/>
              </a:rPr>
              <a:t>“VARLIK”  kavramı  metafiziğe  “VAROLAN”  kavramı  ontolojiye  ait  kavramlardır.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3EC7A0A-F21E-412D-897E-19D8851874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altLang="tr-TR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VARLIĞA  YAKLAŞIMLAR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35E758A-24E7-4CA7-9A8A-96BF0D438E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188200" cy="4783137"/>
          </a:xfrm>
          <a:solidFill>
            <a:srgbClr val="FDF7E7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400" dirty="0">
                <a:latin typeface="Comic Sans MS" panose="030F0702030302020204" pitchFamily="66" charset="0"/>
              </a:rPr>
              <a:t>FELSEFEDE  VARLIĞA  İKİ  YAKLAŞIM  SÖZKONUSUDUR</a:t>
            </a:r>
          </a:p>
          <a:p>
            <a:pPr>
              <a:lnSpc>
                <a:spcPct val="80000"/>
              </a:lnSpc>
            </a:pPr>
            <a:endParaRPr lang="tr-TR" altLang="tr-TR" sz="24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endParaRPr lang="tr-TR" altLang="tr-TR" sz="24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endParaRPr lang="tr-TR" altLang="tr-TR" sz="24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endParaRPr lang="tr-TR" altLang="tr-TR" sz="24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tr-TR" altLang="tr-TR" sz="24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400" dirty="0">
                <a:latin typeface="Comic Sans MS" panose="030F0702030302020204" pitchFamily="66" charset="0"/>
              </a:rPr>
              <a:t>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400" dirty="0">
                <a:latin typeface="Comic Sans MS" panose="030F0702030302020204" pitchFamily="66" charset="0"/>
              </a:rPr>
              <a:t>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400" dirty="0">
                <a:latin typeface="Comic Sans MS" panose="030F0702030302020204" pitchFamily="66" charset="0"/>
              </a:rPr>
              <a:t>    Varlığın  Olmadığını         Varlığın  Olduğunu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tr-TR" altLang="tr-TR" sz="2400" dirty="0">
                <a:latin typeface="Comic Sans MS" panose="030F0702030302020204" pitchFamily="66" charset="0"/>
              </a:rPr>
              <a:t>Savunan  Yaklaşım         Savunan  Yaklaşım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altLang="tr-TR" sz="24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400" dirty="0">
                <a:latin typeface="Comic Sans MS" panose="030F0702030302020204" pitchFamily="66" charset="0"/>
              </a:rPr>
              <a:t>          ( NİHİLİZM )                 ( REALİZM )</a:t>
            </a:r>
          </a:p>
        </p:txBody>
      </p:sp>
      <p:sp>
        <p:nvSpPr>
          <p:cNvPr id="15364" name="AutoShape 4">
            <a:extLst>
              <a:ext uri="{FF2B5EF4-FFF2-40B4-BE49-F238E27FC236}">
                <a16:creationId xmlns:a16="http://schemas.microsoft.com/office/drawing/2014/main" id="{F4A5332F-38A1-443D-BF35-D948ADE12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2781300"/>
            <a:ext cx="1943100" cy="1800225"/>
          </a:xfrm>
          <a:prstGeom prst="curvedRightArrow">
            <a:avLst>
              <a:gd name="adj1" fmla="val 20000"/>
              <a:gd name="adj2" fmla="val 40000"/>
              <a:gd name="adj3" fmla="val 359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>
              <a:solidFill>
                <a:schemeClr val="accent2"/>
              </a:solidFill>
            </a:endParaRPr>
          </a:p>
        </p:txBody>
      </p:sp>
      <p:sp>
        <p:nvSpPr>
          <p:cNvPr id="15365" name="AutoShape 5">
            <a:extLst>
              <a:ext uri="{FF2B5EF4-FFF2-40B4-BE49-F238E27FC236}">
                <a16:creationId xmlns:a16="http://schemas.microsoft.com/office/drawing/2014/main" id="{A7C3EE39-5983-4244-A6D2-61AD12931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2852738"/>
            <a:ext cx="1870075" cy="1728787"/>
          </a:xfrm>
          <a:prstGeom prst="curvedLeftArrow">
            <a:avLst>
              <a:gd name="adj1" fmla="val 20000"/>
              <a:gd name="adj2" fmla="val 40000"/>
              <a:gd name="adj3" fmla="val 3605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09444DD-2EBB-48DE-8BD5-B3420E6CFE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altLang="tr-TR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NİHİLİZM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921055E-DC3D-4E96-A146-020E13C070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188200" cy="4497387"/>
          </a:xfrm>
          <a:solidFill>
            <a:srgbClr val="FDF7E7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</a:pPr>
            <a:endParaRPr lang="tr-TR" altLang="tr-TR" sz="280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tr-TR" altLang="tr-TR" sz="2800">
                <a:latin typeface="Comic Sans MS" panose="030F0702030302020204" pitchFamily="66" charset="0"/>
              </a:rPr>
              <a:t>TAOCULUK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tr-TR" altLang="tr-TR" sz="2800">
              <a:latin typeface="Comic Sans MS" panose="030F0702030302020204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tr-TR" altLang="tr-TR" sz="2800">
                <a:latin typeface="Comic Sans MS" panose="030F0702030302020204" pitchFamily="66" charset="0"/>
              </a:rPr>
              <a:t>Kurucusu  Lao  TSE adlı  bir  düşünürdür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tr-TR" altLang="tr-TR" sz="2800">
                <a:latin typeface="Comic Sans MS" panose="030F0702030302020204" pitchFamily="66" charset="0"/>
              </a:rPr>
              <a:t>Bu  öğretiye  göre  doğa  evrenin  düzenidir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tr-TR" altLang="tr-TR" sz="2800">
                <a:latin typeface="Comic Sans MS" panose="030F0702030302020204" pitchFamily="66" charset="0"/>
              </a:rPr>
              <a:t>Ana  ilkesi  doğaya  göre  yaşamak  onun  ilkeleri ve  yasaları  ile  özdeşleşmektir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DE8E15A-5C21-45E3-8B3B-22DFEBD0F3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161213" cy="1143000"/>
          </a:xfrm>
          <a:ln w="28575">
            <a:solidFill>
              <a:srgbClr val="EF8F85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altLang="tr-TR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NİHİLİZM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BD1AAF5-B58A-44D8-9609-76993D8001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188200" cy="4497387"/>
          </a:xfrm>
          <a:solidFill>
            <a:srgbClr val="FDF7E7"/>
          </a:solidFill>
          <a:ln w="38100">
            <a:solidFill>
              <a:srgbClr val="EF8F85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400">
                <a:latin typeface="Comic Sans MS" panose="030F0702030302020204" pitchFamily="66" charset="0"/>
              </a:rPr>
              <a:t>Latince’de  “Hiç”  anlamına  gelen bir  sözcüktür</a:t>
            </a:r>
          </a:p>
          <a:p>
            <a:pPr>
              <a:lnSpc>
                <a:spcPct val="90000"/>
              </a:lnSpc>
            </a:pPr>
            <a:r>
              <a:rPr lang="tr-TR" altLang="tr-TR" sz="2400">
                <a:latin typeface="Comic Sans MS" panose="030F0702030302020204" pitchFamily="66" charset="0"/>
              </a:rPr>
              <a:t>Geniş  anlamda  nihilizm  hiçbir değer  kabul etmeyen  ve  kural  tanımayan anlayışları dile getirir</a:t>
            </a:r>
          </a:p>
          <a:p>
            <a:pPr>
              <a:lnSpc>
                <a:spcPct val="90000"/>
              </a:lnSpc>
            </a:pPr>
            <a:r>
              <a:rPr lang="tr-TR" altLang="tr-TR" sz="2400">
                <a:latin typeface="Comic Sans MS" panose="030F0702030302020204" pitchFamily="66" charset="0"/>
              </a:rPr>
              <a:t>Siyasal  bir  görüş  olarak ; toplum düzeni  hakkında  insanlara  benimsetilmiş  tüm  fikirlere  karşı çıkar</a:t>
            </a:r>
          </a:p>
          <a:p>
            <a:pPr>
              <a:lnSpc>
                <a:spcPct val="90000"/>
              </a:lnSpc>
            </a:pPr>
            <a:r>
              <a:rPr lang="tr-TR" altLang="tr-TR" sz="2400">
                <a:latin typeface="Comic Sans MS" panose="030F0702030302020204" pitchFamily="66" charset="0"/>
              </a:rPr>
              <a:t>Bir  çeşidi  de  toplumdaki  her  türlü  otoriteye  karşı  çıkar. </a:t>
            </a:r>
          </a:p>
          <a:p>
            <a:pPr>
              <a:lnSpc>
                <a:spcPct val="90000"/>
              </a:lnSpc>
            </a:pPr>
            <a:r>
              <a:rPr lang="tr-TR" altLang="tr-TR" sz="2400">
                <a:latin typeface="Comic Sans MS" panose="030F0702030302020204" pitchFamily="66" charset="0"/>
              </a:rPr>
              <a:t>İnduvidializm _ Bireycilik , Anarşizm ile uzlaşır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857C9F0-1970-4EFC-AC95-94A936F77D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altLang="tr-TR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REALİZM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B57BF0B-1188-439E-9789-8E33D9FCE7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188200" cy="4783137"/>
          </a:xfrm>
          <a:solidFill>
            <a:srgbClr val="FDF7E7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tr-TR" altLang="tr-TR" sz="1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tr-TR" altLang="tr-TR" sz="1800">
                <a:latin typeface="Comic Sans MS" panose="030F0702030302020204" pitchFamily="66" charset="0"/>
              </a:rPr>
              <a:t>VARLIĞIN  İNSAN  BİLİNCİNDEN  BAĞIMSIZ  VE NESNEL  OLARAK  VAROLDUĞUNU  İLERİ  SÜREN YAKLAŞIM</a:t>
            </a:r>
          </a:p>
          <a:p>
            <a:pPr>
              <a:lnSpc>
                <a:spcPct val="90000"/>
              </a:lnSpc>
            </a:pPr>
            <a:endParaRPr lang="tr-TR" altLang="tr-TR" sz="1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tr-TR" altLang="tr-TR" sz="1800">
                <a:latin typeface="Comic Sans MS" panose="030F0702030302020204" pitchFamily="66" charset="0"/>
              </a:rPr>
              <a:t>VARLIĞI  OLUŞ  OLARAK  KABUL  EDEN  YAKLAŞIM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1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tr-TR" altLang="tr-TR" sz="1800">
                <a:latin typeface="Comic Sans MS" panose="030F0702030302020204" pitchFamily="66" charset="0"/>
              </a:rPr>
              <a:t>VARLIĞI  İDEA  OLARAK  KABUL  EDEN  YAKLAŞIM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1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tr-TR" altLang="tr-TR" sz="1800">
                <a:latin typeface="Comic Sans MS" panose="030F0702030302020204" pitchFamily="66" charset="0"/>
              </a:rPr>
              <a:t>VARLIĞI  MADDE  OLARAK  KABUL  EDEN  YAKLAŞIM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1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tr-TR" altLang="tr-TR" sz="1800">
                <a:latin typeface="Comic Sans MS" panose="030F0702030302020204" pitchFamily="66" charset="0"/>
              </a:rPr>
              <a:t>VARLIĞI  HEM DÜŞÜNCE  HEM MADDE  OLARAK  KABUL  EDEN  YAKLAŞIM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1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tr-TR" altLang="tr-TR" sz="1800">
                <a:latin typeface="Comic Sans MS" panose="030F0702030302020204" pitchFamily="66" charset="0"/>
              </a:rPr>
              <a:t>VARLIĞI  FENOMEN  OLARAK  KABUL  EDEN  YAKLAŞIM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881B5B4-EC92-496C-8684-CD1E95B878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075" y="476250"/>
            <a:ext cx="7305675" cy="893763"/>
          </a:xfrm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altLang="tr-TR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OLUŞ  OLARAK  VARLIK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67B7EFD-7840-430B-A5B6-8233E26C3A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188200" cy="4497387"/>
          </a:xfrm>
          <a:solidFill>
            <a:srgbClr val="FDF7E7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000">
                <a:latin typeface="Comic Sans MS" panose="030F0702030302020204" pitchFamily="66" charset="0"/>
              </a:rPr>
              <a:t>HERAKLEİTOS : </a:t>
            </a:r>
            <a:r>
              <a:rPr lang="tr-TR" altLang="tr-TR" sz="2200">
                <a:latin typeface="Comic Sans MS" panose="030F0702030302020204" pitchFamily="66" charset="0"/>
              </a:rPr>
              <a:t>Evrenin  ana  maddesi  ateştir.Ateş  değişmez  bir  yasaya  göre  buhar , su , toprak  olur  ve  yine  ateşe döner. Değişmeyen  tek  şey  değişimin  kendisidir. Doğadaki  bu  değişim  bir düzene göre  olur  bu  düzen  “LOGOS”tur.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200">
                <a:latin typeface="Comic Sans MS" panose="030F0702030302020204" pitchFamily="66" charset="0"/>
              </a:rPr>
              <a:t>		“HER  ŞEY  AKAR”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200">
                <a:latin typeface="Comic Sans MS" panose="030F0702030302020204" pitchFamily="66" charset="0"/>
              </a:rPr>
              <a:t>		“AYNI  IRMAKTA  İKİ  KEZ  YIKANILMAZ”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22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tr-TR" altLang="tr-TR" sz="2200">
                <a:latin typeface="Comic Sans MS" panose="030F0702030302020204" pitchFamily="66" charset="0"/>
              </a:rPr>
              <a:t>WHİTEHEAD : Varlığın  ne  olduğunu  anlamak  için  doğaya bakmak  yeterlidir.Doğa  soyut , mekanik yapma  bir varlık  değildir. Aksine  doğa  yaşayan  bir  oluştur.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79</TotalTime>
  <Words>508</Words>
  <Application>Microsoft Office PowerPoint</Application>
  <PresentationFormat>Ekran Gösterisi (4:3)</PresentationFormat>
  <Paragraphs>118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Arial</vt:lpstr>
      <vt:lpstr>Comic Sans MS</vt:lpstr>
      <vt:lpstr>Kimono</vt:lpstr>
      <vt:lpstr>VARLIK  FELSEFESİ ( ONTOLOJİ )</vt:lpstr>
      <vt:lpstr>ONTOLOJİ</vt:lpstr>
      <vt:lpstr>BİLİM  VE  FELSEFEYE  GÖRE  VARLIK</vt:lpstr>
      <vt:lpstr>METAFİZİK - ONTOLOJİ</vt:lpstr>
      <vt:lpstr>VARLIĞA  YAKLAŞIMLAR</vt:lpstr>
      <vt:lpstr>NİHİLİZM</vt:lpstr>
      <vt:lpstr>NİHİLİZM</vt:lpstr>
      <vt:lpstr>REALİZM</vt:lpstr>
      <vt:lpstr>OLUŞ  OLARAK  VARLIK</vt:lpstr>
      <vt:lpstr>İDEA  OLARAK  VARLIK</vt:lpstr>
      <vt:lpstr>MADDE  OLARAK  VARLIK</vt:lpstr>
      <vt:lpstr>MADDE  OLARAK  VARLIK</vt:lpstr>
      <vt:lpstr>HEM DÜŞÜNCE HEM MADDE OLARAK VARLIK</vt:lpstr>
      <vt:lpstr>FENOMEN  OLARAK  VARLIK</vt:lpstr>
    </vt:vector>
  </TitlesOfParts>
  <Company>1986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VARLIK FELSEFESİ (ONTOLOJİ)</dc:title>
  <dc:creator>http://www.nedir.org</dc:creator>
  <cp:lastModifiedBy>mehmet genç</cp:lastModifiedBy>
  <cp:revision>4</cp:revision>
  <dcterms:created xsi:type="dcterms:W3CDTF">2005-01-02T00:51:51Z</dcterms:created>
  <dcterms:modified xsi:type="dcterms:W3CDTF">2018-11-21T10:22:00Z</dcterms:modified>
</cp:coreProperties>
</file>