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71" r:id="rId3"/>
    <p:sldId id="272" r:id="rId4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99"/>
    <a:srgbClr val="FF7C80"/>
    <a:srgbClr val="660066"/>
    <a:srgbClr val="FF0066"/>
    <a:srgbClr val="FFFF00"/>
    <a:srgbClr val="FFCC00"/>
    <a:srgbClr val="00FF99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28" autoAdjust="0"/>
    <p:restoredTop sz="94660"/>
  </p:normalViewPr>
  <p:slideViewPr>
    <p:cSldViewPr>
      <p:cViewPr varScale="1">
        <p:scale>
          <a:sx n="69" d="100"/>
          <a:sy n="69" d="100"/>
        </p:scale>
        <p:origin x="-14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8F3E94-0A8A-4276-A34B-3457C1A47A8C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E53D95-C948-4707-AB8B-B902A8220D4A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26012D-31A4-4021-BB1E-8114B9FEA0C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32D8A1-08F5-4C0D-BCD3-897B9925D174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DA4F9C-B817-498E-99C9-6B487DCECDCE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CBEEE5-A394-4320-873D-C60E5DED19ED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48DE2A-4FE7-4533-AE4F-8CC7EE133EC0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A5B31C-20ED-4339-8021-58F144A7B3B1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EA0C5-8514-4DCD-B73E-62810209D79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B4AF61-2017-41C9-A307-AB3C94CE33A8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465422-1476-401A-9BE5-A09BE4288E23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başlık stili için tıklatın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8259D7D1-384E-41D5-B049-5B29396F5174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solidFill>
            <a:srgbClr val="9900FF"/>
          </a:solidFill>
        </p:spPr>
        <p:txBody>
          <a:bodyPr/>
          <a:lstStyle/>
          <a:p>
            <a:r>
              <a:rPr lang="tr-TR" b="1" smtClean="0">
                <a:solidFill>
                  <a:schemeClr val="folHlink"/>
                </a:solidFill>
              </a:rPr>
              <a:t>Yer-Yön </a:t>
            </a:r>
            <a:r>
              <a:rPr lang="tr-TR" b="1">
                <a:solidFill>
                  <a:schemeClr val="folHlink"/>
                </a:solidFill>
              </a:rPr>
              <a:t>Zarfı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>
              <a:spcBef>
                <a:spcPct val="50000"/>
              </a:spcBef>
              <a:buFontTx/>
              <a:buNone/>
            </a:pPr>
            <a:r>
              <a:rPr lang="tr-TR"/>
              <a:t>      </a:t>
            </a:r>
            <a:r>
              <a:rPr lang="tr-TR" sz="3000"/>
              <a:t>Fiilin  nereye  doğru  olduğunu  bildiren kelimelerdir. Fiile  sorulan  </a:t>
            </a:r>
            <a:r>
              <a:rPr lang="tr-TR" sz="3000" b="1">
                <a:solidFill>
                  <a:srgbClr val="00FF99"/>
                </a:solidFill>
              </a:rPr>
              <a:t>“nereye”</a:t>
            </a:r>
            <a:r>
              <a:rPr lang="tr-TR" sz="3000"/>
              <a:t> sorusunun  cevabı  </a:t>
            </a:r>
            <a:r>
              <a:rPr lang="tr-TR" sz="3000" b="1"/>
              <a:t>içeri, dışarı, aşağı, yukarı, ileri , geri, beri</a:t>
            </a:r>
            <a:r>
              <a:rPr lang="tr-TR" sz="3000"/>
              <a:t>   kelimelerinden herhangi birisiyle  yer-yön zarfıdır.</a:t>
            </a:r>
          </a:p>
          <a:p>
            <a:r>
              <a:rPr lang="tr-TR" sz="3000" b="1">
                <a:solidFill>
                  <a:srgbClr val="FF9933"/>
                </a:solidFill>
              </a:rPr>
              <a:t>Örnekler:</a:t>
            </a:r>
          </a:p>
          <a:p>
            <a:endParaRPr lang="tr-TR" sz="3000" b="1">
              <a:solidFill>
                <a:srgbClr val="FF9933"/>
              </a:solidFill>
            </a:endParaRPr>
          </a:p>
        </p:txBody>
      </p:sp>
      <p:sp>
        <p:nvSpPr>
          <p:cNvPr id="34820" name="AutoShape 4"/>
          <p:cNvSpPr>
            <a:spLocks noChangeArrowheads="1"/>
          </p:cNvSpPr>
          <p:nvPr/>
        </p:nvSpPr>
        <p:spPr bwMode="auto">
          <a:xfrm>
            <a:off x="323850" y="1412875"/>
            <a:ext cx="360363" cy="4318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FF00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34850" name="Rectangle 34"/>
          <p:cNvSpPr>
            <a:spLocks noChangeArrowheads="1"/>
          </p:cNvSpPr>
          <p:nvPr/>
        </p:nvSpPr>
        <p:spPr bwMode="auto">
          <a:xfrm>
            <a:off x="250825" y="4221163"/>
            <a:ext cx="8066088" cy="2378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tr-TR" sz="3000" u="sng">
                <a:solidFill>
                  <a:srgbClr val="66FF33"/>
                </a:solidFill>
              </a:rPr>
              <a:t>Yukarı</a:t>
            </a:r>
            <a:r>
              <a:rPr lang="tr-TR" sz="3000" b="0"/>
              <a:t> çıktı. </a:t>
            </a:r>
          </a:p>
          <a:p>
            <a:r>
              <a:rPr lang="tr-TR" sz="3000" u="sng">
                <a:solidFill>
                  <a:srgbClr val="FF9933"/>
                </a:solidFill>
              </a:rPr>
              <a:t>Geri</a:t>
            </a:r>
            <a:r>
              <a:rPr lang="tr-TR" sz="3000" b="0"/>
              <a:t> geldi.  </a:t>
            </a:r>
          </a:p>
          <a:p>
            <a:r>
              <a:rPr lang="tr-TR" sz="3000" u="sng">
                <a:solidFill>
                  <a:schemeClr val="folHlink"/>
                </a:solidFill>
              </a:rPr>
              <a:t>Aşağı</a:t>
            </a:r>
            <a:r>
              <a:rPr lang="tr-TR" sz="3000"/>
              <a:t> </a:t>
            </a:r>
            <a:r>
              <a:rPr lang="tr-TR" sz="3000" b="0"/>
              <a:t>indi. </a:t>
            </a:r>
          </a:p>
          <a:p>
            <a:r>
              <a:rPr lang="tr-TR" sz="3000" u="sng">
                <a:solidFill>
                  <a:srgbClr val="00FF99"/>
                </a:solidFill>
              </a:rPr>
              <a:t>İleri</a:t>
            </a:r>
            <a:r>
              <a:rPr lang="tr-TR" sz="3000"/>
              <a:t> </a:t>
            </a:r>
            <a:r>
              <a:rPr lang="tr-TR" sz="3000" b="0"/>
              <a:t>gitti.</a:t>
            </a:r>
          </a:p>
          <a:p>
            <a:r>
              <a:rPr lang="tr-TR" sz="3000" b="0"/>
              <a:t>Yağmuru gören tavuklar </a:t>
            </a:r>
            <a:r>
              <a:rPr lang="tr-TR" sz="3000" u="sng">
                <a:solidFill>
                  <a:srgbClr val="CC00FF"/>
                </a:solidFill>
              </a:rPr>
              <a:t>içeri </a:t>
            </a:r>
            <a:r>
              <a:rPr lang="tr-TR" sz="3000" b="0"/>
              <a:t>kaçıştılar.</a:t>
            </a:r>
            <a:r>
              <a:rPr lang="tr-TR" b="0"/>
              <a:t>                 </a:t>
            </a:r>
            <a:endParaRPr lang="en-US" b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34818">
                                            <p:txEl>
                                              <p:charRg st="4294967295" end="429496729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r>
              <a:rPr lang="tr-TR" sz="4000" b="1">
                <a:solidFill>
                  <a:srgbClr val="99FF33"/>
                </a:solidFill>
              </a:rPr>
              <a:t>Örnek:</a:t>
            </a:r>
          </a:p>
        </p:txBody>
      </p:sp>
      <p:grpSp>
        <p:nvGrpSpPr>
          <p:cNvPr id="35844" name="Group 52"/>
          <p:cNvGrpSpPr>
            <a:grpSpLocks/>
          </p:cNvGrpSpPr>
          <p:nvPr/>
        </p:nvGrpSpPr>
        <p:grpSpPr bwMode="auto">
          <a:xfrm>
            <a:off x="755650" y="476250"/>
            <a:ext cx="8137525" cy="5705475"/>
            <a:chOff x="1020" y="1661"/>
            <a:chExt cx="4036" cy="2449"/>
          </a:xfrm>
        </p:grpSpPr>
        <p:grpSp>
          <p:nvGrpSpPr>
            <p:cNvPr id="35845" name="Group 50"/>
            <p:cNvGrpSpPr>
              <a:grpSpLocks/>
            </p:cNvGrpSpPr>
            <p:nvPr/>
          </p:nvGrpSpPr>
          <p:grpSpPr bwMode="auto">
            <a:xfrm>
              <a:off x="1111" y="1661"/>
              <a:ext cx="2793" cy="1992"/>
              <a:chOff x="1111" y="1661"/>
              <a:chExt cx="2793" cy="1992"/>
            </a:xfrm>
          </p:grpSpPr>
          <p:grpSp>
            <p:nvGrpSpPr>
              <p:cNvPr id="35846" name="Group 11"/>
              <p:cNvGrpSpPr>
                <a:grpSpLocks/>
              </p:cNvGrpSpPr>
              <p:nvPr/>
            </p:nvGrpSpPr>
            <p:grpSpPr bwMode="auto">
              <a:xfrm>
                <a:off x="1111" y="1661"/>
                <a:ext cx="2041" cy="499"/>
                <a:chOff x="1111" y="1661"/>
                <a:chExt cx="2041" cy="499"/>
              </a:xfrm>
            </p:grpSpPr>
            <p:sp>
              <p:nvSpPr>
                <p:cNvPr id="35847" name="AutoShape 7"/>
                <p:cNvSpPr>
                  <a:spLocks noChangeArrowheads="1"/>
                </p:cNvSpPr>
                <p:nvPr/>
              </p:nvSpPr>
              <p:spPr bwMode="auto">
                <a:xfrm>
                  <a:off x="1111" y="1933"/>
                  <a:ext cx="227" cy="227"/>
                </a:xfrm>
                <a:prstGeom prst="irregularSeal1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0">
                    <a:latin typeface="Garamond" pitchFamily="18" charset="0"/>
                  </a:endParaRPr>
                </a:p>
              </p:txBody>
            </p:sp>
            <p:sp>
              <p:nvSpPr>
                <p:cNvPr id="35848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383" y="1933"/>
                  <a:ext cx="1769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800" u="sng">
                      <a:solidFill>
                        <a:srgbClr val="CC00FF"/>
                      </a:solidFill>
                      <a:latin typeface="Times New Roman" pitchFamily="18" charset="0"/>
                    </a:rPr>
                    <a:t>Beri </a:t>
                  </a:r>
                  <a:r>
                    <a:rPr lang="tr-TR" sz="2800">
                      <a:latin typeface="Times New Roman" pitchFamily="18" charset="0"/>
                    </a:rPr>
                    <a:t>  </a:t>
                  </a:r>
                  <a:r>
                    <a:rPr lang="tr-TR" sz="2800" u="sng">
                      <a:latin typeface="Times New Roman" pitchFamily="18" charset="0"/>
                    </a:rPr>
                    <a:t>gel </a:t>
                  </a:r>
                  <a:r>
                    <a:rPr lang="tr-TR" sz="2800">
                      <a:latin typeface="Times New Roman" pitchFamily="18" charset="0"/>
                    </a:rPr>
                    <a:t> barışalım.</a:t>
                  </a:r>
                </a:p>
              </p:txBody>
            </p:sp>
            <p:sp>
              <p:nvSpPr>
                <p:cNvPr id="35849" name="AutoShape 9"/>
                <p:cNvSpPr>
                  <a:spLocks noChangeArrowheads="1"/>
                </p:cNvSpPr>
                <p:nvPr/>
              </p:nvSpPr>
              <p:spPr bwMode="auto">
                <a:xfrm rot="10800000">
                  <a:off x="1565" y="1752"/>
                  <a:ext cx="362" cy="180"/>
                </a:xfrm>
                <a:custGeom>
                  <a:avLst/>
                  <a:gdLst>
                    <a:gd name="T0" fmla="*/ 259 w 21600"/>
                    <a:gd name="T1" fmla="*/ 0 h 21600"/>
                    <a:gd name="T2" fmla="*/ 155 w 21600"/>
                    <a:gd name="T3" fmla="*/ 60 h 21600"/>
                    <a:gd name="T4" fmla="*/ 0 w 21600"/>
                    <a:gd name="T5" fmla="*/ 150 h 21600"/>
                    <a:gd name="T6" fmla="*/ 155 w 21600"/>
                    <a:gd name="T7" fmla="*/ 180 h 21600"/>
                    <a:gd name="T8" fmla="*/ 310 w 21600"/>
                    <a:gd name="T9" fmla="*/ 125 h 21600"/>
                    <a:gd name="T10" fmla="*/ 362 w 21600"/>
                    <a:gd name="T11" fmla="*/ 60 h 21600"/>
                    <a:gd name="T12" fmla="*/ 17694720 60000 65536"/>
                    <a:gd name="T13" fmla="*/ 11796480 60000 65536"/>
                    <a:gd name="T14" fmla="*/ 11796480 60000 65536"/>
                    <a:gd name="T15" fmla="*/ 5898240 60000 65536"/>
                    <a:gd name="T16" fmla="*/ 0 60000 65536"/>
                    <a:gd name="T17" fmla="*/ 0 60000 65536"/>
                    <a:gd name="T18" fmla="*/ 0 w 21600"/>
                    <a:gd name="T19" fmla="*/ 14400 h 21600"/>
                    <a:gd name="T20" fmla="*/ 18497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5429" y="0"/>
                      </a:moveTo>
                      <a:lnTo>
                        <a:pt x="9257" y="7200"/>
                      </a:lnTo>
                      <a:lnTo>
                        <a:pt x="12343" y="7200"/>
                      </a:lnTo>
                      <a:lnTo>
                        <a:pt x="12343" y="14400"/>
                      </a:lnTo>
                      <a:lnTo>
                        <a:pt x="0" y="14400"/>
                      </a:lnTo>
                      <a:lnTo>
                        <a:pt x="0" y="21600"/>
                      </a:lnTo>
                      <a:lnTo>
                        <a:pt x="18514" y="21600"/>
                      </a:lnTo>
                      <a:lnTo>
                        <a:pt x="18514" y="7200"/>
                      </a:lnTo>
                      <a:lnTo>
                        <a:pt x="21600" y="7200"/>
                      </a:lnTo>
                      <a:close/>
                    </a:path>
                  </a:pathLst>
                </a:custGeom>
                <a:solidFill>
                  <a:srgbClr val="CC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5850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1927" y="1661"/>
                  <a:ext cx="771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800">
                      <a:latin typeface="Times New Roman" pitchFamily="18" charset="0"/>
                    </a:rPr>
                    <a:t>Nereye?</a:t>
                  </a:r>
                </a:p>
              </p:txBody>
            </p:sp>
          </p:grpSp>
          <p:sp>
            <p:nvSpPr>
              <p:cNvPr id="35851" name="Text Box 21"/>
              <p:cNvSpPr txBox="1">
                <a:spLocks noChangeArrowheads="1"/>
              </p:cNvSpPr>
              <p:nvPr/>
            </p:nvSpPr>
            <p:spPr bwMode="auto">
              <a:xfrm>
                <a:off x="1247" y="2931"/>
                <a:ext cx="2268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800">
                    <a:latin typeface="Times New Roman" pitchFamily="18" charset="0"/>
                  </a:rPr>
                  <a:t>Öfkeyle  </a:t>
                </a:r>
                <a:r>
                  <a:rPr lang="tr-TR" sz="2800" u="sng">
                    <a:solidFill>
                      <a:srgbClr val="CC00FF"/>
                    </a:solidFill>
                    <a:latin typeface="Times New Roman" pitchFamily="18" charset="0"/>
                  </a:rPr>
                  <a:t>dışarı</a:t>
                </a:r>
                <a:r>
                  <a:rPr lang="tr-TR" sz="2800">
                    <a:latin typeface="Times New Roman" pitchFamily="18" charset="0"/>
                  </a:rPr>
                  <a:t>   </a:t>
                </a:r>
                <a:r>
                  <a:rPr lang="tr-TR" sz="2800" u="sng">
                    <a:latin typeface="Times New Roman" pitchFamily="18" charset="0"/>
                  </a:rPr>
                  <a:t>çıktı.</a:t>
                </a:r>
              </a:p>
            </p:txBody>
          </p:sp>
          <p:sp>
            <p:nvSpPr>
              <p:cNvPr id="35852" name="AutoShape 27"/>
              <p:cNvSpPr>
                <a:spLocks noChangeArrowheads="1"/>
              </p:cNvSpPr>
              <p:nvPr/>
            </p:nvSpPr>
            <p:spPr bwMode="auto">
              <a:xfrm rot="10800000">
                <a:off x="2290" y="2795"/>
                <a:ext cx="362" cy="180"/>
              </a:xfrm>
              <a:custGeom>
                <a:avLst/>
                <a:gdLst>
                  <a:gd name="T0" fmla="*/ 259 w 21600"/>
                  <a:gd name="T1" fmla="*/ 0 h 21600"/>
                  <a:gd name="T2" fmla="*/ 155 w 21600"/>
                  <a:gd name="T3" fmla="*/ 60 h 21600"/>
                  <a:gd name="T4" fmla="*/ 0 w 21600"/>
                  <a:gd name="T5" fmla="*/ 150 h 21600"/>
                  <a:gd name="T6" fmla="*/ 155 w 21600"/>
                  <a:gd name="T7" fmla="*/ 180 h 21600"/>
                  <a:gd name="T8" fmla="*/ 310 w 21600"/>
                  <a:gd name="T9" fmla="*/ 125 h 21600"/>
                  <a:gd name="T10" fmla="*/ 362 w 21600"/>
                  <a:gd name="T11" fmla="*/ 60 h 21600"/>
                  <a:gd name="T12" fmla="*/ 17694720 60000 65536"/>
                  <a:gd name="T13" fmla="*/ 11796480 60000 65536"/>
                  <a:gd name="T14" fmla="*/ 11796480 60000 65536"/>
                  <a:gd name="T15" fmla="*/ 5898240 60000 65536"/>
                  <a:gd name="T16" fmla="*/ 0 60000 65536"/>
                  <a:gd name="T17" fmla="*/ 0 60000 65536"/>
                  <a:gd name="T18" fmla="*/ 0 w 21600"/>
                  <a:gd name="T19" fmla="*/ 14400 h 21600"/>
                  <a:gd name="T20" fmla="*/ 18497 w 21600"/>
                  <a:gd name="T21" fmla="*/ 21600 h 2160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21600" h="21600">
                    <a:moveTo>
                      <a:pt x="15429" y="0"/>
                    </a:moveTo>
                    <a:lnTo>
                      <a:pt x="9257" y="7200"/>
                    </a:lnTo>
                    <a:lnTo>
                      <a:pt x="12343" y="7200"/>
                    </a:lnTo>
                    <a:lnTo>
                      <a:pt x="12343" y="14400"/>
                    </a:lnTo>
                    <a:lnTo>
                      <a:pt x="0" y="14400"/>
                    </a:lnTo>
                    <a:lnTo>
                      <a:pt x="0" y="21600"/>
                    </a:lnTo>
                    <a:lnTo>
                      <a:pt x="18514" y="21600"/>
                    </a:lnTo>
                    <a:lnTo>
                      <a:pt x="18514" y="7200"/>
                    </a:lnTo>
                    <a:lnTo>
                      <a:pt x="21600" y="7200"/>
                    </a:lnTo>
                    <a:close/>
                  </a:path>
                </a:pathLst>
              </a:custGeom>
              <a:solidFill>
                <a:srgbClr val="CC33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/>
              </a:p>
            </p:txBody>
          </p:sp>
          <p:sp>
            <p:nvSpPr>
              <p:cNvPr id="35853" name="Rectangle 28"/>
              <p:cNvSpPr>
                <a:spLocks noChangeArrowheads="1"/>
              </p:cNvSpPr>
              <p:nvPr/>
            </p:nvSpPr>
            <p:spPr bwMode="auto">
              <a:xfrm>
                <a:off x="2699" y="2750"/>
                <a:ext cx="707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2800">
                    <a:latin typeface="Times New Roman" pitchFamily="18" charset="0"/>
                  </a:rPr>
                  <a:t>Nereye?</a:t>
                </a:r>
              </a:p>
            </p:txBody>
          </p:sp>
          <p:sp>
            <p:nvSpPr>
              <p:cNvPr id="35854" name="Rectangle 33"/>
              <p:cNvSpPr>
                <a:spLocks noChangeArrowheads="1"/>
              </p:cNvSpPr>
              <p:nvPr/>
            </p:nvSpPr>
            <p:spPr bwMode="auto">
              <a:xfrm>
                <a:off x="2790" y="2205"/>
                <a:ext cx="707" cy="22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tr-TR" sz="2800">
                    <a:latin typeface="Times New Roman" pitchFamily="18" charset="0"/>
                  </a:rPr>
                  <a:t>Nereye?</a:t>
                </a:r>
              </a:p>
            </p:txBody>
          </p:sp>
          <p:grpSp>
            <p:nvGrpSpPr>
              <p:cNvPr id="35855" name="Group 45"/>
              <p:cNvGrpSpPr>
                <a:grpSpLocks/>
              </p:cNvGrpSpPr>
              <p:nvPr/>
            </p:nvGrpSpPr>
            <p:grpSpPr bwMode="auto">
              <a:xfrm>
                <a:off x="1292" y="3294"/>
                <a:ext cx="2612" cy="359"/>
                <a:chOff x="1338" y="3249"/>
                <a:chExt cx="2612" cy="359"/>
              </a:xfrm>
            </p:grpSpPr>
            <p:sp>
              <p:nvSpPr>
                <p:cNvPr id="35856" name="Rectangle 19"/>
                <p:cNvSpPr>
                  <a:spLocks noChangeArrowheads="1"/>
                </p:cNvSpPr>
                <p:nvPr/>
              </p:nvSpPr>
              <p:spPr bwMode="auto">
                <a:xfrm>
                  <a:off x="2154" y="3249"/>
                  <a:ext cx="707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r-TR" sz="2800">
                      <a:latin typeface="Times New Roman" pitchFamily="18" charset="0"/>
                    </a:rPr>
                    <a:t>Nereye?</a:t>
                  </a:r>
                </a:p>
              </p:txBody>
            </p:sp>
            <p:sp>
              <p:nvSpPr>
                <p:cNvPr id="35857" name="AutoShape 17"/>
                <p:cNvSpPr>
                  <a:spLocks noChangeArrowheads="1"/>
                </p:cNvSpPr>
                <p:nvPr/>
              </p:nvSpPr>
              <p:spPr bwMode="auto">
                <a:xfrm rot="10800000">
                  <a:off x="1746" y="3294"/>
                  <a:ext cx="362" cy="180"/>
                </a:xfrm>
                <a:custGeom>
                  <a:avLst/>
                  <a:gdLst>
                    <a:gd name="T0" fmla="*/ 259 w 21600"/>
                    <a:gd name="T1" fmla="*/ 0 h 21600"/>
                    <a:gd name="T2" fmla="*/ 155 w 21600"/>
                    <a:gd name="T3" fmla="*/ 60 h 21600"/>
                    <a:gd name="T4" fmla="*/ 0 w 21600"/>
                    <a:gd name="T5" fmla="*/ 150 h 21600"/>
                    <a:gd name="T6" fmla="*/ 155 w 21600"/>
                    <a:gd name="T7" fmla="*/ 180 h 21600"/>
                    <a:gd name="T8" fmla="*/ 310 w 21600"/>
                    <a:gd name="T9" fmla="*/ 125 h 21600"/>
                    <a:gd name="T10" fmla="*/ 362 w 21600"/>
                    <a:gd name="T11" fmla="*/ 60 h 21600"/>
                    <a:gd name="T12" fmla="*/ 17694720 60000 65536"/>
                    <a:gd name="T13" fmla="*/ 11796480 60000 65536"/>
                    <a:gd name="T14" fmla="*/ 11796480 60000 65536"/>
                    <a:gd name="T15" fmla="*/ 5898240 60000 65536"/>
                    <a:gd name="T16" fmla="*/ 0 60000 65536"/>
                    <a:gd name="T17" fmla="*/ 0 60000 65536"/>
                    <a:gd name="T18" fmla="*/ 0 w 21600"/>
                    <a:gd name="T19" fmla="*/ 14400 h 21600"/>
                    <a:gd name="T20" fmla="*/ 18497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5429" y="0"/>
                      </a:moveTo>
                      <a:lnTo>
                        <a:pt x="9257" y="7200"/>
                      </a:lnTo>
                      <a:lnTo>
                        <a:pt x="12343" y="7200"/>
                      </a:lnTo>
                      <a:lnTo>
                        <a:pt x="12343" y="14400"/>
                      </a:lnTo>
                      <a:lnTo>
                        <a:pt x="0" y="14400"/>
                      </a:lnTo>
                      <a:lnTo>
                        <a:pt x="0" y="21600"/>
                      </a:lnTo>
                      <a:lnTo>
                        <a:pt x="18514" y="21600"/>
                      </a:lnTo>
                      <a:lnTo>
                        <a:pt x="18514" y="7200"/>
                      </a:lnTo>
                      <a:lnTo>
                        <a:pt x="21600" y="7200"/>
                      </a:lnTo>
                      <a:close/>
                    </a:path>
                  </a:pathLst>
                </a:custGeom>
                <a:solidFill>
                  <a:srgbClr val="CC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5858" name="Text Box 35"/>
                <p:cNvSpPr txBox="1">
                  <a:spLocks noChangeArrowheads="1"/>
                </p:cNvSpPr>
                <p:nvPr/>
              </p:nvSpPr>
              <p:spPr bwMode="auto">
                <a:xfrm>
                  <a:off x="1338" y="3385"/>
                  <a:ext cx="2268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800" u="sng">
                      <a:solidFill>
                        <a:srgbClr val="CC00FF"/>
                      </a:solidFill>
                      <a:latin typeface="Times New Roman" pitchFamily="18" charset="0"/>
                    </a:rPr>
                    <a:t>Yukarı</a:t>
                  </a:r>
                  <a:r>
                    <a:rPr lang="tr-TR" sz="2800">
                      <a:solidFill>
                        <a:srgbClr val="CC00FF"/>
                      </a:solidFill>
                      <a:latin typeface="Times New Roman" pitchFamily="18" charset="0"/>
                    </a:rPr>
                    <a:t> </a:t>
                  </a:r>
                  <a:r>
                    <a:rPr lang="tr-TR" sz="2800">
                      <a:latin typeface="Times New Roman" pitchFamily="18" charset="0"/>
                    </a:rPr>
                    <a:t>çıkma  , </a:t>
                  </a:r>
                  <a:r>
                    <a:rPr lang="tr-TR" sz="2800" u="sng">
                      <a:solidFill>
                        <a:srgbClr val="CC00FF"/>
                      </a:solidFill>
                      <a:latin typeface="Times New Roman" pitchFamily="18" charset="0"/>
                    </a:rPr>
                    <a:t>aşağı</a:t>
                  </a:r>
                  <a:r>
                    <a:rPr lang="tr-TR" sz="2800">
                      <a:latin typeface="Times New Roman" pitchFamily="18" charset="0"/>
                    </a:rPr>
                    <a:t>  in.</a:t>
                  </a:r>
                </a:p>
              </p:txBody>
            </p:sp>
            <p:sp>
              <p:nvSpPr>
                <p:cNvPr id="35859" name="AutoShape 36"/>
                <p:cNvSpPr>
                  <a:spLocks noChangeArrowheads="1"/>
                </p:cNvSpPr>
                <p:nvPr/>
              </p:nvSpPr>
              <p:spPr bwMode="auto">
                <a:xfrm rot="10800000">
                  <a:off x="2880" y="3294"/>
                  <a:ext cx="362" cy="180"/>
                </a:xfrm>
                <a:custGeom>
                  <a:avLst/>
                  <a:gdLst>
                    <a:gd name="T0" fmla="*/ 259 w 21600"/>
                    <a:gd name="T1" fmla="*/ 0 h 21600"/>
                    <a:gd name="T2" fmla="*/ 155 w 21600"/>
                    <a:gd name="T3" fmla="*/ 60 h 21600"/>
                    <a:gd name="T4" fmla="*/ 0 w 21600"/>
                    <a:gd name="T5" fmla="*/ 150 h 21600"/>
                    <a:gd name="T6" fmla="*/ 155 w 21600"/>
                    <a:gd name="T7" fmla="*/ 180 h 21600"/>
                    <a:gd name="T8" fmla="*/ 310 w 21600"/>
                    <a:gd name="T9" fmla="*/ 125 h 21600"/>
                    <a:gd name="T10" fmla="*/ 362 w 21600"/>
                    <a:gd name="T11" fmla="*/ 60 h 21600"/>
                    <a:gd name="T12" fmla="*/ 17694720 60000 65536"/>
                    <a:gd name="T13" fmla="*/ 11796480 60000 65536"/>
                    <a:gd name="T14" fmla="*/ 11796480 60000 65536"/>
                    <a:gd name="T15" fmla="*/ 5898240 60000 65536"/>
                    <a:gd name="T16" fmla="*/ 0 60000 65536"/>
                    <a:gd name="T17" fmla="*/ 0 60000 65536"/>
                    <a:gd name="T18" fmla="*/ 0 w 21600"/>
                    <a:gd name="T19" fmla="*/ 14400 h 21600"/>
                    <a:gd name="T20" fmla="*/ 18497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5429" y="0"/>
                      </a:moveTo>
                      <a:lnTo>
                        <a:pt x="9257" y="7200"/>
                      </a:lnTo>
                      <a:lnTo>
                        <a:pt x="12343" y="7200"/>
                      </a:lnTo>
                      <a:lnTo>
                        <a:pt x="12343" y="14400"/>
                      </a:lnTo>
                      <a:lnTo>
                        <a:pt x="0" y="14400"/>
                      </a:lnTo>
                      <a:lnTo>
                        <a:pt x="0" y="21600"/>
                      </a:lnTo>
                      <a:lnTo>
                        <a:pt x="18514" y="21600"/>
                      </a:lnTo>
                      <a:lnTo>
                        <a:pt x="18514" y="7200"/>
                      </a:lnTo>
                      <a:lnTo>
                        <a:pt x="21600" y="7200"/>
                      </a:lnTo>
                      <a:close/>
                    </a:path>
                  </a:pathLst>
                </a:custGeom>
                <a:solidFill>
                  <a:srgbClr val="CC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5860" name="Rectangle 38"/>
                <p:cNvSpPr>
                  <a:spLocks noChangeArrowheads="1"/>
                </p:cNvSpPr>
                <p:nvPr/>
              </p:nvSpPr>
              <p:spPr bwMode="auto">
                <a:xfrm>
                  <a:off x="3243" y="3294"/>
                  <a:ext cx="707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r-TR" sz="2800">
                      <a:latin typeface="Times New Roman" pitchFamily="18" charset="0"/>
                    </a:rPr>
                    <a:t>Nereye?</a:t>
                  </a:r>
                </a:p>
              </p:txBody>
            </p:sp>
          </p:grpSp>
        </p:grpSp>
        <p:grpSp>
          <p:nvGrpSpPr>
            <p:cNvPr id="35861" name="Group 51"/>
            <p:cNvGrpSpPr>
              <a:grpSpLocks/>
            </p:cNvGrpSpPr>
            <p:nvPr/>
          </p:nvGrpSpPr>
          <p:grpSpPr bwMode="auto">
            <a:xfrm>
              <a:off x="1020" y="2251"/>
              <a:ext cx="4036" cy="1859"/>
              <a:chOff x="1020" y="2251"/>
              <a:chExt cx="4036" cy="1859"/>
            </a:xfrm>
          </p:grpSpPr>
          <p:sp>
            <p:nvSpPr>
              <p:cNvPr id="35862" name="AutoShape 20"/>
              <p:cNvSpPr>
                <a:spLocks noChangeArrowheads="1"/>
              </p:cNvSpPr>
              <p:nvPr/>
            </p:nvSpPr>
            <p:spPr bwMode="auto">
              <a:xfrm>
                <a:off x="1020" y="2886"/>
                <a:ext cx="227" cy="272"/>
              </a:xfrm>
              <a:prstGeom prst="irregularSeal1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b="0">
                  <a:latin typeface="Garamond" pitchFamily="18" charset="0"/>
                </a:endParaRPr>
              </a:p>
            </p:txBody>
          </p:sp>
          <p:grpSp>
            <p:nvGrpSpPr>
              <p:cNvPr id="35863" name="Group 34"/>
              <p:cNvGrpSpPr>
                <a:grpSpLocks/>
              </p:cNvGrpSpPr>
              <p:nvPr/>
            </p:nvGrpSpPr>
            <p:grpSpPr bwMode="auto">
              <a:xfrm>
                <a:off x="1066" y="2251"/>
                <a:ext cx="2722" cy="454"/>
                <a:chOff x="1066" y="2250"/>
                <a:chExt cx="2722" cy="454"/>
              </a:xfrm>
            </p:grpSpPr>
            <p:sp>
              <p:nvSpPr>
                <p:cNvPr id="35864" name="AutoShape 30"/>
                <p:cNvSpPr>
                  <a:spLocks noChangeArrowheads="1"/>
                </p:cNvSpPr>
                <p:nvPr/>
              </p:nvSpPr>
              <p:spPr bwMode="auto">
                <a:xfrm>
                  <a:off x="1066" y="2432"/>
                  <a:ext cx="227" cy="272"/>
                </a:xfrm>
                <a:prstGeom prst="irregularSeal1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0">
                    <a:latin typeface="Garamond" pitchFamily="18" charset="0"/>
                  </a:endParaRPr>
                </a:p>
              </p:txBody>
            </p:sp>
            <p:sp>
              <p:nvSpPr>
                <p:cNvPr id="35865" name="Text Box 31"/>
                <p:cNvSpPr txBox="1">
                  <a:spLocks noChangeArrowheads="1"/>
                </p:cNvSpPr>
                <p:nvPr/>
              </p:nvSpPr>
              <p:spPr bwMode="auto">
                <a:xfrm>
                  <a:off x="1293" y="2432"/>
                  <a:ext cx="2495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800">
                      <a:latin typeface="Times New Roman" pitchFamily="18" charset="0"/>
                    </a:rPr>
                    <a:t>Bu yoldan  </a:t>
                  </a:r>
                  <a:r>
                    <a:rPr lang="tr-TR" sz="2800" u="sng">
                      <a:solidFill>
                        <a:srgbClr val="CC00FF"/>
                      </a:solidFill>
                      <a:latin typeface="Times New Roman" pitchFamily="18" charset="0"/>
                    </a:rPr>
                    <a:t>geri</a:t>
                  </a:r>
                  <a:r>
                    <a:rPr lang="tr-TR" sz="2800">
                      <a:solidFill>
                        <a:srgbClr val="CC00FF"/>
                      </a:solidFill>
                      <a:latin typeface="Times New Roman" pitchFamily="18" charset="0"/>
                    </a:rPr>
                    <a:t> </a:t>
                  </a:r>
                  <a:r>
                    <a:rPr lang="tr-TR" sz="2800">
                      <a:latin typeface="Times New Roman" pitchFamily="18" charset="0"/>
                    </a:rPr>
                    <a:t> </a:t>
                  </a:r>
                  <a:r>
                    <a:rPr lang="tr-TR" sz="2800" u="sng">
                      <a:latin typeface="Times New Roman" pitchFamily="18" charset="0"/>
                    </a:rPr>
                    <a:t>dönülmez.</a:t>
                  </a:r>
                </a:p>
              </p:txBody>
            </p:sp>
            <p:sp>
              <p:nvSpPr>
                <p:cNvPr id="35866" name="AutoShape 32"/>
                <p:cNvSpPr>
                  <a:spLocks noChangeArrowheads="1"/>
                </p:cNvSpPr>
                <p:nvPr/>
              </p:nvSpPr>
              <p:spPr bwMode="auto">
                <a:xfrm rot="10800000">
                  <a:off x="2382" y="2250"/>
                  <a:ext cx="362" cy="180"/>
                </a:xfrm>
                <a:custGeom>
                  <a:avLst/>
                  <a:gdLst>
                    <a:gd name="T0" fmla="*/ 259 w 21600"/>
                    <a:gd name="T1" fmla="*/ 0 h 21600"/>
                    <a:gd name="T2" fmla="*/ 155 w 21600"/>
                    <a:gd name="T3" fmla="*/ 60 h 21600"/>
                    <a:gd name="T4" fmla="*/ 0 w 21600"/>
                    <a:gd name="T5" fmla="*/ 150 h 21600"/>
                    <a:gd name="T6" fmla="*/ 155 w 21600"/>
                    <a:gd name="T7" fmla="*/ 180 h 21600"/>
                    <a:gd name="T8" fmla="*/ 310 w 21600"/>
                    <a:gd name="T9" fmla="*/ 125 h 21600"/>
                    <a:gd name="T10" fmla="*/ 362 w 21600"/>
                    <a:gd name="T11" fmla="*/ 60 h 21600"/>
                    <a:gd name="T12" fmla="*/ 17694720 60000 65536"/>
                    <a:gd name="T13" fmla="*/ 11796480 60000 65536"/>
                    <a:gd name="T14" fmla="*/ 11796480 60000 65536"/>
                    <a:gd name="T15" fmla="*/ 5898240 60000 65536"/>
                    <a:gd name="T16" fmla="*/ 0 60000 65536"/>
                    <a:gd name="T17" fmla="*/ 0 60000 65536"/>
                    <a:gd name="T18" fmla="*/ 0 w 21600"/>
                    <a:gd name="T19" fmla="*/ 14400 h 21600"/>
                    <a:gd name="T20" fmla="*/ 18497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5429" y="0"/>
                      </a:moveTo>
                      <a:lnTo>
                        <a:pt x="9257" y="7200"/>
                      </a:lnTo>
                      <a:lnTo>
                        <a:pt x="12343" y="7200"/>
                      </a:lnTo>
                      <a:lnTo>
                        <a:pt x="12343" y="14400"/>
                      </a:lnTo>
                      <a:lnTo>
                        <a:pt x="0" y="14400"/>
                      </a:lnTo>
                      <a:lnTo>
                        <a:pt x="0" y="21600"/>
                      </a:lnTo>
                      <a:lnTo>
                        <a:pt x="18514" y="21600"/>
                      </a:lnTo>
                      <a:lnTo>
                        <a:pt x="18514" y="7200"/>
                      </a:lnTo>
                      <a:lnTo>
                        <a:pt x="21600" y="7200"/>
                      </a:lnTo>
                      <a:close/>
                    </a:path>
                  </a:pathLst>
                </a:custGeom>
                <a:solidFill>
                  <a:srgbClr val="CC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</p:grpSp>
          <p:sp>
            <p:nvSpPr>
              <p:cNvPr id="35867" name="AutoShape 23"/>
              <p:cNvSpPr>
                <a:spLocks noChangeArrowheads="1"/>
              </p:cNvSpPr>
              <p:nvPr/>
            </p:nvSpPr>
            <p:spPr bwMode="auto">
              <a:xfrm>
                <a:off x="1020" y="3430"/>
                <a:ext cx="227" cy="272"/>
              </a:xfrm>
              <a:prstGeom prst="irregularSeal1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b="0">
                  <a:latin typeface="Garamond" pitchFamily="18" charset="0"/>
                </a:endParaRPr>
              </a:p>
            </p:txBody>
          </p:sp>
          <p:grpSp>
            <p:nvGrpSpPr>
              <p:cNvPr id="35868" name="Group 49"/>
              <p:cNvGrpSpPr>
                <a:grpSpLocks/>
              </p:cNvGrpSpPr>
              <p:nvPr/>
            </p:nvGrpSpPr>
            <p:grpSpPr bwMode="auto">
              <a:xfrm>
                <a:off x="1020" y="3748"/>
                <a:ext cx="4036" cy="362"/>
                <a:chOff x="1020" y="3748"/>
                <a:chExt cx="4036" cy="362"/>
              </a:xfrm>
            </p:grpSpPr>
            <p:sp>
              <p:nvSpPr>
                <p:cNvPr id="35869" name="AutoShape 41"/>
                <p:cNvSpPr>
                  <a:spLocks noChangeArrowheads="1"/>
                </p:cNvSpPr>
                <p:nvPr/>
              </p:nvSpPr>
              <p:spPr bwMode="auto">
                <a:xfrm>
                  <a:off x="1020" y="3838"/>
                  <a:ext cx="227" cy="272"/>
                </a:xfrm>
                <a:prstGeom prst="irregularSeal1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0">
                    <a:latin typeface="Garamond" pitchFamily="18" charset="0"/>
                  </a:endParaRPr>
                </a:p>
              </p:txBody>
            </p:sp>
            <p:sp>
              <p:nvSpPr>
                <p:cNvPr id="35870" name="Text Box 42"/>
                <p:cNvSpPr txBox="1">
                  <a:spLocks noChangeArrowheads="1"/>
                </p:cNvSpPr>
                <p:nvPr/>
              </p:nvSpPr>
              <p:spPr bwMode="auto">
                <a:xfrm>
                  <a:off x="1292" y="3884"/>
                  <a:ext cx="3764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800">
                      <a:latin typeface="Times New Roman" pitchFamily="18" charset="0"/>
                    </a:rPr>
                    <a:t>Gönüllü olan bir adım </a:t>
                  </a:r>
                  <a:r>
                    <a:rPr lang="tr-TR" sz="2800" u="sng">
                      <a:solidFill>
                        <a:srgbClr val="CC00FF"/>
                      </a:solidFill>
                      <a:latin typeface="Times New Roman" pitchFamily="18" charset="0"/>
                    </a:rPr>
                    <a:t>ileri</a:t>
                  </a:r>
                  <a:r>
                    <a:rPr lang="tr-TR" sz="2800">
                      <a:solidFill>
                        <a:srgbClr val="CC00FF"/>
                      </a:solidFill>
                      <a:latin typeface="Times New Roman" pitchFamily="18" charset="0"/>
                    </a:rPr>
                    <a:t> </a:t>
                  </a:r>
                  <a:r>
                    <a:rPr lang="tr-TR" sz="2800">
                      <a:latin typeface="Times New Roman" pitchFamily="18" charset="0"/>
                    </a:rPr>
                    <a:t>  </a:t>
                  </a:r>
                  <a:r>
                    <a:rPr lang="tr-TR" sz="2800" u="sng">
                      <a:latin typeface="Times New Roman" pitchFamily="18" charset="0"/>
                    </a:rPr>
                    <a:t>çıksın.</a:t>
                  </a:r>
                </a:p>
              </p:txBody>
            </p:sp>
            <p:sp>
              <p:nvSpPr>
                <p:cNvPr id="35871" name="AutoShape 43"/>
                <p:cNvSpPr>
                  <a:spLocks noChangeArrowheads="1"/>
                </p:cNvSpPr>
                <p:nvPr/>
              </p:nvSpPr>
              <p:spPr bwMode="auto">
                <a:xfrm rot="10800000">
                  <a:off x="3334" y="3793"/>
                  <a:ext cx="362" cy="180"/>
                </a:xfrm>
                <a:custGeom>
                  <a:avLst/>
                  <a:gdLst>
                    <a:gd name="T0" fmla="*/ 259 w 21600"/>
                    <a:gd name="T1" fmla="*/ 0 h 21600"/>
                    <a:gd name="T2" fmla="*/ 155 w 21600"/>
                    <a:gd name="T3" fmla="*/ 60 h 21600"/>
                    <a:gd name="T4" fmla="*/ 0 w 21600"/>
                    <a:gd name="T5" fmla="*/ 150 h 21600"/>
                    <a:gd name="T6" fmla="*/ 155 w 21600"/>
                    <a:gd name="T7" fmla="*/ 180 h 21600"/>
                    <a:gd name="T8" fmla="*/ 310 w 21600"/>
                    <a:gd name="T9" fmla="*/ 125 h 21600"/>
                    <a:gd name="T10" fmla="*/ 362 w 21600"/>
                    <a:gd name="T11" fmla="*/ 60 h 21600"/>
                    <a:gd name="T12" fmla="*/ 17694720 60000 65536"/>
                    <a:gd name="T13" fmla="*/ 11796480 60000 65536"/>
                    <a:gd name="T14" fmla="*/ 11796480 60000 65536"/>
                    <a:gd name="T15" fmla="*/ 5898240 60000 65536"/>
                    <a:gd name="T16" fmla="*/ 0 60000 65536"/>
                    <a:gd name="T17" fmla="*/ 0 60000 65536"/>
                    <a:gd name="T18" fmla="*/ 0 w 21600"/>
                    <a:gd name="T19" fmla="*/ 14400 h 21600"/>
                    <a:gd name="T20" fmla="*/ 18497 w 21600"/>
                    <a:gd name="T21" fmla="*/ 21600 h 21600"/>
                  </a:gdLst>
                  <a:ahLst/>
                  <a:cxnLst>
                    <a:cxn ang="T12">
                      <a:pos x="T0" y="T1"/>
                    </a:cxn>
                    <a:cxn ang="T13">
                      <a:pos x="T2" y="T3"/>
                    </a:cxn>
                    <a:cxn ang="T14">
                      <a:pos x="T4" y="T5"/>
                    </a:cxn>
                    <a:cxn ang="T15">
                      <a:pos x="T6" y="T7"/>
                    </a:cxn>
                    <a:cxn ang="T16">
                      <a:pos x="T8" y="T9"/>
                    </a:cxn>
                    <a:cxn ang="T17">
                      <a:pos x="T10" y="T11"/>
                    </a:cxn>
                  </a:cxnLst>
                  <a:rect l="T18" t="T19" r="T20" b="T21"/>
                  <a:pathLst>
                    <a:path w="21600" h="21600">
                      <a:moveTo>
                        <a:pt x="15429" y="0"/>
                      </a:moveTo>
                      <a:lnTo>
                        <a:pt x="9257" y="7200"/>
                      </a:lnTo>
                      <a:lnTo>
                        <a:pt x="12343" y="7200"/>
                      </a:lnTo>
                      <a:lnTo>
                        <a:pt x="12343" y="14400"/>
                      </a:lnTo>
                      <a:lnTo>
                        <a:pt x="0" y="14400"/>
                      </a:lnTo>
                      <a:lnTo>
                        <a:pt x="0" y="21600"/>
                      </a:lnTo>
                      <a:lnTo>
                        <a:pt x="18514" y="21600"/>
                      </a:lnTo>
                      <a:lnTo>
                        <a:pt x="18514" y="7200"/>
                      </a:lnTo>
                      <a:lnTo>
                        <a:pt x="21600" y="7200"/>
                      </a:lnTo>
                      <a:close/>
                    </a:path>
                  </a:pathLst>
                </a:custGeom>
                <a:solidFill>
                  <a:srgbClr val="CC3399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/>
                </a:p>
              </p:txBody>
            </p:sp>
            <p:sp>
              <p:nvSpPr>
                <p:cNvPr id="35872" name="Rectangle 44"/>
                <p:cNvSpPr>
                  <a:spLocks noChangeArrowheads="1"/>
                </p:cNvSpPr>
                <p:nvPr/>
              </p:nvSpPr>
              <p:spPr bwMode="auto">
                <a:xfrm>
                  <a:off x="3787" y="3748"/>
                  <a:ext cx="707" cy="22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tr-TR" sz="2800">
                      <a:latin typeface="Times New Roman" pitchFamily="18" charset="0"/>
                    </a:rPr>
                    <a:t>Nereye?</a:t>
                  </a:r>
                </a:p>
              </p:txBody>
            </p:sp>
          </p:grpSp>
        </p:grpSp>
      </p:grp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9144000" cy="6858000"/>
          </a:xfrm>
          <a:solidFill>
            <a:srgbClr val="FF99CC"/>
          </a:solidFill>
        </p:spPr>
        <p:txBody>
          <a:bodyPr/>
          <a:lstStyle/>
          <a:p>
            <a:endParaRPr lang="tr-TR"/>
          </a:p>
        </p:txBody>
      </p:sp>
      <p:grpSp>
        <p:nvGrpSpPr>
          <p:cNvPr id="37892" name="Group 21"/>
          <p:cNvGrpSpPr>
            <a:grpSpLocks/>
          </p:cNvGrpSpPr>
          <p:nvPr/>
        </p:nvGrpSpPr>
        <p:grpSpPr bwMode="auto">
          <a:xfrm>
            <a:off x="0" y="0"/>
            <a:ext cx="9144000" cy="6964363"/>
            <a:chOff x="476" y="572"/>
            <a:chExt cx="5284" cy="3472"/>
          </a:xfrm>
        </p:grpSpPr>
        <p:sp>
          <p:nvSpPr>
            <p:cNvPr id="37893" name="Text Box 4"/>
            <p:cNvSpPr txBox="1">
              <a:spLocks noChangeArrowheads="1"/>
            </p:cNvSpPr>
            <p:nvPr/>
          </p:nvSpPr>
          <p:spPr bwMode="auto">
            <a:xfrm>
              <a:off x="476" y="572"/>
              <a:ext cx="5284" cy="476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tx2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tr-TR" sz="2800">
                  <a:solidFill>
                    <a:srgbClr val="00FF00"/>
                  </a:solidFill>
                </a:rPr>
                <a:t>DİKKAT!</a:t>
              </a:r>
              <a:r>
                <a:rPr lang="tr-TR" sz="2800"/>
                <a:t>  Yer-yön  zarfları  kesinlikle çekim eki almazlar,  alırlarsa isim olurlar.</a:t>
              </a:r>
            </a:p>
          </p:txBody>
        </p:sp>
        <p:grpSp>
          <p:nvGrpSpPr>
            <p:cNvPr id="37894" name="Group 11"/>
            <p:cNvGrpSpPr>
              <a:grpSpLocks/>
            </p:cNvGrpSpPr>
            <p:nvPr/>
          </p:nvGrpSpPr>
          <p:grpSpPr bwMode="auto">
            <a:xfrm>
              <a:off x="884" y="1480"/>
              <a:ext cx="3039" cy="1226"/>
              <a:chOff x="1020" y="1480"/>
              <a:chExt cx="3039" cy="1226"/>
            </a:xfrm>
          </p:grpSpPr>
          <p:sp>
            <p:nvSpPr>
              <p:cNvPr id="37895" name="AutoShape 5"/>
              <p:cNvSpPr>
                <a:spLocks noChangeArrowheads="1"/>
              </p:cNvSpPr>
              <p:nvPr/>
            </p:nvSpPr>
            <p:spPr bwMode="auto">
              <a:xfrm>
                <a:off x="1020" y="1480"/>
                <a:ext cx="272" cy="272"/>
              </a:xfrm>
              <a:prstGeom prst="irregularSeal1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tr-TR" b="0">
                  <a:latin typeface="Garamond" pitchFamily="18" charset="0"/>
                </a:endParaRPr>
              </a:p>
            </p:txBody>
          </p:sp>
          <p:sp>
            <p:nvSpPr>
              <p:cNvPr id="37896" name="Text Box 6"/>
              <p:cNvSpPr txBox="1">
                <a:spLocks noChangeArrowheads="1"/>
              </p:cNvSpPr>
              <p:nvPr/>
            </p:nvSpPr>
            <p:spPr bwMode="auto">
              <a:xfrm>
                <a:off x="1383" y="1480"/>
                <a:ext cx="2631" cy="25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800">
                    <a:latin typeface="Times New Roman" pitchFamily="18" charset="0"/>
                  </a:rPr>
                  <a:t>Bu yoldan  </a:t>
                </a:r>
                <a:r>
                  <a:rPr lang="tr-TR" sz="2800" u="sng">
                    <a:latin typeface="Times New Roman" pitchFamily="18" charset="0"/>
                  </a:rPr>
                  <a:t>geri</a:t>
                </a:r>
                <a:r>
                  <a:rPr lang="tr-TR" sz="2800">
                    <a:latin typeface="Times New Roman" pitchFamily="18" charset="0"/>
                  </a:rPr>
                  <a:t>  dönülmez.</a:t>
                </a:r>
              </a:p>
            </p:txBody>
          </p:sp>
          <p:sp>
            <p:nvSpPr>
              <p:cNvPr id="37897" name="Text Box 7"/>
              <p:cNvSpPr txBox="1">
                <a:spLocks noChangeArrowheads="1"/>
              </p:cNvSpPr>
              <p:nvPr/>
            </p:nvSpPr>
            <p:spPr bwMode="auto">
              <a:xfrm>
                <a:off x="2245" y="1752"/>
                <a:ext cx="862" cy="4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400">
                    <a:solidFill>
                      <a:schemeClr val="tx2"/>
                    </a:solidFill>
                    <a:latin typeface="Times New Roman" pitchFamily="18" charset="0"/>
                  </a:rPr>
                  <a:t>Yer -yön zarfı</a:t>
                </a:r>
              </a:p>
            </p:txBody>
          </p:sp>
          <p:sp>
            <p:nvSpPr>
              <p:cNvPr id="37898" name="Text Box 8"/>
              <p:cNvSpPr txBox="1">
                <a:spLocks noChangeArrowheads="1"/>
              </p:cNvSpPr>
              <p:nvPr/>
            </p:nvSpPr>
            <p:spPr bwMode="auto">
              <a:xfrm>
                <a:off x="1383" y="2205"/>
                <a:ext cx="2676" cy="25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700">
                    <a:latin typeface="Times New Roman" pitchFamily="18" charset="0"/>
                  </a:rPr>
                  <a:t>Bu yoldan </a:t>
                </a:r>
                <a:r>
                  <a:rPr lang="tr-TR" sz="2700" u="sng">
                    <a:latin typeface="Times New Roman" pitchFamily="18" charset="0"/>
                  </a:rPr>
                  <a:t>geriy e</a:t>
                </a:r>
                <a:r>
                  <a:rPr lang="tr-TR" sz="2700">
                    <a:latin typeface="Times New Roman" pitchFamily="18" charset="0"/>
                  </a:rPr>
                  <a:t>   dönülmez.</a:t>
                </a:r>
              </a:p>
            </p:txBody>
          </p:sp>
          <p:sp>
            <p:nvSpPr>
              <p:cNvPr id="37899" name="Oval 9"/>
              <p:cNvSpPr>
                <a:spLocks noChangeArrowheads="1"/>
              </p:cNvSpPr>
              <p:nvPr/>
            </p:nvSpPr>
            <p:spPr bwMode="auto">
              <a:xfrm>
                <a:off x="2744" y="2296"/>
                <a:ext cx="227" cy="182"/>
              </a:xfrm>
              <a:prstGeom prst="ellipse">
                <a:avLst/>
              </a:prstGeom>
              <a:noFill/>
              <a:ln w="38100">
                <a:solidFill>
                  <a:schemeClr val="hlink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tr-TR" b="0">
                  <a:latin typeface="Garamond" pitchFamily="18" charset="0"/>
                </a:endParaRPr>
              </a:p>
            </p:txBody>
          </p:sp>
          <p:sp>
            <p:nvSpPr>
              <p:cNvPr id="37900" name="Text Box 10"/>
              <p:cNvSpPr txBox="1">
                <a:spLocks noChangeArrowheads="1"/>
              </p:cNvSpPr>
              <p:nvPr/>
            </p:nvSpPr>
            <p:spPr bwMode="auto">
              <a:xfrm>
                <a:off x="2336" y="2478"/>
                <a:ext cx="681" cy="22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tr-TR" sz="2400">
                    <a:solidFill>
                      <a:schemeClr val="tx2"/>
                    </a:solidFill>
                    <a:latin typeface="Times New Roman" pitchFamily="18" charset="0"/>
                  </a:rPr>
                  <a:t>isim</a:t>
                </a:r>
              </a:p>
            </p:txBody>
          </p:sp>
        </p:grpSp>
        <p:grpSp>
          <p:nvGrpSpPr>
            <p:cNvPr id="37901" name="Group 20"/>
            <p:cNvGrpSpPr>
              <a:grpSpLocks/>
            </p:cNvGrpSpPr>
            <p:nvPr/>
          </p:nvGrpSpPr>
          <p:grpSpPr bwMode="auto">
            <a:xfrm>
              <a:off x="839" y="2840"/>
              <a:ext cx="3810" cy="1204"/>
              <a:chOff x="839" y="2840"/>
              <a:chExt cx="3810" cy="1204"/>
            </a:xfrm>
          </p:grpSpPr>
          <p:grpSp>
            <p:nvGrpSpPr>
              <p:cNvPr id="37902" name="Group 19"/>
              <p:cNvGrpSpPr>
                <a:grpSpLocks/>
              </p:cNvGrpSpPr>
              <p:nvPr/>
            </p:nvGrpSpPr>
            <p:grpSpPr bwMode="auto">
              <a:xfrm>
                <a:off x="839" y="2840"/>
                <a:ext cx="3583" cy="683"/>
                <a:chOff x="839" y="2840"/>
                <a:chExt cx="3583" cy="683"/>
              </a:xfrm>
            </p:grpSpPr>
            <p:sp>
              <p:nvSpPr>
                <p:cNvPr id="37903" name="AutoShape 12"/>
                <p:cNvSpPr>
                  <a:spLocks noChangeArrowheads="1"/>
                </p:cNvSpPr>
                <p:nvPr/>
              </p:nvSpPr>
              <p:spPr bwMode="auto">
                <a:xfrm>
                  <a:off x="839" y="2840"/>
                  <a:ext cx="272" cy="272"/>
                </a:xfrm>
                <a:prstGeom prst="irregularSeal1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0">
                    <a:latin typeface="Garamond" pitchFamily="18" charset="0"/>
                  </a:endParaRPr>
                </a:p>
              </p:txBody>
            </p:sp>
            <p:sp>
              <p:nvSpPr>
                <p:cNvPr id="37904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1247" y="2886"/>
                  <a:ext cx="3175" cy="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700">
                      <a:latin typeface="Times New Roman" pitchFamily="18" charset="0"/>
                    </a:rPr>
                    <a:t>Dalgın dalgın  </a:t>
                  </a:r>
                  <a:r>
                    <a:rPr lang="tr-TR" sz="2700" u="sng">
                      <a:latin typeface="Times New Roman" pitchFamily="18" charset="0"/>
                    </a:rPr>
                    <a:t>dışarı</a:t>
                  </a:r>
                  <a:r>
                    <a:rPr lang="tr-TR" sz="2700">
                      <a:latin typeface="Times New Roman" pitchFamily="18" charset="0"/>
                    </a:rPr>
                    <a:t>   bakıyordu.</a:t>
                  </a:r>
                </a:p>
              </p:txBody>
            </p:sp>
            <p:sp>
              <p:nvSpPr>
                <p:cNvPr id="37905" name="Rectangle 14"/>
                <p:cNvSpPr>
                  <a:spLocks noChangeArrowheads="1"/>
                </p:cNvSpPr>
                <p:nvPr/>
              </p:nvSpPr>
              <p:spPr bwMode="auto">
                <a:xfrm>
                  <a:off x="2517" y="3113"/>
                  <a:ext cx="816" cy="41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400">
                      <a:solidFill>
                        <a:schemeClr val="tx2"/>
                      </a:solidFill>
                      <a:latin typeface="Times New Roman" pitchFamily="18" charset="0"/>
                    </a:rPr>
                    <a:t>Yer -yön zarfı</a:t>
                  </a:r>
                </a:p>
              </p:txBody>
            </p:sp>
          </p:grpSp>
          <p:grpSp>
            <p:nvGrpSpPr>
              <p:cNvPr id="37906" name="Group 18"/>
              <p:cNvGrpSpPr>
                <a:grpSpLocks/>
              </p:cNvGrpSpPr>
              <p:nvPr/>
            </p:nvGrpSpPr>
            <p:grpSpPr bwMode="auto">
              <a:xfrm>
                <a:off x="1156" y="3521"/>
                <a:ext cx="3493" cy="523"/>
                <a:chOff x="1156" y="3521"/>
                <a:chExt cx="3493" cy="523"/>
              </a:xfrm>
            </p:grpSpPr>
            <p:sp>
              <p:nvSpPr>
                <p:cNvPr id="37907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1156" y="3521"/>
                  <a:ext cx="3493" cy="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700">
                      <a:latin typeface="Times New Roman" pitchFamily="18" charset="0"/>
                    </a:rPr>
                    <a:t>Dalgın dalgın   </a:t>
                  </a:r>
                  <a:r>
                    <a:rPr lang="tr-TR" sz="2700" u="sng">
                      <a:latin typeface="Times New Roman" pitchFamily="18" charset="0"/>
                    </a:rPr>
                    <a:t>dışarıy a</a:t>
                  </a:r>
                  <a:r>
                    <a:rPr lang="tr-TR" sz="2700">
                      <a:latin typeface="Times New Roman" pitchFamily="18" charset="0"/>
                    </a:rPr>
                    <a:t>   bakıyordu.</a:t>
                  </a:r>
                </a:p>
              </p:txBody>
            </p:sp>
            <p:sp>
              <p:nvSpPr>
                <p:cNvPr id="37908" name="Oval 16"/>
                <p:cNvSpPr>
                  <a:spLocks noChangeArrowheads="1"/>
                </p:cNvSpPr>
                <p:nvPr/>
              </p:nvSpPr>
              <p:spPr bwMode="auto">
                <a:xfrm>
                  <a:off x="3016" y="3612"/>
                  <a:ext cx="227" cy="182"/>
                </a:xfrm>
                <a:prstGeom prst="ellipse">
                  <a:avLst/>
                </a:prstGeom>
                <a:noFill/>
                <a:ln w="38100">
                  <a:solidFill>
                    <a:schemeClr val="hlink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tr-TR" b="0">
                    <a:latin typeface="Garamond" pitchFamily="18" charset="0"/>
                  </a:endParaRPr>
                </a:p>
              </p:txBody>
            </p:sp>
            <p:sp>
              <p:nvSpPr>
                <p:cNvPr id="37909" name="Rectangle 17"/>
                <p:cNvSpPr>
                  <a:spLocks noChangeArrowheads="1"/>
                </p:cNvSpPr>
                <p:nvPr/>
              </p:nvSpPr>
              <p:spPr bwMode="auto">
                <a:xfrm>
                  <a:off x="2608" y="3793"/>
                  <a:ext cx="459" cy="25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tr-TR" sz="2700">
                      <a:solidFill>
                        <a:schemeClr val="tx2"/>
                      </a:solidFill>
                      <a:latin typeface="Times New Roman" pitchFamily="18" charset="0"/>
                    </a:rPr>
                    <a:t>isim</a:t>
                  </a:r>
                </a:p>
              </p:txBody>
            </p:sp>
          </p:grpSp>
        </p:grpSp>
      </p:grp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theme/theme1.xml><?xml version="1.0" encoding="utf-8"?>
<a:theme xmlns:a="http://schemas.openxmlformats.org/drawingml/2006/main" name="Varsayılan Tasarım">
  <a:themeElements>
    <a:clrScheme name="Varsayılan Tasarı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arsayılan Tasarım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tr-TR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Varsayılan Tasarım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arsayılan Tasarım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arsayılan Tasarım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421</TotalTime>
  <Words>141</Words>
  <Application>Microsoft Office PowerPoint</Application>
  <PresentationFormat>Ekran Gösterisi (4:3)</PresentationFormat>
  <Paragraphs>29</Paragraphs>
  <Slides>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8" baseType="lpstr">
      <vt:lpstr>Arial</vt:lpstr>
      <vt:lpstr>Garamond</vt:lpstr>
      <vt:lpstr>Times New Roman</vt:lpstr>
      <vt:lpstr>Wingdings 2</vt:lpstr>
      <vt:lpstr>Varsayılan Tasarım</vt:lpstr>
      <vt:lpstr>Yer-Yön Zarfı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elif yayla</dc:creator>
  <cp:lastModifiedBy>ESRA</cp:lastModifiedBy>
  <cp:revision>8</cp:revision>
  <dcterms:created xsi:type="dcterms:W3CDTF">2012-04-01T18:45:50Z</dcterms:created>
  <dcterms:modified xsi:type="dcterms:W3CDTF">2016-02-23T19:09:15Z</dcterms:modified>
</cp:coreProperties>
</file>