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246" r:id="rId2"/>
    <p:sldId id="1247" r:id="rId3"/>
    <p:sldId id="1248" r:id="rId4"/>
    <p:sldId id="1249" r:id="rId5"/>
    <p:sldId id="1250" r:id="rId6"/>
    <p:sldId id="1251" r:id="rId7"/>
    <p:sldId id="1252" r:id="rId8"/>
    <p:sldId id="1255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4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4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4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4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4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66FF33"/>
    <a:srgbClr val="CC9900"/>
    <a:srgbClr val="800080"/>
    <a:srgbClr val="FF7C80"/>
    <a:srgbClr val="FFCC99"/>
    <a:srgbClr val="33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089" autoAdjust="0"/>
  </p:normalViewPr>
  <p:slideViewPr>
    <p:cSldViewPr snapToObjects="1">
      <p:cViewPr>
        <p:scale>
          <a:sx n="75" d="100"/>
          <a:sy n="75" d="100"/>
        </p:scale>
        <p:origin x="-1116" y="-690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188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AC279F3-2C35-482E-9631-4CA5476796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510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B6C6138-D911-4D4E-9A44-CD8C7A63B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15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1F46A1-654B-472C-BED5-9ADAEFC465AD}" type="slidenum">
              <a:rPr lang="en-US" altLang="tr-TR" sz="1200" smtClean="0">
                <a:latin typeface="Times New Roman" pitchFamily="18" charset="0"/>
              </a:rPr>
              <a:pPr eaLnBrk="1" hangingPunct="1"/>
              <a:t>1</a:t>
            </a:fld>
            <a:endParaRPr lang="en-US" altLang="tr-TR" sz="1200" smtClean="0"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F7A5B9-C1EF-4BDC-A6B7-DDEEF8AE903B}" type="slidenum">
              <a:rPr lang="en-US" altLang="tr-TR" sz="1200" smtClean="0">
                <a:latin typeface="Times New Roman" pitchFamily="18" charset="0"/>
              </a:rPr>
              <a:pPr eaLnBrk="1" hangingPunct="1"/>
              <a:t>2</a:t>
            </a:fld>
            <a:endParaRPr lang="en-US" altLang="tr-TR" sz="1200" smtClean="0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3A3848-235C-4463-AD8E-6E43C53B9F31}" type="slidenum">
              <a:rPr lang="en-US" altLang="tr-TR" sz="1200" smtClean="0">
                <a:latin typeface="Times New Roman" pitchFamily="18" charset="0"/>
              </a:rPr>
              <a:pPr eaLnBrk="1" hangingPunct="1"/>
              <a:t>3</a:t>
            </a:fld>
            <a:endParaRPr lang="en-US" altLang="tr-TR" sz="1200" smtClean="0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8EC853-CAA6-42C5-899C-D8756CB9000B}" type="slidenum">
              <a:rPr lang="en-US" altLang="tr-TR" sz="1200" smtClean="0">
                <a:latin typeface="Times New Roman" pitchFamily="18" charset="0"/>
              </a:rPr>
              <a:pPr eaLnBrk="1" hangingPunct="1"/>
              <a:t>4</a:t>
            </a:fld>
            <a:endParaRPr lang="en-US" altLang="tr-TR" sz="1200" smtClean="0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74FE84-56B9-484A-9633-799B4E09E5D4}" type="slidenum">
              <a:rPr lang="en-US" altLang="tr-TR" sz="1200" smtClean="0">
                <a:latin typeface="Times New Roman" pitchFamily="18" charset="0"/>
              </a:rPr>
              <a:pPr eaLnBrk="1" hangingPunct="1"/>
              <a:t>5</a:t>
            </a:fld>
            <a:endParaRPr lang="en-US" altLang="tr-TR" sz="1200" smtClean="0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1E43CB-5581-49AE-BABE-559000B9B220}" type="slidenum">
              <a:rPr lang="en-US" altLang="tr-TR" sz="1200" smtClean="0">
                <a:latin typeface="Times New Roman" pitchFamily="18" charset="0"/>
              </a:rPr>
              <a:pPr eaLnBrk="1" hangingPunct="1"/>
              <a:t>6</a:t>
            </a:fld>
            <a:endParaRPr lang="en-US" altLang="tr-TR" sz="1200" smtClean="0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CC81B6-1C0F-4E3D-889D-61452CB90885}" type="slidenum">
              <a:rPr lang="en-US" altLang="tr-TR" sz="1200" smtClean="0">
                <a:latin typeface="Times New Roman" pitchFamily="18" charset="0"/>
              </a:rPr>
              <a:pPr eaLnBrk="1" hangingPunct="1"/>
              <a:t>7</a:t>
            </a:fld>
            <a:endParaRPr lang="en-US" altLang="tr-TR" sz="1200" smtClean="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0592EF-F2D4-4ED3-9A3E-CEC4232EEFBB}" type="slidenum">
              <a:rPr lang="en-US" altLang="tr-TR" sz="1200" smtClean="0">
                <a:latin typeface="Times New Roman" pitchFamily="18" charset="0"/>
              </a:rPr>
              <a:pPr eaLnBrk="1" hangingPunct="1"/>
              <a:t>8</a:t>
            </a:fld>
            <a:endParaRPr lang="en-US" altLang="tr-TR" sz="1200" smtClean="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A017F-1E1E-436F-B4BA-8ECFB1FEEFDF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5657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BF6E6-7A16-428A-85BB-57D610C02EE6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8496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3C8E3-AD59-4E6C-ABDD-1A2B50B60B46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4760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57E3-889E-4F12-9F70-BDCD71260EBE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3887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B6F15-A1E8-46C3-B75F-BA4AF556729E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5412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1163-1900-46C1-9369-8FAED02B14C9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146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3A6FC-ABF9-4CC5-A8DF-9C62EFA2E13C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0843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A21EB-050D-4125-A11D-5FE63F4F115A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252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A328-939C-47B8-AC14-C76D9D6A6915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005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639CB-F976-46A4-B1EE-60658B036552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997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761D4-2C2C-4CA4-8082-868DE0D458F0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691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9144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477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4770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6747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6779420-9F3F-4996-8862-47A4AD915357}" type="slidenum">
              <a:rPr lang="en-US"/>
              <a:pPr>
                <a:defRPr/>
              </a:pPr>
              <a:t>‹#›</a:t>
            </a:fld>
            <a:r>
              <a:rPr lang="tr-TR"/>
              <a:t>/64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har char="•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har char="–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har char="•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har char="–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BDF24C-AD6B-4E9B-BA32-5BE9D30CD9FD}" type="slidenum">
              <a:rPr lang="en-US" altLang="tr-TR" sz="1800" smtClean="0">
                <a:solidFill>
                  <a:schemeClr val="bg1"/>
                </a:solidFill>
              </a:rPr>
              <a:pPr eaLnBrk="1" hangingPunct="1"/>
              <a:t>1</a:t>
            </a:fld>
            <a:r>
              <a:rPr lang="tr-TR" altLang="tr-TR" sz="1800" smtClean="0">
                <a:solidFill>
                  <a:schemeClr val="bg1"/>
                </a:solidFill>
              </a:rPr>
              <a:t>/64</a:t>
            </a:r>
            <a:endParaRPr lang="en-US" altLang="tr-TR" sz="1800" smtClean="0">
              <a:solidFill>
                <a:schemeClr val="bg1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250825" y="1412875"/>
            <a:ext cx="8713788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b="1">
                <a:solidFill>
                  <a:srgbClr val="FFFF00"/>
                </a:solidFill>
              </a:rPr>
              <a:t>  </a:t>
            </a:r>
            <a:r>
              <a:rPr lang="tr-TR" altLang="tr-TR" sz="2800" b="1">
                <a:solidFill>
                  <a:srgbClr val="FFFF00"/>
                </a:solidFill>
              </a:rPr>
              <a:t>Islahat Fermanı,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Kırım Harbinin son yıllarında hazırlanarak </a:t>
            </a:r>
            <a:r>
              <a:rPr lang="tr-TR" altLang="tr-TR" sz="2800" b="1">
                <a:solidFill>
                  <a:srgbClr val="FFFF00"/>
                </a:solidFill>
              </a:rPr>
              <a:t>Paris Andlaşması</a:t>
            </a:r>
            <a:r>
              <a:rPr lang="tr-TR" altLang="tr-TR" sz="2800" b="1">
                <a:solidFill>
                  <a:schemeClr val="bg1"/>
                </a:solidFill>
              </a:rPr>
              <a:t>’nın imzalanmasından altı hafta önce,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- 28 Şubat 1856’da Bâb-ı Âlî’de bütün “bakanlar”, “yüksek memurlar”, “şeyhülislâm”, “patrikler”, “hahambaşı” ve “cemaat” ileri gelenleri önünde okunarak ilân edilmiş ve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Paris Andlaşması’nı hazırlayan devletlere bildirilmiştir. </a:t>
            </a:r>
            <a:endParaRPr lang="tr-TR" altLang="tr-TR" sz="2800">
              <a:solidFill>
                <a:schemeClr val="bg1"/>
              </a:solidFill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altLang="tr-TR" sz="3200" b="1"/>
              <a:t> </a:t>
            </a:r>
            <a:r>
              <a:rPr lang="tr-TR" altLang="tr-TR" sz="3200" b="1">
                <a:solidFill>
                  <a:srgbClr val="FFFF00"/>
                </a:solidFill>
              </a:rPr>
              <a:t>Islahat Fermanı (1856)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61CE37-D2E4-4393-8FD9-25C4EAE17C47}" type="slidenum">
              <a:rPr lang="en-US" altLang="tr-TR" sz="1800" smtClean="0">
                <a:solidFill>
                  <a:schemeClr val="bg1"/>
                </a:solidFill>
              </a:rPr>
              <a:pPr eaLnBrk="1" hangingPunct="1"/>
              <a:t>2</a:t>
            </a:fld>
            <a:r>
              <a:rPr lang="tr-TR" altLang="tr-TR" sz="1800" smtClean="0">
                <a:solidFill>
                  <a:schemeClr val="bg1"/>
                </a:solidFill>
              </a:rPr>
              <a:t>/64</a:t>
            </a:r>
            <a:endParaRPr lang="en-US" altLang="tr-TR" sz="1800" smtClean="0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250825" y="981075"/>
            <a:ext cx="8713788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- </a:t>
            </a:r>
            <a:r>
              <a:rPr lang="tr-TR" altLang="tr-TR" sz="2800" b="1">
                <a:solidFill>
                  <a:srgbClr val="FFFF00"/>
                </a:solidFill>
              </a:rPr>
              <a:t>Kırım Harbinde</a:t>
            </a:r>
            <a:r>
              <a:rPr lang="tr-TR" altLang="tr-TR" sz="2800" b="1">
                <a:solidFill>
                  <a:schemeClr val="bg1"/>
                </a:solidFill>
              </a:rPr>
              <a:t>, İngiltere, Fransa ve Avusturya Osmanlı İmparatorluğunu Rusya’ya karşı desteklemişti.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- Bunu karşılığı olarak ve Osmanlı İmparator-luğunun Avrupa Devletleri ailesine katılmasının şartı olarak </a:t>
            </a:r>
            <a:r>
              <a:rPr lang="tr-TR" altLang="tr-TR" sz="2800" b="1">
                <a:solidFill>
                  <a:srgbClr val="FFFF00"/>
                </a:solidFill>
              </a:rPr>
              <a:t>1856 Paris Konferansı</a:t>
            </a:r>
            <a:r>
              <a:rPr lang="tr-TR" altLang="tr-TR" sz="2800" b="1">
                <a:solidFill>
                  <a:schemeClr val="bg1"/>
                </a:solidFill>
              </a:rPr>
              <a:t> öncesinde, Avrupa Devletleri birtakım şartlar ileri sürdüler.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Bu şartlar Islahat Fermanının esasları olarak Ali Paşa ile İstanbul’daki İngiliz ve Fransız elçileri arasında kararlaştırıldı.   </a:t>
            </a:r>
            <a:endParaRPr lang="tr-TR" altLang="tr-TR" sz="2800">
              <a:solidFill>
                <a:schemeClr val="bg1"/>
              </a:solidFill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11588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altLang="tr-TR" sz="3200" b="1"/>
              <a:t> </a:t>
            </a:r>
            <a:r>
              <a:rPr lang="tr-TR" altLang="tr-TR" sz="3200" b="1">
                <a:solidFill>
                  <a:srgbClr val="FFFF00"/>
                </a:solidFill>
              </a:rPr>
              <a:t>Islahat Fermanı (1856)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9E5026-63DF-4ACF-8A83-11F0099A0D55}" type="slidenum">
              <a:rPr lang="en-US" altLang="tr-TR" sz="1800" smtClean="0">
                <a:solidFill>
                  <a:schemeClr val="bg1"/>
                </a:solidFill>
              </a:rPr>
              <a:pPr eaLnBrk="1" hangingPunct="1"/>
              <a:t>3</a:t>
            </a:fld>
            <a:r>
              <a:rPr lang="tr-TR" altLang="tr-TR" sz="1800" smtClean="0">
                <a:solidFill>
                  <a:schemeClr val="bg1"/>
                </a:solidFill>
              </a:rPr>
              <a:t>/64</a:t>
            </a:r>
            <a:endParaRPr lang="en-US" altLang="tr-TR" sz="1800" smtClean="0">
              <a:solidFill>
                <a:schemeClr val="bg1"/>
              </a:solidFill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250825" y="1636713"/>
            <a:ext cx="8713788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rgbClr val="FFFF00"/>
                </a:solidFill>
              </a:rPr>
              <a:t>  -</a:t>
            </a:r>
            <a:r>
              <a:rPr lang="tr-TR" altLang="tr-TR" sz="2800" b="1">
                <a:solidFill>
                  <a:schemeClr val="bg1"/>
                </a:solidFill>
              </a:rPr>
              <a:t> Islahat Fermanı da Tanzimat Fermanı gibi </a:t>
            </a:r>
            <a:r>
              <a:rPr lang="tr-TR" altLang="tr-TR" sz="2800" b="1">
                <a:solidFill>
                  <a:srgbClr val="FFFF00"/>
                </a:solidFill>
              </a:rPr>
              <a:t>Padişah Abdülmecit</a:t>
            </a:r>
            <a:r>
              <a:rPr lang="tr-TR" altLang="tr-TR" sz="2800" b="1">
                <a:solidFill>
                  <a:schemeClr val="bg1"/>
                </a:solidFill>
              </a:rPr>
              <a:t> tarafından yayınlanmıştır.</a:t>
            </a:r>
            <a:endParaRPr lang="tr-TR" altLang="tr-TR" sz="2800" b="1" u="sng">
              <a:solidFill>
                <a:schemeClr val="bg1"/>
              </a:solidFill>
            </a:endParaRP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rgbClr val="FFFF00"/>
                </a:solidFill>
              </a:rPr>
              <a:t>  -</a:t>
            </a:r>
            <a:r>
              <a:rPr lang="tr-TR" altLang="tr-TR" sz="2800" b="1">
                <a:solidFill>
                  <a:schemeClr val="bg1"/>
                </a:solidFill>
              </a:rPr>
              <a:t> </a:t>
            </a:r>
            <a:r>
              <a:rPr lang="tr-TR" altLang="tr-TR" sz="2800" b="1" u="sng">
                <a:solidFill>
                  <a:schemeClr val="bg1"/>
                </a:solidFill>
              </a:rPr>
              <a:t>Islahat Fermanı Tanzimat Fermanından daha kapsamlıdır.</a:t>
            </a:r>
            <a:r>
              <a:rPr lang="tr-TR" altLang="tr-TR" sz="28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altLang="tr-TR" sz="3200" b="1"/>
              <a:t> </a:t>
            </a:r>
            <a:r>
              <a:rPr lang="tr-TR" altLang="tr-TR" sz="3200" b="1">
                <a:solidFill>
                  <a:srgbClr val="FFFF00"/>
                </a:solidFill>
              </a:rPr>
              <a:t>Islahat Fermanı (1856)</a:t>
            </a:r>
          </a:p>
        </p:txBody>
      </p:sp>
      <p:pic>
        <p:nvPicPr>
          <p:cNvPr id="24581" name="Picture 4" descr="slahatfermanmq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508375"/>
            <a:ext cx="54483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A6B98B-EF12-4FF5-BED7-DA740AA28D13}" type="slidenum">
              <a:rPr lang="en-US" altLang="tr-TR" sz="1800" smtClean="0">
                <a:solidFill>
                  <a:schemeClr val="bg1"/>
                </a:solidFill>
              </a:rPr>
              <a:pPr eaLnBrk="1" hangingPunct="1"/>
              <a:t>4</a:t>
            </a:fld>
            <a:r>
              <a:rPr lang="tr-TR" altLang="tr-TR" sz="1800" smtClean="0">
                <a:solidFill>
                  <a:schemeClr val="bg1"/>
                </a:solidFill>
              </a:rPr>
              <a:t>/64</a:t>
            </a:r>
            <a:endParaRPr lang="en-US" altLang="tr-TR" sz="1800" smtClean="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250825" y="836613"/>
            <a:ext cx="8713788" cy="564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</a:t>
            </a:r>
            <a:r>
              <a:rPr lang="tr-TR" altLang="tr-TR" sz="2800" b="1">
                <a:solidFill>
                  <a:srgbClr val="FFFF00"/>
                </a:solidFill>
              </a:rPr>
              <a:t>Hükümleri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- Tanzimat Fermanının tanıdığı </a:t>
            </a:r>
            <a:r>
              <a:rPr lang="tr-TR" altLang="tr-TR" sz="2800" b="1" u="sng">
                <a:solidFill>
                  <a:schemeClr val="bg1"/>
                </a:solidFill>
              </a:rPr>
              <a:t>hak ve özgürlükleri</a:t>
            </a:r>
            <a:r>
              <a:rPr lang="tr-TR" altLang="tr-TR" sz="2800" b="1">
                <a:solidFill>
                  <a:schemeClr val="bg1"/>
                </a:solidFill>
              </a:rPr>
              <a:t>, benimsediği esasları teyit eder.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- Gayrimüslimlere eskiden beri tanınmış hakların aynen sürdüğü belirtiliyordu,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Gayrimüslimlerin ihtiyaçları </a:t>
            </a:r>
            <a:r>
              <a:rPr lang="tr-TR" altLang="tr-TR" sz="2800" b="1">
                <a:solidFill>
                  <a:srgbClr val="FFFF00"/>
                </a:solidFill>
              </a:rPr>
              <a:t>“patrikhaneler-de teşkil olunacak meclisler marifetiyle”</a:t>
            </a:r>
            <a:r>
              <a:rPr lang="tr-TR" altLang="tr-TR" sz="2800" b="1">
                <a:solidFill>
                  <a:schemeClr val="bg1"/>
                </a:solidFill>
              </a:rPr>
              <a:t> Bâb-ı Âliye “arz ve ifade” edilecek,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 Patriklerin seçim usulü iyileştirilecek,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Gayrimüslim din adamlarına devlet maaş bağlayacak,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altLang="tr-TR" sz="3200" b="1"/>
              <a:t> </a:t>
            </a:r>
            <a:r>
              <a:rPr lang="tr-TR" altLang="tr-TR" sz="3200" b="1">
                <a:solidFill>
                  <a:srgbClr val="FFFF00"/>
                </a:solidFill>
              </a:rPr>
              <a:t>Islahat Fermanı (1856)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DE75F9-2809-4150-995D-6E51C51CC801}" type="slidenum">
              <a:rPr lang="en-US" altLang="tr-TR" sz="1800" smtClean="0">
                <a:solidFill>
                  <a:schemeClr val="bg1"/>
                </a:solidFill>
              </a:rPr>
              <a:pPr eaLnBrk="1" hangingPunct="1"/>
              <a:t>5</a:t>
            </a:fld>
            <a:r>
              <a:rPr lang="tr-TR" altLang="tr-TR" sz="1800" smtClean="0">
                <a:solidFill>
                  <a:schemeClr val="bg1"/>
                </a:solidFill>
              </a:rPr>
              <a:t>/64</a:t>
            </a:r>
            <a:endParaRPr lang="en-US" altLang="tr-TR" sz="1800" smtClean="0">
              <a:solidFill>
                <a:schemeClr val="bg1"/>
              </a:solidFill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250825" y="836613"/>
            <a:ext cx="8713788" cy="547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</a:t>
            </a:r>
            <a:r>
              <a:rPr lang="tr-TR" altLang="tr-TR" sz="2800" b="1">
                <a:solidFill>
                  <a:srgbClr val="FFFF00"/>
                </a:solidFill>
              </a:rPr>
              <a:t>Hükümleri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Hıristiyan rahiplerinin menkul ve gayrimenkul mallarına </a:t>
            </a:r>
            <a:r>
              <a:rPr lang="tr-TR" altLang="tr-TR" sz="2800" b="1">
                <a:solidFill>
                  <a:srgbClr val="FFFF00"/>
                </a:solidFill>
              </a:rPr>
              <a:t>müdahalede</a:t>
            </a:r>
            <a:r>
              <a:rPr lang="tr-TR" altLang="tr-TR" sz="2800" b="1">
                <a:solidFill>
                  <a:schemeClr val="bg1"/>
                </a:solidFill>
              </a:rPr>
              <a:t> bulunulmayacak,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Gayrimüslimler kendi işlerini görebilmeleri için her cemaatin birer </a:t>
            </a:r>
            <a:r>
              <a:rPr lang="tr-TR" altLang="tr-TR" sz="2800" b="1">
                <a:solidFill>
                  <a:srgbClr val="FFFF00"/>
                </a:solidFill>
              </a:rPr>
              <a:t>meclis</a:t>
            </a:r>
            <a:r>
              <a:rPr lang="tr-TR" altLang="tr-TR" sz="2800" b="1">
                <a:solidFill>
                  <a:schemeClr val="bg1"/>
                </a:solidFill>
              </a:rPr>
              <a:t> seçmesi kabul edildi,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Gayrimüslimlerin ibadet yerlerinin, okul, hastane ve mezarlıklarının tamirlerine engel olunmayacak; yenilerinin yapılmasına izin verilecek.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- Mezhep ayırımı yapılmayacak, ibadet özgürlüğü tanınacak.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0" y="444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altLang="tr-TR" sz="3200" b="1"/>
              <a:t> </a:t>
            </a:r>
            <a:r>
              <a:rPr lang="tr-TR" altLang="tr-TR" sz="3200" b="1">
                <a:solidFill>
                  <a:srgbClr val="FFFF00"/>
                </a:solidFill>
              </a:rPr>
              <a:t>Islahat Fermanı (1856)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FE3221-50CD-43D8-B09E-3E5745FC816B}" type="slidenum">
              <a:rPr lang="en-US" altLang="tr-TR" sz="1800" smtClean="0">
                <a:solidFill>
                  <a:schemeClr val="bg1"/>
                </a:solidFill>
              </a:rPr>
              <a:pPr eaLnBrk="1" hangingPunct="1"/>
              <a:t>6</a:t>
            </a:fld>
            <a:r>
              <a:rPr lang="tr-TR" altLang="tr-TR" sz="1800" smtClean="0">
                <a:solidFill>
                  <a:schemeClr val="bg1"/>
                </a:solidFill>
              </a:rPr>
              <a:t>/64</a:t>
            </a:r>
            <a:endParaRPr lang="en-US" altLang="tr-TR" sz="1800" smtClean="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250825" y="620713"/>
            <a:ext cx="8713788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</a:t>
            </a:r>
            <a:r>
              <a:rPr lang="tr-TR" altLang="tr-TR" sz="2700" b="1">
                <a:solidFill>
                  <a:srgbClr val="FFFF00"/>
                </a:solidFill>
              </a:rPr>
              <a:t>Hükümleri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700" b="1">
                <a:solidFill>
                  <a:schemeClr val="bg1"/>
                </a:solidFill>
              </a:rPr>
              <a:t> </a:t>
            </a:r>
            <a:r>
              <a:rPr lang="tr-TR" altLang="tr-TR" sz="2700" b="1">
                <a:solidFill>
                  <a:srgbClr val="FFFF00"/>
                </a:solidFill>
              </a:rPr>
              <a:t> - </a:t>
            </a:r>
            <a:r>
              <a:rPr lang="tr-TR" altLang="tr-TR" sz="2700" b="1">
                <a:solidFill>
                  <a:schemeClr val="bg1"/>
                </a:solidFill>
              </a:rPr>
              <a:t>Mezhep, dil ve cinsiyet bakımından </a:t>
            </a:r>
            <a:r>
              <a:rPr lang="tr-TR" altLang="tr-TR" sz="2700" b="1" u="sng">
                <a:solidFill>
                  <a:schemeClr val="bg1"/>
                </a:solidFill>
              </a:rPr>
              <a:t>eşitlik ilkesi </a:t>
            </a:r>
            <a:r>
              <a:rPr lang="tr-TR" altLang="tr-TR" sz="2700" b="1">
                <a:solidFill>
                  <a:schemeClr val="bg1"/>
                </a:solidFill>
              </a:rPr>
              <a:t>kabul edildi, </a:t>
            </a:r>
            <a:r>
              <a:rPr lang="tr-TR" altLang="tr-TR" sz="2700" b="1" u="sng">
                <a:solidFill>
                  <a:schemeClr val="bg1"/>
                </a:solidFill>
              </a:rPr>
              <a:t>inanç özgürlüğü </a:t>
            </a:r>
            <a:r>
              <a:rPr lang="tr-TR" altLang="tr-TR" sz="2700" b="1">
                <a:solidFill>
                  <a:schemeClr val="bg1"/>
                </a:solidFill>
              </a:rPr>
              <a:t>sağlandı.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700" b="1">
                <a:solidFill>
                  <a:schemeClr val="bg1"/>
                </a:solidFill>
              </a:rPr>
              <a:t>  </a:t>
            </a:r>
            <a:r>
              <a:rPr lang="tr-TR" altLang="tr-TR" sz="2700" b="1">
                <a:solidFill>
                  <a:srgbClr val="FFFF00"/>
                </a:solidFill>
              </a:rPr>
              <a:t>-</a:t>
            </a:r>
            <a:r>
              <a:rPr lang="tr-TR" altLang="tr-TR" sz="2700" b="1">
                <a:solidFill>
                  <a:schemeClr val="bg1"/>
                </a:solidFill>
              </a:rPr>
              <a:t> Devlet memurluğuna girişte din farkı gözetilmemesi ilkesi benimsendi.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700" b="1">
                <a:solidFill>
                  <a:schemeClr val="bg1"/>
                </a:solidFill>
              </a:rPr>
              <a:t>  </a:t>
            </a:r>
            <a:r>
              <a:rPr lang="tr-TR" altLang="tr-TR" sz="2700" b="1">
                <a:solidFill>
                  <a:srgbClr val="FFFF00"/>
                </a:solidFill>
              </a:rPr>
              <a:t>- </a:t>
            </a:r>
            <a:r>
              <a:rPr lang="tr-TR" altLang="tr-TR" sz="2700" b="1" u="sng">
                <a:solidFill>
                  <a:schemeClr val="bg1"/>
                </a:solidFill>
              </a:rPr>
              <a:t>Gayrimüslimler</a:t>
            </a:r>
            <a:r>
              <a:rPr lang="tr-TR" altLang="tr-TR" sz="2700" b="1">
                <a:solidFill>
                  <a:schemeClr val="bg1"/>
                </a:solidFill>
              </a:rPr>
              <a:t> de devletin </a:t>
            </a:r>
            <a:r>
              <a:rPr lang="tr-TR" altLang="tr-TR" sz="2700" b="1" u="sng">
                <a:solidFill>
                  <a:schemeClr val="bg1"/>
                </a:solidFill>
              </a:rPr>
              <a:t>askerî ve mülkî okullarına</a:t>
            </a:r>
            <a:r>
              <a:rPr lang="tr-TR" altLang="tr-TR" sz="2700" b="1">
                <a:solidFill>
                  <a:schemeClr val="bg1"/>
                </a:solidFill>
              </a:rPr>
              <a:t> kabul edilecek,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700" b="1">
                <a:solidFill>
                  <a:schemeClr val="bg1"/>
                </a:solidFill>
              </a:rPr>
              <a:t>   </a:t>
            </a:r>
            <a:r>
              <a:rPr lang="tr-TR" altLang="tr-TR" sz="2700" b="1">
                <a:solidFill>
                  <a:srgbClr val="FFFF00"/>
                </a:solidFill>
              </a:rPr>
              <a:t>- </a:t>
            </a:r>
            <a:r>
              <a:rPr lang="tr-TR" altLang="tr-TR" sz="2700" b="1">
                <a:solidFill>
                  <a:schemeClr val="bg1"/>
                </a:solidFill>
              </a:rPr>
              <a:t>Yargılamadaki </a:t>
            </a:r>
            <a:r>
              <a:rPr lang="tr-TR" altLang="tr-TR" sz="2700" b="1" u="sng">
                <a:solidFill>
                  <a:schemeClr val="bg1"/>
                </a:solidFill>
              </a:rPr>
              <a:t>Müslüman – Gayrimüslim ayırım</a:t>
            </a:r>
            <a:r>
              <a:rPr lang="tr-TR" altLang="tr-TR" sz="2700" b="1">
                <a:solidFill>
                  <a:schemeClr val="bg1"/>
                </a:solidFill>
              </a:rPr>
              <a:t>ı kaldırıldı.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700" b="1">
                <a:solidFill>
                  <a:schemeClr val="bg1"/>
                </a:solidFill>
              </a:rPr>
              <a:t>  </a:t>
            </a:r>
            <a:r>
              <a:rPr lang="tr-TR" altLang="tr-TR" sz="2700" b="1">
                <a:solidFill>
                  <a:srgbClr val="FFFF00"/>
                </a:solidFill>
              </a:rPr>
              <a:t>-</a:t>
            </a:r>
            <a:r>
              <a:rPr lang="tr-TR" altLang="tr-TR" sz="2700" b="1">
                <a:solidFill>
                  <a:schemeClr val="bg1"/>
                </a:solidFill>
              </a:rPr>
              <a:t> Gayrimüslimler de eyalet meclislerine girebilecek ve Meclis-i Vâlâ’da* temsil edilebilecekti.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700" b="1">
                <a:solidFill>
                  <a:schemeClr val="bg1"/>
                </a:solidFill>
              </a:rPr>
              <a:t> * </a:t>
            </a:r>
            <a:r>
              <a:rPr lang="tr-TR" altLang="tr-TR" sz="2700">
                <a:solidFill>
                  <a:schemeClr val="bg1"/>
                </a:solidFill>
              </a:rPr>
              <a:t>II. Mahmud döneminde ıslahat</a:t>
            </a:r>
            <a:r>
              <a:rPr lang="tr-TR" altLang="tr-TR" sz="1400">
                <a:solidFill>
                  <a:schemeClr val="bg1"/>
                </a:solidFill>
              </a:rPr>
              <a:t> hareketlerinin gerektirdiği yeni nizamnameleri hazırlamak, memurların muhakemesiyle meşgul olmak, gerek görülen devlet işlerinde oy vermek üzere 1837 yılında kurulan meclisin adıdır. 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444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altLang="tr-TR" sz="3200" b="1"/>
              <a:t> </a:t>
            </a:r>
            <a:r>
              <a:rPr lang="tr-TR" altLang="tr-TR" sz="3200" b="1">
                <a:solidFill>
                  <a:srgbClr val="FFFF00"/>
                </a:solidFill>
              </a:rPr>
              <a:t>Islahat Fermanı (1856)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A9DA39-2E8B-417E-93C8-D679EE4FB271}" type="slidenum">
              <a:rPr lang="en-US" altLang="tr-TR" sz="1800" smtClean="0">
                <a:solidFill>
                  <a:schemeClr val="bg1"/>
                </a:solidFill>
              </a:rPr>
              <a:pPr eaLnBrk="1" hangingPunct="1"/>
              <a:t>7</a:t>
            </a:fld>
            <a:r>
              <a:rPr lang="tr-TR" altLang="tr-TR" sz="1800" smtClean="0">
                <a:solidFill>
                  <a:schemeClr val="bg1"/>
                </a:solidFill>
              </a:rPr>
              <a:t>/64</a:t>
            </a:r>
            <a:endParaRPr lang="en-US" altLang="tr-TR" sz="1800" smtClean="0">
              <a:solidFill>
                <a:schemeClr val="bg1"/>
              </a:solidFill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250825" y="836613"/>
            <a:ext cx="8713788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</a:t>
            </a:r>
            <a:r>
              <a:rPr lang="tr-TR" altLang="tr-TR" sz="2800" b="1">
                <a:solidFill>
                  <a:srgbClr val="FFFF00"/>
                </a:solidFill>
              </a:rPr>
              <a:t>Hükümleri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</a:t>
            </a:r>
            <a:r>
              <a:rPr lang="tr-TR" altLang="tr-TR" sz="2800" b="1">
                <a:solidFill>
                  <a:srgbClr val="FFFF00"/>
                </a:solidFill>
              </a:rPr>
              <a:t> -</a:t>
            </a:r>
            <a:r>
              <a:rPr lang="tr-TR" altLang="tr-TR" sz="2800" b="1">
                <a:solidFill>
                  <a:schemeClr val="bg1"/>
                </a:solidFill>
              </a:rPr>
              <a:t> İşkencenin yapılması yasaklanıyor,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</a:t>
            </a:r>
            <a:r>
              <a:rPr lang="tr-TR" altLang="tr-TR" sz="2800" b="1">
                <a:solidFill>
                  <a:srgbClr val="FFFF00"/>
                </a:solidFill>
              </a:rPr>
              <a:t>- </a:t>
            </a:r>
            <a:r>
              <a:rPr lang="tr-TR" altLang="tr-TR" sz="2800" b="1">
                <a:solidFill>
                  <a:schemeClr val="bg1"/>
                </a:solidFill>
              </a:rPr>
              <a:t>Askerlik hizmetine gayrimüslim tebaanın da kabulü esası benimsenmişti.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Ancak askerlik hizmetine gitmek istemeyenler için “bedel verilmesi” kabul edildi.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</a:t>
            </a:r>
            <a:r>
              <a:rPr lang="tr-TR" altLang="tr-TR" sz="2800" b="1">
                <a:solidFill>
                  <a:srgbClr val="FFFF00"/>
                </a:solidFill>
              </a:rPr>
              <a:t> - </a:t>
            </a:r>
            <a:r>
              <a:rPr lang="tr-TR" altLang="tr-TR" sz="2800" b="1">
                <a:solidFill>
                  <a:schemeClr val="bg1"/>
                </a:solidFill>
              </a:rPr>
              <a:t>Vergi alımında </a:t>
            </a:r>
            <a:r>
              <a:rPr lang="tr-TR" altLang="tr-TR" sz="2800" b="1" u="sng">
                <a:solidFill>
                  <a:schemeClr val="bg1"/>
                </a:solidFill>
              </a:rPr>
              <a:t>din ayrımı </a:t>
            </a:r>
            <a:r>
              <a:rPr lang="tr-TR" altLang="tr-TR" sz="2800" b="1">
                <a:solidFill>
                  <a:schemeClr val="bg1"/>
                </a:solidFill>
              </a:rPr>
              <a:t>yapılmayacağı ilân ediliyordu.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</a:t>
            </a:r>
            <a:r>
              <a:rPr lang="tr-TR" altLang="tr-TR" sz="2800" b="1">
                <a:solidFill>
                  <a:srgbClr val="FFFF00"/>
                </a:solidFill>
              </a:rPr>
              <a:t> - </a:t>
            </a:r>
            <a:r>
              <a:rPr lang="tr-TR" altLang="tr-TR" sz="2800" b="1">
                <a:solidFill>
                  <a:schemeClr val="bg1"/>
                </a:solidFill>
              </a:rPr>
              <a:t>Yabancılara Osmanlı toprakları üzerinde </a:t>
            </a:r>
            <a:r>
              <a:rPr lang="tr-TR" altLang="tr-TR" sz="2800" b="1" u="sng">
                <a:solidFill>
                  <a:schemeClr val="bg1"/>
                </a:solidFill>
              </a:rPr>
              <a:t>mülk edinme </a:t>
            </a:r>
            <a:r>
              <a:rPr lang="tr-TR" altLang="tr-TR" sz="2800" b="1">
                <a:solidFill>
                  <a:schemeClr val="bg1"/>
                </a:solidFill>
              </a:rPr>
              <a:t>hakkı tanınıyordu.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0" y="444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altLang="tr-TR" sz="3200" b="1"/>
              <a:t> </a:t>
            </a:r>
            <a:r>
              <a:rPr lang="tr-TR" altLang="tr-TR" sz="3200" b="1">
                <a:solidFill>
                  <a:srgbClr val="FFFF00"/>
                </a:solidFill>
              </a:rPr>
              <a:t>Islahat Fermanı (1856)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1297D6-46BD-41B8-97C8-555833377D03}" type="slidenum">
              <a:rPr lang="en-US" altLang="tr-TR" sz="1800" smtClean="0">
                <a:solidFill>
                  <a:schemeClr val="bg1"/>
                </a:solidFill>
              </a:rPr>
              <a:pPr eaLnBrk="1" hangingPunct="1"/>
              <a:t>8</a:t>
            </a:fld>
            <a:r>
              <a:rPr lang="tr-TR" altLang="tr-TR" sz="1800" smtClean="0">
                <a:solidFill>
                  <a:schemeClr val="bg1"/>
                </a:solidFill>
              </a:rPr>
              <a:t>/64</a:t>
            </a:r>
            <a:endParaRPr lang="en-US" altLang="tr-TR" sz="1800" smtClean="0">
              <a:solidFill>
                <a:schemeClr val="bg1"/>
              </a:solidFill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250825" y="1052513"/>
            <a:ext cx="8713788" cy="448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</a:t>
            </a:r>
            <a:r>
              <a:rPr lang="tr-TR" altLang="tr-TR" sz="2800" b="1">
                <a:solidFill>
                  <a:srgbClr val="FFFF00"/>
                </a:solidFill>
              </a:rPr>
              <a:t>Hükümleri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 </a:t>
            </a:r>
            <a:r>
              <a:rPr lang="tr-TR" altLang="tr-TR" sz="2800" b="1" u="sng">
                <a:solidFill>
                  <a:schemeClr val="bg1"/>
                </a:solidFill>
              </a:rPr>
              <a:t>Özetle</a:t>
            </a:r>
            <a:r>
              <a:rPr lang="tr-TR" altLang="tr-TR" sz="2800" b="1">
                <a:solidFill>
                  <a:schemeClr val="bg1"/>
                </a:solidFill>
              </a:rPr>
              <a:t>, Islahat </a:t>
            </a:r>
            <a:r>
              <a:rPr lang="tr-TR" altLang="tr-TR" sz="2800" b="1" u="sng">
                <a:solidFill>
                  <a:schemeClr val="bg1"/>
                </a:solidFill>
              </a:rPr>
              <a:t>Fermanının ana hedefi, Müslümanlar ile gayrimüslimler arasında her yönden tam bir eşitlik sağlamaktı</a:t>
            </a:r>
            <a:r>
              <a:rPr lang="tr-TR" altLang="tr-TR" sz="2800" b="1">
                <a:solidFill>
                  <a:schemeClr val="bg1"/>
                </a:solidFill>
              </a:rPr>
              <a:t>.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 b="1">
                <a:solidFill>
                  <a:schemeClr val="bg1"/>
                </a:solidFill>
              </a:rPr>
              <a:t>  </a:t>
            </a:r>
            <a:r>
              <a:rPr lang="tr-TR" altLang="tr-TR" sz="2800" b="1" u="sng">
                <a:solidFill>
                  <a:schemeClr val="bg1"/>
                </a:solidFill>
              </a:rPr>
              <a:t>Sonuç olarak</a:t>
            </a:r>
            <a:r>
              <a:rPr lang="tr-TR" altLang="tr-TR" sz="2800" b="1">
                <a:solidFill>
                  <a:schemeClr val="bg1"/>
                </a:solidFill>
              </a:rPr>
              <a:t>, Islahat Fermanı, Sened-i İttifak ile başlayan, Tanzimat Fermanı ile devam eden Osmanlı </a:t>
            </a:r>
            <a:r>
              <a:rPr lang="tr-TR" altLang="tr-TR" sz="2800" b="1">
                <a:solidFill>
                  <a:srgbClr val="FFFF00"/>
                </a:solidFill>
              </a:rPr>
              <a:t>anayasacılık hareketleri</a:t>
            </a:r>
            <a:r>
              <a:rPr lang="tr-TR" altLang="tr-TR" sz="2800" b="1">
                <a:solidFill>
                  <a:schemeClr val="bg1"/>
                </a:solidFill>
              </a:rPr>
              <a:t> içinde atılmış önemli bir adımdır.</a:t>
            </a:r>
            <a:r>
              <a:rPr lang="tr-TR" altLang="tr-TR" sz="2800">
                <a:solidFill>
                  <a:schemeClr val="bg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tr-TR" altLang="tr-TR" sz="2800">
                <a:solidFill>
                  <a:schemeClr val="bg1"/>
                </a:solidFill>
              </a:rPr>
              <a:t>  </a:t>
            </a:r>
            <a:r>
              <a:rPr lang="tr-TR" altLang="tr-TR" sz="2800" b="1">
                <a:solidFill>
                  <a:schemeClr val="bg1"/>
                </a:solidFill>
              </a:rPr>
              <a:t>Dış baskı ile alındığı belirtilir.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4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altLang="tr-TR" sz="3200" b="1"/>
              <a:t> </a:t>
            </a:r>
            <a:r>
              <a:rPr lang="tr-TR" altLang="tr-TR" sz="3200" b="1">
                <a:solidFill>
                  <a:srgbClr val="FFFF00"/>
                </a:solidFill>
              </a:rPr>
              <a:t>Islahat Fermanı (1856)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12115</TotalTime>
  <Words>413</Words>
  <Application>Microsoft Office PowerPoint</Application>
  <PresentationFormat>Ekran Gösterisi (4:3)</PresentationFormat>
  <Paragraphs>61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ESER</dc:creator>
  <cp:lastModifiedBy>The Uur</cp:lastModifiedBy>
  <cp:revision>1251</cp:revision>
  <dcterms:created xsi:type="dcterms:W3CDTF">2000-08-31T14:00:22Z</dcterms:created>
  <dcterms:modified xsi:type="dcterms:W3CDTF">2016-02-29T07:51:23Z</dcterms:modified>
</cp:coreProperties>
</file>