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5" r:id="rId4"/>
    <p:sldId id="276" r:id="rId5"/>
    <p:sldId id="273" r:id="rId6"/>
    <p:sldId id="258" r:id="rId7"/>
    <p:sldId id="259" r:id="rId8"/>
    <p:sldId id="260" r:id="rId9"/>
    <p:sldId id="271" r:id="rId10"/>
    <p:sldId id="277" r:id="rId11"/>
    <p:sldId id="27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80" r:id="rId20"/>
    <p:sldId id="281" r:id="rId21"/>
    <p:sldId id="278" r:id="rId22"/>
    <p:sldId id="279" r:id="rId23"/>
    <p:sldId id="268" r:id="rId24"/>
    <p:sldId id="269" r:id="rId25"/>
    <p:sldId id="270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4C1BFFF0-A875-48DB-A432-6A8C0EDEB1D9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36B1EBC7-B9DA-4219-B811-1B7EC9D762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7172" name="Group 4">
              <a:extLst>
                <a:ext uri="{FF2B5EF4-FFF2-40B4-BE49-F238E27FC236}">
                  <a16:creationId xmlns:a16="http://schemas.microsoft.com/office/drawing/2014/main" id="{DBE856AE-6DBE-442A-973C-36203103C12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3" name="Oval 5">
                <a:extLst>
                  <a:ext uri="{FF2B5EF4-FFF2-40B4-BE49-F238E27FC236}">
                    <a16:creationId xmlns:a16="http://schemas.microsoft.com/office/drawing/2014/main" id="{47170F90-328B-4FB6-B8F9-0F84EF55354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4" name="Oval 6">
                <a:extLst>
                  <a:ext uri="{FF2B5EF4-FFF2-40B4-BE49-F238E27FC236}">
                    <a16:creationId xmlns:a16="http://schemas.microsoft.com/office/drawing/2014/main" id="{B087DBBC-92FB-47A7-A0AF-F7F167D9039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5" name="Oval 7">
                <a:extLst>
                  <a:ext uri="{FF2B5EF4-FFF2-40B4-BE49-F238E27FC236}">
                    <a16:creationId xmlns:a16="http://schemas.microsoft.com/office/drawing/2014/main" id="{493B3BC7-0936-4573-A7B8-23DD8505423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6" name="Oval 8">
                <a:extLst>
                  <a:ext uri="{FF2B5EF4-FFF2-40B4-BE49-F238E27FC236}">
                    <a16:creationId xmlns:a16="http://schemas.microsoft.com/office/drawing/2014/main" id="{7A8DF18C-A1B6-40C7-969B-6ECC8E15950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7" name="Oval 9">
                <a:extLst>
                  <a:ext uri="{FF2B5EF4-FFF2-40B4-BE49-F238E27FC236}">
                    <a16:creationId xmlns:a16="http://schemas.microsoft.com/office/drawing/2014/main" id="{3BD69255-6450-409F-A83E-56AAF0CF1B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8" name="Freeform 10">
                <a:extLst>
                  <a:ext uri="{FF2B5EF4-FFF2-40B4-BE49-F238E27FC236}">
                    <a16:creationId xmlns:a16="http://schemas.microsoft.com/office/drawing/2014/main" id="{9FDA4241-7928-4C35-9BBA-5B2612AC0B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9" name="Freeform 11">
                <a:extLst>
                  <a:ext uri="{FF2B5EF4-FFF2-40B4-BE49-F238E27FC236}">
                    <a16:creationId xmlns:a16="http://schemas.microsoft.com/office/drawing/2014/main" id="{DF5F43CD-1B19-4CCA-A2CF-41C9223406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0" name="Freeform 12">
                <a:extLst>
                  <a:ext uri="{FF2B5EF4-FFF2-40B4-BE49-F238E27FC236}">
                    <a16:creationId xmlns:a16="http://schemas.microsoft.com/office/drawing/2014/main" id="{E357846F-A9EA-4D85-B17F-1EAE872982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1" name="Freeform 13">
                <a:extLst>
                  <a:ext uri="{FF2B5EF4-FFF2-40B4-BE49-F238E27FC236}">
                    <a16:creationId xmlns:a16="http://schemas.microsoft.com/office/drawing/2014/main" id="{4C65A1AD-2A52-426D-945F-D0C3EFD5B9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2" name="Freeform 14">
                <a:extLst>
                  <a:ext uri="{FF2B5EF4-FFF2-40B4-BE49-F238E27FC236}">
                    <a16:creationId xmlns:a16="http://schemas.microsoft.com/office/drawing/2014/main" id="{AF198DFE-D655-4DD1-9001-81DCBB94D9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3" name="Oval 15">
                <a:extLst>
                  <a:ext uri="{FF2B5EF4-FFF2-40B4-BE49-F238E27FC236}">
                    <a16:creationId xmlns:a16="http://schemas.microsoft.com/office/drawing/2014/main" id="{4F032C05-4E81-4788-9C65-57D170F30ED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184" name="Group 16">
              <a:extLst>
                <a:ext uri="{FF2B5EF4-FFF2-40B4-BE49-F238E27FC236}">
                  <a16:creationId xmlns:a16="http://schemas.microsoft.com/office/drawing/2014/main" id="{360A9E7F-3783-44AE-BCDB-D3861E1D262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5" name="Oval 17">
                <a:extLst>
                  <a:ext uri="{FF2B5EF4-FFF2-40B4-BE49-F238E27FC236}">
                    <a16:creationId xmlns:a16="http://schemas.microsoft.com/office/drawing/2014/main" id="{4C9BCC31-B960-4812-AA83-A73E508576E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6" name="Oval 18">
                <a:extLst>
                  <a:ext uri="{FF2B5EF4-FFF2-40B4-BE49-F238E27FC236}">
                    <a16:creationId xmlns:a16="http://schemas.microsoft.com/office/drawing/2014/main" id="{E67CB108-9B0F-4E16-B2C0-76E2FF4B976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7" name="Oval 19">
                <a:extLst>
                  <a:ext uri="{FF2B5EF4-FFF2-40B4-BE49-F238E27FC236}">
                    <a16:creationId xmlns:a16="http://schemas.microsoft.com/office/drawing/2014/main" id="{566B278B-4E2A-43EB-A14B-6A82FC51945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8" name="Oval 20">
                <a:extLst>
                  <a:ext uri="{FF2B5EF4-FFF2-40B4-BE49-F238E27FC236}">
                    <a16:creationId xmlns:a16="http://schemas.microsoft.com/office/drawing/2014/main" id="{CD6DD242-20D4-4ACA-B833-834D8E87A29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9" name="Oval 21">
                <a:extLst>
                  <a:ext uri="{FF2B5EF4-FFF2-40B4-BE49-F238E27FC236}">
                    <a16:creationId xmlns:a16="http://schemas.microsoft.com/office/drawing/2014/main" id="{8929CF2B-D6B3-4667-A463-86EA3CC5FD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0" name="Oval 22">
                <a:extLst>
                  <a:ext uri="{FF2B5EF4-FFF2-40B4-BE49-F238E27FC236}">
                    <a16:creationId xmlns:a16="http://schemas.microsoft.com/office/drawing/2014/main" id="{B4D3DEC1-5F51-4132-93AC-7E7B794CDC3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1" name="Oval 23">
                <a:extLst>
                  <a:ext uri="{FF2B5EF4-FFF2-40B4-BE49-F238E27FC236}">
                    <a16:creationId xmlns:a16="http://schemas.microsoft.com/office/drawing/2014/main" id="{7C46AA7B-12D2-48BD-97F7-6729C8B3EC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2" name="Oval 24">
                <a:extLst>
                  <a:ext uri="{FF2B5EF4-FFF2-40B4-BE49-F238E27FC236}">
                    <a16:creationId xmlns:a16="http://schemas.microsoft.com/office/drawing/2014/main" id="{B24FD1DC-13FF-409C-8A72-206DE46C094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3" name="Freeform 25">
                <a:extLst>
                  <a:ext uri="{FF2B5EF4-FFF2-40B4-BE49-F238E27FC236}">
                    <a16:creationId xmlns:a16="http://schemas.microsoft.com/office/drawing/2014/main" id="{FE9A1EFC-254E-4FF1-9DF4-B442BCCC36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4" name="Freeform 26">
                <a:extLst>
                  <a:ext uri="{FF2B5EF4-FFF2-40B4-BE49-F238E27FC236}">
                    <a16:creationId xmlns:a16="http://schemas.microsoft.com/office/drawing/2014/main" id="{724118F5-7B34-4050-80F3-78FAC4FC72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5" name="Freeform 27">
                <a:extLst>
                  <a:ext uri="{FF2B5EF4-FFF2-40B4-BE49-F238E27FC236}">
                    <a16:creationId xmlns:a16="http://schemas.microsoft.com/office/drawing/2014/main" id="{973B0CE8-575F-45FE-A0D3-ACD6EF0618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6" name="Freeform 28">
                <a:extLst>
                  <a:ext uri="{FF2B5EF4-FFF2-40B4-BE49-F238E27FC236}">
                    <a16:creationId xmlns:a16="http://schemas.microsoft.com/office/drawing/2014/main" id="{64AFBBB3-B105-4D3D-8E94-7E99100251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7" name="Freeform 29">
                <a:extLst>
                  <a:ext uri="{FF2B5EF4-FFF2-40B4-BE49-F238E27FC236}">
                    <a16:creationId xmlns:a16="http://schemas.microsoft.com/office/drawing/2014/main" id="{3CC4081D-9DA3-47BE-B136-88C6ADA2DC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8" name="Freeform 30">
                <a:extLst>
                  <a:ext uri="{FF2B5EF4-FFF2-40B4-BE49-F238E27FC236}">
                    <a16:creationId xmlns:a16="http://schemas.microsoft.com/office/drawing/2014/main" id="{9022D631-BC3C-42FE-82EC-DE38EC8230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9" name="Freeform 31">
                <a:extLst>
                  <a:ext uri="{FF2B5EF4-FFF2-40B4-BE49-F238E27FC236}">
                    <a16:creationId xmlns:a16="http://schemas.microsoft.com/office/drawing/2014/main" id="{66BD738E-7D99-4BB2-8AD8-49D537B29E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0" name="Freeform 32">
                <a:extLst>
                  <a:ext uri="{FF2B5EF4-FFF2-40B4-BE49-F238E27FC236}">
                    <a16:creationId xmlns:a16="http://schemas.microsoft.com/office/drawing/2014/main" id="{94C17EF0-1A0B-4427-BFDA-AD31A218C6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1" name="Freeform 33">
                <a:extLst>
                  <a:ext uri="{FF2B5EF4-FFF2-40B4-BE49-F238E27FC236}">
                    <a16:creationId xmlns:a16="http://schemas.microsoft.com/office/drawing/2014/main" id="{1C3B3BEC-7382-452A-9C27-D7F48670A9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2" name="Freeform 34">
                <a:extLst>
                  <a:ext uri="{FF2B5EF4-FFF2-40B4-BE49-F238E27FC236}">
                    <a16:creationId xmlns:a16="http://schemas.microsoft.com/office/drawing/2014/main" id="{A04BE49D-4761-4E90-82C6-21912BB39B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203" name="Group 35">
              <a:extLst>
                <a:ext uri="{FF2B5EF4-FFF2-40B4-BE49-F238E27FC236}">
                  <a16:creationId xmlns:a16="http://schemas.microsoft.com/office/drawing/2014/main" id="{FED03931-FE18-4F32-BAF4-37CBC539D41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4" name="Freeform 36">
                <a:extLst>
                  <a:ext uri="{FF2B5EF4-FFF2-40B4-BE49-F238E27FC236}">
                    <a16:creationId xmlns:a16="http://schemas.microsoft.com/office/drawing/2014/main" id="{2CCB8FF0-376B-4F76-9AB1-7D2776BB869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5" name="Freeform 37">
                <a:extLst>
                  <a:ext uri="{FF2B5EF4-FFF2-40B4-BE49-F238E27FC236}">
                    <a16:creationId xmlns:a16="http://schemas.microsoft.com/office/drawing/2014/main" id="{D58FBCD5-E92F-486D-AF14-3E53F98C1A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6" name="Freeform 38">
                <a:extLst>
                  <a:ext uri="{FF2B5EF4-FFF2-40B4-BE49-F238E27FC236}">
                    <a16:creationId xmlns:a16="http://schemas.microsoft.com/office/drawing/2014/main" id="{64AFDF15-0A95-4E59-A1C9-D479A1A935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7" name="Freeform 39">
                <a:extLst>
                  <a:ext uri="{FF2B5EF4-FFF2-40B4-BE49-F238E27FC236}">
                    <a16:creationId xmlns:a16="http://schemas.microsoft.com/office/drawing/2014/main" id="{07787D2F-CF74-4679-9679-A0AAE35DB8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8" name="Freeform 40">
                <a:extLst>
                  <a:ext uri="{FF2B5EF4-FFF2-40B4-BE49-F238E27FC236}">
                    <a16:creationId xmlns:a16="http://schemas.microsoft.com/office/drawing/2014/main" id="{929C23B6-4E9A-44E6-99C7-B17E228F16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09" name="Freeform 41">
                <a:extLst>
                  <a:ext uri="{FF2B5EF4-FFF2-40B4-BE49-F238E27FC236}">
                    <a16:creationId xmlns:a16="http://schemas.microsoft.com/office/drawing/2014/main" id="{2BED200A-7F3D-4952-832B-2B17E91C3F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0" name="Freeform 42">
                <a:extLst>
                  <a:ext uri="{FF2B5EF4-FFF2-40B4-BE49-F238E27FC236}">
                    <a16:creationId xmlns:a16="http://schemas.microsoft.com/office/drawing/2014/main" id="{C32F2EE0-872D-4739-A2FF-D005B386B0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1" name="Freeform 43">
                <a:extLst>
                  <a:ext uri="{FF2B5EF4-FFF2-40B4-BE49-F238E27FC236}">
                    <a16:creationId xmlns:a16="http://schemas.microsoft.com/office/drawing/2014/main" id="{7EE89AF6-4090-4E1B-B195-815A00A83A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2" name="Freeform 44">
                <a:extLst>
                  <a:ext uri="{FF2B5EF4-FFF2-40B4-BE49-F238E27FC236}">
                    <a16:creationId xmlns:a16="http://schemas.microsoft.com/office/drawing/2014/main" id="{8129D1E8-0484-4884-8FB8-C8F6DA6810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3" name="Freeform 45">
                <a:extLst>
                  <a:ext uri="{FF2B5EF4-FFF2-40B4-BE49-F238E27FC236}">
                    <a16:creationId xmlns:a16="http://schemas.microsoft.com/office/drawing/2014/main" id="{FDF7471C-3461-43C4-B6AF-D896F1386C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4" name="Freeform 46">
                <a:extLst>
                  <a:ext uri="{FF2B5EF4-FFF2-40B4-BE49-F238E27FC236}">
                    <a16:creationId xmlns:a16="http://schemas.microsoft.com/office/drawing/2014/main" id="{1D1E6329-F931-4C92-8C35-67CB6910E8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5" name="Oval 47">
                <a:extLst>
                  <a:ext uri="{FF2B5EF4-FFF2-40B4-BE49-F238E27FC236}">
                    <a16:creationId xmlns:a16="http://schemas.microsoft.com/office/drawing/2014/main" id="{91CDDAEF-65B9-4C4B-81EB-1CAE6A467A0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6" name="Oval 48">
                <a:extLst>
                  <a:ext uri="{FF2B5EF4-FFF2-40B4-BE49-F238E27FC236}">
                    <a16:creationId xmlns:a16="http://schemas.microsoft.com/office/drawing/2014/main" id="{1C30F9B4-E16A-4E8E-9B26-97CE9FAB2B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7" name="Oval 49">
                <a:extLst>
                  <a:ext uri="{FF2B5EF4-FFF2-40B4-BE49-F238E27FC236}">
                    <a16:creationId xmlns:a16="http://schemas.microsoft.com/office/drawing/2014/main" id="{0E0D3C85-2F07-41ED-B49C-F41E0B6BC00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8" name="Oval 50">
                <a:extLst>
                  <a:ext uri="{FF2B5EF4-FFF2-40B4-BE49-F238E27FC236}">
                    <a16:creationId xmlns:a16="http://schemas.microsoft.com/office/drawing/2014/main" id="{393E9757-BF77-454A-8115-94D057C5676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19" name="Oval 51">
                <a:extLst>
                  <a:ext uri="{FF2B5EF4-FFF2-40B4-BE49-F238E27FC236}">
                    <a16:creationId xmlns:a16="http://schemas.microsoft.com/office/drawing/2014/main" id="{D394C224-E987-4499-9A97-65AF3ED61B9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0" name="Oval 52">
                <a:extLst>
                  <a:ext uri="{FF2B5EF4-FFF2-40B4-BE49-F238E27FC236}">
                    <a16:creationId xmlns:a16="http://schemas.microsoft.com/office/drawing/2014/main" id="{793BADDA-F3EA-48FC-B66A-3BF4585247C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221" name="Group 53">
              <a:extLst>
                <a:ext uri="{FF2B5EF4-FFF2-40B4-BE49-F238E27FC236}">
                  <a16:creationId xmlns:a16="http://schemas.microsoft.com/office/drawing/2014/main" id="{43358E99-1AA5-41BA-93EC-15A2748D6EA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2" name="Freeform 54">
                <a:extLst>
                  <a:ext uri="{FF2B5EF4-FFF2-40B4-BE49-F238E27FC236}">
                    <a16:creationId xmlns:a16="http://schemas.microsoft.com/office/drawing/2014/main" id="{D0CBEE98-CCDC-45A1-A1D9-E5C2D82CD9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3" name="Freeform 55">
                <a:extLst>
                  <a:ext uri="{FF2B5EF4-FFF2-40B4-BE49-F238E27FC236}">
                    <a16:creationId xmlns:a16="http://schemas.microsoft.com/office/drawing/2014/main" id="{0D005EA3-9C83-4282-B6EC-863EF15F07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4" name="Freeform 56">
                <a:extLst>
                  <a:ext uri="{FF2B5EF4-FFF2-40B4-BE49-F238E27FC236}">
                    <a16:creationId xmlns:a16="http://schemas.microsoft.com/office/drawing/2014/main" id="{400B23D9-53ED-4AC4-8371-B42C6979ED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5" name="Freeform 57">
                <a:extLst>
                  <a:ext uri="{FF2B5EF4-FFF2-40B4-BE49-F238E27FC236}">
                    <a16:creationId xmlns:a16="http://schemas.microsoft.com/office/drawing/2014/main" id="{2B9190D0-7CD5-462F-9BDD-8ECEC36720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6" name="Freeform 58">
                <a:extLst>
                  <a:ext uri="{FF2B5EF4-FFF2-40B4-BE49-F238E27FC236}">
                    <a16:creationId xmlns:a16="http://schemas.microsoft.com/office/drawing/2014/main" id="{4859D2C0-D02C-4F5C-905B-6E3097ACCB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7" name="Freeform 59">
                <a:extLst>
                  <a:ext uri="{FF2B5EF4-FFF2-40B4-BE49-F238E27FC236}">
                    <a16:creationId xmlns:a16="http://schemas.microsoft.com/office/drawing/2014/main" id="{A04282EC-A621-42A8-A8BA-5EAF8D8747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28" name="Freeform 60">
                <a:extLst>
                  <a:ext uri="{FF2B5EF4-FFF2-40B4-BE49-F238E27FC236}">
                    <a16:creationId xmlns:a16="http://schemas.microsoft.com/office/drawing/2014/main" id="{81B39730-5588-4638-8262-ABD424CD115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7229" name="Group 61">
                <a:extLst>
                  <a:ext uri="{FF2B5EF4-FFF2-40B4-BE49-F238E27FC236}">
                    <a16:creationId xmlns:a16="http://schemas.microsoft.com/office/drawing/2014/main" id="{CAA95F0D-D242-4AB9-83D3-1FB2C654F9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0" name="Oval 62">
                  <a:extLst>
                    <a:ext uri="{FF2B5EF4-FFF2-40B4-BE49-F238E27FC236}">
                      <a16:creationId xmlns:a16="http://schemas.microsoft.com/office/drawing/2014/main" id="{898AA64B-67A3-4200-B777-9436AE0AF0D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231" name="Oval 63">
                  <a:extLst>
                    <a:ext uri="{FF2B5EF4-FFF2-40B4-BE49-F238E27FC236}">
                      <a16:creationId xmlns:a16="http://schemas.microsoft.com/office/drawing/2014/main" id="{D8A251A6-2791-4C1D-8742-77F87D6B00C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232" name="Oval 64">
                  <a:extLst>
                    <a:ext uri="{FF2B5EF4-FFF2-40B4-BE49-F238E27FC236}">
                      <a16:creationId xmlns:a16="http://schemas.microsoft.com/office/drawing/2014/main" id="{AB3D3DFD-3A7D-46E9-AB17-BEC70B6C2DA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233" name="Oval 65">
                  <a:extLst>
                    <a:ext uri="{FF2B5EF4-FFF2-40B4-BE49-F238E27FC236}">
                      <a16:creationId xmlns:a16="http://schemas.microsoft.com/office/drawing/2014/main" id="{44EB9CA4-9535-4860-A41E-20CDC756D70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7234" name="Rectangle 66">
            <a:extLst>
              <a:ext uri="{FF2B5EF4-FFF2-40B4-BE49-F238E27FC236}">
                <a16:creationId xmlns:a16="http://schemas.microsoft.com/office/drawing/2014/main" id="{C16A1DF9-1A93-474E-9173-618BE81D33D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235" name="Rectangle 67">
            <a:extLst>
              <a:ext uri="{FF2B5EF4-FFF2-40B4-BE49-F238E27FC236}">
                <a16:creationId xmlns:a16="http://schemas.microsoft.com/office/drawing/2014/main" id="{E22067DE-71F9-4DDA-85AF-15BA985B892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7236" name="Rectangle 68">
            <a:extLst>
              <a:ext uri="{FF2B5EF4-FFF2-40B4-BE49-F238E27FC236}">
                <a16:creationId xmlns:a16="http://schemas.microsoft.com/office/drawing/2014/main" id="{59FC78C8-B088-4EA9-8824-9C1AD87DF63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237" name="Rectangle 69">
            <a:extLst>
              <a:ext uri="{FF2B5EF4-FFF2-40B4-BE49-F238E27FC236}">
                <a16:creationId xmlns:a16="http://schemas.microsoft.com/office/drawing/2014/main" id="{3B724375-3A00-4EF7-A8EF-C1261562AA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238" name="Rectangle 70">
            <a:extLst>
              <a:ext uri="{FF2B5EF4-FFF2-40B4-BE49-F238E27FC236}">
                <a16:creationId xmlns:a16="http://schemas.microsoft.com/office/drawing/2014/main" id="{1DAC9336-7712-4C73-8734-DC8E916523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A549687-0EB5-4189-9CCF-48EC9AC6062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C2FE65-EDF3-4F23-A437-EDF53FC4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E88F460-166A-40C5-A54E-19B301889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6606E1-B86C-4AC2-AE52-F6ADD116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56AB66-9D26-4F02-9EF9-F9BCCF4B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F9665A-BDAA-4781-BEE8-02211F0F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B817-A134-4F43-96D0-74605BF3F26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076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73AFD70-57C4-4CB3-8273-7FFD8D4A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5E9D2A0-7FC8-4E66-9D48-E10DF5A0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4FC612-A83E-4A29-8646-7AD21105A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C96AA1-4422-4C54-BF38-6E67A9C2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9D5B38-0C9A-4AE4-A0C8-02D6D721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F5F1D-A66B-4D4A-B9B5-DB1F68AA20F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582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3401C0A-AD7A-4A01-BF3E-975A2F34F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2DE12AA-CC1D-4978-8858-65CC3383DB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8BA1067-4C08-4C05-9249-7B7379EBF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84011A-B6F0-4B13-A423-40848DA1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696D62-B01D-4DA1-91E3-3F7F91B6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29A3DF-5A79-4CF3-B22F-102F9445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5F08F6-7600-46DB-9945-AE1E2AE444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527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19184A-0F0A-4024-B2C2-0AADA103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ED91C3-6459-4C05-B9D6-4B98CBCC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EACDEF-6186-47E2-AD0B-3D13AE6F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C5D160-3064-470B-80AE-2879836ED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987C39-3BE4-49A4-B566-B8ED2C7B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B8F31-7DE9-49DF-B4FC-5B995BE1E51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841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12DC83-4B43-4038-ACCB-819DE83BD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8C8246-A2A0-4F81-AEDF-C3EEFE1D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F03512-F590-4324-95EC-DC254896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DAA33D-7253-4384-86E9-E4387015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0E7601-4982-4734-8C36-6190BE37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AB49F-0D50-4EE0-9325-3735BF0BC7E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858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1C70EB-BEC4-484B-8D3B-9B192E6E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D2A2D3-3B36-4BB6-A389-0372ECEF8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A9A2C42-64A1-4D67-BE9A-728213D1C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1F1D6F5-E949-4F1F-BE97-A72C6948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243232D-BAB7-4883-96D0-E58F51F9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48E3C3B-CB97-43CE-870F-A0905EB5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87940-3442-48C9-80DE-EA3A46309C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242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F05D23-7FF4-49CC-810D-682E593B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1CBD4A-D263-415F-B478-E8EF08EAA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908A5DD-7788-40B8-AAD2-7A2A3499E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07DB495-06D4-4792-B88B-3F4B6A3A6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6D0113C-B604-4591-BA88-888697252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6CE208A-D87D-4DAD-8409-3E37949B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5BA265E-784D-437C-82D6-00B765E1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AF51FC-0C81-4F02-96CF-8D69DC65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A786A-05E2-49B3-AF16-546ECAE4F25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4918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6B8BE7-6529-4CC6-9EEB-9E04F01A0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33A09A-C004-4DCD-91DA-6594618E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284D3C9-C768-4FE3-9CC9-57C0B55AE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703D072-F080-4F60-94E6-D0EB8D8B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8C215-CD14-4926-BB2C-631C2E9C218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298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385A7CE-0D61-4A3C-ACA8-3C4FA63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4DBE1F-77C1-4702-898F-8ACE4F06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239DAB6-A5B0-48C9-9AC0-ABE7F11D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4E826-BCF1-4553-954B-067865F77AC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4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45C2D-8DD1-4F32-8009-9FC873DF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FDFA0F-14FF-4E9C-B5BF-58770F67E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E5967B-D460-4986-BBB7-1D014541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4BE877-9974-406B-A84B-40321BE6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4B3CB1-8527-4303-8503-577119F5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7F92DA-9536-4AF7-ADCB-00E4A1AE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6ED49-A8F2-4A25-95FB-F79280F152B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10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4ACE46-0240-4334-A9A6-343E8ED7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5F207E3-7A5D-4101-97C6-4E4971E46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CE33302-F679-446D-8914-E3CA4D095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ABB3C65-C715-4973-A1AD-1F197E59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768642-BDC8-4FAF-AFC0-01A8DB77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9CBC1A-20ED-469D-921B-B4A901C8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E16AE-C63A-42BA-80BD-2686BDB8962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707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>
            <a:extLst>
              <a:ext uri="{FF2B5EF4-FFF2-40B4-BE49-F238E27FC236}">
                <a16:creationId xmlns:a16="http://schemas.microsoft.com/office/drawing/2014/main" id="{24E9A50B-64C8-4E22-B4D9-D051D7B1FE90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6147" name="Group 3">
            <a:extLst>
              <a:ext uri="{FF2B5EF4-FFF2-40B4-BE49-F238E27FC236}">
                <a16:creationId xmlns:a16="http://schemas.microsoft.com/office/drawing/2014/main" id="{24F74B86-6D44-4EDC-ADCB-BF98D8FEB92E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61230229-0A24-4FDE-994F-67336CC64D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6149" name="Group 5">
              <a:extLst>
                <a:ext uri="{FF2B5EF4-FFF2-40B4-BE49-F238E27FC236}">
                  <a16:creationId xmlns:a16="http://schemas.microsoft.com/office/drawing/2014/main" id="{FB931658-5421-4149-8BA0-EC9A4D4DCF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>
                <a:extLst>
                  <a:ext uri="{FF2B5EF4-FFF2-40B4-BE49-F238E27FC236}">
                    <a16:creationId xmlns:a16="http://schemas.microsoft.com/office/drawing/2014/main" id="{7007C2AA-32F4-4725-A2E9-3E6256B0B8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1" name="Oval 7">
                <a:extLst>
                  <a:ext uri="{FF2B5EF4-FFF2-40B4-BE49-F238E27FC236}">
                    <a16:creationId xmlns:a16="http://schemas.microsoft.com/office/drawing/2014/main" id="{0C1F5A87-E451-4484-9158-368CE07D06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2" name="Oval 8">
                <a:extLst>
                  <a:ext uri="{FF2B5EF4-FFF2-40B4-BE49-F238E27FC236}">
                    <a16:creationId xmlns:a16="http://schemas.microsoft.com/office/drawing/2014/main" id="{9A9E3668-4BE3-443B-B65A-E04709F8800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3" name="Oval 9">
                <a:extLst>
                  <a:ext uri="{FF2B5EF4-FFF2-40B4-BE49-F238E27FC236}">
                    <a16:creationId xmlns:a16="http://schemas.microsoft.com/office/drawing/2014/main" id="{515E7C71-0602-484D-8419-4AE6020EE9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4" name="Oval 10">
                <a:extLst>
                  <a:ext uri="{FF2B5EF4-FFF2-40B4-BE49-F238E27FC236}">
                    <a16:creationId xmlns:a16="http://schemas.microsoft.com/office/drawing/2014/main" id="{DFE6E40A-2762-48D6-8DED-DA47E12025E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5" name="Freeform 11">
                <a:extLst>
                  <a:ext uri="{FF2B5EF4-FFF2-40B4-BE49-F238E27FC236}">
                    <a16:creationId xmlns:a16="http://schemas.microsoft.com/office/drawing/2014/main" id="{6D444A2B-7B67-433A-B0B0-7499EB29D1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6" name="Freeform 12">
                <a:extLst>
                  <a:ext uri="{FF2B5EF4-FFF2-40B4-BE49-F238E27FC236}">
                    <a16:creationId xmlns:a16="http://schemas.microsoft.com/office/drawing/2014/main" id="{C5B139DA-5B0F-4D17-8E89-6408A81D69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7" name="Freeform 13">
                <a:extLst>
                  <a:ext uri="{FF2B5EF4-FFF2-40B4-BE49-F238E27FC236}">
                    <a16:creationId xmlns:a16="http://schemas.microsoft.com/office/drawing/2014/main" id="{9C95F8D6-0E11-427D-B650-51948C97C9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8" name="Freeform 14">
                <a:extLst>
                  <a:ext uri="{FF2B5EF4-FFF2-40B4-BE49-F238E27FC236}">
                    <a16:creationId xmlns:a16="http://schemas.microsoft.com/office/drawing/2014/main" id="{8F56DB8B-6560-4C42-9C22-ECDBAC8A4B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59" name="Freeform 15">
                <a:extLst>
                  <a:ext uri="{FF2B5EF4-FFF2-40B4-BE49-F238E27FC236}">
                    <a16:creationId xmlns:a16="http://schemas.microsoft.com/office/drawing/2014/main" id="{4FF5EB40-9A7A-44CB-9ABB-85FB1C5A0B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0" name="Oval 16">
                <a:extLst>
                  <a:ext uri="{FF2B5EF4-FFF2-40B4-BE49-F238E27FC236}">
                    <a16:creationId xmlns:a16="http://schemas.microsoft.com/office/drawing/2014/main" id="{7F52517C-156B-4C94-8C99-BD4AC086B7B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6161" name="Group 17">
              <a:extLst>
                <a:ext uri="{FF2B5EF4-FFF2-40B4-BE49-F238E27FC236}">
                  <a16:creationId xmlns:a16="http://schemas.microsoft.com/office/drawing/2014/main" id="{1B0261AA-E403-4452-94B2-7CBA667C481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>
                <a:extLst>
                  <a:ext uri="{FF2B5EF4-FFF2-40B4-BE49-F238E27FC236}">
                    <a16:creationId xmlns:a16="http://schemas.microsoft.com/office/drawing/2014/main" id="{A499632B-8635-4FD9-93BE-A1E44E6EEDF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3" name="Oval 19">
                <a:extLst>
                  <a:ext uri="{FF2B5EF4-FFF2-40B4-BE49-F238E27FC236}">
                    <a16:creationId xmlns:a16="http://schemas.microsoft.com/office/drawing/2014/main" id="{1DA4965B-A950-4F21-BE16-41753D43AE3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4" name="Oval 20">
                <a:extLst>
                  <a:ext uri="{FF2B5EF4-FFF2-40B4-BE49-F238E27FC236}">
                    <a16:creationId xmlns:a16="http://schemas.microsoft.com/office/drawing/2014/main" id="{5E0388AE-5783-4942-957D-588319BB532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5" name="Oval 21">
                <a:extLst>
                  <a:ext uri="{FF2B5EF4-FFF2-40B4-BE49-F238E27FC236}">
                    <a16:creationId xmlns:a16="http://schemas.microsoft.com/office/drawing/2014/main" id="{7E5115EB-ED1B-475C-B347-7B744340C8D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6" name="Oval 22">
                <a:extLst>
                  <a:ext uri="{FF2B5EF4-FFF2-40B4-BE49-F238E27FC236}">
                    <a16:creationId xmlns:a16="http://schemas.microsoft.com/office/drawing/2014/main" id="{A2FAE4FF-F750-4BD3-9725-60BE7F7E49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7" name="Oval 23">
                <a:extLst>
                  <a:ext uri="{FF2B5EF4-FFF2-40B4-BE49-F238E27FC236}">
                    <a16:creationId xmlns:a16="http://schemas.microsoft.com/office/drawing/2014/main" id="{F1055AF2-18B8-4859-8491-AD9073E6056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8" name="Oval 24">
                <a:extLst>
                  <a:ext uri="{FF2B5EF4-FFF2-40B4-BE49-F238E27FC236}">
                    <a16:creationId xmlns:a16="http://schemas.microsoft.com/office/drawing/2014/main" id="{E886FA72-1247-4C85-8D01-5A36D736E2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9" name="Oval 25">
                <a:extLst>
                  <a:ext uri="{FF2B5EF4-FFF2-40B4-BE49-F238E27FC236}">
                    <a16:creationId xmlns:a16="http://schemas.microsoft.com/office/drawing/2014/main" id="{BBF5F545-6E1D-47EE-B279-C165155A5D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0" name="Freeform 26">
                <a:extLst>
                  <a:ext uri="{FF2B5EF4-FFF2-40B4-BE49-F238E27FC236}">
                    <a16:creationId xmlns:a16="http://schemas.microsoft.com/office/drawing/2014/main" id="{2D248C7F-0977-4CF6-BF27-14C9A12DD2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1" name="Freeform 27">
                <a:extLst>
                  <a:ext uri="{FF2B5EF4-FFF2-40B4-BE49-F238E27FC236}">
                    <a16:creationId xmlns:a16="http://schemas.microsoft.com/office/drawing/2014/main" id="{E5AE3B53-37E0-43D4-B839-B06D6171B8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2" name="Freeform 28">
                <a:extLst>
                  <a:ext uri="{FF2B5EF4-FFF2-40B4-BE49-F238E27FC236}">
                    <a16:creationId xmlns:a16="http://schemas.microsoft.com/office/drawing/2014/main" id="{A75A4EBB-B671-4A95-A9F3-F145FAA49C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3" name="Freeform 29">
                <a:extLst>
                  <a:ext uri="{FF2B5EF4-FFF2-40B4-BE49-F238E27FC236}">
                    <a16:creationId xmlns:a16="http://schemas.microsoft.com/office/drawing/2014/main" id="{B8FF4D1B-F395-4055-96FF-A163254542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4" name="Freeform 30">
                <a:extLst>
                  <a:ext uri="{FF2B5EF4-FFF2-40B4-BE49-F238E27FC236}">
                    <a16:creationId xmlns:a16="http://schemas.microsoft.com/office/drawing/2014/main" id="{EE263C28-823D-4DC1-A096-8D810BCF75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5" name="Freeform 31">
                <a:extLst>
                  <a:ext uri="{FF2B5EF4-FFF2-40B4-BE49-F238E27FC236}">
                    <a16:creationId xmlns:a16="http://schemas.microsoft.com/office/drawing/2014/main" id="{A87B8E1F-5726-479F-BFBF-0D6DD2F552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6" name="Freeform 32">
                <a:extLst>
                  <a:ext uri="{FF2B5EF4-FFF2-40B4-BE49-F238E27FC236}">
                    <a16:creationId xmlns:a16="http://schemas.microsoft.com/office/drawing/2014/main" id="{4728B584-0BB3-4192-910D-40A4C56B91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7" name="Freeform 33">
                <a:extLst>
                  <a:ext uri="{FF2B5EF4-FFF2-40B4-BE49-F238E27FC236}">
                    <a16:creationId xmlns:a16="http://schemas.microsoft.com/office/drawing/2014/main" id="{15EE9FA1-8F4B-4C55-A8C8-D8F0C4D019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8" name="Freeform 34">
                <a:extLst>
                  <a:ext uri="{FF2B5EF4-FFF2-40B4-BE49-F238E27FC236}">
                    <a16:creationId xmlns:a16="http://schemas.microsoft.com/office/drawing/2014/main" id="{353B7017-3830-4D61-8465-2C9AAD06E48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79" name="Freeform 35">
                <a:extLst>
                  <a:ext uri="{FF2B5EF4-FFF2-40B4-BE49-F238E27FC236}">
                    <a16:creationId xmlns:a16="http://schemas.microsoft.com/office/drawing/2014/main" id="{754EE46A-9FEB-4F07-830D-6FE770876B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6180" name="Group 36">
              <a:extLst>
                <a:ext uri="{FF2B5EF4-FFF2-40B4-BE49-F238E27FC236}">
                  <a16:creationId xmlns:a16="http://schemas.microsoft.com/office/drawing/2014/main" id="{3C32CC14-9044-4FB5-B231-E41C17A1127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>
                <a:extLst>
                  <a:ext uri="{FF2B5EF4-FFF2-40B4-BE49-F238E27FC236}">
                    <a16:creationId xmlns:a16="http://schemas.microsoft.com/office/drawing/2014/main" id="{D695BAA9-8D7D-409B-81FA-A543E6606D1E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2" name="Freeform 38">
                <a:extLst>
                  <a:ext uri="{FF2B5EF4-FFF2-40B4-BE49-F238E27FC236}">
                    <a16:creationId xmlns:a16="http://schemas.microsoft.com/office/drawing/2014/main" id="{058DC3A0-42AC-44CC-AC82-123C0F2E5D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3" name="Freeform 39">
                <a:extLst>
                  <a:ext uri="{FF2B5EF4-FFF2-40B4-BE49-F238E27FC236}">
                    <a16:creationId xmlns:a16="http://schemas.microsoft.com/office/drawing/2014/main" id="{EDAAC1F2-8F4F-4A3E-9380-888409D7BD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4" name="Freeform 40">
                <a:extLst>
                  <a:ext uri="{FF2B5EF4-FFF2-40B4-BE49-F238E27FC236}">
                    <a16:creationId xmlns:a16="http://schemas.microsoft.com/office/drawing/2014/main" id="{BFDCBEA6-890E-4D81-B635-48343308A3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5" name="Freeform 41">
                <a:extLst>
                  <a:ext uri="{FF2B5EF4-FFF2-40B4-BE49-F238E27FC236}">
                    <a16:creationId xmlns:a16="http://schemas.microsoft.com/office/drawing/2014/main" id="{DFF056B3-1A18-4634-B63F-A86D472CFF3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6" name="Freeform 42">
                <a:extLst>
                  <a:ext uri="{FF2B5EF4-FFF2-40B4-BE49-F238E27FC236}">
                    <a16:creationId xmlns:a16="http://schemas.microsoft.com/office/drawing/2014/main" id="{BDB0C1A2-2332-4466-9EAB-1EB9A07B01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7" name="Freeform 43">
                <a:extLst>
                  <a:ext uri="{FF2B5EF4-FFF2-40B4-BE49-F238E27FC236}">
                    <a16:creationId xmlns:a16="http://schemas.microsoft.com/office/drawing/2014/main" id="{8A4F8EAA-9FA1-4DCA-80E7-2B4DFE4A21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8" name="Freeform 44">
                <a:extLst>
                  <a:ext uri="{FF2B5EF4-FFF2-40B4-BE49-F238E27FC236}">
                    <a16:creationId xmlns:a16="http://schemas.microsoft.com/office/drawing/2014/main" id="{B4C46D82-5ACB-42C8-A957-D1DC937DAC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89" name="Freeform 45">
                <a:extLst>
                  <a:ext uri="{FF2B5EF4-FFF2-40B4-BE49-F238E27FC236}">
                    <a16:creationId xmlns:a16="http://schemas.microsoft.com/office/drawing/2014/main" id="{DD40D85F-86FF-43D8-B0D5-04E39B1EF9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0" name="Freeform 46">
                <a:extLst>
                  <a:ext uri="{FF2B5EF4-FFF2-40B4-BE49-F238E27FC236}">
                    <a16:creationId xmlns:a16="http://schemas.microsoft.com/office/drawing/2014/main" id="{45AF1DFA-0ED7-475A-BDF1-4E4074F3C1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1" name="Freeform 47">
                <a:extLst>
                  <a:ext uri="{FF2B5EF4-FFF2-40B4-BE49-F238E27FC236}">
                    <a16:creationId xmlns:a16="http://schemas.microsoft.com/office/drawing/2014/main" id="{D958F942-EB5C-47D7-941D-E89AC8CCA2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2" name="Oval 48">
                <a:extLst>
                  <a:ext uri="{FF2B5EF4-FFF2-40B4-BE49-F238E27FC236}">
                    <a16:creationId xmlns:a16="http://schemas.microsoft.com/office/drawing/2014/main" id="{F8408D9F-7A75-4EE0-9A4A-15C4844C428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3" name="Oval 49">
                <a:extLst>
                  <a:ext uri="{FF2B5EF4-FFF2-40B4-BE49-F238E27FC236}">
                    <a16:creationId xmlns:a16="http://schemas.microsoft.com/office/drawing/2014/main" id="{C8F33871-791D-42A9-BF5F-6BDE2DCAF1D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4" name="Oval 50">
                <a:extLst>
                  <a:ext uri="{FF2B5EF4-FFF2-40B4-BE49-F238E27FC236}">
                    <a16:creationId xmlns:a16="http://schemas.microsoft.com/office/drawing/2014/main" id="{025EA9E0-8ABC-4426-BEDA-2EE6592D3F7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5" name="Oval 51">
                <a:extLst>
                  <a:ext uri="{FF2B5EF4-FFF2-40B4-BE49-F238E27FC236}">
                    <a16:creationId xmlns:a16="http://schemas.microsoft.com/office/drawing/2014/main" id="{58BE1BD2-1FB7-4602-8E63-FA9629117B9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6" name="Oval 52">
                <a:extLst>
                  <a:ext uri="{FF2B5EF4-FFF2-40B4-BE49-F238E27FC236}">
                    <a16:creationId xmlns:a16="http://schemas.microsoft.com/office/drawing/2014/main" id="{E9A6337A-9964-46D6-BCCB-97E128F48A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97" name="Oval 53">
                <a:extLst>
                  <a:ext uri="{FF2B5EF4-FFF2-40B4-BE49-F238E27FC236}">
                    <a16:creationId xmlns:a16="http://schemas.microsoft.com/office/drawing/2014/main" id="{4F1F83AB-E252-4EFA-A4CF-4B2088735EF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6198" name="Group 54">
              <a:extLst>
                <a:ext uri="{FF2B5EF4-FFF2-40B4-BE49-F238E27FC236}">
                  <a16:creationId xmlns:a16="http://schemas.microsoft.com/office/drawing/2014/main" id="{6EC92DBF-EFC3-4570-9FAD-EA1F34850A0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>
                <a:extLst>
                  <a:ext uri="{FF2B5EF4-FFF2-40B4-BE49-F238E27FC236}">
                    <a16:creationId xmlns:a16="http://schemas.microsoft.com/office/drawing/2014/main" id="{E982950A-904B-442E-AC2E-DD461D4FDE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0" name="Freeform 56">
                <a:extLst>
                  <a:ext uri="{FF2B5EF4-FFF2-40B4-BE49-F238E27FC236}">
                    <a16:creationId xmlns:a16="http://schemas.microsoft.com/office/drawing/2014/main" id="{EA071329-6B41-4A94-8D0A-945A0E5947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1" name="Freeform 57">
                <a:extLst>
                  <a:ext uri="{FF2B5EF4-FFF2-40B4-BE49-F238E27FC236}">
                    <a16:creationId xmlns:a16="http://schemas.microsoft.com/office/drawing/2014/main" id="{BA3F04E3-BEC6-4591-9E4E-53B1BE6A7A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2" name="Freeform 58">
                <a:extLst>
                  <a:ext uri="{FF2B5EF4-FFF2-40B4-BE49-F238E27FC236}">
                    <a16:creationId xmlns:a16="http://schemas.microsoft.com/office/drawing/2014/main" id="{02865398-871D-4405-9FB6-E9C48CAD25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3" name="Freeform 59">
                <a:extLst>
                  <a:ext uri="{FF2B5EF4-FFF2-40B4-BE49-F238E27FC236}">
                    <a16:creationId xmlns:a16="http://schemas.microsoft.com/office/drawing/2014/main" id="{38653EBA-6935-42E3-8B04-624B8F7928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4" name="Freeform 60">
                <a:extLst>
                  <a:ext uri="{FF2B5EF4-FFF2-40B4-BE49-F238E27FC236}">
                    <a16:creationId xmlns:a16="http://schemas.microsoft.com/office/drawing/2014/main" id="{DF0C8A9F-EB12-405C-B91F-DBAB01CD3C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05" name="Freeform 61">
                <a:extLst>
                  <a:ext uri="{FF2B5EF4-FFF2-40B4-BE49-F238E27FC236}">
                    <a16:creationId xmlns:a16="http://schemas.microsoft.com/office/drawing/2014/main" id="{44135E96-59BC-4D5B-97F9-D117FCC66B9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6206" name="Group 62">
                <a:extLst>
                  <a:ext uri="{FF2B5EF4-FFF2-40B4-BE49-F238E27FC236}">
                    <a16:creationId xmlns:a16="http://schemas.microsoft.com/office/drawing/2014/main" id="{E3295063-3E59-45B5-895E-A4ADCB1A6F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>
                  <a:extLst>
                    <a:ext uri="{FF2B5EF4-FFF2-40B4-BE49-F238E27FC236}">
                      <a16:creationId xmlns:a16="http://schemas.microsoft.com/office/drawing/2014/main" id="{51F699BE-4CA6-4690-97ED-0F5C5E223FF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208" name="Oval 64">
                  <a:extLst>
                    <a:ext uri="{FF2B5EF4-FFF2-40B4-BE49-F238E27FC236}">
                      <a16:creationId xmlns:a16="http://schemas.microsoft.com/office/drawing/2014/main" id="{325B8972-D530-4F34-BECF-DE6739814B0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209" name="Oval 65">
                  <a:extLst>
                    <a:ext uri="{FF2B5EF4-FFF2-40B4-BE49-F238E27FC236}">
                      <a16:creationId xmlns:a16="http://schemas.microsoft.com/office/drawing/2014/main" id="{A36C5D4C-C340-4B7C-879B-7F1A7C88984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6210" name="Oval 66">
                  <a:extLst>
                    <a:ext uri="{FF2B5EF4-FFF2-40B4-BE49-F238E27FC236}">
                      <a16:creationId xmlns:a16="http://schemas.microsoft.com/office/drawing/2014/main" id="{F475E285-6506-43E7-B4FE-BAE83FB93B6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sp>
        <p:nvSpPr>
          <p:cNvPr id="6211" name="Rectangle 67">
            <a:extLst>
              <a:ext uri="{FF2B5EF4-FFF2-40B4-BE49-F238E27FC236}">
                <a16:creationId xmlns:a16="http://schemas.microsoft.com/office/drawing/2014/main" id="{C165043B-0468-4B95-AE39-8C8835701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6212" name="Rectangle 68">
            <a:extLst>
              <a:ext uri="{FF2B5EF4-FFF2-40B4-BE49-F238E27FC236}">
                <a16:creationId xmlns:a16="http://schemas.microsoft.com/office/drawing/2014/main" id="{18DD2585-02D4-4DC2-8BB9-D102E0C9C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6213" name="Rectangle 69">
            <a:extLst>
              <a:ext uri="{FF2B5EF4-FFF2-40B4-BE49-F238E27FC236}">
                <a16:creationId xmlns:a16="http://schemas.microsoft.com/office/drawing/2014/main" id="{56AAB6F0-C010-41E8-8C34-951CF16907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6214" name="Rectangle 70">
            <a:extLst>
              <a:ext uri="{FF2B5EF4-FFF2-40B4-BE49-F238E27FC236}">
                <a16:creationId xmlns:a16="http://schemas.microsoft.com/office/drawing/2014/main" id="{576E3880-104C-4AF2-8F65-739126B43B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6215" name="Rectangle 71">
            <a:extLst>
              <a:ext uri="{FF2B5EF4-FFF2-40B4-BE49-F238E27FC236}">
                <a16:creationId xmlns:a16="http://schemas.microsoft.com/office/drawing/2014/main" id="{94A58446-A2C7-4359-B075-A9E3E8B3BF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8B0E78-7AAE-4563-A9AF-DCDEAAEEE8E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7F50220-6AA7-4051-A7D1-D597682C65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782050" cy="1079500"/>
          </a:xfrm>
        </p:spPr>
        <p:txBody>
          <a:bodyPr/>
          <a:lstStyle/>
          <a:p>
            <a:r>
              <a:rPr lang="tr-TR" altLang="tr-TR" sz="6000" b="1" dirty="0">
                <a:solidFill>
                  <a:srgbClr val="FF0000"/>
                </a:solidFill>
              </a:rPr>
              <a:t>ORTAÇAĞ’DA AVRUPA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88F207-2984-429B-9295-A57A863C79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43088"/>
            <a:ext cx="6400800" cy="3241675"/>
          </a:xfrm>
          <a:solidFill>
            <a:srgbClr val="FF0000">
              <a:alpha val="60001"/>
            </a:srgbClr>
          </a:solidFill>
        </p:spPr>
        <p:txBody>
          <a:bodyPr/>
          <a:lstStyle/>
          <a:p>
            <a:r>
              <a:rPr lang="tr-TR" altLang="tr-TR" sz="4400"/>
              <a:t>FEODALİTE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HAÇLI SEFERLERİ</a:t>
            </a:r>
          </a:p>
          <a:p>
            <a:r>
              <a:rPr lang="tr-TR" altLang="tr-TR" sz="4400"/>
              <a:t>MAGNA CARTA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YÜZYIL SAVAŞLARI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CBC26B35-118A-40E6-A5D4-D42B94972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573713"/>
            <a:ext cx="4033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ÖZGÜ</a:t>
            </a:r>
            <a:r>
              <a:rPr lang="en-US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®</a:t>
            </a:r>
            <a:r>
              <a:rPr lang="tr-TR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GÜVE</a:t>
            </a:r>
            <a:r>
              <a:rPr lang="en-US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®</a:t>
            </a:r>
            <a:r>
              <a:rPr lang="tr-TR" altLang="tr-T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CİN</a:t>
            </a:r>
            <a:endParaRPr lang="en-US" altLang="tr-TR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4670EF03-3AB1-4899-8D6F-EB930CCA1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5949950"/>
            <a:ext cx="58340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TA</a:t>
            </a:r>
            <a:r>
              <a:rPr lang="en-US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®</a:t>
            </a:r>
            <a:r>
              <a:rPr lang="tr-TR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İH   NOTLA</a:t>
            </a:r>
            <a:r>
              <a:rPr lang="en-US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®</a:t>
            </a:r>
            <a:r>
              <a:rPr lang="tr-TR" alt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ldCentury" pitchFamily="2" charset="0"/>
              </a:rPr>
              <a:t>I</a:t>
            </a:r>
            <a:endParaRPr lang="en-US" altLang="tr-TR" sz="4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OldCentury" pitchFamily="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D2DA3A80-8B4A-4EDA-A173-F642F7C06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z="5400" b="1">
                <a:solidFill>
                  <a:srgbClr val="FF0000"/>
                </a:solidFill>
              </a:rPr>
              <a:t>Kilisenin Yetkileri</a:t>
            </a:r>
          </a:p>
          <a:p>
            <a:r>
              <a:rPr lang="tr-TR" altLang="tr-TR" sz="4400" b="1">
                <a:solidFill>
                  <a:srgbClr val="FFFF00"/>
                </a:solidFill>
              </a:rPr>
              <a:t>Endüljans:</a:t>
            </a:r>
            <a:r>
              <a:rPr lang="tr-TR" altLang="tr-TR" sz="4400" b="1"/>
              <a:t> </a:t>
            </a:r>
            <a:r>
              <a:rPr lang="tr-TR" altLang="tr-TR" sz="4400"/>
              <a:t>Günahların para karşılığında affedildiğini gösteren belge. Cennetten yer satın alma anlamına gelir ve Kilisenin emlakçılık yaptığı da söylenebilir. </a:t>
            </a:r>
            <a:endParaRPr lang="tr-TR" altLang="tr-TR" sz="4400" b="1"/>
          </a:p>
          <a:p>
            <a:r>
              <a:rPr lang="tr-TR" altLang="tr-TR" sz="4400" b="1">
                <a:solidFill>
                  <a:srgbClr val="FFFF00"/>
                </a:solidFill>
              </a:rPr>
              <a:t>Engizisyon:</a:t>
            </a:r>
            <a:r>
              <a:rPr lang="tr-TR" altLang="tr-TR" sz="4400"/>
              <a:t> Yüksek din görevlilerinden oluşan mahkemedir.</a:t>
            </a:r>
            <a:r>
              <a:rPr lang="tr-TR" altLang="tr-TR" sz="4000"/>
              <a:t> </a:t>
            </a:r>
            <a:endParaRPr lang="tr-TR" alt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7657F283-8AEE-411F-8C45-B4BF10C1E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4400" b="1">
                <a:solidFill>
                  <a:srgbClr val="FFFF00"/>
                </a:solidFill>
              </a:rPr>
              <a:t>Skolastik Düşünce:</a:t>
            </a:r>
          </a:p>
          <a:p>
            <a:pPr lvl="1">
              <a:lnSpc>
                <a:spcPct val="90000"/>
              </a:lnSpc>
            </a:pPr>
            <a:r>
              <a:rPr lang="tr-TR" altLang="tr-TR" sz="3600"/>
              <a:t>Siyasal, sosyal olaylar ve doğa olayları, çoğu din adamı olan filozoflar tarafından kilisenin çıkarları doğrultusunda açıklanmıştır.</a:t>
            </a:r>
          </a:p>
          <a:p>
            <a:pPr lvl="1">
              <a:lnSpc>
                <a:spcPct val="90000"/>
              </a:lnSpc>
            </a:pPr>
            <a:r>
              <a:rPr lang="tr-TR" altLang="tr-TR" sz="4000">
                <a:solidFill>
                  <a:srgbClr val="FFFF00"/>
                </a:solidFill>
              </a:rPr>
              <a:t>Kilisenin koyduğu kurallar geçerlidir.</a:t>
            </a:r>
            <a:r>
              <a:rPr lang="tr-TR" altLang="tr-TR" sz="4000"/>
              <a:t> </a:t>
            </a:r>
            <a:r>
              <a:rPr lang="tr-TR" altLang="tr-TR" sz="4000">
                <a:solidFill>
                  <a:srgbClr val="FFFF00"/>
                </a:solidFill>
              </a:rPr>
              <a:t>Deneye, tartışmaya ve eleştiriye yer yoktur, yani </a:t>
            </a:r>
            <a:r>
              <a:rPr lang="tr-TR" altLang="tr-TR" sz="4000" b="1">
                <a:solidFill>
                  <a:srgbClr val="FFFF00"/>
                </a:solidFill>
              </a:rPr>
              <a:t>dogmatik </a:t>
            </a:r>
            <a:r>
              <a:rPr lang="tr-TR" altLang="tr-TR" sz="4000">
                <a:solidFill>
                  <a:srgbClr val="FFFF00"/>
                </a:solidFill>
              </a:rPr>
              <a:t>tir.</a:t>
            </a:r>
            <a:r>
              <a:rPr lang="tr-TR" altLang="tr-TR" sz="3600">
                <a:solidFill>
                  <a:srgbClr val="FFFF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sz="3600"/>
              <a:t>Skolastik düşünce, Ortaçağ Avrupa’sında akılcı, eleştirel, özgür düşüncenin, bilimin ve sanatsal faaliyetlerin önündeki en büyük engeldir. </a:t>
            </a:r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F0DE41F-7371-4063-85CF-EAB801B8E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-14288"/>
            <a:ext cx="9144000" cy="706438"/>
          </a:xfrm>
        </p:spPr>
        <p:txBody>
          <a:bodyPr/>
          <a:lstStyle/>
          <a:p>
            <a:r>
              <a:rPr lang="tr-TR" altLang="tr-TR" sz="4000" b="1">
                <a:solidFill>
                  <a:srgbClr val="FFFF00"/>
                </a:solidFill>
              </a:rPr>
              <a:t>HAÇLI SEFERLERİ</a:t>
            </a:r>
            <a:r>
              <a:rPr lang="tr-TR" altLang="tr-TR" sz="4000" b="1">
                <a:solidFill>
                  <a:srgbClr val="FF0000"/>
                </a:solidFill>
              </a:rPr>
              <a:t> (1096-1270)</a:t>
            </a:r>
            <a:r>
              <a:rPr lang="tr-TR" altLang="tr-TR" sz="4000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5BA54BD-463F-4D82-82C3-71FEE5E45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036050" cy="6308725"/>
          </a:xfrm>
        </p:spPr>
        <p:txBody>
          <a:bodyPr/>
          <a:lstStyle/>
          <a:p>
            <a:r>
              <a:rPr lang="tr-TR" altLang="tr-TR" sz="3600" b="1">
                <a:solidFill>
                  <a:srgbClr val="FF0000"/>
                </a:solidFill>
              </a:rPr>
              <a:t>DİNSEL NEDENLER:</a:t>
            </a:r>
          </a:p>
          <a:p>
            <a:pPr>
              <a:buFontTx/>
              <a:buChar char="-"/>
            </a:pPr>
            <a:r>
              <a:rPr lang="tr-TR" altLang="tr-TR" sz="3600"/>
              <a:t>Hıristiyanların, </a:t>
            </a:r>
            <a:r>
              <a:rPr lang="tr-TR" altLang="tr-TR" sz="3600">
                <a:solidFill>
                  <a:srgbClr val="FFFF00"/>
                </a:solidFill>
              </a:rPr>
              <a:t>kutsal yerleri (Kudüs)</a:t>
            </a:r>
            <a:r>
              <a:rPr lang="tr-TR" altLang="tr-TR" sz="3600"/>
              <a:t> Müslümanlardan geri almak istemeleri.</a:t>
            </a:r>
          </a:p>
          <a:p>
            <a:pPr>
              <a:buFontTx/>
              <a:buChar char="-"/>
            </a:pPr>
            <a:r>
              <a:rPr lang="tr-TR" altLang="tr-TR" sz="3600">
                <a:solidFill>
                  <a:srgbClr val="FFFF00"/>
                </a:solidFill>
              </a:rPr>
              <a:t>Kluni tarikatının</a:t>
            </a:r>
            <a:r>
              <a:rPr lang="tr-TR" altLang="tr-TR" sz="3600"/>
              <a:t> çalışmaları ile feodal prensler arasında barış ortamı doğması ve toprak kazanma ihtiyacının doğması.</a:t>
            </a:r>
          </a:p>
          <a:p>
            <a:pPr>
              <a:buFontTx/>
              <a:buChar char="-"/>
            </a:pPr>
            <a:r>
              <a:rPr lang="tr-TR" altLang="tr-TR" sz="4000">
                <a:solidFill>
                  <a:srgbClr val="FFFF00"/>
                </a:solidFill>
              </a:rPr>
              <a:t>Papa</a:t>
            </a:r>
            <a:r>
              <a:rPr lang="tr-TR" altLang="tr-TR" sz="4000"/>
              <a:t>’nın nüfuzunu ve otoritesini arttırmak için savaşa katılacak olanlara </a:t>
            </a:r>
            <a:r>
              <a:rPr lang="tr-TR" altLang="tr-TR" sz="4000">
                <a:solidFill>
                  <a:srgbClr val="FFFF00"/>
                </a:solidFill>
              </a:rPr>
              <a:t>cennet vaadinde</a:t>
            </a:r>
            <a:r>
              <a:rPr lang="tr-TR" altLang="tr-TR" sz="4000"/>
              <a:t> bulunması.</a:t>
            </a:r>
          </a:p>
          <a:p>
            <a:pPr>
              <a:buFontTx/>
              <a:buChar char="-"/>
            </a:pPr>
            <a:r>
              <a:rPr lang="tr-TR" altLang="tr-TR" sz="4000"/>
              <a:t>Hıristiyanlığı yayma düşüncesi.</a:t>
            </a:r>
            <a:r>
              <a:rPr lang="tr-TR" altLang="tr-TR" sz="3600"/>
              <a:t> </a:t>
            </a:r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2483D4E-02B8-41E8-986F-2CF1052D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47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SİYASAL NEDENLER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76DB406-6C72-4DE6-9F02-D0FA0A522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908050"/>
            <a:ext cx="8893175" cy="5473700"/>
          </a:xfrm>
        </p:spPr>
        <p:txBody>
          <a:bodyPr/>
          <a:lstStyle/>
          <a:p>
            <a:r>
              <a:rPr lang="tr-TR" altLang="tr-TR" sz="4400"/>
              <a:t>Türklerin Anadolu’ya ve Ege kıyılarına kadar gelmesinden dolayı </a:t>
            </a:r>
            <a:r>
              <a:rPr lang="tr-TR" altLang="tr-TR" sz="4400">
                <a:solidFill>
                  <a:srgbClr val="FFFF00"/>
                </a:solidFill>
              </a:rPr>
              <a:t>Bizans’ın Papa’dan yardım istemesi. 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Fatımilerin</a:t>
            </a:r>
            <a:r>
              <a:rPr lang="tr-TR" altLang="tr-TR" sz="4400"/>
              <a:t> haçlıları davet etmesi.</a:t>
            </a:r>
          </a:p>
          <a:p>
            <a:r>
              <a:rPr lang="tr-TR" altLang="tr-TR" sz="4400"/>
              <a:t>Kralların yetkilerini arttırmak istemeleri.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38885F4-EDB7-443F-BD29-188816811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576263"/>
          </a:xfrm>
        </p:spPr>
        <p:txBody>
          <a:bodyPr/>
          <a:lstStyle/>
          <a:p>
            <a:r>
              <a:rPr lang="tr-TR" altLang="tr-TR" sz="4000" b="1">
                <a:solidFill>
                  <a:srgbClr val="FF0000"/>
                </a:solidFill>
              </a:rPr>
              <a:t>EKONOMİK NEDENLER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7700EA5-B684-49E0-A975-CB0827663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549275"/>
            <a:ext cx="8964612" cy="6480175"/>
          </a:xfrm>
        </p:spPr>
        <p:txBody>
          <a:bodyPr/>
          <a:lstStyle/>
          <a:p>
            <a:r>
              <a:rPr lang="tr-TR" altLang="tr-TR" sz="4400"/>
              <a:t>Avrupa halkının büyük bölümü yoksulluk içindeydi, Doğu ise </a:t>
            </a:r>
            <a:r>
              <a:rPr lang="tr-TR" altLang="tr-TR" sz="4400">
                <a:solidFill>
                  <a:srgbClr val="FFFF00"/>
                </a:solidFill>
              </a:rPr>
              <a:t>zenginlik</a:t>
            </a:r>
            <a:r>
              <a:rPr lang="tr-TR" altLang="tr-TR" sz="4400"/>
              <a:t> ve bolluk içindeydi. </a:t>
            </a:r>
            <a:r>
              <a:rPr lang="tr-TR" altLang="tr-TR" sz="4400">
                <a:solidFill>
                  <a:srgbClr val="FFFF00"/>
                </a:solidFill>
              </a:rPr>
              <a:t>Doğu ticaret yolları</a:t>
            </a:r>
            <a:r>
              <a:rPr lang="tr-TR" altLang="tr-TR" sz="4400"/>
              <a:t> ve merkezlerini ele geçirme düşüncesi.</a:t>
            </a:r>
          </a:p>
          <a:p>
            <a:r>
              <a:rPr lang="tr-TR" altLang="tr-TR" sz="4400"/>
              <a:t>Derebeylerin </a:t>
            </a:r>
            <a:r>
              <a:rPr lang="tr-TR" altLang="tr-TR" sz="4400">
                <a:solidFill>
                  <a:srgbClr val="FFFF00"/>
                </a:solidFill>
              </a:rPr>
              <a:t>yeni topraklar</a:t>
            </a:r>
            <a:r>
              <a:rPr lang="tr-TR" altLang="tr-TR" sz="4400"/>
              <a:t> ele geçirmek istemeleri. 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Şovalyelerin macera aramaları.</a:t>
            </a:r>
            <a:r>
              <a:rPr lang="tr-TR" altLang="tr-TR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991B298-F91A-4E06-AFF5-637292A3F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9363" y="117475"/>
            <a:ext cx="6202362" cy="1727200"/>
          </a:xfrm>
        </p:spPr>
        <p:txBody>
          <a:bodyPr/>
          <a:lstStyle/>
          <a:p>
            <a:pPr algn="l"/>
            <a:r>
              <a:rPr lang="tr-TR" altLang="tr-TR" sz="3200" b="1">
                <a:solidFill>
                  <a:srgbClr val="FFFF00"/>
                </a:solidFill>
              </a:rPr>
              <a:t>I.Haçlı Seferi (1096-1099)</a:t>
            </a:r>
            <a:br>
              <a:rPr lang="tr-TR" altLang="tr-TR" sz="3200" b="1">
                <a:solidFill>
                  <a:srgbClr val="FFFF00"/>
                </a:solidFill>
              </a:rPr>
            </a:br>
            <a:r>
              <a:rPr lang="tr-TR" altLang="tr-TR" sz="3200" b="1">
                <a:solidFill>
                  <a:srgbClr val="FFFF00"/>
                </a:solidFill>
              </a:rPr>
              <a:t>II.Haçlı Seferi (1147-1199)</a:t>
            </a:r>
            <a:br>
              <a:rPr lang="tr-TR" altLang="tr-TR" sz="3200" b="1">
                <a:solidFill>
                  <a:srgbClr val="FFFF00"/>
                </a:solidFill>
              </a:rPr>
            </a:br>
            <a:r>
              <a:rPr lang="tr-TR" altLang="tr-TR" sz="3200" b="1">
                <a:solidFill>
                  <a:srgbClr val="FFFF00"/>
                </a:solidFill>
              </a:rPr>
              <a:t>III.Haçlı Seferi (1189-1192)</a:t>
            </a:r>
            <a:br>
              <a:rPr lang="tr-TR" altLang="tr-TR" sz="3200" b="1">
                <a:solidFill>
                  <a:srgbClr val="FFFF00"/>
                </a:solidFill>
              </a:rPr>
            </a:br>
            <a:r>
              <a:rPr lang="tr-TR" altLang="tr-TR" sz="3200" b="1">
                <a:solidFill>
                  <a:srgbClr val="FFFF00"/>
                </a:solidFill>
              </a:rPr>
              <a:t>IV.Haçlı Seferi (1200-1204)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776056C-3B2E-4596-ABEE-29085CA8D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501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4000">
                <a:solidFill>
                  <a:srgbClr val="FF0000"/>
                </a:solidFill>
              </a:rPr>
              <a:t>I.Haçlı Seferi</a:t>
            </a:r>
            <a:r>
              <a:rPr lang="tr-TR" altLang="tr-TR" sz="4000"/>
              <a:t> </a:t>
            </a:r>
            <a:r>
              <a:rPr lang="tr-TR" altLang="tr-TR" sz="4000">
                <a:solidFill>
                  <a:srgbClr val="FFFF00"/>
                </a:solidFill>
              </a:rPr>
              <a:t>amacına ulaşan</a:t>
            </a:r>
            <a:r>
              <a:rPr lang="tr-TR" altLang="tr-TR" sz="4000"/>
              <a:t> tek seferdir. Anadolu Selçuklu Devletinin </a:t>
            </a:r>
            <a:r>
              <a:rPr lang="tr-TR" altLang="tr-TR" sz="4000">
                <a:solidFill>
                  <a:srgbClr val="FFFF00"/>
                </a:solidFill>
              </a:rPr>
              <a:t>başkenti Konya’ya</a:t>
            </a:r>
            <a:r>
              <a:rPr lang="tr-TR" altLang="tr-TR" sz="4000"/>
              <a:t> taşındı. Batı Anadolu’da üstünlük Haçlılara geçti. </a:t>
            </a:r>
          </a:p>
          <a:p>
            <a:pPr>
              <a:lnSpc>
                <a:spcPct val="90000"/>
              </a:lnSpc>
            </a:pPr>
            <a:r>
              <a:rPr lang="tr-TR" altLang="tr-TR" sz="3600">
                <a:solidFill>
                  <a:srgbClr val="FF0000"/>
                </a:solidFill>
              </a:rPr>
              <a:t>II.Haçlı Seferi</a:t>
            </a:r>
            <a:r>
              <a:rPr lang="tr-TR" altLang="tr-TR" sz="3600"/>
              <a:t> </a:t>
            </a:r>
            <a:r>
              <a:rPr lang="tr-TR" altLang="tr-TR" sz="3600">
                <a:solidFill>
                  <a:srgbClr val="FFFF00"/>
                </a:solidFill>
              </a:rPr>
              <a:t>başarısız </a:t>
            </a:r>
            <a:r>
              <a:rPr lang="tr-TR" altLang="tr-TR" sz="3600"/>
              <a:t>olmuştur. Haçlılar vasıtası ile Anadolu’yu ele geçiremeyeceğini anlayan Bizans kendi gücünü kullanarak </a:t>
            </a:r>
            <a:r>
              <a:rPr lang="tr-TR" altLang="tr-TR" sz="3600">
                <a:solidFill>
                  <a:srgbClr val="FFFF00"/>
                </a:solidFill>
              </a:rPr>
              <a:t>1176 Miryokefalon Savaşını yaptı ve yenildi.</a:t>
            </a:r>
          </a:p>
        </p:txBody>
      </p:sp>
    </p:spTree>
  </p:cSld>
  <p:clrMapOvr>
    <a:masterClrMapping/>
  </p:clrMapOvr>
  <p:transition>
    <p:checke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D5874E0D-A129-4E06-8269-7E0382DE2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425" y="0"/>
            <a:ext cx="9045575" cy="681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4000">
                <a:solidFill>
                  <a:srgbClr val="FF0000"/>
                </a:solidFill>
              </a:rPr>
              <a:t>III.Haçlı Seferi,</a:t>
            </a:r>
            <a:r>
              <a:rPr lang="tr-TR" altLang="tr-TR" sz="4000"/>
              <a:t> Selahattin Eyyubi’nin</a:t>
            </a:r>
            <a:r>
              <a:rPr lang="tr-TR" altLang="tr-TR" sz="4000">
                <a:solidFill>
                  <a:srgbClr val="FFFF00"/>
                </a:solidFill>
              </a:rPr>
              <a:t> 1187’</a:t>
            </a:r>
            <a:r>
              <a:rPr lang="tr-TR" altLang="tr-TR" sz="4000"/>
              <a:t>de </a:t>
            </a:r>
            <a:r>
              <a:rPr lang="tr-TR" altLang="tr-TR" sz="4000">
                <a:solidFill>
                  <a:srgbClr val="FFFF00"/>
                </a:solidFill>
              </a:rPr>
              <a:t>Hıttin Savaşı</a:t>
            </a:r>
            <a:r>
              <a:rPr lang="tr-TR" altLang="tr-TR" sz="4000"/>
              <a:t> ile Kudüs’ü geri alması sonucu başlamıştır. Haçlılar Eyyubiye karşı başarılı olamadı.</a:t>
            </a:r>
            <a:r>
              <a:rPr lang="tr-TR" altLang="tr-TR" sz="360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3600">
                <a:solidFill>
                  <a:srgbClr val="FF0000"/>
                </a:solidFill>
              </a:rPr>
              <a:t>IV.Haçlı Seferi,</a:t>
            </a:r>
            <a:r>
              <a:rPr lang="tr-TR" altLang="tr-TR" sz="3600"/>
              <a:t> Eyyubilerin </a:t>
            </a:r>
            <a:r>
              <a:rPr lang="tr-TR" altLang="tr-TR" sz="3600">
                <a:solidFill>
                  <a:srgbClr val="FFFF00"/>
                </a:solidFill>
              </a:rPr>
              <a:t>Filistin</a:t>
            </a:r>
            <a:r>
              <a:rPr lang="tr-TR" altLang="tr-TR" sz="3600"/>
              <a:t> sahil şeridini haçlılardan temizlemesi üzerine düzenlendi. İstanbul’da karışıklık çıktığını duyan Haçlılar yolunu değiştirerek </a:t>
            </a:r>
            <a:r>
              <a:rPr lang="tr-TR" altLang="tr-TR" sz="3600">
                <a:solidFill>
                  <a:srgbClr val="FFFF00"/>
                </a:solidFill>
              </a:rPr>
              <a:t>İstanbul’a gitmiş ve Latin Krallığını kurmuşlardır.</a:t>
            </a:r>
            <a:r>
              <a:rPr lang="tr-TR" altLang="tr-TR" sz="3600"/>
              <a:t> </a:t>
            </a:r>
            <a:r>
              <a:rPr lang="tr-TR" altLang="tr-TR" sz="3600">
                <a:solidFill>
                  <a:srgbClr val="FFFF00"/>
                </a:solidFill>
              </a:rPr>
              <a:t>İznik ve Trabzon’da Rum</a:t>
            </a:r>
            <a:r>
              <a:rPr lang="tr-TR" altLang="tr-TR" sz="3600"/>
              <a:t> imparatorlukları kuruldu.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4000">
                <a:solidFill>
                  <a:srgbClr val="FF0000"/>
                </a:solidFill>
              </a:rPr>
              <a:t>NOT:</a:t>
            </a:r>
            <a:r>
              <a:rPr lang="tr-TR" altLang="tr-TR" sz="4000"/>
              <a:t> Amacından sapmış bir seferdir.</a:t>
            </a:r>
            <a:r>
              <a:rPr lang="tr-TR" altLang="tr-TR"/>
              <a:t>   </a:t>
            </a:r>
          </a:p>
        </p:txBody>
      </p:sp>
    </p:spTree>
  </p:cSld>
  <p:clrMapOvr>
    <a:masterClrMapping/>
  </p:clrMapOvr>
  <p:transition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1F24DD2-7F7D-4C83-A06F-E1C09E02B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47700"/>
          </a:xfrm>
        </p:spPr>
        <p:txBody>
          <a:bodyPr/>
          <a:lstStyle/>
          <a:p>
            <a:r>
              <a:rPr lang="tr-TR" altLang="tr-TR" sz="4000" b="1">
                <a:solidFill>
                  <a:srgbClr val="FF0000"/>
                </a:solidFill>
              </a:rPr>
              <a:t>Haçlı Seferlerinin Sonuçları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775BCA8-D830-4F3D-8396-66C104275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9036050" cy="6381750"/>
          </a:xfrm>
        </p:spPr>
        <p:txBody>
          <a:bodyPr/>
          <a:lstStyle/>
          <a:p>
            <a:r>
              <a:rPr lang="tr-TR" altLang="tr-TR" sz="3600">
                <a:solidFill>
                  <a:srgbClr val="FFFF00"/>
                </a:solidFill>
              </a:rPr>
              <a:t>Kiliseye ve din adamlarına duyulan güven azalmıştır.</a:t>
            </a:r>
          </a:p>
          <a:p>
            <a:r>
              <a:rPr lang="tr-TR" altLang="tr-TR">
                <a:solidFill>
                  <a:srgbClr val="FFFF00"/>
                </a:solidFill>
              </a:rPr>
              <a:t>Derebeylik rejimi sarsılmıştır</a:t>
            </a:r>
            <a:r>
              <a:rPr lang="tr-TR" altLang="tr-TR"/>
              <a:t> (güçsüzleşmiştir)</a:t>
            </a:r>
          </a:p>
          <a:p>
            <a:r>
              <a:rPr lang="tr-TR" altLang="tr-TR">
                <a:solidFill>
                  <a:srgbClr val="FFFF00"/>
                </a:solidFill>
              </a:rPr>
              <a:t>Skolastik düşünce zayıflamaya</a:t>
            </a:r>
            <a:r>
              <a:rPr lang="tr-TR" altLang="tr-TR"/>
              <a:t> başlamıştır.</a:t>
            </a:r>
          </a:p>
          <a:p>
            <a:r>
              <a:rPr lang="tr-TR" altLang="tr-TR" sz="3600">
                <a:solidFill>
                  <a:srgbClr val="FFFF00"/>
                </a:solidFill>
              </a:rPr>
              <a:t>Akdeniz limanları</a:t>
            </a:r>
            <a:r>
              <a:rPr lang="tr-TR" altLang="tr-TR" sz="3600"/>
              <a:t> ve Akdeniz ticareti önem kazanmıştır.</a:t>
            </a:r>
          </a:p>
          <a:p>
            <a:r>
              <a:rPr lang="tr-TR" altLang="tr-TR">
                <a:solidFill>
                  <a:srgbClr val="FFFF00"/>
                </a:solidFill>
              </a:rPr>
              <a:t>Venedik ve Ceneviz</a:t>
            </a:r>
            <a:r>
              <a:rPr lang="tr-TR" altLang="tr-TR"/>
              <a:t> gibi İtalyan şehir devletleri Akdeniz ticareti sayesinde </a:t>
            </a:r>
            <a:r>
              <a:rPr lang="tr-TR" altLang="tr-TR">
                <a:solidFill>
                  <a:srgbClr val="FFFF00"/>
                </a:solidFill>
              </a:rPr>
              <a:t>zenginleşmiştir.</a:t>
            </a:r>
          </a:p>
          <a:p>
            <a:r>
              <a:rPr lang="tr-TR" altLang="tr-TR">
                <a:solidFill>
                  <a:srgbClr val="FFFF00"/>
                </a:solidFill>
              </a:rPr>
              <a:t>İslam dünyasındaki (Doğu) teknik buluşlar Avrupa’ya taşınmıştır</a:t>
            </a:r>
            <a:r>
              <a:rPr lang="tr-TR" altLang="tr-TR"/>
              <a:t>.(Kağıt, matbaa, pusula, barut, dokuma, cam, deri işleme)  </a:t>
            </a:r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EB30BA5A-ECEC-42E7-A107-0185B558D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0"/>
            <a:ext cx="9109075" cy="6884988"/>
          </a:xfrm>
        </p:spPr>
        <p:txBody>
          <a:bodyPr/>
          <a:lstStyle/>
          <a:p>
            <a:r>
              <a:rPr lang="tr-TR" altLang="tr-TR" sz="3600"/>
              <a:t>Bazı </a:t>
            </a:r>
            <a:r>
              <a:rPr lang="tr-TR" altLang="tr-TR" sz="3600">
                <a:solidFill>
                  <a:srgbClr val="FFFF00"/>
                </a:solidFill>
              </a:rPr>
              <a:t>Müslüman alimlerin</a:t>
            </a:r>
            <a:r>
              <a:rPr lang="tr-TR" altLang="tr-TR" sz="3600"/>
              <a:t> (İbn-i Sina, Farabi) eserleri Avrupa’ya taşındı.</a:t>
            </a:r>
          </a:p>
          <a:p>
            <a:r>
              <a:rPr lang="tr-TR" altLang="tr-TR" sz="4000"/>
              <a:t>Anadolu, Suriye, Filistin, İstanbul gibi </a:t>
            </a:r>
            <a:r>
              <a:rPr lang="tr-TR" altLang="tr-TR" sz="4000">
                <a:solidFill>
                  <a:srgbClr val="FFFF00"/>
                </a:solidFill>
              </a:rPr>
              <a:t>bölgeler harap olmuştur.</a:t>
            </a:r>
          </a:p>
          <a:p>
            <a:r>
              <a:rPr lang="tr-TR" altLang="tr-TR" sz="4000"/>
              <a:t>Türklerin İslam dünyası içindeki değeri artmıştır.</a:t>
            </a:r>
          </a:p>
          <a:p>
            <a:r>
              <a:rPr lang="tr-TR" altLang="tr-TR" sz="3600"/>
              <a:t>Türklerin </a:t>
            </a:r>
            <a:r>
              <a:rPr lang="tr-TR" altLang="tr-TR" sz="3600">
                <a:solidFill>
                  <a:srgbClr val="FFFF00"/>
                </a:solidFill>
              </a:rPr>
              <a:t>Batıya ilerleyişi duraklamıştır.</a:t>
            </a:r>
          </a:p>
          <a:p>
            <a:r>
              <a:rPr lang="tr-TR" altLang="tr-TR" sz="4000"/>
              <a:t>Avrupalılar İslam medeniyetini yakından tanımışlardır. </a:t>
            </a:r>
          </a:p>
          <a:p>
            <a:r>
              <a:rPr lang="tr-TR" altLang="tr-TR" sz="4000">
                <a:solidFill>
                  <a:srgbClr val="FFFF00"/>
                </a:solidFill>
              </a:rPr>
              <a:t>Burjuvalar ve Krallar güçlendi.</a:t>
            </a:r>
          </a:p>
        </p:txBody>
      </p:sp>
    </p:spTree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D1AAF07B-F659-49EB-80E8-E4DB95328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100013"/>
            <a:ext cx="9144000" cy="6858001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  Ortaçağ Avrupa’sında bilim, teknik ve özgür düşüncenin duraklaması, aşağıdakilerden hangisi ile olmuştur?</a:t>
            </a:r>
            <a:r>
              <a:rPr lang="tr-TR" altLang="tr-TR" sz="4000">
                <a:solidFill>
                  <a:srgbClr val="FFFF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A. Ekonomik durumun bozuk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B. İmparatorlukların güçlü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C. Skolastik düşüncenin egemen 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D. Mezhep savaşlarının yaşanması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E. Halkın sınıflara ayrılması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48F0D3F-936A-42EB-8208-6F1A44E74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03263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SİYASİ DURUM (YÖNETİM)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85F2CF-5415-4AC5-ABD2-A891D5CAD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r>
              <a:rPr lang="tr-TR" altLang="tr-TR" sz="4400"/>
              <a:t>Feodalite </a:t>
            </a:r>
            <a:r>
              <a:rPr lang="tr-TR" altLang="tr-TR" sz="4400">
                <a:solidFill>
                  <a:srgbClr val="FFFF00"/>
                </a:solidFill>
              </a:rPr>
              <a:t>(Derebeylik)</a:t>
            </a:r>
            <a:r>
              <a:rPr lang="tr-TR" altLang="tr-TR" sz="4400"/>
              <a:t> rejimi vardır.</a:t>
            </a:r>
          </a:p>
          <a:p>
            <a:r>
              <a:rPr lang="tr-TR" altLang="tr-TR" sz="4800"/>
              <a:t>Kralın gücü azalmıştır </a:t>
            </a:r>
            <a:r>
              <a:rPr lang="tr-TR" altLang="tr-TR" sz="4800">
                <a:solidFill>
                  <a:srgbClr val="FFFF00"/>
                </a:solidFill>
              </a:rPr>
              <a:t>(Merkezi otorite güçsüzdür)</a:t>
            </a:r>
          </a:p>
          <a:p>
            <a:r>
              <a:rPr lang="tr-TR" altLang="tr-TR" sz="4800"/>
              <a:t>Derebeyi, hem toprağın hem köylünün sahibidir.</a:t>
            </a:r>
          </a:p>
          <a:p>
            <a:r>
              <a:rPr lang="tr-TR" altLang="tr-TR" sz="4000"/>
              <a:t>Yöneten (Himaye eden) - </a:t>
            </a:r>
            <a:r>
              <a:rPr lang="tr-TR" altLang="tr-TR" sz="4000">
                <a:solidFill>
                  <a:srgbClr val="FFFF00"/>
                </a:solidFill>
              </a:rPr>
              <a:t>“SÜZEREN”</a:t>
            </a:r>
          </a:p>
          <a:p>
            <a:r>
              <a:rPr lang="tr-TR" altLang="tr-TR" sz="4000"/>
              <a:t>Yönetilen (Himaye edilen) – </a:t>
            </a:r>
            <a:r>
              <a:rPr lang="tr-TR" altLang="tr-TR" sz="4000">
                <a:solidFill>
                  <a:srgbClr val="FFFF00"/>
                </a:solidFill>
              </a:rPr>
              <a:t>“VASAL”</a:t>
            </a:r>
            <a:r>
              <a:rPr lang="tr-TR" altLang="tr-TR" sz="36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D0FB86A-C9CE-4AD9-8EEA-C241DC7B8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100013"/>
            <a:ext cx="9144000" cy="6858001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  Ortaçağ Avrupa’sında bilim, teknik ve özgür düşüncenin duraklaması, aşağıdakilerden hangisi ile olmuştur?</a:t>
            </a:r>
            <a:r>
              <a:rPr lang="tr-TR" altLang="tr-TR" sz="4000">
                <a:solidFill>
                  <a:srgbClr val="FFFF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A. Ekonomik durumun bozuk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B. İmparatorlukların güçlü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C. </a:t>
            </a:r>
            <a:r>
              <a:rPr lang="tr-TR" altLang="tr-TR" sz="4000">
                <a:solidFill>
                  <a:srgbClr val="FF0000"/>
                </a:solidFill>
              </a:rPr>
              <a:t>Skolastik düşüncenin egemen  olması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D. Mezhep savaşlarının yaşanması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E. Halkın sınıflara ayrılması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C9254289-3745-49DE-80BD-37A044BED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  Aşağıdakilerden hangisi Ortaçağ Avrupa’sı için </a:t>
            </a:r>
            <a:r>
              <a:rPr lang="tr-TR" altLang="tr-TR" sz="4400" u="sng">
                <a:solidFill>
                  <a:srgbClr val="FFFF00"/>
                </a:solidFill>
              </a:rPr>
              <a:t>söylenemez</a:t>
            </a:r>
            <a:r>
              <a:rPr lang="tr-TR" altLang="tr-TR" sz="4400">
                <a:solidFill>
                  <a:srgbClr val="FFFF0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A. Egemen güç kilise ve feodalitedir.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B. Skolastik düşünce egemendir.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C. Mezhep birliği yoktur.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D. Doğu dünyasındaki teknik gelişmeler batıya taşınmıştır.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E. Bilimsel gelişmeler kilise tarafından engellenmiştir.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DCC5C71-FB68-469D-ACD3-C78FEAFF5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400">
                <a:solidFill>
                  <a:srgbClr val="FFFF00"/>
                </a:solidFill>
              </a:rPr>
              <a:t>  Aşağıdakilerden hangisi Ortaçağ Avrupa’sı için </a:t>
            </a:r>
            <a:r>
              <a:rPr lang="tr-TR" altLang="tr-TR" sz="4400" u="sng">
                <a:solidFill>
                  <a:srgbClr val="FFFF00"/>
                </a:solidFill>
              </a:rPr>
              <a:t>söylenemez</a:t>
            </a:r>
            <a:r>
              <a:rPr lang="tr-TR" altLang="tr-TR" sz="4400">
                <a:solidFill>
                  <a:srgbClr val="FFFF00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A. Egemen güç kilise ve feodalitedir.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B. Skolastik düşünce egemendir.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C. </a:t>
            </a:r>
            <a:r>
              <a:rPr lang="tr-TR" altLang="tr-TR" sz="4000">
                <a:solidFill>
                  <a:srgbClr val="FF0000"/>
                </a:solidFill>
              </a:rPr>
              <a:t>Mezhep birliği yoktur. </a:t>
            </a:r>
            <a:r>
              <a:rPr lang="tr-TR" altLang="tr-TR" sz="4000">
                <a:solidFill>
                  <a:srgbClr val="FFFF00"/>
                </a:solidFill>
              </a:rPr>
              <a:t>(Reform ile)</a:t>
            </a:r>
            <a:endParaRPr lang="tr-TR" altLang="tr-TR" sz="400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D. Doğu dünyasındaki teknik gelişmeler batıya taşınmıştır.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E. Bilimsel gelişmeler kilise tarafından engellenmiştir.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619C1D3-EBD9-460E-AC2A-E3D19566A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39825"/>
          </a:xfrm>
        </p:spPr>
        <p:txBody>
          <a:bodyPr/>
          <a:lstStyle/>
          <a:p>
            <a:r>
              <a:rPr lang="tr-TR" altLang="tr-TR" sz="4000">
                <a:solidFill>
                  <a:srgbClr val="FF0000"/>
                </a:solidFill>
                <a:latin typeface="BenguiaB" pitchFamily="34" charset="0"/>
              </a:rPr>
              <a:t>Haçlı seferlerinden etkilenen devletler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A8FDE3B-9A59-499E-A530-ACBAC7708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62950" cy="55165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latin typeface="BenguiaB" pitchFamily="34" charset="0"/>
              </a:rPr>
              <a:t>Anadolu Selçuklu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solidFill>
                  <a:srgbClr val="FFFF00"/>
                </a:solidFill>
                <a:latin typeface="BenguiaB" pitchFamily="34" charset="0"/>
              </a:rPr>
              <a:t>Büyük Selçuklu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latin typeface="BenguiaB" pitchFamily="34" charset="0"/>
              </a:rPr>
              <a:t>Eyyubiler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solidFill>
                  <a:srgbClr val="FFFF00"/>
                </a:solidFill>
                <a:latin typeface="BenguiaB" pitchFamily="34" charset="0"/>
              </a:rPr>
              <a:t>Zengiler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latin typeface="BenguiaB" pitchFamily="34" charset="0"/>
              </a:rPr>
              <a:t>Danişmentliler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solidFill>
                  <a:srgbClr val="FFFF00"/>
                </a:solidFill>
                <a:latin typeface="BenguiaB" pitchFamily="34" charset="0"/>
              </a:rPr>
              <a:t>Memlükler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latin typeface="BenguiaB" pitchFamily="34" charset="0"/>
              </a:rPr>
              <a:t>Fatımiler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3600">
                <a:solidFill>
                  <a:srgbClr val="FFFF00"/>
                </a:solidFill>
                <a:latin typeface="BenguiaB" pitchFamily="34" charset="0"/>
              </a:rPr>
              <a:t>Bizans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41988A18-5E21-4F26-8533-17EB630C2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858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4000">
                <a:solidFill>
                  <a:srgbClr val="FFFF00"/>
                </a:solidFill>
                <a:latin typeface="BenguiaB" pitchFamily="34" charset="0"/>
              </a:rPr>
              <a:t>magna charta (büyük şart)1215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600">
                <a:latin typeface="Arial Unicode MS" panose="020B0604020202020204" pitchFamily="34" charset="-128"/>
              </a:rPr>
              <a:t>Aslan yürekli Rişar’ın kardeşi Yurtsuz Jan İngiltere kralı olunca soyluların baskısı ile karşılaşmış ve Magna Charta’yı imzalamak zorunda kalmıştır.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600">
                <a:solidFill>
                  <a:srgbClr val="FF0000"/>
                </a:solidFill>
                <a:latin typeface="Arial Unicode MS" panose="020B0604020202020204" pitchFamily="34" charset="-128"/>
              </a:rPr>
              <a:t>Not 1:</a:t>
            </a:r>
            <a:r>
              <a:rPr lang="tr-TR" altLang="tr-TR" sz="3600">
                <a:latin typeface="Arial Unicode MS" panose="020B0604020202020204" pitchFamily="34" charset="-128"/>
              </a:rPr>
              <a:t> Avrupa’da </a:t>
            </a:r>
            <a:r>
              <a:rPr lang="tr-TR" altLang="tr-TR" sz="3600" b="1">
                <a:solidFill>
                  <a:srgbClr val="FFFF00"/>
                </a:solidFill>
                <a:latin typeface="Arial Unicode MS" panose="020B0604020202020204" pitchFamily="34" charset="-128"/>
              </a:rPr>
              <a:t>demokrasi </a:t>
            </a:r>
            <a:r>
              <a:rPr lang="tr-TR" altLang="tr-TR" sz="3600">
                <a:latin typeface="Arial Unicode MS" panose="020B0604020202020204" pitchFamily="34" charset="-128"/>
              </a:rPr>
              <a:t>çalışmalarının başlangıcıdır. </a:t>
            </a: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Parlamento</a:t>
            </a:r>
            <a:r>
              <a:rPr lang="tr-TR" altLang="tr-TR" sz="3600">
                <a:latin typeface="Arial Unicode MS" panose="020B0604020202020204" pitchFamily="34" charset="-128"/>
              </a:rPr>
              <a:t>nun kurulmasına zemin hazırlamıştır.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600">
                <a:solidFill>
                  <a:srgbClr val="FF0000"/>
                </a:solidFill>
                <a:latin typeface="Arial Unicode MS" panose="020B0604020202020204" pitchFamily="34" charset="-128"/>
              </a:rPr>
              <a:t>Not 2:</a:t>
            </a:r>
            <a:r>
              <a:rPr lang="tr-TR" altLang="tr-TR" sz="3600">
                <a:latin typeface="Arial Unicode MS" panose="020B0604020202020204" pitchFamily="34" charset="-128"/>
              </a:rPr>
              <a:t> İlk kez </a:t>
            </a: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hükümdarın yetkilerinin kısıtlanması</a:t>
            </a:r>
            <a:r>
              <a:rPr lang="tr-TR" altLang="tr-TR" sz="3600">
                <a:latin typeface="Arial Unicode MS" panose="020B0604020202020204" pitchFamily="34" charset="-128"/>
              </a:rPr>
              <a:t> açısından Sened-i İttifak’a, Kanun üstünlüğünün kabul edilmesi açısından Tanzimat Fermanına benzer. </a:t>
            </a:r>
            <a:endParaRPr lang="tr-TR" altLang="tr-TR" sz="3600">
              <a:solidFill>
                <a:srgbClr val="FFFF0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AD5FCF19-41F0-48F8-AE44-221C2AF6B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463"/>
            <a:ext cx="9036050" cy="65246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z="4000">
                <a:solidFill>
                  <a:srgbClr val="FF0000"/>
                </a:solidFill>
                <a:latin typeface="BenguiaB" pitchFamily="34" charset="0"/>
              </a:rPr>
              <a:t>YÜZYIL SAVAŞLARI (1337-1453)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sz="4000">
                <a:solidFill>
                  <a:srgbClr val="FFFF00"/>
                </a:solidFill>
                <a:latin typeface="BenguiaB" pitchFamily="34" charset="0"/>
              </a:rPr>
              <a:t>İngiltere </a:t>
            </a:r>
            <a:r>
              <a:rPr lang="tr-TR" altLang="tr-TR" sz="4000">
                <a:solidFill>
                  <a:srgbClr val="FF0000"/>
                </a:solidFill>
                <a:latin typeface="BenguiaB" pitchFamily="34" charset="0"/>
              </a:rPr>
              <a:t>X</a:t>
            </a:r>
            <a:r>
              <a:rPr lang="tr-TR" altLang="tr-TR" sz="4000">
                <a:solidFill>
                  <a:srgbClr val="FFFF00"/>
                </a:solidFill>
                <a:latin typeface="BenguiaB" pitchFamily="34" charset="0"/>
              </a:rPr>
              <a:t> Fransa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3600">
                <a:latin typeface="Arial Unicode MS" panose="020B0604020202020204" pitchFamily="34" charset="-128"/>
              </a:rPr>
              <a:t>  Başlangıçta İngiliz üstünlüğü olan savaşlar, Fransa’da </a:t>
            </a: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Jan Dark’ın</a:t>
            </a:r>
            <a:r>
              <a:rPr lang="tr-TR" altLang="tr-TR" sz="3600">
                <a:latin typeface="Arial Unicode MS" panose="020B0604020202020204" pitchFamily="34" charset="-128"/>
              </a:rPr>
              <a:t> etkisi ile Fransa lehine değişmiş ve </a:t>
            </a: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İngiltere mağlup olmuştur. </a:t>
            </a:r>
            <a:r>
              <a:rPr lang="tr-TR" altLang="tr-TR" sz="3600">
                <a:solidFill>
                  <a:srgbClr val="FF0000"/>
                </a:solidFill>
                <a:latin typeface="Arial Unicode MS" panose="020B0604020202020204" pitchFamily="34" charset="-128"/>
              </a:rPr>
              <a:t>Sonuçlar:</a:t>
            </a:r>
            <a:r>
              <a:rPr lang="tr-TR" altLang="tr-TR" sz="4000">
                <a:solidFill>
                  <a:srgbClr val="FFFF00"/>
                </a:solidFill>
                <a:latin typeface="Arial Unicode MS" panose="020B0604020202020204" pitchFamily="34" charset="-128"/>
              </a:rPr>
              <a:t> </a:t>
            </a:r>
          </a:p>
          <a:p>
            <a:pPr>
              <a:buFontTx/>
              <a:buChar char="-"/>
            </a:pP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Top ilk kez</a:t>
            </a:r>
            <a:r>
              <a:rPr lang="tr-TR" altLang="tr-TR" sz="3600">
                <a:latin typeface="Arial Unicode MS" panose="020B0604020202020204" pitchFamily="34" charset="-128"/>
              </a:rPr>
              <a:t> 1346 </a:t>
            </a: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Kresy </a:t>
            </a:r>
            <a:r>
              <a:rPr lang="tr-TR" altLang="tr-TR" sz="3600">
                <a:latin typeface="Arial Unicode MS" panose="020B0604020202020204" pitchFamily="34" charset="-128"/>
              </a:rPr>
              <a:t>Savaşında İngilizler tarafından kullanıldı. </a:t>
            </a:r>
          </a:p>
          <a:p>
            <a:pPr>
              <a:buFontTx/>
              <a:buChar char="-"/>
            </a:pPr>
            <a:r>
              <a:rPr lang="tr-TR" altLang="tr-TR" sz="3600">
                <a:latin typeface="Arial Unicode MS" panose="020B0604020202020204" pitchFamily="34" charset="-128"/>
              </a:rPr>
              <a:t>Fransa’da </a:t>
            </a:r>
            <a:r>
              <a:rPr lang="tr-TR" altLang="tr-TR" sz="3600">
                <a:solidFill>
                  <a:srgbClr val="FFFF00"/>
                </a:solidFill>
                <a:latin typeface="Arial Unicode MS" panose="020B0604020202020204" pitchFamily="34" charset="-128"/>
              </a:rPr>
              <a:t>milli duyguların</a:t>
            </a:r>
            <a:r>
              <a:rPr lang="tr-TR" altLang="tr-TR" sz="3600">
                <a:latin typeface="Arial Unicode MS" panose="020B0604020202020204" pitchFamily="34" charset="-128"/>
              </a:rPr>
              <a:t> gelişmesine neden olmuştur.</a:t>
            </a:r>
          </a:p>
        </p:txBody>
      </p:sp>
    </p:spTree>
  </p:cSld>
  <p:clrMapOvr>
    <a:masterClrMapping/>
  </p:clrMapOvr>
  <p:transition>
    <p:comb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3E24B1BD-91B4-4815-A5C8-A6ADB1989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800">
                <a:solidFill>
                  <a:srgbClr val="FFFF00"/>
                </a:solidFill>
              </a:rPr>
              <a:t>  Aşağıdakilerden hangisi, Haçlı Seferlerinin “siyasi sonucu” olarak görülebilir?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A. Derebeylerin güçlerini yitirmesi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B. Skolastik düşüncenin zayıflaması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C. Halkın sınıflara ayrılması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D. Akdeniz ticaretinin canlanması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E. Bazı buluşların batıya taşınması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73ABCE1-A862-4FC0-8E91-ABEF63767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800">
                <a:solidFill>
                  <a:srgbClr val="FFFF00"/>
                </a:solidFill>
              </a:rPr>
              <a:t>  Aşağıdakilerden hangisi, Haçlı Seferlerinin “siyasi sonucu” olarak görülebilir?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A. </a:t>
            </a:r>
            <a:r>
              <a:rPr lang="tr-TR" altLang="tr-TR" sz="4400">
                <a:solidFill>
                  <a:srgbClr val="FF0000"/>
                </a:solidFill>
              </a:rPr>
              <a:t>Derebeylerin güçlerini yitirmesi</a:t>
            </a:r>
            <a:r>
              <a:rPr lang="tr-TR" altLang="tr-TR" sz="44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B. Skolastik düşüncenin zayıflaması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C. Halkın sınıflara ayrılması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D. Akdeniz ticaretinin canlanması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E. Bazı buluşların batıya taşınması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70CAE5D-4B8B-4BB6-80F4-A65B3C035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800">
                <a:solidFill>
                  <a:srgbClr val="FFFF00"/>
                </a:solidFill>
              </a:rPr>
              <a:t>  </a:t>
            </a:r>
            <a:r>
              <a:rPr lang="tr-TR" altLang="tr-TR" sz="4000"/>
              <a:t>I. Matbaanın kullanılmaya başlanması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 II. Barutun ateşli silahlarda kullanılması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III. Fransa ile İngiltere arasındaki Yüzyıl Savaşları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800">
                <a:solidFill>
                  <a:srgbClr val="FFFF00"/>
                </a:solidFill>
              </a:rPr>
              <a:t>  gelişmelerinden hangileri Avrupa’nın siyasi yapısını değiştirmiştir?</a:t>
            </a:r>
            <a:r>
              <a:rPr lang="tr-TR" altLang="tr-TR" sz="40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A. I ve II     B. Yalnız I     C. Yalnız II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         D. I ve III        E. II ve III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A1B83B7-BE09-42C4-9F5B-5F3134300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4800">
                <a:solidFill>
                  <a:srgbClr val="FFFF00"/>
                </a:solidFill>
              </a:rPr>
              <a:t>  </a:t>
            </a:r>
            <a:r>
              <a:rPr lang="tr-TR" altLang="tr-TR" sz="4000"/>
              <a:t>I. Matbaanın kullanılmaya başlanması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 II. Barutun ateşli silahlarda kullanılması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000"/>
              <a:t>III. Fransa ile İngiltere arasındaki Yüzyıl Savaşları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800">
                <a:solidFill>
                  <a:srgbClr val="FFFF00"/>
                </a:solidFill>
              </a:rPr>
              <a:t>  gelişmelerinden hangileri Avrupa’nın siyasi yapısını değiştirmiştir?</a:t>
            </a:r>
            <a:r>
              <a:rPr lang="tr-TR" altLang="tr-TR" sz="40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A. I ve II     B. Yalnız I     C. Yalnız II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4400"/>
              <a:t>         D. I ve III        E. </a:t>
            </a:r>
            <a:r>
              <a:rPr lang="tr-TR" altLang="tr-TR" sz="4400">
                <a:solidFill>
                  <a:srgbClr val="FF0000"/>
                </a:solidFill>
              </a:rPr>
              <a:t>II ve III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0B93826-E647-4AF8-B689-E7C7288EC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z="5400" b="1">
                <a:solidFill>
                  <a:srgbClr val="FF0000"/>
                </a:solidFill>
              </a:rPr>
              <a:t>FEODALİTE (</a:t>
            </a:r>
            <a:r>
              <a:rPr lang="tr-TR" altLang="tr-TR" sz="5400" b="1">
                <a:solidFill>
                  <a:srgbClr val="FFFF00"/>
                </a:solidFill>
              </a:rPr>
              <a:t>DEREBEYLİK</a:t>
            </a:r>
            <a:r>
              <a:rPr lang="tr-TR" altLang="tr-TR" sz="5400" b="1">
                <a:solidFill>
                  <a:srgbClr val="FF0000"/>
                </a:solidFill>
              </a:rPr>
              <a:t>)</a:t>
            </a:r>
          </a:p>
          <a:p>
            <a:pPr>
              <a:buClr>
                <a:srgbClr val="FFFF00"/>
              </a:buClr>
              <a:buSzPct val="115000"/>
              <a:buFont typeface="Wingdings" panose="05000000000000000000" pitchFamily="2" charset="2"/>
              <a:buChar char="V"/>
            </a:pPr>
            <a:r>
              <a:rPr lang="tr-TR" altLang="tr-TR" sz="4000" b="1">
                <a:solidFill>
                  <a:srgbClr val="FFFF00"/>
                </a:solidFill>
              </a:rPr>
              <a:t> </a:t>
            </a:r>
            <a:r>
              <a:rPr lang="tr-TR" altLang="tr-TR" sz="3600" b="1"/>
              <a:t>Siyasal ve toplumsal</a:t>
            </a:r>
            <a:r>
              <a:rPr lang="tr-TR" altLang="tr-TR" sz="3600" b="1">
                <a:solidFill>
                  <a:srgbClr val="FFFF00"/>
                </a:solidFill>
              </a:rPr>
              <a:t> bir kavramdır.</a:t>
            </a:r>
          </a:p>
          <a:p>
            <a:pPr>
              <a:buClr>
                <a:srgbClr val="FFFF00"/>
              </a:buClr>
              <a:buSzPct val="115000"/>
              <a:buFont typeface="Wingdings" panose="05000000000000000000" pitchFamily="2" charset="2"/>
              <a:buChar char="V"/>
            </a:pPr>
            <a:r>
              <a:rPr lang="tr-TR" altLang="tr-TR" sz="4000" b="1">
                <a:solidFill>
                  <a:srgbClr val="FFFF00"/>
                </a:solidFill>
              </a:rPr>
              <a:t> Ortaçağ Avrupa’sında görülür.</a:t>
            </a:r>
          </a:p>
          <a:p>
            <a:pPr>
              <a:buClr>
                <a:srgbClr val="FFFF00"/>
              </a:buClr>
              <a:buSzPct val="115000"/>
              <a:buFont typeface="Wingdings" panose="05000000000000000000" pitchFamily="2" charset="2"/>
              <a:buChar char="V"/>
            </a:pPr>
            <a:r>
              <a:rPr lang="tr-TR" altLang="tr-TR" sz="4000" b="1">
                <a:solidFill>
                  <a:srgbClr val="FFFF00"/>
                </a:solidFill>
              </a:rPr>
              <a:t> Toprak ağaları ve toprak kölelerinden (</a:t>
            </a:r>
            <a:r>
              <a:rPr lang="tr-TR" altLang="tr-TR" sz="4000" b="1"/>
              <a:t>serf</a:t>
            </a:r>
            <a:r>
              <a:rPr lang="tr-TR" altLang="tr-TR" sz="4000" b="1">
                <a:solidFill>
                  <a:srgbClr val="FFFF00"/>
                </a:solidFill>
              </a:rPr>
              <a:t>) oluşur.</a:t>
            </a:r>
          </a:p>
          <a:p>
            <a:pPr>
              <a:buClr>
                <a:srgbClr val="FFFF00"/>
              </a:buClr>
              <a:buSzPct val="115000"/>
              <a:buFont typeface="Wingdings" panose="05000000000000000000" pitchFamily="2" charset="2"/>
              <a:buChar char="V"/>
            </a:pPr>
            <a:r>
              <a:rPr lang="tr-TR" altLang="tr-TR" sz="4000" b="1">
                <a:solidFill>
                  <a:srgbClr val="FFFF00"/>
                </a:solidFill>
              </a:rPr>
              <a:t> </a:t>
            </a:r>
            <a:r>
              <a:rPr lang="tr-TR" altLang="tr-TR" sz="4000" b="1"/>
              <a:t>Toprağa dayalı</a:t>
            </a:r>
            <a:r>
              <a:rPr lang="tr-TR" altLang="tr-TR" sz="4000" b="1">
                <a:solidFill>
                  <a:srgbClr val="FFFF00"/>
                </a:solidFill>
              </a:rPr>
              <a:t> üretim hakimdir</a:t>
            </a:r>
          </a:p>
          <a:p>
            <a:pPr>
              <a:buClr>
                <a:srgbClr val="FFFF00"/>
              </a:buClr>
              <a:buSzPct val="115000"/>
              <a:buFont typeface="Wingdings" panose="05000000000000000000" pitchFamily="2" charset="2"/>
              <a:buChar char="V"/>
            </a:pPr>
            <a:r>
              <a:rPr lang="tr-TR" altLang="tr-TR" sz="4000" b="1">
                <a:solidFill>
                  <a:srgbClr val="FFFF00"/>
                </a:solidFill>
              </a:rPr>
              <a:t> Barutun </a:t>
            </a:r>
            <a:r>
              <a:rPr lang="tr-TR" altLang="tr-TR" sz="4000" b="1"/>
              <a:t>ağır ateşli silahlarda</a:t>
            </a:r>
            <a:r>
              <a:rPr lang="tr-TR" altLang="tr-TR" sz="4000" b="1">
                <a:solidFill>
                  <a:srgbClr val="FFFF00"/>
                </a:solidFill>
              </a:rPr>
              <a:t> kullanılması ile son bulacak.</a:t>
            </a:r>
            <a:r>
              <a:rPr lang="tr-TR" altLang="tr-TR" sz="4400" b="1">
                <a:solidFill>
                  <a:srgbClr val="FFFF00"/>
                </a:solidFill>
              </a:rPr>
              <a:t> Merkezi otorite(</a:t>
            </a:r>
            <a:r>
              <a:rPr lang="tr-TR" altLang="tr-TR" sz="4400" b="1"/>
              <a:t>kral</a:t>
            </a:r>
            <a:r>
              <a:rPr lang="tr-TR" altLang="tr-TR" sz="4400" b="1">
                <a:solidFill>
                  <a:srgbClr val="FFFF00"/>
                </a:solidFill>
              </a:rPr>
              <a:t>) güçlenecek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şl">
            <a:extLst>
              <a:ext uri="{FF2B5EF4-FFF2-40B4-BE49-F238E27FC236}">
                <a16:creationId xmlns:a16="http://schemas.microsoft.com/office/drawing/2014/main" id="{D70357CC-5372-4F34-81E1-CB1898E50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53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3" name="Picture 3" descr="Şato">
            <a:extLst>
              <a:ext uri="{FF2B5EF4-FFF2-40B4-BE49-F238E27FC236}">
                <a16:creationId xmlns:a16="http://schemas.microsoft.com/office/drawing/2014/main" id="{F77D4BBC-F2B9-4A15-8C59-6565A9C3C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43250"/>
            <a:ext cx="4953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4" name="Rectangle 4">
            <a:extLst>
              <a:ext uri="{FF2B5EF4-FFF2-40B4-BE49-F238E27FC236}">
                <a16:creationId xmlns:a16="http://schemas.microsoft.com/office/drawing/2014/main" id="{297FD125-5B9B-4A4B-A190-02FB00FF5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40200" y="773113"/>
            <a:ext cx="4968875" cy="1143000"/>
          </a:xfrm>
        </p:spPr>
        <p:txBody>
          <a:bodyPr/>
          <a:lstStyle/>
          <a:p>
            <a:r>
              <a:rPr lang="tr-TR" altLang="tr-TR" sz="6600" b="1">
                <a:solidFill>
                  <a:srgbClr val="FFFF00"/>
                </a:solidFill>
              </a:rPr>
              <a:t>FEODALİTE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Picture 7" descr="10_800x600 kopya">
            <a:extLst>
              <a:ext uri="{FF2B5EF4-FFF2-40B4-BE49-F238E27FC236}">
                <a16:creationId xmlns:a16="http://schemas.microsoft.com/office/drawing/2014/main" id="{4F90706D-100D-4E5A-8478-239EBA784A1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Rectangle 2">
            <a:extLst>
              <a:ext uri="{FF2B5EF4-FFF2-40B4-BE49-F238E27FC236}">
                <a16:creationId xmlns:a16="http://schemas.microsoft.com/office/drawing/2014/main" id="{6AEFFA1D-6C39-4E16-805A-7B7676264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941388"/>
          </a:xfrm>
        </p:spPr>
        <p:txBody>
          <a:bodyPr/>
          <a:lstStyle/>
          <a:p>
            <a:r>
              <a:rPr lang="tr-TR" altLang="tr-TR" sz="6000">
                <a:solidFill>
                  <a:srgbClr val="FFFF00"/>
                </a:solidFill>
              </a:rPr>
              <a:t>Feodal mimari (şato)</a:t>
            </a: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D9F3BC7-60D1-47C3-A543-B1E934660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39825"/>
          </a:xfrm>
        </p:spPr>
        <p:txBody>
          <a:bodyPr/>
          <a:lstStyle/>
          <a:p>
            <a:r>
              <a:rPr lang="tr-TR" altLang="tr-TR" sz="4000" b="1">
                <a:solidFill>
                  <a:srgbClr val="FF0000"/>
                </a:solidFill>
              </a:rPr>
              <a:t>SOSYAL DURUM</a:t>
            </a:r>
            <a:br>
              <a:rPr lang="tr-TR" altLang="tr-TR" sz="4000" b="1">
                <a:solidFill>
                  <a:srgbClr val="FF0000"/>
                </a:solidFill>
              </a:rPr>
            </a:br>
            <a:r>
              <a:rPr lang="tr-TR" altLang="tr-TR" sz="4000">
                <a:solidFill>
                  <a:srgbClr val="FFFF00"/>
                </a:solidFill>
              </a:rPr>
              <a:t>(Toplum eşit değil, sınıflıdır)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F4EB002-A937-4E9F-A1B0-532D7E7D6F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4463" y="1268413"/>
            <a:ext cx="3779837" cy="5473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FF0000"/>
                </a:solidFill>
              </a:rPr>
              <a:t>Soylular: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FFFF00"/>
                </a:solidFill>
              </a:rPr>
              <a:t>Yönetim ve askerlik</a:t>
            </a:r>
            <a:r>
              <a:rPr lang="tr-TR" altLang="tr-TR"/>
              <a:t> ile uğraşan vergi vermeyen </a:t>
            </a:r>
            <a:r>
              <a:rPr lang="tr-TR" altLang="tr-TR">
                <a:solidFill>
                  <a:srgbClr val="FFFF00"/>
                </a:solidFill>
              </a:rPr>
              <a:t>aristokrat </a:t>
            </a:r>
            <a:r>
              <a:rPr lang="tr-TR" altLang="tr-TR"/>
              <a:t>sınıftır.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FF0000"/>
                </a:solidFill>
              </a:rPr>
              <a:t>Din Adamları: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FFFF00"/>
                </a:solidFill>
              </a:rPr>
              <a:t>Katolik</a:t>
            </a:r>
            <a:r>
              <a:rPr lang="tr-TR" altLang="tr-TR"/>
              <a:t> kilisesindeki din adamlarıdır. </a:t>
            </a:r>
            <a:r>
              <a:rPr lang="tr-TR" altLang="tr-TR">
                <a:solidFill>
                  <a:srgbClr val="FFFF00"/>
                </a:solidFill>
              </a:rPr>
              <a:t>Vergi vermez</a:t>
            </a:r>
            <a:r>
              <a:rPr lang="tr-TR" altLang="tr-TR"/>
              <a:t> ve gelirleri çok iyidir.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4E7C87F-7420-4034-B246-673B2C78771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268413"/>
            <a:ext cx="4932362" cy="55895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FF0000"/>
                </a:solidFill>
              </a:rPr>
              <a:t>Burjuvalar: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FFFF00"/>
                </a:solidFill>
              </a:rPr>
              <a:t>Şehirli</a:t>
            </a:r>
            <a:r>
              <a:rPr lang="tr-TR" altLang="tr-TR"/>
              <a:t> sınıftır. </a:t>
            </a:r>
            <a:r>
              <a:rPr lang="tr-TR" altLang="tr-TR">
                <a:solidFill>
                  <a:srgbClr val="FFFF00"/>
                </a:solidFill>
              </a:rPr>
              <a:t>Ticaret ve sanatla</a:t>
            </a:r>
            <a:r>
              <a:rPr lang="tr-TR" altLang="tr-TR"/>
              <a:t> uğraşırlar. </a:t>
            </a:r>
            <a:r>
              <a:rPr lang="tr-TR" altLang="tr-TR">
                <a:solidFill>
                  <a:srgbClr val="FFFF00"/>
                </a:solidFill>
              </a:rPr>
              <a:t>Coğrafi keşifler</a:t>
            </a:r>
            <a:r>
              <a:rPr lang="tr-TR" altLang="tr-TR"/>
              <a:t> ile zenginleşmişlerdir. </a:t>
            </a:r>
            <a:r>
              <a:rPr lang="tr-TR" altLang="tr-TR">
                <a:solidFill>
                  <a:srgbClr val="FFFF00"/>
                </a:solidFill>
              </a:rPr>
              <a:t>Fransız İhtilali</a:t>
            </a:r>
            <a:r>
              <a:rPr lang="tr-TR" altLang="tr-TR"/>
              <a:t> ile </a:t>
            </a:r>
            <a:r>
              <a:rPr lang="tr-TR" altLang="tr-TR">
                <a:solidFill>
                  <a:srgbClr val="FFFF00"/>
                </a:solidFill>
              </a:rPr>
              <a:t>yönetim</a:t>
            </a:r>
            <a:r>
              <a:rPr lang="tr-TR" altLang="tr-TR"/>
              <a:t>e katılmışlardır.</a:t>
            </a:r>
            <a:r>
              <a:rPr lang="tr-TR" altLang="tr-TR" sz="28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FF0000"/>
                </a:solidFill>
              </a:rPr>
              <a:t>Köylüler: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/>
              <a:t>Hür Köylüler: Vergi, angarya.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800"/>
              <a:t>Köleler (Serfler): Maldırlar.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fener_rum_patrigi_b">
            <a:extLst>
              <a:ext uri="{FF2B5EF4-FFF2-40B4-BE49-F238E27FC236}">
                <a16:creationId xmlns:a16="http://schemas.microsoft.com/office/drawing/2014/main" id="{1A50B7CE-CC4C-42EC-AAE4-2982F25CF78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0"/>
            <a:ext cx="4140200" cy="310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1D810C91-BCFA-4C1D-92EA-FE9471065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651500" cy="1139825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DİNİ DURUM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BEF0527-E33A-4BC6-BFC7-BE4ECE8BD6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5538"/>
            <a:ext cx="8316913" cy="5732462"/>
          </a:xfrm>
        </p:spPr>
        <p:txBody>
          <a:bodyPr/>
          <a:lstStyle/>
          <a:p>
            <a:r>
              <a:rPr lang="tr-TR" altLang="tr-TR" sz="4000"/>
              <a:t>Katolik kilisesinin ve                 </a:t>
            </a:r>
            <a:r>
              <a:rPr lang="tr-TR" altLang="tr-TR" sz="4000" b="1">
                <a:solidFill>
                  <a:srgbClr val="FF0000"/>
                </a:solidFill>
              </a:rPr>
              <a:t>papaların</a:t>
            </a:r>
            <a:r>
              <a:rPr lang="tr-TR" altLang="tr-TR" sz="4000">
                <a:solidFill>
                  <a:srgbClr val="FFFF00"/>
                </a:solidFill>
              </a:rPr>
              <a:t> </a:t>
            </a:r>
            <a:r>
              <a:rPr lang="tr-TR" altLang="tr-TR" sz="4000"/>
              <a:t>çok önemli                         hak ve yetkileri vardır.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Aforoz, Enterdi, Endülijans, Krallara taç giydirme</a:t>
            </a:r>
            <a:r>
              <a:rPr lang="tr-TR" altLang="tr-TR" sz="4400"/>
              <a:t> gibi önemli yetkileri vardır.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Skolastik düşünce</a:t>
            </a:r>
            <a:r>
              <a:rPr lang="tr-TR" altLang="tr-TR" sz="4400"/>
              <a:t> çok etkilidir.</a:t>
            </a:r>
          </a:p>
          <a:p>
            <a:r>
              <a:rPr lang="tr-TR" altLang="tr-TR" sz="4400">
                <a:solidFill>
                  <a:srgbClr val="FFFF00"/>
                </a:solidFill>
              </a:rPr>
              <a:t>Dogmatizm</a:t>
            </a:r>
            <a:r>
              <a:rPr lang="tr-TR" altLang="tr-TR" sz="4400"/>
              <a:t> anlayışı vardır.</a:t>
            </a:r>
            <a:r>
              <a:rPr lang="tr-TR" altLang="tr-TR" sz="3600"/>
              <a:t> </a:t>
            </a:r>
          </a:p>
        </p:txBody>
      </p:sp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7560AD3-4573-4B20-B401-0E3B726CB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52525"/>
          </a:xfrm>
        </p:spPr>
        <p:txBody>
          <a:bodyPr/>
          <a:lstStyle/>
          <a:p>
            <a:r>
              <a:rPr lang="tr-TR" altLang="tr-TR" sz="4800" b="1">
                <a:solidFill>
                  <a:srgbClr val="FF0000"/>
                </a:solidFill>
              </a:rPr>
              <a:t>EKONOMİK DURUM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7CD386-DD04-4E4F-B0C2-7AC93952E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321175"/>
          </a:xfrm>
        </p:spPr>
        <p:txBody>
          <a:bodyPr/>
          <a:lstStyle/>
          <a:p>
            <a:r>
              <a:rPr lang="tr-TR" altLang="tr-TR" sz="5400">
                <a:solidFill>
                  <a:srgbClr val="FFFF00"/>
                </a:solidFill>
              </a:rPr>
              <a:t>Tarıma</a:t>
            </a:r>
            <a:r>
              <a:rPr lang="tr-TR" altLang="tr-TR" sz="5400"/>
              <a:t> dayalı üretim vardır.</a:t>
            </a:r>
          </a:p>
          <a:p>
            <a:r>
              <a:rPr lang="tr-TR" altLang="tr-TR" sz="5400"/>
              <a:t>Zenginlik ölçüsü </a:t>
            </a:r>
            <a:r>
              <a:rPr lang="tr-TR" altLang="tr-TR" sz="5400">
                <a:solidFill>
                  <a:srgbClr val="FFFF00"/>
                </a:solidFill>
              </a:rPr>
              <a:t>toprak</a:t>
            </a:r>
            <a:r>
              <a:rPr lang="tr-TR" altLang="tr-TR" sz="5400"/>
              <a:t>tır.</a:t>
            </a:r>
          </a:p>
          <a:p>
            <a:r>
              <a:rPr lang="tr-TR" altLang="tr-TR" sz="5400">
                <a:solidFill>
                  <a:srgbClr val="FFFF00"/>
                </a:solidFill>
              </a:rPr>
              <a:t>Haçlı seferleri</a:t>
            </a:r>
            <a:r>
              <a:rPr lang="tr-TR" altLang="tr-TR" sz="5400"/>
              <a:t> ile </a:t>
            </a:r>
            <a:r>
              <a:rPr lang="tr-TR" altLang="tr-TR" sz="5400">
                <a:solidFill>
                  <a:srgbClr val="FFFF00"/>
                </a:solidFill>
              </a:rPr>
              <a:t>Akdeniz Ticareti</a:t>
            </a:r>
            <a:r>
              <a:rPr lang="tr-TR" altLang="tr-TR" sz="5400"/>
              <a:t> canlanacaktır.</a:t>
            </a:r>
            <a:r>
              <a:rPr lang="tr-TR" altLang="tr-TR" sz="4400"/>
              <a:t>  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D845285-07A6-4CFE-95BD-62668B2EF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008063"/>
          </a:xfrm>
        </p:spPr>
        <p:txBody>
          <a:bodyPr/>
          <a:lstStyle/>
          <a:p>
            <a:r>
              <a:rPr lang="tr-TR" altLang="tr-TR" sz="5400" b="1">
                <a:solidFill>
                  <a:srgbClr val="FF0000"/>
                </a:solidFill>
              </a:rPr>
              <a:t>Kilisenin Yetkileri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5D504C1-07CA-48F9-9289-84D05E16F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3600" b="1">
                <a:solidFill>
                  <a:srgbClr val="FFFF00"/>
                </a:solidFill>
              </a:rPr>
              <a:t>Aforoz:</a:t>
            </a:r>
            <a:r>
              <a:rPr lang="tr-TR" altLang="tr-TR" sz="3600" b="1"/>
              <a:t> </a:t>
            </a:r>
            <a:r>
              <a:rPr lang="tr-TR" altLang="tr-TR" sz="3600"/>
              <a:t>Kilisenin emirlerine uymayanların dinden çıkarılması ve toplumun dışına atılması. </a:t>
            </a:r>
            <a:endParaRPr lang="tr-TR" altLang="tr-TR" sz="3600" b="1"/>
          </a:p>
          <a:p>
            <a:pPr>
              <a:lnSpc>
                <a:spcPct val="90000"/>
              </a:lnSpc>
            </a:pPr>
            <a:r>
              <a:rPr lang="tr-TR" altLang="tr-TR" sz="3600" b="1">
                <a:solidFill>
                  <a:srgbClr val="FFFF00"/>
                </a:solidFill>
              </a:rPr>
              <a:t>Enterdi:</a:t>
            </a:r>
            <a:r>
              <a:rPr lang="tr-TR" altLang="tr-TR" sz="3600" b="1"/>
              <a:t> </a:t>
            </a:r>
            <a:r>
              <a:rPr lang="tr-TR" altLang="tr-TR" sz="3600"/>
              <a:t>Papa tarafından bir ülkedeki tüm dini faaliyetlerin (evlenme, vaftiz töreni vs.) durdurulması. </a:t>
            </a:r>
            <a:endParaRPr lang="tr-TR" altLang="tr-TR" sz="3600" b="1"/>
          </a:p>
          <a:p>
            <a:pPr>
              <a:lnSpc>
                <a:spcPct val="90000"/>
              </a:lnSpc>
            </a:pPr>
            <a:r>
              <a:rPr lang="tr-TR" altLang="tr-TR" sz="3600" b="1">
                <a:solidFill>
                  <a:srgbClr val="FFFF00"/>
                </a:solidFill>
              </a:rPr>
              <a:t>Not:</a:t>
            </a:r>
            <a:r>
              <a:rPr lang="tr-TR" altLang="tr-TR" sz="3600" b="1"/>
              <a:t> </a:t>
            </a:r>
            <a:r>
              <a:rPr lang="tr-TR" altLang="tr-TR" sz="3600"/>
              <a:t>Ortaçağda kralların Papanın otoritesine boyun eğmesinde Enterdi ilanının rolü büyüktür. Çünkü dinden çıkarılan bir ülkede kral, otoritesini yitirmektedir. </a:t>
            </a:r>
            <a:endParaRPr lang="tr-TR" altLang="tr-TR" sz="3600" b="1"/>
          </a:p>
        </p:txBody>
      </p:sp>
    </p:spTree>
  </p:cSld>
  <p:clrMapOvr>
    <a:masterClrMapping/>
  </p:clrMapOvr>
  <p:transition>
    <p:cover dir="u"/>
  </p:transition>
</p:sld>
</file>

<file path=ppt/theme/theme1.xml><?xml version="1.0" encoding="utf-8"?>
<a:theme xmlns:a="http://schemas.openxmlformats.org/drawingml/2006/main" name="Dalgacık">
  <a:themeElements>
    <a:clrScheme name="Dalgacık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Dalgacı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algacık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lgacık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lgacık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146</TotalTime>
  <Words>1220</Words>
  <Application>Microsoft Office PowerPoint</Application>
  <PresentationFormat>Ekran Gösterisi (4:3)</PresentationFormat>
  <Paragraphs>150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7" baseType="lpstr">
      <vt:lpstr>Times New Roman</vt:lpstr>
      <vt:lpstr>Arial</vt:lpstr>
      <vt:lpstr>Wingdings</vt:lpstr>
      <vt:lpstr>Tahoma</vt:lpstr>
      <vt:lpstr>OldCentury</vt:lpstr>
      <vt:lpstr>BenguiaB</vt:lpstr>
      <vt:lpstr>Arial Unicode MS</vt:lpstr>
      <vt:lpstr>Dalgacık</vt:lpstr>
      <vt:lpstr>ORTAÇAĞ’DA AVRUPA</vt:lpstr>
      <vt:lpstr>SİYASİ DURUM (YÖNETİM)</vt:lpstr>
      <vt:lpstr>PowerPoint Sunusu</vt:lpstr>
      <vt:lpstr>FEODALİTE</vt:lpstr>
      <vt:lpstr>Feodal mimari (şato)</vt:lpstr>
      <vt:lpstr>SOSYAL DURUM (Toplum eşit değil, sınıflıdır)</vt:lpstr>
      <vt:lpstr>DİNİ DURUM</vt:lpstr>
      <vt:lpstr>EKONOMİK DURUM</vt:lpstr>
      <vt:lpstr>Kilisenin Yetkileri</vt:lpstr>
      <vt:lpstr>PowerPoint Sunusu</vt:lpstr>
      <vt:lpstr>PowerPoint Sunusu</vt:lpstr>
      <vt:lpstr>HAÇLI SEFERLERİ (1096-1270) </vt:lpstr>
      <vt:lpstr>SİYASAL NEDENLER</vt:lpstr>
      <vt:lpstr>EKONOMİK NEDENLER</vt:lpstr>
      <vt:lpstr>I.Haçlı Seferi (1096-1099) II.Haçlı Seferi (1147-1199) III.Haçlı Seferi (1189-1192) IV.Haçlı Seferi (1200-1204)</vt:lpstr>
      <vt:lpstr>PowerPoint Sunusu</vt:lpstr>
      <vt:lpstr>Haçlı Seferlerinin Sonuçları</vt:lpstr>
      <vt:lpstr>PowerPoint Sunusu</vt:lpstr>
      <vt:lpstr>PowerPoint Sunusu</vt:lpstr>
      <vt:lpstr>PowerPoint Sunusu</vt:lpstr>
      <vt:lpstr>PowerPoint Sunusu</vt:lpstr>
      <vt:lpstr>PowerPoint Sunusu</vt:lpstr>
      <vt:lpstr>Haçlı seferlerinden etkilenen devletler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ORTAÇAĞ’DA AVRUPA TARİHİ</dc:title>
  <dc:creator>http://www.nedir.org</dc:creator>
  <cp:keywords>ortacag</cp:keywords>
  <cp:lastModifiedBy>mehmet genç</cp:lastModifiedBy>
  <cp:revision>29</cp:revision>
  <dcterms:created xsi:type="dcterms:W3CDTF">1601-01-01T00:00:00Z</dcterms:created>
  <dcterms:modified xsi:type="dcterms:W3CDTF">2018-11-20T09:30:53Z</dcterms:modified>
</cp:coreProperties>
</file>