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5" r:id="rId3"/>
    <p:sldId id="270" r:id="rId4"/>
    <p:sldId id="256" r:id="rId5"/>
    <p:sldId id="257" r:id="rId6"/>
    <p:sldId id="258" r:id="rId7"/>
    <p:sldId id="259" r:id="rId8"/>
    <p:sldId id="260" r:id="rId9"/>
    <p:sldId id="261" r:id="rId10"/>
    <p:sldId id="262" r:id="rId11"/>
    <p:sldId id="263" r:id="rId12"/>
    <p:sldId id="264" r:id="rId13"/>
    <p:sldId id="266" r:id="rId14"/>
    <p:sldId id="269" r:id="rId15"/>
    <p:sldId id="267" r:id="rId16"/>
    <p:sldId id="268" r:id="rId1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8C87FED8-1638-4772-841C-FBB71A30C7E5}"/>
              </a:ext>
            </a:extLst>
          </p:cNvPr>
          <p:cNvSpPr>
            <a:spLocks noGrp="1"/>
          </p:cNvSpPr>
          <p:nvPr>
            <p:ph type="dt" sz="half" idx="10"/>
          </p:nvPr>
        </p:nvSpPr>
        <p:spPr/>
        <p:txBody>
          <a:bodyPr/>
          <a:lstStyle>
            <a:lvl1pPr>
              <a:defRPr/>
            </a:lvl1pPr>
          </a:lstStyle>
          <a:p>
            <a:pPr>
              <a:defRPr/>
            </a:pPr>
            <a:fld id="{DDA7AEBD-24B3-4003-ACF1-79E21AE05026}" type="datetimeFigureOut">
              <a:rPr lang="tr-TR"/>
              <a:pPr>
                <a:defRPr/>
              </a:pPr>
              <a:t>5.11.2018</a:t>
            </a:fld>
            <a:endParaRPr lang="tr-TR"/>
          </a:p>
        </p:txBody>
      </p:sp>
      <p:sp>
        <p:nvSpPr>
          <p:cNvPr id="5" name="4 Altbilgi Yer Tutucusu">
            <a:extLst>
              <a:ext uri="{FF2B5EF4-FFF2-40B4-BE49-F238E27FC236}">
                <a16:creationId xmlns:a16="http://schemas.microsoft.com/office/drawing/2014/main" id="{492BD7AF-C2ED-4F9C-975F-79320F3EA68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7C4576C0-B2E0-4312-BB83-BFCDEAC07A3D}"/>
              </a:ext>
            </a:extLst>
          </p:cNvPr>
          <p:cNvSpPr>
            <a:spLocks noGrp="1"/>
          </p:cNvSpPr>
          <p:nvPr>
            <p:ph type="sldNum" sz="quarter" idx="12"/>
          </p:nvPr>
        </p:nvSpPr>
        <p:spPr/>
        <p:txBody>
          <a:bodyPr/>
          <a:lstStyle>
            <a:lvl1pPr>
              <a:defRPr/>
            </a:lvl1pPr>
          </a:lstStyle>
          <a:p>
            <a:fld id="{66714E70-3502-4245-9CC8-2DCBDC7BA271}" type="slidenum">
              <a:rPr lang="tr-TR" altLang="tr-TR"/>
              <a:pPr/>
              <a:t>‹#›</a:t>
            </a:fld>
            <a:endParaRPr lang="tr-TR" altLang="tr-TR"/>
          </a:p>
        </p:txBody>
      </p:sp>
    </p:spTree>
    <p:extLst>
      <p:ext uri="{BB962C8B-B14F-4D97-AF65-F5344CB8AC3E}">
        <p14:creationId xmlns:p14="http://schemas.microsoft.com/office/powerpoint/2010/main" val="291189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B814D217-04BF-4474-B382-7E279C6B120E}"/>
              </a:ext>
            </a:extLst>
          </p:cNvPr>
          <p:cNvSpPr>
            <a:spLocks noGrp="1"/>
          </p:cNvSpPr>
          <p:nvPr>
            <p:ph type="dt" sz="half" idx="10"/>
          </p:nvPr>
        </p:nvSpPr>
        <p:spPr/>
        <p:txBody>
          <a:bodyPr/>
          <a:lstStyle>
            <a:lvl1pPr>
              <a:defRPr/>
            </a:lvl1pPr>
          </a:lstStyle>
          <a:p>
            <a:pPr>
              <a:defRPr/>
            </a:pPr>
            <a:fld id="{25B2616E-7020-4DF7-B9F1-7897AC0956EA}" type="datetimeFigureOut">
              <a:rPr lang="tr-TR"/>
              <a:pPr>
                <a:defRPr/>
              </a:pPr>
              <a:t>5.11.2018</a:t>
            </a:fld>
            <a:endParaRPr lang="tr-TR"/>
          </a:p>
        </p:txBody>
      </p:sp>
      <p:sp>
        <p:nvSpPr>
          <p:cNvPr id="5" name="4 Altbilgi Yer Tutucusu">
            <a:extLst>
              <a:ext uri="{FF2B5EF4-FFF2-40B4-BE49-F238E27FC236}">
                <a16:creationId xmlns:a16="http://schemas.microsoft.com/office/drawing/2014/main" id="{6E609D70-3CEA-46AF-9ACE-33B60CDA5C3B}"/>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576FD53B-03C2-4E01-BA1C-488C0759DE9D}"/>
              </a:ext>
            </a:extLst>
          </p:cNvPr>
          <p:cNvSpPr>
            <a:spLocks noGrp="1"/>
          </p:cNvSpPr>
          <p:nvPr>
            <p:ph type="sldNum" sz="quarter" idx="12"/>
          </p:nvPr>
        </p:nvSpPr>
        <p:spPr/>
        <p:txBody>
          <a:bodyPr/>
          <a:lstStyle>
            <a:lvl1pPr>
              <a:defRPr/>
            </a:lvl1pPr>
          </a:lstStyle>
          <a:p>
            <a:fld id="{F9DB638A-E331-4E07-884B-0030B1033976}" type="slidenum">
              <a:rPr lang="tr-TR" altLang="tr-TR"/>
              <a:pPr/>
              <a:t>‹#›</a:t>
            </a:fld>
            <a:endParaRPr lang="tr-TR" altLang="tr-TR"/>
          </a:p>
        </p:txBody>
      </p:sp>
    </p:spTree>
    <p:extLst>
      <p:ext uri="{BB962C8B-B14F-4D97-AF65-F5344CB8AC3E}">
        <p14:creationId xmlns:p14="http://schemas.microsoft.com/office/powerpoint/2010/main" val="111078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E229B5D0-6005-4D40-9E8C-5026B80C9A56}"/>
              </a:ext>
            </a:extLst>
          </p:cNvPr>
          <p:cNvSpPr>
            <a:spLocks noGrp="1"/>
          </p:cNvSpPr>
          <p:nvPr>
            <p:ph type="dt" sz="half" idx="10"/>
          </p:nvPr>
        </p:nvSpPr>
        <p:spPr/>
        <p:txBody>
          <a:bodyPr/>
          <a:lstStyle>
            <a:lvl1pPr>
              <a:defRPr/>
            </a:lvl1pPr>
          </a:lstStyle>
          <a:p>
            <a:pPr>
              <a:defRPr/>
            </a:pPr>
            <a:fld id="{EA2D5802-6998-402F-825F-69203A9A0F05}" type="datetimeFigureOut">
              <a:rPr lang="tr-TR"/>
              <a:pPr>
                <a:defRPr/>
              </a:pPr>
              <a:t>5.11.2018</a:t>
            </a:fld>
            <a:endParaRPr lang="tr-TR"/>
          </a:p>
        </p:txBody>
      </p:sp>
      <p:sp>
        <p:nvSpPr>
          <p:cNvPr id="5" name="4 Altbilgi Yer Tutucusu">
            <a:extLst>
              <a:ext uri="{FF2B5EF4-FFF2-40B4-BE49-F238E27FC236}">
                <a16:creationId xmlns:a16="http://schemas.microsoft.com/office/drawing/2014/main" id="{BA431341-D680-4086-8454-120AF49C1E0A}"/>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1CE7FC50-3B48-49F2-8478-5BFEA3FFD5D2}"/>
              </a:ext>
            </a:extLst>
          </p:cNvPr>
          <p:cNvSpPr>
            <a:spLocks noGrp="1"/>
          </p:cNvSpPr>
          <p:nvPr>
            <p:ph type="sldNum" sz="quarter" idx="12"/>
          </p:nvPr>
        </p:nvSpPr>
        <p:spPr/>
        <p:txBody>
          <a:bodyPr/>
          <a:lstStyle>
            <a:lvl1pPr>
              <a:defRPr/>
            </a:lvl1pPr>
          </a:lstStyle>
          <a:p>
            <a:fld id="{5E327245-F041-4116-829F-8F9BBAB540A8}" type="slidenum">
              <a:rPr lang="tr-TR" altLang="tr-TR"/>
              <a:pPr/>
              <a:t>‹#›</a:t>
            </a:fld>
            <a:endParaRPr lang="tr-TR" altLang="tr-TR"/>
          </a:p>
        </p:txBody>
      </p:sp>
    </p:spTree>
    <p:extLst>
      <p:ext uri="{BB962C8B-B14F-4D97-AF65-F5344CB8AC3E}">
        <p14:creationId xmlns:p14="http://schemas.microsoft.com/office/powerpoint/2010/main" val="122713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F48699B3-EA0B-4ED0-A3FD-372B9EF87B79}"/>
              </a:ext>
            </a:extLst>
          </p:cNvPr>
          <p:cNvSpPr>
            <a:spLocks noGrp="1"/>
          </p:cNvSpPr>
          <p:nvPr>
            <p:ph type="dt" sz="half" idx="10"/>
          </p:nvPr>
        </p:nvSpPr>
        <p:spPr/>
        <p:txBody>
          <a:bodyPr/>
          <a:lstStyle>
            <a:lvl1pPr>
              <a:defRPr/>
            </a:lvl1pPr>
          </a:lstStyle>
          <a:p>
            <a:pPr>
              <a:defRPr/>
            </a:pPr>
            <a:fld id="{8D5FE601-E0E8-41CC-9247-8CA30112BB89}" type="datetimeFigureOut">
              <a:rPr lang="tr-TR"/>
              <a:pPr>
                <a:defRPr/>
              </a:pPr>
              <a:t>5.11.2018</a:t>
            </a:fld>
            <a:endParaRPr lang="tr-TR"/>
          </a:p>
        </p:txBody>
      </p:sp>
      <p:sp>
        <p:nvSpPr>
          <p:cNvPr id="5" name="4 Altbilgi Yer Tutucusu">
            <a:extLst>
              <a:ext uri="{FF2B5EF4-FFF2-40B4-BE49-F238E27FC236}">
                <a16:creationId xmlns:a16="http://schemas.microsoft.com/office/drawing/2014/main" id="{31F4AEFA-A54E-40FB-834B-D47F18C8DFCE}"/>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BEC20CF2-E65A-4332-8B31-275AE2BE4806}"/>
              </a:ext>
            </a:extLst>
          </p:cNvPr>
          <p:cNvSpPr>
            <a:spLocks noGrp="1"/>
          </p:cNvSpPr>
          <p:nvPr>
            <p:ph type="sldNum" sz="quarter" idx="12"/>
          </p:nvPr>
        </p:nvSpPr>
        <p:spPr/>
        <p:txBody>
          <a:bodyPr/>
          <a:lstStyle>
            <a:lvl1pPr>
              <a:defRPr/>
            </a:lvl1pPr>
          </a:lstStyle>
          <a:p>
            <a:fld id="{3BA47385-F810-47F0-B35F-BB7D262E83A7}" type="slidenum">
              <a:rPr lang="tr-TR" altLang="tr-TR"/>
              <a:pPr/>
              <a:t>‹#›</a:t>
            </a:fld>
            <a:endParaRPr lang="tr-TR" altLang="tr-TR"/>
          </a:p>
        </p:txBody>
      </p:sp>
    </p:spTree>
    <p:extLst>
      <p:ext uri="{BB962C8B-B14F-4D97-AF65-F5344CB8AC3E}">
        <p14:creationId xmlns:p14="http://schemas.microsoft.com/office/powerpoint/2010/main" val="225777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58976EB6-99F3-4C1A-999C-8A9BE5446B5D}"/>
              </a:ext>
            </a:extLst>
          </p:cNvPr>
          <p:cNvSpPr>
            <a:spLocks noGrp="1"/>
          </p:cNvSpPr>
          <p:nvPr>
            <p:ph type="dt" sz="half" idx="10"/>
          </p:nvPr>
        </p:nvSpPr>
        <p:spPr/>
        <p:txBody>
          <a:bodyPr/>
          <a:lstStyle>
            <a:lvl1pPr>
              <a:defRPr/>
            </a:lvl1pPr>
          </a:lstStyle>
          <a:p>
            <a:pPr>
              <a:defRPr/>
            </a:pPr>
            <a:fld id="{A7F9D2F4-B0C0-401C-9D28-2D3605DA43E1}" type="datetimeFigureOut">
              <a:rPr lang="tr-TR"/>
              <a:pPr>
                <a:defRPr/>
              </a:pPr>
              <a:t>5.11.2018</a:t>
            </a:fld>
            <a:endParaRPr lang="tr-TR"/>
          </a:p>
        </p:txBody>
      </p:sp>
      <p:sp>
        <p:nvSpPr>
          <p:cNvPr id="5" name="4 Altbilgi Yer Tutucusu">
            <a:extLst>
              <a:ext uri="{FF2B5EF4-FFF2-40B4-BE49-F238E27FC236}">
                <a16:creationId xmlns:a16="http://schemas.microsoft.com/office/drawing/2014/main" id="{FEE958B4-9124-42BC-A5CF-56C2DC9935B6}"/>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D1EBBD97-53F1-4E38-9D05-90A8E39D4512}"/>
              </a:ext>
            </a:extLst>
          </p:cNvPr>
          <p:cNvSpPr>
            <a:spLocks noGrp="1"/>
          </p:cNvSpPr>
          <p:nvPr>
            <p:ph type="sldNum" sz="quarter" idx="12"/>
          </p:nvPr>
        </p:nvSpPr>
        <p:spPr/>
        <p:txBody>
          <a:bodyPr/>
          <a:lstStyle>
            <a:lvl1pPr>
              <a:defRPr/>
            </a:lvl1pPr>
          </a:lstStyle>
          <a:p>
            <a:fld id="{3F7085F4-47BB-41BB-99C0-EB23C0C1FB56}" type="slidenum">
              <a:rPr lang="tr-TR" altLang="tr-TR"/>
              <a:pPr/>
              <a:t>‹#›</a:t>
            </a:fld>
            <a:endParaRPr lang="tr-TR" altLang="tr-TR"/>
          </a:p>
        </p:txBody>
      </p:sp>
    </p:spTree>
    <p:extLst>
      <p:ext uri="{BB962C8B-B14F-4D97-AF65-F5344CB8AC3E}">
        <p14:creationId xmlns:p14="http://schemas.microsoft.com/office/powerpoint/2010/main" val="124138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71EF89DF-E5EE-4F03-A091-34B7001CA4F9}"/>
              </a:ext>
            </a:extLst>
          </p:cNvPr>
          <p:cNvSpPr>
            <a:spLocks noGrp="1"/>
          </p:cNvSpPr>
          <p:nvPr>
            <p:ph type="dt" sz="half" idx="10"/>
          </p:nvPr>
        </p:nvSpPr>
        <p:spPr/>
        <p:txBody>
          <a:bodyPr/>
          <a:lstStyle>
            <a:lvl1pPr>
              <a:defRPr/>
            </a:lvl1pPr>
          </a:lstStyle>
          <a:p>
            <a:pPr>
              <a:defRPr/>
            </a:pPr>
            <a:fld id="{A4D463D0-48E1-4EC2-87C8-51301C3B115A}" type="datetimeFigureOut">
              <a:rPr lang="tr-TR"/>
              <a:pPr>
                <a:defRPr/>
              </a:pPr>
              <a:t>5.11.2018</a:t>
            </a:fld>
            <a:endParaRPr lang="tr-TR"/>
          </a:p>
        </p:txBody>
      </p:sp>
      <p:sp>
        <p:nvSpPr>
          <p:cNvPr id="6" name="4 Altbilgi Yer Tutucusu">
            <a:extLst>
              <a:ext uri="{FF2B5EF4-FFF2-40B4-BE49-F238E27FC236}">
                <a16:creationId xmlns:a16="http://schemas.microsoft.com/office/drawing/2014/main" id="{A579D144-4831-4067-841E-7B06829A40DB}"/>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E8B44CC9-5AAD-4522-9450-0C0955097505}"/>
              </a:ext>
            </a:extLst>
          </p:cNvPr>
          <p:cNvSpPr>
            <a:spLocks noGrp="1"/>
          </p:cNvSpPr>
          <p:nvPr>
            <p:ph type="sldNum" sz="quarter" idx="12"/>
          </p:nvPr>
        </p:nvSpPr>
        <p:spPr/>
        <p:txBody>
          <a:bodyPr/>
          <a:lstStyle>
            <a:lvl1pPr>
              <a:defRPr/>
            </a:lvl1pPr>
          </a:lstStyle>
          <a:p>
            <a:fld id="{1860AB4F-E547-4924-A7A6-3F6B0FED7D3E}" type="slidenum">
              <a:rPr lang="tr-TR" altLang="tr-TR"/>
              <a:pPr/>
              <a:t>‹#›</a:t>
            </a:fld>
            <a:endParaRPr lang="tr-TR" altLang="tr-TR"/>
          </a:p>
        </p:txBody>
      </p:sp>
    </p:spTree>
    <p:extLst>
      <p:ext uri="{BB962C8B-B14F-4D97-AF65-F5344CB8AC3E}">
        <p14:creationId xmlns:p14="http://schemas.microsoft.com/office/powerpoint/2010/main" val="7175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F5C88250-3664-4FC8-83EC-16E548197FBD}"/>
              </a:ext>
            </a:extLst>
          </p:cNvPr>
          <p:cNvSpPr>
            <a:spLocks noGrp="1"/>
          </p:cNvSpPr>
          <p:nvPr>
            <p:ph type="dt" sz="half" idx="10"/>
          </p:nvPr>
        </p:nvSpPr>
        <p:spPr/>
        <p:txBody>
          <a:bodyPr/>
          <a:lstStyle>
            <a:lvl1pPr>
              <a:defRPr/>
            </a:lvl1pPr>
          </a:lstStyle>
          <a:p>
            <a:pPr>
              <a:defRPr/>
            </a:pPr>
            <a:fld id="{CB93CBD9-BAC8-445D-A9E9-47A5C5F72DA6}" type="datetimeFigureOut">
              <a:rPr lang="tr-TR"/>
              <a:pPr>
                <a:defRPr/>
              </a:pPr>
              <a:t>5.11.2018</a:t>
            </a:fld>
            <a:endParaRPr lang="tr-TR"/>
          </a:p>
        </p:txBody>
      </p:sp>
      <p:sp>
        <p:nvSpPr>
          <p:cNvPr id="8" name="4 Altbilgi Yer Tutucusu">
            <a:extLst>
              <a:ext uri="{FF2B5EF4-FFF2-40B4-BE49-F238E27FC236}">
                <a16:creationId xmlns:a16="http://schemas.microsoft.com/office/drawing/2014/main" id="{4F4E6A86-54CD-4718-B9C0-D391182EC8B6}"/>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0A8BD2D9-14A1-435B-9B51-BA8879129FCA}"/>
              </a:ext>
            </a:extLst>
          </p:cNvPr>
          <p:cNvSpPr>
            <a:spLocks noGrp="1"/>
          </p:cNvSpPr>
          <p:nvPr>
            <p:ph type="sldNum" sz="quarter" idx="12"/>
          </p:nvPr>
        </p:nvSpPr>
        <p:spPr/>
        <p:txBody>
          <a:bodyPr/>
          <a:lstStyle>
            <a:lvl1pPr>
              <a:defRPr/>
            </a:lvl1pPr>
          </a:lstStyle>
          <a:p>
            <a:fld id="{D48EAC59-1333-4445-9BC1-034275DA5865}" type="slidenum">
              <a:rPr lang="tr-TR" altLang="tr-TR"/>
              <a:pPr/>
              <a:t>‹#›</a:t>
            </a:fld>
            <a:endParaRPr lang="tr-TR" altLang="tr-TR"/>
          </a:p>
        </p:txBody>
      </p:sp>
    </p:spTree>
    <p:extLst>
      <p:ext uri="{BB962C8B-B14F-4D97-AF65-F5344CB8AC3E}">
        <p14:creationId xmlns:p14="http://schemas.microsoft.com/office/powerpoint/2010/main" val="251280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EBC9C3E4-4FD7-4A4C-B2C8-AD1DD58FD70D}"/>
              </a:ext>
            </a:extLst>
          </p:cNvPr>
          <p:cNvSpPr>
            <a:spLocks noGrp="1"/>
          </p:cNvSpPr>
          <p:nvPr>
            <p:ph type="dt" sz="half" idx="10"/>
          </p:nvPr>
        </p:nvSpPr>
        <p:spPr/>
        <p:txBody>
          <a:bodyPr/>
          <a:lstStyle>
            <a:lvl1pPr>
              <a:defRPr/>
            </a:lvl1pPr>
          </a:lstStyle>
          <a:p>
            <a:pPr>
              <a:defRPr/>
            </a:pPr>
            <a:fld id="{C6B72A19-9728-499F-83F6-CB48CC1E5F04}" type="datetimeFigureOut">
              <a:rPr lang="tr-TR"/>
              <a:pPr>
                <a:defRPr/>
              </a:pPr>
              <a:t>5.11.2018</a:t>
            </a:fld>
            <a:endParaRPr lang="tr-TR"/>
          </a:p>
        </p:txBody>
      </p:sp>
      <p:sp>
        <p:nvSpPr>
          <p:cNvPr id="4" name="4 Altbilgi Yer Tutucusu">
            <a:extLst>
              <a:ext uri="{FF2B5EF4-FFF2-40B4-BE49-F238E27FC236}">
                <a16:creationId xmlns:a16="http://schemas.microsoft.com/office/drawing/2014/main" id="{ED82A52C-7406-423B-97FC-E45F9D963F24}"/>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0DAFFD63-DA14-4BAE-8AB4-D2F2A1FFA886}"/>
              </a:ext>
            </a:extLst>
          </p:cNvPr>
          <p:cNvSpPr>
            <a:spLocks noGrp="1"/>
          </p:cNvSpPr>
          <p:nvPr>
            <p:ph type="sldNum" sz="quarter" idx="12"/>
          </p:nvPr>
        </p:nvSpPr>
        <p:spPr/>
        <p:txBody>
          <a:bodyPr/>
          <a:lstStyle>
            <a:lvl1pPr>
              <a:defRPr/>
            </a:lvl1pPr>
          </a:lstStyle>
          <a:p>
            <a:fld id="{D634EC2C-9A47-4A3E-A60E-0E3D89704260}" type="slidenum">
              <a:rPr lang="tr-TR" altLang="tr-TR"/>
              <a:pPr/>
              <a:t>‹#›</a:t>
            </a:fld>
            <a:endParaRPr lang="tr-TR" altLang="tr-TR"/>
          </a:p>
        </p:txBody>
      </p:sp>
    </p:spTree>
    <p:extLst>
      <p:ext uri="{BB962C8B-B14F-4D97-AF65-F5344CB8AC3E}">
        <p14:creationId xmlns:p14="http://schemas.microsoft.com/office/powerpoint/2010/main" val="134343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7CBC43B7-36AF-4800-BA0F-C69CF48F5326}"/>
              </a:ext>
            </a:extLst>
          </p:cNvPr>
          <p:cNvSpPr>
            <a:spLocks noGrp="1"/>
          </p:cNvSpPr>
          <p:nvPr>
            <p:ph type="dt" sz="half" idx="10"/>
          </p:nvPr>
        </p:nvSpPr>
        <p:spPr/>
        <p:txBody>
          <a:bodyPr/>
          <a:lstStyle>
            <a:lvl1pPr>
              <a:defRPr/>
            </a:lvl1pPr>
          </a:lstStyle>
          <a:p>
            <a:pPr>
              <a:defRPr/>
            </a:pPr>
            <a:fld id="{E13657AB-D191-4CB5-B5E8-B037A65E85C1}" type="datetimeFigureOut">
              <a:rPr lang="tr-TR"/>
              <a:pPr>
                <a:defRPr/>
              </a:pPr>
              <a:t>5.11.2018</a:t>
            </a:fld>
            <a:endParaRPr lang="tr-TR"/>
          </a:p>
        </p:txBody>
      </p:sp>
      <p:sp>
        <p:nvSpPr>
          <p:cNvPr id="3" name="4 Altbilgi Yer Tutucusu">
            <a:extLst>
              <a:ext uri="{FF2B5EF4-FFF2-40B4-BE49-F238E27FC236}">
                <a16:creationId xmlns:a16="http://schemas.microsoft.com/office/drawing/2014/main" id="{43C7ED35-48F3-455B-8CB2-3E7FB163208C}"/>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32EE3F8C-0C11-4308-95E0-52EB16775A83}"/>
              </a:ext>
            </a:extLst>
          </p:cNvPr>
          <p:cNvSpPr>
            <a:spLocks noGrp="1"/>
          </p:cNvSpPr>
          <p:nvPr>
            <p:ph type="sldNum" sz="quarter" idx="12"/>
          </p:nvPr>
        </p:nvSpPr>
        <p:spPr/>
        <p:txBody>
          <a:bodyPr/>
          <a:lstStyle>
            <a:lvl1pPr>
              <a:defRPr/>
            </a:lvl1pPr>
          </a:lstStyle>
          <a:p>
            <a:fld id="{EED55BDB-ED70-45A6-802D-75113F726EBE}" type="slidenum">
              <a:rPr lang="tr-TR" altLang="tr-TR"/>
              <a:pPr/>
              <a:t>‹#›</a:t>
            </a:fld>
            <a:endParaRPr lang="tr-TR" altLang="tr-TR"/>
          </a:p>
        </p:txBody>
      </p:sp>
    </p:spTree>
    <p:extLst>
      <p:ext uri="{BB962C8B-B14F-4D97-AF65-F5344CB8AC3E}">
        <p14:creationId xmlns:p14="http://schemas.microsoft.com/office/powerpoint/2010/main" val="106381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EB8BCC8D-A80E-4002-8C32-7CC1E00A4EB7}"/>
              </a:ext>
            </a:extLst>
          </p:cNvPr>
          <p:cNvSpPr>
            <a:spLocks noGrp="1"/>
          </p:cNvSpPr>
          <p:nvPr>
            <p:ph type="dt" sz="half" idx="10"/>
          </p:nvPr>
        </p:nvSpPr>
        <p:spPr/>
        <p:txBody>
          <a:bodyPr/>
          <a:lstStyle>
            <a:lvl1pPr>
              <a:defRPr/>
            </a:lvl1pPr>
          </a:lstStyle>
          <a:p>
            <a:pPr>
              <a:defRPr/>
            </a:pPr>
            <a:fld id="{D91A9704-74FA-49DF-82B5-66F7BC55436A}" type="datetimeFigureOut">
              <a:rPr lang="tr-TR"/>
              <a:pPr>
                <a:defRPr/>
              </a:pPr>
              <a:t>5.11.2018</a:t>
            </a:fld>
            <a:endParaRPr lang="tr-TR"/>
          </a:p>
        </p:txBody>
      </p:sp>
      <p:sp>
        <p:nvSpPr>
          <p:cNvPr id="6" name="4 Altbilgi Yer Tutucusu">
            <a:extLst>
              <a:ext uri="{FF2B5EF4-FFF2-40B4-BE49-F238E27FC236}">
                <a16:creationId xmlns:a16="http://schemas.microsoft.com/office/drawing/2014/main" id="{460E36D4-0A59-4348-A4D0-079BB09453DD}"/>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B0C47D60-11A5-43F6-B1ED-FA61F37F18D4}"/>
              </a:ext>
            </a:extLst>
          </p:cNvPr>
          <p:cNvSpPr>
            <a:spLocks noGrp="1"/>
          </p:cNvSpPr>
          <p:nvPr>
            <p:ph type="sldNum" sz="quarter" idx="12"/>
          </p:nvPr>
        </p:nvSpPr>
        <p:spPr/>
        <p:txBody>
          <a:bodyPr/>
          <a:lstStyle>
            <a:lvl1pPr>
              <a:defRPr/>
            </a:lvl1pPr>
          </a:lstStyle>
          <a:p>
            <a:fld id="{2B281EC1-D894-4A6B-A7D3-A19D53B8D11E}" type="slidenum">
              <a:rPr lang="tr-TR" altLang="tr-TR"/>
              <a:pPr/>
              <a:t>‹#›</a:t>
            </a:fld>
            <a:endParaRPr lang="tr-TR" altLang="tr-TR"/>
          </a:p>
        </p:txBody>
      </p:sp>
    </p:spTree>
    <p:extLst>
      <p:ext uri="{BB962C8B-B14F-4D97-AF65-F5344CB8AC3E}">
        <p14:creationId xmlns:p14="http://schemas.microsoft.com/office/powerpoint/2010/main" val="260023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BF7E7A38-19C6-4665-80FD-E88F44CE8585}"/>
              </a:ext>
            </a:extLst>
          </p:cNvPr>
          <p:cNvSpPr>
            <a:spLocks noGrp="1"/>
          </p:cNvSpPr>
          <p:nvPr>
            <p:ph type="dt" sz="half" idx="10"/>
          </p:nvPr>
        </p:nvSpPr>
        <p:spPr/>
        <p:txBody>
          <a:bodyPr/>
          <a:lstStyle>
            <a:lvl1pPr>
              <a:defRPr/>
            </a:lvl1pPr>
          </a:lstStyle>
          <a:p>
            <a:pPr>
              <a:defRPr/>
            </a:pPr>
            <a:fld id="{7161EA02-B747-40A6-B40F-BAB0C654E467}" type="datetimeFigureOut">
              <a:rPr lang="tr-TR"/>
              <a:pPr>
                <a:defRPr/>
              </a:pPr>
              <a:t>5.11.2018</a:t>
            </a:fld>
            <a:endParaRPr lang="tr-TR"/>
          </a:p>
        </p:txBody>
      </p:sp>
      <p:sp>
        <p:nvSpPr>
          <p:cNvPr id="6" name="4 Altbilgi Yer Tutucusu">
            <a:extLst>
              <a:ext uri="{FF2B5EF4-FFF2-40B4-BE49-F238E27FC236}">
                <a16:creationId xmlns:a16="http://schemas.microsoft.com/office/drawing/2014/main" id="{2F07ADB6-4720-4503-92DC-D30BE3E2C530}"/>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150693A1-9AA5-4F76-8782-855B8A6D3112}"/>
              </a:ext>
            </a:extLst>
          </p:cNvPr>
          <p:cNvSpPr>
            <a:spLocks noGrp="1"/>
          </p:cNvSpPr>
          <p:nvPr>
            <p:ph type="sldNum" sz="quarter" idx="12"/>
          </p:nvPr>
        </p:nvSpPr>
        <p:spPr/>
        <p:txBody>
          <a:bodyPr/>
          <a:lstStyle>
            <a:lvl1pPr>
              <a:defRPr/>
            </a:lvl1pPr>
          </a:lstStyle>
          <a:p>
            <a:fld id="{7D449934-3DCA-444F-A846-7C62A2921FCD}" type="slidenum">
              <a:rPr lang="tr-TR" altLang="tr-TR"/>
              <a:pPr/>
              <a:t>‹#›</a:t>
            </a:fld>
            <a:endParaRPr lang="tr-TR" altLang="tr-TR"/>
          </a:p>
        </p:txBody>
      </p:sp>
    </p:spTree>
    <p:extLst>
      <p:ext uri="{BB962C8B-B14F-4D97-AF65-F5344CB8AC3E}">
        <p14:creationId xmlns:p14="http://schemas.microsoft.com/office/powerpoint/2010/main" val="147395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id="{EAB90E94-8637-4054-99E6-B13CE951D7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a16="http://schemas.microsoft.com/office/drawing/2014/main" id="{6751F649-D1C8-4B72-AAB4-3620ADF2AC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1252CEB6-EC5F-4887-9707-AC703E617F0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E71941-F134-47DF-BABC-A8823822ED5F}" type="datetimeFigureOut">
              <a:rPr lang="tr-TR"/>
              <a:pPr>
                <a:defRPr/>
              </a:pPr>
              <a:t>5.11.2018</a:t>
            </a:fld>
            <a:endParaRPr lang="tr-TR"/>
          </a:p>
        </p:txBody>
      </p:sp>
      <p:sp>
        <p:nvSpPr>
          <p:cNvPr id="5" name="4 Altbilgi Yer Tutucusu">
            <a:extLst>
              <a:ext uri="{FF2B5EF4-FFF2-40B4-BE49-F238E27FC236}">
                <a16:creationId xmlns:a16="http://schemas.microsoft.com/office/drawing/2014/main" id="{D2005C39-B361-43F6-B1FA-A9C6D1E7DE4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a:extLst>
              <a:ext uri="{FF2B5EF4-FFF2-40B4-BE49-F238E27FC236}">
                <a16:creationId xmlns:a16="http://schemas.microsoft.com/office/drawing/2014/main" id="{92742812-8CE9-44DF-9459-074F275EC2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F6422E-F128-4507-AEEB-887531DD7E3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01F5F302-0C42-4A81-8726-817686B89798}"/>
              </a:ext>
            </a:extLst>
          </p:cNvPr>
          <p:cNvSpPr>
            <a:spLocks noGrp="1"/>
          </p:cNvSpPr>
          <p:nvPr>
            <p:ph type="title"/>
          </p:nvPr>
        </p:nvSpPr>
        <p:spPr>
          <a:xfrm>
            <a:off x="457200" y="1857375"/>
            <a:ext cx="8229600" cy="3500438"/>
          </a:xfrm>
        </p:spPr>
        <p:txBody>
          <a:bodyPr rtlCol="0">
            <a:normAutofit/>
          </a:bodyPr>
          <a:lstStyle/>
          <a:p>
            <a:pPr eaLnBrk="1" fontAlgn="auto" hangingPunct="1">
              <a:spcAft>
                <a:spcPts val="0"/>
              </a:spcAft>
              <a:defRPr/>
            </a:pPr>
            <a:r>
              <a:rPr lang="tr-TR" sz="4800" b="1" dirty="0">
                <a:effectLst>
                  <a:outerShdw blurRad="38100" dist="38100" dir="2700000" algn="tl">
                    <a:srgbClr val="000000">
                      <a:alpha val="43137"/>
                    </a:srgbClr>
                  </a:outerShdw>
                </a:effectLst>
                <a:latin typeface="ALFABET98" pitchFamily="2" charset="0"/>
              </a:rPr>
              <a:t>ATATÜRK’ÜN SPORA VE SPORCUYA VERDİĞİ ÖNEMİ ÖĞRENELİM</a:t>
            </a:r>
          </a:p>
        </p:txBody>
      </p:sp>
      <p:pic>
        <p:nvPicPr>
          <p:cNvPr id="2051" name="2 Resim" descr="kros.gif">
            <a:extLst>
              <a:ext uri="{FF2B5EF4-FFF2-40B4-BE49-F238E27FC236}">
                <a16:creationId xmlns:a16="http://schemas.microsoft.com/office/drawing/2014/main" id="{806D99A4-4FE6-4748-9B45-8F5509BFF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4640263"/>
            <a:ext cx="13620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3 Resim" descr="20071029093340.jpg">
            <a:extLst>
              <a:ext uri="{FF2B5EF4-FFF2-40B4-BE49-F238E27FC236}">
                <a16:creationId xmlns:a16="http://schemas.microsoft.com/office/drawing/2014/main" id="{40D8F0E7-EACD-4221-A82E-451C7C1E2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14313"/>
            <a:ext cx="19177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F3889AE2-281C-4085-8DD7-AA66CD8E2E1B}"/>
              </a:ext>
            </a:extLst>
          </p:cNvPr>
          <p:cNvSpPr txBox="1">
            <a:spLocks/>
          </p:cNvSpPr>
          <p:nvPr/>
        </p:nvSpPr>
        <p:spPr>
          <a:xfrm>
            <a:off x="285750" y="714375"/>
            <a:ext cx="8172450" cy="5572125"/>
          </a:xfrm>
          <a:prstGeom prst="rect">
            <a:avLst/>
          </a:prstGeom>
        </p:spPr>
        <p:txBody>
          <a:bodyPr/>
          <a:lstStyle/>
          <a:p>
            <a:pPr algn="ctr" fontAlgn="auto">
              <a:spcAft>
                <a:spcPts val="0"/>
              </a:spcAft>
              <a:defRPr/>
            </a:pPr>
            <a:r>
              <a:rPr lang="tr-TR" b="1" dirty="0">
                <a:effectLst>
                  <a:outerShdw blurRad="38100" dist="38100" dir="2700000" algn="tl">
                    <a:srgbClr val="000000">
                      <a:alpha val="43137"/>
                    </a:srgbClr>
                  </a:outerShdw>
                </a:effectLst>
                <a:latin typeface="ALFABET98" pitchFamily="2" charset="0"/>
                <a:ea typeface="+mj-ea"/>
                <a:cs typeface="+mj-cs"/>
              </a:rPr>
              <a:t>ATATÜRK VE YARIŞLARI</a:t>
            </a: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Türk sporunda Atatürk'ün adına düzenlenen yarışmalar ve futbol maçları ayrı bir anlam , önem ve değer taşır. Bunların arasında en eskisi, 1927 yılından beri yapıla gelmekte olan </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"Gazi Koşusu" </a:t>
            </a:r>
            <a:r>
              <a:rPr lang="tr-TR" b="1" dirty="0">
                <a:effectLst>
                  <a:outerShdw blurRad="38100" dist="38100" dir="2700000" algn="tl">
                    <a:srgbClr val="000000">
                      <a:alpha val="43137"/>
                    </a:srgbClr>
                  </a:outerShdw>
                </a:effectLst>
                <a:latin typeface="ALFABET98" pitchFamily="2" charset="0"/>
                <a:ea typeface="+mj-ea"/>
                <a:cs typeface="+mj-cs"/>
              </a:rPr>
              <a:t>at yarışıdır: Ve </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"Gazi Koşusu" </a:t>
            </a:r>
            <a:r>
              <a:rPr lang="tr-TR" b="1" dirty="0">
                <a:effectLst>
                  <a:outerShdw blurRad="38100" dist="38100" dir="2700000" algn="tl">
                    <a:srgbClr val="000000">
                      <a:alpha val="43137"/>
                    </a:srgbClr>
                  </a:outerShdw>
                </a:effectLst>
                <a:latin typeface="ALFABET98" pitchFamily="2" charset="0"/>
                <a:ea typeface="+mj-ea"/>
                <a:cs typeface="+mj-cs"/>
              </a:rPr>
              <a:t>bugün de Türk </a:t>
            </a:r>
            <a:r>
              <a:rPr lang="tr-TR" b="1" u="sng" dirty="0">
                <a:effectLst>
                  <a:outerShdw blurRad="38100" dist="38100" dir="2700000" algn="tl">
                    <a:srgbClr val="000000">
                      <a:alpha val="43137"/>
                    </a:srgbClr>
                  </a:outerShdw>
                </a:effectLst>
                <a:latin typeface="ALFABET98" pitchFamily="2" charset="0"/>
                <a:ea typeface="+mj-ea"/>
                <a:cs typeface="+mj-cs"/>
              </a:rPr>
              <a:t>at yarışı </a:t>
            </a:r>
            <a:r>
              <a:rPr lang="tr-TR" b="1" dirty="0">
                <a:effectLst>
                  <a:outerShdw blurRad="38100" dist="38100" dir="2700000" algn="tl">
                    <a:srgbClr val="000000">
                      <a:alpha val="43137"/>
                    </a:srgbClr>
                  </a:outerShdw>
                </a:effectLst>
                <a:latin typeface="ALFABET98" pitchFamily="2" charset="0"/>
                <a:ea typeface="+mj-ea"/>
                <a:cs typeface="+mj-cs"/>
              </a:rPr>
              <a:t>dünyasının en büyük ve en önemli yarışı niteliğini korumaktadır.</a:t>
            </a: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Büyük Atatürk'ün Ankara'ya ilk gelişinin yıldönümüne rastlayan 27 Aralık günleri Ankara'da yapılmakta olan </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"Atatürk Koşusu" </a:t>
            </a:r>
            <a:r>
              <a:rPr lang="tr-TR" b="1" dirty="0">
                <a:effectLst>
                  <a:outerShdw blurRad="38100" dist="38100" dir="2700000" algn="tl">
                    <a:srgbClr val="000000">
                      <a:alpha val="43137"/>
                    </a:srgbClr>
                  </a:outerShdw>
                </a:effectLst>
                <a:latin typeface="ALFABET98" pitchFamily="2" charset="0"/>
                <a:ea typeface="+mj-ea"/>
                <a:cs typeface="+mj-cs"/>
              </a:rPr>
              <a:t>yarışması da en eski organizasyonlardan biridir.</a:t>
            </a:r>
            <a:br>
              <a:rPr lang="tr-TR" b="1" dirty="0">
                <a:effectLst>
                  <a:outerShdw blurRad="38100" dist="38100" dir="2700000" algn="tl">
                    <a:srgbClr val="000000">
                      <a:alpha val="43137"/>
                    </a:srgbClr>
                  </a:outerShdw>
                </a:effectLst>
                <a:latin typeface="ALFABET98" pitchFamily="2" charset="0"/>
                <a:ea typeface="+mj-ea"/>
                <a:cs typeface="+mj-cs"/>
              </a:rPr>
            </a:br>
            <a:endParaRPr lang="tr-TR" b="1" dirty="0">
              <a:effectLst>
                <a:outerShdw blurRad="38100" dist="38100" dir="2700000" algn="tl">
                  <a:srgbClr val="000000">
                    <a:alpha val="43137"/>
                  </a:srgbClr>
                </a:outerShdw>
              </a:effectLst>
              <a:latin typeface="ALFABET98" pitchFamily="2" charset="0"/>
              <a:ea typeface="+mj-ea"/>
              <a:cs typeface="+mj-cs"/>
            </a:endParaRPr>
          </a:p>
          <a:p>
            <a:pPr algn="ctr" fontAlgn="auto">
              <a:spcAft>
                <a:spcPts val="0"/>
              </a:spcAft>
              <a:defRPr/>
            </a:pPr>
            <a:r>
              <a:rPr lang="tr-TR" b="1" dirty="0">
                <a:effectLst>
                  <a:outerShdw blurRad="38100" dist="38100" dir="2700000" algn="tl">
                    <a:srgbClr val="000000">
                      <a:alpha val="43137"/>
                    </a:srgbClr>
                  </a:outerShdw>
                </a:effectLst>
                <a:latin typeface="ALFABET98" pitchFamily="2" charset="0"/>
                <a:ea typeface="+mj-ea"/>
                <a:cs typeface="+mj-cs"/>
              </a:rPr>
              <a:t>Yarışçılık dünyamızdaki "Gazi Koşusu" ile Türk atletizmindeki "Atatürk Koşusu" Büyük Atatürk'ün izniyle yapılmaya başlandı ve onun ölümünden sonra da hiç aksamadan sürdürüldü. </a:t>
            </a:r>
          </a:p>
          <a:p>
            <a:pPr algn="ctr" fontAlgn="auto">
              <a:spcAft>
                <a:spcPts val="0"/>
              </a:spcAft>
              <a:defRPr/>
            </a:pPr>
            <a:endParaRPr lang="tr-TR" b="1" dirty="0">
              <a:effectLst>
                <a:outerShdw blurRad="38100" dist="38100" dir="2700000" algn="tl">
                  <a:srgbClr val="000000">
                    <a:alpha val="43137"/>
                  </a:srgbClr>
                </a:outerShdw>
              </a:effectLst>
              <a:latin typeface="ALFABET98" pitchFamily="2" charset="0"/>
              <a:ea typeface="+mj-ea"/>
              <a:cs typeface="+mj-cs"/>
            </a:endParaRPr>
          </a:p>
          <a:p>
            <a:pPr algn="ctr" fontAlgn="auto">
              <a:spcAft>
                <a:spcPts val="0"/>
              </a:spcAft>
              <a:defRPr/>
            </a:pPr>
            <a:r>
              <a:rPr lang="tr-TR" b="1" dirty="0">
                <a:effectLst>
                  <a:outerShdw blurRad="38100" dist="38100" dir="2700000" algn="tl">
                    <a:srgbClr val="000000">
                      <a:alpha val="43137"/>
                    </a:srgbClr>
                  </a:outerShdw>
                </a:effectLst>
                <a:latin typeface="ALFABET98" pitchFamily="2" charset="0"/>
                <a:ea typeface="+mj-ea"/>
                <a:cs typeface="+mj-cs"/>
              </a:rPr>
              <a:t>Bunların dışında uzun bir aradan sonra futbolda son iki yıldır </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"Atatürk Kupası" </a:t>
            </a:r>
            <a:r>
              <a:rPr lang="tr-TR" b="1" dirty="0">
                <a:effectLst>
                  <a:outerShdw blurRad="38100" dist="38100" dir="2700000" algn="tl">
                    <a:srgbClr val="000000">
                      <a:alpha val="43137"/>
                    </a:srgbClr>
                  </a:outerShdw>
                </a:effectLst>
                <a:latin typeface="ALFABET98" pitchFamily="2" charset="0"/>
                <a:ea typeface="+mj-ea"/>
                <a:cs typeface="+mj-cs"/>
              </a:rPr>
              <a:t>düzenlenmeye başlandı. Atatürk'ün ölüm yıldönümü olan 10 Kasım'larda oynanan ilk turnuvada </a:t>
            </a:r>
            <a:r>
              <a:rPr lang="tr-TR" b="1" dirty="0" err="1">
                <a:effectLst>
                  <a:outerShdw blurRad="38100" dist="38100" dir="2700000" algn="tl">
                    <a:srgbClr val="000000">
                      <a:alpha val="43137"/>
                    </a:srgbClr>
                  </a:outerShdw>
                </a:effectLst>
                <a:latin typeface="ALFABET98" pitchFamily="2" charset="0"/>
                <a:ea typeface="+mj-ea"/>
                <a:cs typeface="+mj-cs"/>
              </a:rPr>
              <a:t>Fenerbahahçe</a:t>
            </a:r>
            <a:r>
              <a:rPr lang="tr-TR" b="1" dirty="0">
                <a:effectLst>
                  <a:outerShdw blurRad="38100" dist="38100" dir="2700000" algn="tl">
                    <a:srgbClr val="000000">
                      <a:alpha val="43137"/>
                    </a:srgbClr>
                  </a:outerShdw>
                </a:effectLst>
                <a:latin typeface="ALFABET98" pitchFamily="2" charset="0"/>
                <a:ea typeface="+mj-ea"/>
                <a:cs typeface="+mj-cs"/>
              </a:rPr>
              <a:t>, Beşiktaş'ı 2-0 mağlup ederek kupanın sahibi olurken, son turnuvada Beşiktaş, Galatasaray'ı 2-1 yenerek kupayı müzesine götürdü.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4348639E-C18E-42DC-B0D8-2207CAA6E94A}"/>
              </a:ext>
            </a:extLst>
          </p:cNvPr>
          <p:cNvSpPr txBox="1">
            <a:spLocks/>
          </p:cNvSpPr>
          <p:nvPr/>
        </p:nvSpPr>
        <p:spPr>
          <a:xfrm>
            <a:off x="285750" y="2500313"/>
            <a:ext cx="8201025" cy="4429125"/>
          </a:xfrm>
          <a:prstGeom prst="rect">
            <a:avLst/>
          </a:prstGeom>
        </p:spPr>
        <p:txBody>
          <a:bodyPr/>
          <a:lstStyle/>
          <a:p>
            <a:pPr algn="ctr" fontAlgn="auto">
              <a:spcAft>
                <a:spcPts val="0"/>
              </a:spcAft>
              <a:defRPr/>
            </a:pPr>
            <a:r>
              <a:rPr lang="tr-TR" b="1" dirty="0">
                <a:effectLst>
                  <a:outerShdw blurRad="38100" dist="38100" dir="2700000" algn="tl">
                    <a:srgbClr val="000000">
                      <a:alpha val="43137"/>
                    </a:srgbClr>
                  </a:outerShdw>
                </a:effectLst>
                <a:latin typeface="ALFABET98" pitchFamily="2" charset="0"/>
                <a:ea typeface="+mj-ea"/>
                <a:cs typeface="+mj-cs"/>
              </a:rPr>
              <a:t>SPOR VE KADIN </a:t>
            </a:r>
            <a:br>
              <a:rPr lang="tr-TR" b="1" dirty="0">
                <a:effectLst>
                  <a:outerShdw blurRad="38100" dist="38100" dir="2700000" algn="tl">
                    <a:srgbClr val="000000">
                      <a:alpha val="43137"/>
                    </a:srgbClr>
                  </a:outerShdw>
                </a:effectLst>
                <a:latin typeface="ALFABET98" pitchFamily="2" charset="0"/>
                <a:ea typeface="+mj-ea"/>
                <a:cs typeface="+mj-cs"/>
              </a:rPr>
            </a:b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Atatürk’ün Türk sporuna kazandırdığı en önemli unsurlardan biri de, bayan sporculardır. Türk kadını, Atatürk’ün devrimleri ve kesin direktifleriyle Türk sporunun </a:t>
            </a:r>
            <a:r>
              <a:rPr lang="tr-TR" b="1" dirty="0" err="1">
                <a:effectLst>
                  <a:outerShdw blurRad="38100" dist="38100" dir="2700000" algn="tl">
                    <a:srgbClr val="000000">
                      <a:alpha val="43137"/>
                    </a:srgbClr>
                  </a:outerShdw>
                </a:effectLst>
                <a:latin typeface="ALFABET98" pitchFamily="2" charset="0"/>
                <a:ea typeface="+mj-ea"/>
                <a:cs typeface="+mj-cs"/>
              </a:rPr>
              <a:t>içineki</a:t>
            </a:r>
            <a:r>
              <a:rPr lang="tr-TR" b="1" dirty="0">
                <a:effectLst>
                  <a:outerShdw blurRad="38100" dist="38100" dir="2700000" algn="tl">
                    <a:srgbClr val="000000">
                      <a:alpha val="43137"/>
                    </a:srgbClr>
                  </a:outerShdw>
                </a:effectLst>
                <a:latin typeface="ALFABET98" pitchFamily="2" charset="0"/>
                <a:ea typeface="+mj-ea"/>
                <a:cs typeface="+mj-cs"/>
              </a:rPr>
              <a:t> yerini aldı. </a:t>
            </a:r>
            <a:br>
              <a:rPr lang="tr-TR" b="1" dirty="0">
                <a:effectLst>
                  <a:outerShdw blurRad="38100" dist="38100" dir="2700000" algn="tl">
                    <a:srgbClr val="000000">
                      <a:alpha val="43137"/>
                    </a:srgbClr>
                  </a:outerShdw>
                </a:effectLst>
                <a:latin typeface="ALFABET98" pitchFamily="2" charset="0"/>
                <a:ea typeface="+mj-ea"/>
                <a:cs typeface="+mj-cs"/>
              </a:rPr>
            </a:b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a:t>
            </a:r>
            <a:r>
              <a:rPr lang="tr-TR" b="1" u="sng" dirty="0">
                <a:effectLst>
                  <a:outerShdw blurRad="38100" dist="38100" dir="2700000" algn="tl">
                    <a:srgbClr val="000000">
                      <a:alpha val="43137"/>
                    </a:srgbClr>
                  </a:outerShdw>
                </a:effectLst>
                <a:latin typeface="ALFABET98" pitchFamily="2" charset="0"/>
                <a:ea typeface="+mj-ea"/>
                <a:cs typeface="+mj-cs"/>
              </a:rPr>
              <a:t>Atletizm </a:t>
            </a:r>
            <a:r>
              <a:rPr lang="tr-TR" b="1" dirty="0">
                <a:effectLst>
                  <a:outerShdw blurRad="38100" dist="38100" dir="2700000" algn="tl">
                    <a:srgbClr val="000000">
                      <a:alpha val="43137"/>
                    </a:srgbClr>
                  </a:outerShdw>
                </a:effectLst>
                <a:latin typeface="ALFABET98" pitchFamily="2" charset="0"/>
                <a:ea typeface="+mj-ea"/>
                <a:cs typeface="+mj-cs"/>
              </a:rPr>
              <a:t>ve </a:t>
            </a:r>
            <a:r>
              <a:rPr lang="tr-TR" b="1" u="sng" dirty="0">
                <a:effectLst>
                  <a:outerShdw blurRad="38100" dist="38100" dir="2700000" algn="tl">
                    <a:srgbClr val="000000">
                      <a:alpha val="43137"/>
                    </a:srgbClr>
                  </a:outerShdw>
                </a:effectLst>
                <a:latin typeface="ALFABET98" pitchFamily="2" charset="0"/>
                <a:ea typeface="+mj-ea"/>
                <a:cs typeface="+mj-cs"/>
              </a:rPr>
              <a:t>tenisle</a:t>
            </a:r>
            <a:r>
              <a:rPr lang="tr-TR" b="1" dirty="0">
                <a:effectLst>
                  <a:outerShdw blurRad="38100" dist="38100" dir="2700000" algn="tl">
                    <a:srgbClr val="000000">
                      <a:alpha val="43137"/>
                    </a:srgbClr>
                  </a:outerShdw>
                </a:effectLst>
                <a:latin typeface="ALFABET98" pitchFamily="2" charset="0"/>
                <a:ea typeface="+mj-ea"/>
                <a:cs typeface="+mj-cs"/>
              </a:rPr>
              <a:t>, spor alanlarında görülmeye başlayan Türk kızları, daha sonra </a:t>
            </a:r>
            <a:r>
              <a:rPr lang="tr-TR" b="1" u="sng" dirty="0">
                <a:effectLst>
                  <a:outerShdw blurRad="38100" dist="38100" dir="2700000" algn="tl">
                    <a:srgbClr val="000000">
                      <a:alpha val="43137"/>
                    </a:srgbClr>
                  </a:outerShdw>
                </a:effectLst>
                <a:latin typeface="ALFABET98" pitchFamily="2" charset="0"/>
                <a:ea typeface="+mj-ea"/>
                <a:cs typeface="+mj-cs"/>
              </a:rPr>
              <a:t>kürek,</a:t>
            </a:r>
            <a:r>
              <a:rPr lang="tr-TR" b="1" dirty="0">
                <a:effectLst>
                  <a:outerShdw blurRad="38100" dist="38100" dir="2700000" algn="tl">
                    <a:srgbClr val="000000">
                      <a:alpha val="43137"/>
                    </a:srgbClr>
                  </a:outerShdw>
                </a:effectLst>
                <a:latin typeface="ALFABET98" pitchFamily="2" charset="0"/>
                <a:ea typeface="+mj-ea"/>
                <a:cs typeface="+mj-cs"/>
              </a:rPr>
              <a:t> </a:t>
            </a:r>
            <a:r>
              <a:rPr lang="tr-TR" b="1" u="sng" dirty="0">
                <a:effectLst>
                  <a:outerShdw blurRad="38100" dist="38100" dir="2700000" algn="tl">
                    <a:srgbClr val="000000">
                      <a:alpha val="43137"/>
                    </a:srgbClr>
                  </a:outerShdw>
                </a:effectLst>
                <a:latin typeface="ALFABET98" pitchFamily="2" charset="0"/>
                <a:ea typeface="+mj-ea"/>
                <a:cs typeface="+mj-cs"/>
              </a:rPr>
              <a:t>eskrim</a:t>
            </a:r>
            <a:r>
              <a:rPr lang="tr-TR" b="1" dirty="0">
                <a:effectLst>
                  <a:outerShdw blurRad="38100" dist="38100" dir="2700000" algn="tl">
                    <a:srgbClr val="000000">
                      <a:alpha val="43137"/>
                    </a:srgbClr>
                  </a:outerShdw>
                </a:effectLst>
                <a:latin typeface="ALFABET98" pitchFamily="2" charset="0"/>
                <a:ea typeface="+mj-ea"/>
                <a:cs typeface="+mj-cs"/>
              </a:rPr>
              <a:t> ve </a:t>
            </a:r>
            <a:r>
              <a:rPr lang="tr-TR" b="1" u="sng" dirty="0">
                <a:effectLst>
                  <a:outerShdw blurRad="38100" dist="38100" dir="2700000" algn="tl">
                    <a:srgbClr val="000000">
                      <a:alpha val="43137"/>
                    </a:srgbClr>
                  </a:outerShdw>
                </a:effectLst>
                <a:latin typeface="ALFABET98" pitchFamily="2" charset="0"/>
                <a:ea typeface="+mj-ea"/>
                <a:cs typeface="+mj-cs"/>
              </a:rPr>
              <a:t>yüzme</a:t>
            </a:r>
            <a:r>
              <a:rPr lang="tr-TR" b="1" dirty="0">
                <a:effectLst>
                  <a:outerShdw blurRad="38100" dist="38100" dir="2700000" algn="tl">
                    <a:srgbClr val="000000">
                      <a:alpha val="43137"/>
                    </a:srgbClr>
                  </a:outerShdw>
                </a:effectLst>
                <a:latin typeface="ALFABET98" pitchFamily="2" charset="0"/>
                <a:ea typeface="+mj-ea"/>
                <a:cs typeface="+mj-cs"/>
              </a:rPr>
              <a:t> dallarında da kendilerini göstermeye başladılar. </a:t>
            </a:r>
            <a:br>
              <a:rPr lang="tr-TR" b="1" dirty="0">
                <a:effectLst>
                  <a:outerShdw blurRad="38100" dist="38100" dir="2700000" algn="tl">
                    <a:srgbClr val="000000">
                      <a:alpha val="43137"/>
                    </a:srgbClr>
                  </a:outerShdw>
                </a:effectLst>
                <a:latin typeface="ALFABET98" pitchFamily="2" charset="0"/>
                <a:ea typeface="+mj-ea"/>
                <a:cs typeface="+mj-cs"/>
              </a:rPr>
            </a:b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Türk kadını 1926 yılında Ömer Rasim </a:t>
            </a:r>
            <a:r>
              <a:rPr lang="tr-TR" b="1" dirty="0" err="1">
                <a:effectLst>
                  <a:outerShdw blurRad="38100" dist="38100" dir="2700000" algn="tl">
                    <a:srgbClr val="000000">
                      <a:alpha val="43137"/>
                    </a:srgbClr>
                  </a:outerShdw>
                </a:effectLst>
                <a:latin typeface="ALFABET98" pitchFamily="2" charset="0"/>
                <a:ea typeface="+mj-ea"/>
                <a:cs typeface="+mj-cs"/>
              </a:rPr>
              <a:t>Koşalay’ın</a:t>
            </a:r>
            <a:r>
              <a:rPr lang="tr-TR" b="1" dirty="0">
                <a:effectLst>
                  <a:outerShdw blurRad="38100" dist="38100" dir="2700000" algn="tl">
                    <a:srgbClr val="000000">
                      <a:alpha val="43137"/>
                    </a:srgbClr>
                  </a:outerShdw>
                </a:effectLst>
                <a:latin typeface="ALFABET98" pitchFamily="2" charset="0"/>
                <a:ea typeface="+mj-ea"/>
                <a:cs typeface="+mj-cs"/>
              </a:rPr>
              <a:t> girişimleri ve çalışmalarıyla ilk kez atletizm pistlerinde göründü, ki Dünya kadınlarının, Olimpiyat Oyunlarında, ilk kez 1928 yılında piste çıkmaları göz önüne alınacak olursa bu, Türk sporu nam ve hesabına sevindirici bir olaydır</a:t>
            </a:r>
          </a:p>
        </p:txBody>
      </p:sp>
      <p:pic>
        <p:nvPicPr>
          <p:cNvPr id="12291" name="Picture 1">
            <a:extLst>
              <a:ext uri="{FF2B5EF4-FFF2-40B4-BE49-F238E27FC236}">
                <a16:creationId xmlns:a16="http://schemas.microsoft.com/office/drawing/2014/main" id="{5E5B47A6-E408-4B83-9093-E350A05B3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57188"/>
            <a:ext cx="2857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410C6159-CF3C-4217-81BA-73352F1B61D9}"/>
              </a:ext>
            </a:extLst>
          </p:cNvPr>
          <p:cNvSpPr txBox="1">
            <a:spLocks/>
          </p:cNvSpPr>
          <p:nvPr/>
        </p:nvSpPr>
        <p:spPr>
          <a:xfrm>
            <a:off x="714375" y="3571875"/>
            <a:ext cx="7772400" cy="2857500"/>
          </a:xfrm>
          <a:prstGeom prst="rect">
            <a:avLst/>
          </a:prstGeom>
        </p:spPr>
        <p:txBody>
          <a:bodyPr/>
          <a:lstStyle/>
          <a:p>
            <a:pPr algn="ctr" fontAlgn="auto">
              <a:spcAft>
                <a:spcPts val="0"/>
              </a:spcAft>
              <a:defRPr/>
            </a:pPr>
            <a:r>
              <a:rPr lang="tr-TR" b="1" dirty="0">
                <a:effectLst>
                  <a:outerShdw blurRad="38100" dist="38100" dir="2700000" algn="tl">
                    <a:srgbClr val="000000">
                      <a:alpha val="43137"/>
                    </a:srgbClr>
                  </a:outerShdw>
                </a:effectLst>
                <a:latin typeface="ALFABET98" pitchFamily="2" charset="0"/>
                <a:ea typeface="+mj-ea"/>
                <a:cs typeface="+mj-cs"/>
              </a:rPr>
              <a:t>ATATÜRK'ÜN EMRİYLE KURULAN SPOR KULÜBÜ</a:t>
            </a: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Türk spor tarihinde Atatürk’ün emriyle </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a:t>
            </a:r>
            <a:r>
              <a:rPr lang="tr-TR" b="1" dirty="0" err="1">
                <a:solidFill>
                  <a:srgbClr val="FF0000"/>
                </a:solidFill>
                <a:effectLst>
                  <a:outerShdw blurRad="38100" dist="38100" dir="2700000" algn="tl">
                    <a:srgbClr val="000000">
                      <a:alpha val="43137"/>
                    </a:srgbClr>
                  </a:outerShdw>
                </a:effectLst>
                <a:latin typeface="ALFABET98" pitchFamily="2" charset="0"/>
                <a:ea typeface="+mj-ea"/>
                <a:cs typeface="+mj-cs"/>
              </a:rPr>
              <a:t>Muhafızgücü</a:t>
            </a:r>
            <a:r>
              <a:rPr lang="tr-TR" b="1" dirty="0">
                <a:solidFill>
                  <a:srgbClr val="FF0000"/>
                </a:solidFill>
                <a:effectLst>
                  <a:outerShdw blurRad="38100" dist="38100" dir="2700000" algn="tl">
                    <a:srgbClr val="000000">
                      <a:alpha val="43137"/>
                    </a:srgbClr>
                  </a:outerShdw>
                </a:effectLst>
                <a:latin typeface="ALFABET98" pitchFamily="2" charset="0"/>
                <a:ea typeface="+mj-ea"/>
                <a:cs typeface="+mj-cs"/>
              </a:rPr>
              <a:t>” </a:t>
            </a:r>
            <a:r>
              <a:rPr lang="tr-TR" b="1" dirty="0">
                <a:effectLst>
                  <a:outerShdw blurRad="38100" dist="38100" dir="2700000" algn="tl">
                    <a:srgbClr val="000000">
                      <a:alpha val="43137"/>
                    </a:srgbClr>
                  </a:outerShdw>
                </a:effectLst>
                <a:latin typeface="ALFABET98" pitchFamily="2" charset="0"/>
                <a:ea typeface="+mj-ea"/>
                <a:cs typeface="+mj-cs"/>
              </a:rPr>
              <a:t>adında bir de spor kulübü kurulmuştur. </a:t>
            </a:r>
            <a:br>
              <a:rPr lang="tr-TR" b="1" dirty="0">
                <a:effectLst>
                  <a:outerShdw blurRad="38100" dist="38100" dir="2700000" algn="tl">
                    <a:srgbClr val="000000">
                      <a:alpha val="43137"/>
                    </a:srgbClr>
                  </a:outerShdw>
                </a:effectLst>
                <a:latin typeface="ALFABET98" pitchFamily="2" charset="0"/>
                <a:ea typeface="+mj-ea"/>
                <a:cs typeface="+mj-cs"/>
              </a:rPr>
            </a:b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a:t>
            </a:r>
            <a:br>
              <a:rPr lang="tr-TR" b="1" dirty="0">
                <a:effectLst>
                  <a:outerShdw blurRad="38100" dist="38100" dir="2700000" algn="tl">
                    <a:srgbClr val="000000">
                      <a:alpha val="43137"/>
                    </a:srgbClr>
                  </a:outerShdw>
                </a:effectLst>
                <a:latin typeface="ALFABET98" pitchFamily="2" charset="0"/>
                <a:ea typeface="+mj-ea"/>
                <a:cs typeface="+mj-cs"/>
              </a:rPr>
            </a:br>
            <a:r>
              <a:rPr lang="tr-TR" b="1" dirty="0">
                <a:effectLst>
                  <a:outerShdw blurRad="38100" dist="38100" dir="2700000" algn="tl">
                    <a:srgbClr val="000000">
                      <a:alpha val="43137"/>
                    </a:srgbClr>
                  </a:outerShdw>
                </a:effectLst>
                <a:latin typeface="ALFABET98" pitchFamily="2" charset="0"/>
                <a:ea typeface="+mj-ea"/>
                <a:cs typeface="+mj-cs"/>
              </a:rPr>
              <a:t>        Muhafız gücü, Atatürk zamanında, spor alanlarındaki büyük başarılarıyla dikkati çekmeye başlamış, </a:t>
            </a:r>
            <a:r>
              <a:rPr lang="tr-TR" b="1" u="sng" dirty="0">
                <a:effectLst>
                  <a:outerShdw blurRad="38100" dist="38100" dir="2700000" algn="tl">
                    <a:srgbClr val="000000">
                      <a:alpha val="43137"/>
                    </a:srgbClr>
                  </a:outerShdw>
                </a:effectLst>
                <a:latin typeface="ALFABET98" pitchFamily="2" charset="0"/>
                <a:ea typeface="+mj-ea"/>
                <a:cs typeface="+mj-cs"/>
              </a:rPr>
              <a:t>futbol, atletizm, binicilik, bisiklet, polo</a:t>
            </a:r>
            <a:r>
              <a:rPr lang="tr-TR" b="1" dirty="0">
                <a:effectLst>
                  <a:outerShdw blurRad="38100" dist="38100" dir="2700000" algn="tl">
                    <a:srgbClr val="000000">
                      <a:alpha val="43137"/>
                    </a:srgbClr>
                  </a:outerShdw>
                </a:effectLst>
                <a:latin typeface="ALFABET98" pitchFamily="2" charset="0"/>
                <a:ea typeface="+mj-ea"/>
                <a:cs typeface="+mj-cs"/>
              </a:rPr>
              <a:t> gibi spor dallarında büyük başarılar göstermiş, pek çok şampiyonluklar kazanmıştır. Ayrıca bünyesinde birçok ünlü asker sporcu da yetiştirmiştir</a:t>
            </a:r>
          </a:p>
        </p:txBody>
      </p:sp>
      <p:pic>
        <p:nvPicPr>
          <p:cNvPr id="13315" name="Picture 1">
            <a:extLst>
              <a:ext uri="{FF2B5EF4-FFF2-40B4-BE49-F238E27FC236}">
                <a16:creationId xmlns:a16="http://schemas.microsoft.com/office/drawing/2014/main" id="{EAB65DDB-00CA-49F9-87DC-2B9F6BF28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7188"/>
            <a:ext cx="450056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73A5769-2D6C-4701-9A8A-0DFDB1ADD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785813"/>
            <a:ext cx="3976687"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http://www.tunceli-gsim.gov.tr/gsim_jpg/ata_spor3.jpg">
            <a:extLst>
              <a:ext uri="{FF2B5EF4-FFF2-40B4-BE49-F238E27FC236}">
                <a16:creationId xmlns:a16="http://schemas.microsoft.com/office/drawing/2014/main" id="{17F323CF-FE16-4913-AF3D-38F4019BF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785813"/>
            <a:ext cx="2857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a:extLst>
              <a:ext uri="{FF2B5EF4-FFF2-40B4-BE49-F238E27FC236}">
                <a16:creationId xmlns:a16="http://schemas.microsoft.com/office/drawing/2014/main" id="{045E0802-0550-4817-B20D-98E1C9519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3571875"/>
            <a:ext cx="2857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636847A7-01D4-4703-B055-0B6876366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4429125"/>
            <a:ext cx="23812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E526502-714B-42B4-B4B4-5BE04451AF63}"/>
              </a:ext>
            </a:extLst>
          </p:cNvPr>
          <p:cNvSpPr>
            <a:spLocks noGrp="1"/>
          </p:cNvSpPr>
          <p:nvPr>
            <p:ph type="title"/>
          </p:nvPr>
        </p:nvSpPr>
        <p:spPr>
          <a:xfrm>
            <a:off x="457200" y="1703388"/>
            <a:ext cx="8229600" cy="5154612"/>
          </a:xfrm>
        </p:spPr>
        <p:txBody>
          <a:bodyPr rtlCol="0">
            <a:noAutofit/>
          </a:bodyPr>
          <a:lstStyle/>
          <a:p>
            <a:pPr eaLnBrk="1" fontAlgn="auto" hangingPunct="1">
              <a:spcAft>
                <a:spcPts val="0"/>
              </a:spcAft>
              <a:defRPr/>
            </a:pPr>
            <a:r>
              <a:rPr lang="tr-TR" sz="2800" b="1" dirty="0">
                <a:effectLst>
                  <a:outerShdw blurRad="38100" dist="38100" dir="2700000" algn="tl">
                    <a:srgbClr val="000000">
                      <a:alpha val="43137"/>
                    </a:srgbClr>
                  </a:outerShdw>
                </a:effectLst>
                <a:latin typeface="ALFABET98" pitchFamily="2" charset="0"/>
              </a:rPr>
              <a:t>Sporlar arasında </a:t>
            </a:r>
            <a:r>
              <a:rPr lang="tr-TR" sz="2800" b="1" dirty="0">
                <a:solidFill>
                  <a:srgbClr val="FF0000"/>
                </a:solidFill>
                <a:effectLst>
                  <a:outerShdw blurRad="38100" dist="38100" dir="2700000" algn="tl">
                    <a:srgbClr val="000000">
                      <a:alpha val="43137"/>
                    </a:srgbClr>
                  </a:outerShdw>
                </a:effectLst>
                <a:latin typeface="ALFABET98" pitchFamily="2" charset="0"/>
              </a:rPr>
              <a:t>güreşi</a:t>
            </a:r>
            <a:r>
              <a:rPr lang="tr-TR" sz="2800" b="1" dirty="0">
                <a:effectLst>
                  <a:outerShdw blurRad="38100" dist="38100" dir="2700000" algn="tl">
                    <a:srgbClr val="000000">
                      <a:alpha val="43137"/>
                    </a:srgbClr>
                  </a:outerShdw>
                </a:effectLst>
                <a:latin typeface="ALFABET98" pitchFamily="2" charset="0"/>
              </a:rPr>
              <a:t> de çok sevdiği bilinmektedir. Bu nedenle güreşle ilgili anıları çoktur. </a:t>
            </a:r>
            <a:br>
              <a:rPr lang="tr-TR" sz="2800" b="1" dirty="0">
                <a:effectLst>
                  <a:outerShdw blurRad="38100" dist="38100" dir="2700000" algn="tl">
                    <a:srgbClr val="000000">
                      <a:alpha val="43137"/>
                    </a:srgbClr>
                  </a:outerShdw>
                </a:effectLst>
                <a:latin typeface="ALFABET98" pitchFamily="2" charset="0"/>
              </a:rPr>
            </a:br>
            <a:br>
              <a:rPr lang="tr-TR" sz="2800" b="1" dirty="0">
                <a:effectLst>
                  <a:outerShdw blurRad="38100" dist="38100" dir="2700000" algn="tl">
                    <a:srgbClr val="000000">
                      <a:alpha val="43137"/>
                    </a:srgbClr>
                  </a:outerShdw>
                </a:effectLst>
                <a:latin typeface="ALFABET98" pitchFamily="2" charset="0"/>
              </a:rPr>
            </a:br>
            <a:r>
              <a:rPr lang="tr-TR" sz="2800" b="1" dirty="0">
                <a:effectLst>
                  <a:outerShdw blurRad="38100" dist="38100" dir="2700000" algn="tl">
                    <a:srgbClr val="000000">
                      <a:alpha val="43137"/>
                    </a:srgbClr>
                  </a:outerShdw>
                </a:effectLst>
                <a:latin typeface="ALFABET98" pitchFamily="2" charset="0"/>
              </a:rPr>
              <a:t>İtalyanları yenen Milli Güreş Takımımızı Florya'daki Cumhurbaşkanlığı Köşkü'nde yemeğe davet etmiş, tek tek kutlamış ve şampiyonumuz Çoban Mehmet'e </a:t>
            </a:r>
            <a:r>
              <a:rPr lang="tr-TR" sz="2800" b="1" dirty="0">
                <a:solidFill>
                  <a:srgbClr val="0070C0"/>
                </a:solidFill>
                <a:effectLst>
                  <a:outerShdw blurRad="38100" dist="38100" dir="2700000" algn="tl">
                    <a:srgbClr val="000000">
                      <a:alpha val="43137"/>
                    </a:srgbClr>
                  </a:outerShdw>
                </a:effectLst>
                <a:latin typeface="ALFABET98" pitchFamily="2" charset="0"/>
              </a:rPr>
              <a:t>"Beni de yener misin"</a:t>
            </a:r>
            <a:r>
              <a:rPr lang="tr-TR" sz="2800" b="1" dirty="0">
                <a:effectLst>
                  <a:outerShdw blurRad="38100" dist="38100" dir="2700000" algn="tl">
                    <a:srgbClr val="000000">
                      <a:alpha val="43137"/>
                    </a:srgbClr>
                  </a:outerShdw>
                </a:effectLst>
                <a:latin typeface="ALFABET98" pitchFamily="2" charset="0"/>
              </a:rPr>
              <a:t> diye takılmıştır. </a:t>
            </a:r>
            <a:r>
              <a:rPr lang="tr-TR" sz="2800" b="1" dirty="0">
                <a:solidFill>
                  <a:srgbClr val="FF0000"/>
                </a:solidFill>
                <a:effectLst>
                  <a:outerShdw blurRad="38100" dist="38100" dir="2700000" algn="tl">
                    <a:srgbClr val="000000">
                      <a:alpha val="43137"/>
                    </a:srgbClr>
                  </a:outerShdw>
                </a:effectLst>
                <a:latin typeface="ALFABET98" pitchFamily="2" charset="0"/>
              </a:rPr>
              <a:t>"Türk milleti anadan doğma sporcudur. Henüz yürümeye başlayan köy çocuklarını bile harman yerinde güreşirken görürsünüz"</a:t>
            </a:r>
            <a:r>
              <a:rPr lang="tr-TR" sz="2800" b="1" dirty="0">
                <a:effectLst>
                  <a:outerShdw blurRad="38100" dist="38100" dir="2700000" algn="tl">
                    <a:srgbClr val="000000">
                      <a:alpha val="43137"/>
                    </a:srgbClr>
                  </a:outerShdw>
                </a:effectLst>
                <a:latin typeface="ALFABET98" pitchFamily="2" charset="0"/>
              </a:rPr>
              <a:t> sözü ile güreşi, </a:t>
            </a:r>
            <a:r>
              <a:rPr lang="tr-TR" sz="2800" b="1" u="sng" dirty="0" err="1">
                <a:effectLst>
                  <a:outerShdw blurRad="38100" dist="38100" dir="2700000" algn="tl">
                    <a:srgbClr val="000000">
                      <a:alpha val="43137"/>
                    </a:srgbClr>
                  </a:outerShdw>
                </a:effectLst>
                <a:latin typeface="ALFABET98" pitchFamily="2" charset="0"/>
              </a:rPr>
              <a:t>Türkler'in</a:t>
            </a:r>
            <a:r>
              <a:rPr lang="tr-TR" sz="2800" b="1" u="sng" dirty="0">
                <a:effectLst>
                  <a:outerShdw blurRad="38100" dist="38100" dir="2700000" algn="tl">
                    <a:srgbClr val="000000">
                      <a:alpha val="43137"/>
                    </a:srgbClr>
                  </a:outerShdw>
                </a:effectLst>
                <a:latin typeface="ALFABET98" pitchFamily="2" charset="0"/>
              </a:rPr>
              <a:t> milli sporu </a:t>
            </a:r>
            <a:r>
              <a:rPr lang="tr-TR" sz="2800" b="1" dirty="0">
                <a:effectLst>
                  <a:outerShdw blurRad="38100" dist="38100" dir="2700000" algn="tl">
                    <a:srgbClr val="000000">
                      <a:alpha val="43137"/>
                    </a:srgbClr>
                  </a:outerShdw>
                </a:effectLst>
                <a:latin typeface="ALFABET98" pitchFamily="2" charset="0"/>
              </a:rPr>
              <a:t>olarak nitelemiştir.</a:t>
            </a:r>
          </a:p>
        </p:txBody>
      </p:sp>
      <p:pic>
        <p:nvPicPr>
          <p:cNvPr id="15363" name="Picture 2">
            <a:extLst>
              <a:ext uri="{FF2B5EF4-FFF2-40B4-BE49-F238E27FC236}">
                <a16:creationId xmlns:a16="http://schemas.microsoft.com/office/drawing/2014/main" id="{F01658D0-22DB-47C8-9A95-05EC91746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85750"/>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CB43C66-C2A5-44DD-8B82-A149DDD78F24}"/>
              </a:ext>
            </a:extLst>
          </p:cNvPr>
          <p:cNvSpPr>
            <a:spLocks noGrp="1"/>
          </p:cNvSpPr>
          <p:nvPr>
            <p:ph type="title"/>
          </p:nvPr>
        </p:nvSpPr>
        <p:spPr>
          <a:xfrm>
            <a:off x="457200" y="2857500"/>
            <a:ext cx="8229600" cy="3571875"/>
          </a:xfrm>
        </p:spPr>
        <p:txBody>
          <a:bodyPr rtlCol="0">
            <a:noAutofit/>
          </a:bodyPr>
          <a:lstStyle/>
          <a:p>
            <a:pPr eaLnBrk="1" fontAlgn="auto" hangingPunct="1">
              <a:spcAft>
                <a:spcPts val="0"/>
              </a:spcAft>
              <a:defRPr/>
            </a:pPr>
            <a:r>
              <a:rPr lang="tr-TR" sz="3200" b="1" dirty="0">
                <a:effectLst>
                  <a:outerShdw blurRad="38100" dist="38100" dir="2700000" algn="tl">
                    <a:srgbClr val="000000">
                      <a:alpha val="43137"/>
                    </a:srgbClr>
                  </a:outerShdw>
                </a:effectLst>
                <a:latin typeface="ALFABET98" pitchFamily="2" charset="0"/>
              </a:rPr>
              <a:t>"</a:t>
            </a:r>
            <a:r>
              <a:rPr lang="tr-TR" sz="3200" b="1" dirty="0">
                <a:solidFill>
                  <a:srgbClr val="FF0000"/>
                </a:solidFill>
                <a:effectLst>
                  <a:outerShdw blurRad="38100" dist="38100" dir="2700000" algn="tl">
                    <a:srgbClr val="000000">
                      <a:alpha val="43137"/>
                    </a:srgbClr>
                  </a:outerShdw>
                </a:effectLst>
                <a:latin typeface="ALFABET98" pitchFamily="2" charset="0"/>
              </a:rPr>
              <a:t>Ata en iyi binen yalnız Türk erkekleri değildir. Türk kadını da bu işi çok iyi bilir</a:t>
            </a:r>
            <a:r>
              <a:rPr lang="tr-TR" sz="3200" b="1" dirty="0">
                <a:effectLst>
                  <a:outerShdw blurRad="38100" dist="38100" dir="2700000" algn="tl">
                    <a:srgbClr val="000000">
                      <a:alpha val="43137"/>
                    </a:srgbClr>
                  </a:outerShdw>
                </a:effectLst>
                <a:latin typeface="ALFABET98" pitchFamily="2" charset="0"/>
              </a:rPr>
              <a:t>" diyen Atatürk'ün sevdiği sporlardan biri de </a:t>
            </a:r>
            <a:r>
              <a:rPr lang="tr-TR" sz="3200" b="1" u="sng" dirty="0">
                <a:effectLst>
                  <a:outerShdw blurRad="38100" dist="38100" dir="2700000" algn="tl">
                    <a:srgbClr val="000000">
                      <a:alpha val="43137"/>
                    </a:srgbClr>
                  </a:outerShdw>
                </a:effectLst>
                <a:latin typeface="ALFABET98" pitchFamily="2" charset="0"/>
              </a:rPr>
              <a:t>ata binmektir.</a:t>
            </a:r>
            <a:r>
              <a:rPr lang="tr-TR" sz="3200" b="1" dirty="0">
                <a:effectLst>
                  <a:outerShdw blurRad="38100" dist="38100" dir="2700000" algn="tl">
                    <a:srgbClr val="000000">
                      <a:alpha val="43137"/>
                    </a:srgbClr>
                  </a:outerShdw>
                </a:effectLst>
                <a:latin typeface="ALFABET98" pitchFamily="2" charset="0"/>
              </a:rPr>
              <a:t> Savaşlarda sürekli ata binmiş, sonra da fırsat buldukça serbest bir spor olarak yapmıştır.</a:t>
            </a:r>
          </a:p>
        </p:txBody>
      </p:sp>
      <p:pic>
        <p:nvPicPr>
          <p:cNvPr id="16387" name="Picture 2">
            <a:extLst>
              <a:ext uri="{FF2B5EF4-FFF2-40B4-BE49-F238E27FC236}">
                <a16:creationId xmlns:a16="http://schemas.microsoft.com/office/drawing/2014/main" id="{BB9530F3-3F17-42B3-93B3-85C83F79C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85750"/>
            <a:ext cx="15001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E2F8EEC-F2D8-45B5-9088-A8769F22727C}"/>
              </a:ext>
            </a:extLst>
          </p:cNvPr>
          <p:cNvSpPr>
            <a:spLocks noGrp="1"/>
          </p:cNvSpPr>
          <p:nvPr>
            <p:ph type="title"/>
          </p:nvPr>
        </p:nvSpPr>
        <p:spPr>
          <a:xfrm>
            <a:off x="457200" y="2643188"/>
            <a:ext cx="8229600" cy="4143375"/>
          </a:xfrm>
        </p:spPr>
        <p:txBody>
          <a:bodyPr rtlCol="0">
            <a:noAutofit/>
          </a:bodyPr>
          <a:lstStyle/>
          <a:p>
            <a:pPr eaLnBrk="1" fontAlgn="auto" hangingPunct="1">
              <a:spcAft>
                <a:spcPts val="0"/>
              </a:spcAft>
              <a:defRPr/>
            </a:pPr>
            <a:r>
              <a:rPr lang="tr-TR" sz="3200" b="1" dirty="0">
                <a:effectLst>
                  <a:outerShdw blurRad="38100" dist="38100" dir="2700000" algn="tl">
                    <a:srgbClr val="000000">
                      <a:alpha val="43137"/>
                    </a:srgbClr>
                  </a:outerShdw>
                </a:effectLst>
                <a:latin typeface="ALFABET98" pitchFamily="2" charset="0"/>
              </a:rPr>
              <a:t>Atatürk yarım asır önce </a:t>
            </a:r>
            <a:r>
              <a:rPr lang="tr-TR" sz="3200" b="1" dirty="0">
                <a:solidFill>
                  <a:srgbClr val="FF0000"/>
                </a:solidFill>
                <a:effectLst>
                  <a:outerShdw blurRad="38100" dist="38100" dir="2700000" algn="tl">
                    <a:srgbClr val="000000">
                      <a:alpha val="43137"/>
                    </a:srgbClr>
                  </a:outerShdw>
                </a:effectLst>
                <a:latin typeface="ALFABET98" pitchFamily="2" charset="0"/>
              </a:rPr>
              <a:t>"İstikbal göklerdedir" </a:t>
            </a:r>
            <a:r>
              <a:rPr lang="tr-TR" sz="3200" b="1" dirty="0">
                <a:effectLst>
                  <a:outerShdw blurRad="38100" dist="38100" dir="2700000" algn="tl">
                    <a:srgbClr val="000000">
                      <a:alpha val="43137"/>
                    </a:srgbClr>
                  </a:outerShdw>
                </a:effectLst>
                <a:latin typeface="ALFABET98" pitchFamily="2" charset="0"/>
              </a:rPr>
              <a:t>diyerek </a:t>
            </a:r>
            <a:r>
              <a:rPr lang="tr-TR" sz="3200" b="1" u="sng" dirty="0">
                <a:effectLst>
                  <a:outerShdw blurRad="38100" dist="38100" dir="2700000" algn="tl">
                    <a:srgbClr val="000000">
                      <a:alpha val="43137"/>
                    </a:srgbClr>
                  </a:outerShdw>
                </a:effectLst>
                <a:latin typeface="ALFABET98" pitchFamily="2" charset="0"/>
              </a:rPr>
              <a:t>havacılığın</a:t>
            </a:r>
            <a:r>
              <a:rPr lang="tr-TR" sz="3200" b="1" dirty="0">
                <a:effectLst>
                  <a:outerShdw blurRad="38100" dist="38100" dir="2700000" algn="tl">
                    <a:srgbClr val="000000">
                      <a:alpha val="43137"/>
                    </a:srgbClr>
                  </a:outerShdw>
                </a:effectLst>
                <a:latin typeface="ALFABET98" pitchFamily="2" charset="0"/>
              </a:rPr>
              <a:t> önemini vurgulamış ve spor dalı olarak da benimsenmesini arzulamıştır. 3 Mayıs 1935 günü kurulan "Türk Kuşu" ulu önderin Türk havacılığına en büyük armağanıdır.</a:t>
            </a:r>
          </a:p>
        </p:txBody>
      </p:sp>
      <p:pic>
        <p:nvPicPr>
          <p:cNvPr id="17411" name="Picture 2">
            <a:extLst>
              <a:ext uri="{FF2B5EF4-FFF2-40B4-BE49-F238E27FC236}">
                <a16:creationId xmlns:a16="http://schemas.microsoft.com/office/drawing/2014/main" id="{6271758B-8E10-4D09-9D72-59575AC1A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293688"/>
            <a:ext cx="21431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a:extLst>
              <a:ext uri="{FF2B5EF4-FFF2-40B4-BE49-F238E27FC236}">
                <a16:creationId xmlns:a16="http://schemas.microsoft.com/office/drawing/2014/main" id="{C0EC397C-9424-464C-83C4-5FA9A0C6C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85750"/>
            <a:ext cx="38576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DCFB23AA-009C-4098-A4C4-5800FF8C4C97}"/>
              </a:ext>
            </a:extLst>
          </p:cNvPr>
          <p:cNvSpPr txBox="1">
            <a:spLocks/>
          </p:cNvSpPr>
          <p:nvPr/>
        </p:nvSpPr>
        <p:spPr>
          <a:xfrm>
            <a:off x="714375" y="4357688"/>
            <a:ext cx="7772400" cy="1857375"/>
          </a:xfrm>
          <a:prstGeom prst="rect">
            <a:avLst/>
          </a:prstGeom>
        </p:spPr>
        <p:txBody>
          <a:bodyPr/>
          <a:lstStyle/>
          <a:p>
            <a:pPr algn="ctr" fontAlgn="auto">
              <a:spcAft>
                <a:spcPts val="0"/>
              </a:spcAft>
              <a:defRPr/>
            </a:pPr>
            <a:r>
              <a:rPr lang="tr-TR" sz="4000" b="1" dirty="0">
                <a:solidFill>
                  <a:srgbClr val="FF0000"/>
                </a:solidFill>
                <a:effectLst>
                  <a:outerShdw blurRad="38100" dist="38100" dir="2700000" algn="tl">
                    <a:srgbClr val="000000">
                      <a:alpha val="43137"/>
                    </a:srgbClr>
                  </a:outerShdw>
                </a:effectLst>
                <a:latin typeface="ALFABET98" pitchFamily="2" charset="0"/>
                <a:ea typeface="+mj-ea"/>
                <a:cs typeface="+mj-cs"/>
              </a:rPr>
              <a:t>‘’Ben Sporcunun zeki , çevik aynı zamanda ahlâklısını severim. ‘’</a:t>
            </a:r>
          </a:p>
          <a:p>
            <a:pPr algn="ctr" fontAlgn="auto">
              <a:spcAft>
                <a:spcPts val="0"/>
              </a:spcAft>
              <a:defRPr/>
            </a:pPr>
            <a:r>
              <a:rPr lang="tr-TR" sz="4000" dirty="0">
                <a:latin typeface="ALFABET98" pitchFamily="2" charset="0"/>
                <a:ea typeface="+mj-ea"/>
                <a:cs typeface="+mj-cs"/>
              </a:rPr>
              <a:t>           </a:t>
            </a:r>
            <a:r>
              <a:rPr lang="tr-TR" sz="4000" dirty="0" err="1">
                <a:latin typeface="ALFABET98" pitchFamily="2" charset="0"/>
                <a:ea typeface="+mj-ea"/>
                <a:cs typeface="+mj-cs"/>
              </a:rPr>
              <a:t>M.Kemal</a:t>
            </a:r>
            <a:r>
              <a:rPr lang="tr-TR" sz="4000" dirty="0">
                <a:latin typeface="ALFABET98" pitchFamily="2" charset="0"/>
                <a:ea typeface="+mj-ea"/>
                <a:cs typeface="+mj-cs"/>
              </a:rPr>
              <a:t> ATATÜRK</a:t>
            </a:r>
            <a:endParaRPr lang="tr-TR" sz="4000" b="1" dirty="0">
              <a:latin typeface="ALFABET98" pitchFamily="2" charset="0"/>
              <a:ea typeface="+mj-ea"/>
              <a:cs typeface="+mj-cs"/>
            </a:endParaRPr>
          </a:p>
        </p:txBody>
      </p:sp>
      <p:pic>
        <p:nvPicPr>
          <p:cNvPr id="3075" name="Picture 1">
            <a:extLst>
              <a:ext uri="{FF2B5EF4-FFF2-40B4-BE49-F238E27FC236}">
                <a16:creationId xmlns:a16="http://schemas.microsoft.com/office/drawing/2014/main" id="{05C20BEF-80F8-4A9C-A857-38F17778D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85750"/>
            <a:ext cx="481012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a16="http://schemas.microsoft.com/office/drawing/2014/main" id="{26B08168-D756-41A6-8EDD-B15BE06A8789}"/>
              </a:ext>
            </a:extLst>
          </p:cNvPr>
          <p:cNvSpPr>
            <a:spLocks noGrp="1"/>
          </p:cNvSpPr>
          <p:nvPr>
            <p:ph type="ctrTitle"/>
          </p:nvPr>
        </p:nvSpPr>
        <p:spPr>
          <a:xfrm>
            <a:off x="714375" y="3500438"/>
            <a:ext cx="7772400" cy="3214687"/>
          </a:xfrm>
        </p:spPr>
        <p:txBody>
          <a:bodyPr rtlCol="0">
            <a:noAutofit/>
          </a:bodyPr>
          <a:lstStyle/>
          <a:p>
            <a:pPr eaLnBrk="1" fontAlgn="auto" hangingPunct="1">
              <a:spcAft>
                <a:spcPts val="0"/>
              </a:spcAft>
              <a:defRPr/>
            </a:pPr>
            <a:r>
              <a:rPr lang="tr-TR" sz="4000" b="1" dirty="0">
                <a:solidFill>
                  <a:srgbClr val="FF0000"/>
                </a:solidFill>
                <a:effectLst>
                  <a:outerShdw blurRad="38100" dist="38100" dir="2700000" algn="tl">
                    <a:srgbClr val="000000">
                      <a:alpha val="43137"/>
                    </a:srgbClr>
                  </a:outerShdw>
                </a:effectLst>
                <a:latin typeface="ALFABET98" pitchFamily="2" charset="0"/>
              </a:rPr>
              <a:t>Sağlam kafa ,sağlam vücutta bulunur.</a:t>
            </a:r>
            <a:br>
              <a:rPr lang="tr-TR" sz="4000" b="1" dirty="0">
                <a:solidFill>
                  <a:srgbClr val="FF0000"/>
                </a:solidFill>
                <a:effectLst>
                  <a:outerShdw blurRad="38100" dist="38100" dir="2700000" algn="tl">
                    <a:srgbClr val="000000">
                      <a:alpha val="43137"/>
                    </a:srgbClr>
                  </a:outerShdw>
                </a:effectLst>
                <a:latin typeface="ALFABET98" pitchFamily="2" charset="0"/>
              </a:rPr>
            </a:br>
            <a:r>
              <a:rPr lang="tr-TR" sz="4000" b="1" dirty="0" err="1">
                <a:effectLst>
                  <a:outerShdw blurRad="38100" dist="38100" dir="2700000" algn="tl">
                    <a:srgbClr val="000000">
                      <a:alpha val="43137"/>
                    </a:srgbClr>
                  </a:outerShdw>
                </a:effectLst>
                <a:latin typeface="ALFABET98" pitchFamily="2" charset="0"/>
              </a:rPr>
              <a:t>M.Kemal</a:t>
            </a:r>
            <a:r>
              <a:rPr lang="tr-TR" sz="4000" b="1" dirty="0">
                <a:effectLst>
                  <a:outerShdw blurRad="38100" dist="38100" dir="2700000" algn="tl">
                    <a:srgbClr val="000000">
                      <a:alpha val="43137"/>
                    </a:srgbClr>
                  </a:outerShdw>
                </a:effectLst>
                <a:latin typeface="ALFABET98" pitchFamily="2" charset="0"/>
              </a:rPr>
              <a:t> ATATÜRK</a:t>
            </a:r>
          </a:p>
        </p:txBody>
      </p:sp>
      <p:pic>
        <p:nvPicPr>
          <p:cNvPr id="4099" name="Picture 1">
            <a:extLst>
              <a:ext uri="{FF2B5EF4-FFF2-40B4-BE49-F238E27FC236}">
                <a16:creationId xmlns:a16="http://schemas.microsoft.com/office/drawing/2014/main" id="{BEC20D01-3378-4D59-AFB4-4AD9C9446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65125"/>
            <a:ext cx="3071812"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a:extLst>
              <a:ext uri="{FF2B5EF4-FFF2-40B4-BE49-F238E27FC236}">
                <a16:creationId xmlns:a16="http://schemas.microsoft.com/office/drawing/2014/main" id="{C1F4EB65-812C-49AB-B171-418EC46035F6}"/>
              </a:ext>
            </a:extLst>
          </p:cNvPr>
          <p:cNvSpPr>
            <a:spLocks noGrp="1"/>
          </p:cNvSpPr>
          <p:nvPr>
            <p:ph type="ctrTitle"/>
          </p:nvPr>
        </p:nvSpPr>
        <p:spPr>
          <a:xfrm>
            <a:off x="714375" y="3500438"/>
            <a:ext cx="7772400" cy="3214687"/>
          </a:xfrm>
        </p:spPr>
        <p:txBody>
          <a:bodyPr rtlCol="0">
            <a:noAutofit/>
          </a:bodyPr>
          <a:lstStyle/>
          <a:p>
            <a:pPr eaLnBrk="1" fontAlgn="auto" hangingPunct="1">
              <a:spcAft>
                <a:spcPts val="0"/>
              </a:spcAft>
              <a:defRPr/>
            </a:pPr>
            <a:r>
              <a:rPr lang="tr-TR" sz="4000" b="1" dirty="0">
                <a:solidFill>
                  <a:srgbClr val="FF0000"/>
                </a:solidFill>
                <a:effectLst>
                  <a:outerShdw blurRad="38100" dist="38100" dir="2700000" algn="tl">
                    <a:srgbClr val="000000">
                      <a:alpha val="43137"/>
                    </a:srgbClr>
                  </a:outerShdw>
                </a:effectLst>
                <a:latin typeface="ALFABET98" pitchFamily="2" charset="0"/>
              </a:rPr>
              <a:t>Zafer, zafer benimdir diyebilenin; başarı, başaracağım diye başlayanın ve başardım diyebilenindir.</a:t>
            </a:r>
          </a:p>
        </p:txBody>
      </p:sp>
      <p:pic>
        <p:nvPicPr>
          <p:cNvPr id="5123" name="Picture 1">
            <a:extLst>
              <a:ext uri="{FF2B5EF4-FFF2-40B4-BE49-F238E27FC236}">
                <a16:creationId xmlns:a16="http://schemas.microsoft.com/office/drawing/2014/main" id="{1F53C575-7E10-4697-AF2D-3CB53046A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65125"/>
            <a:ext cx="3071812"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a:extLst>
              <a:ext uri="{FF2B5EF4-FFF2-40B4-BE49-F238E27FC236}">
                <a16:creationId xmlns:a16="http://schemas.microsoft.com/office/drawing/2014/main" id="{4F9B585E-9921-4BF8-BBC1-48DB6007D5F1}"/>
              </a:ext>
            </a:extLst>
          </p:cNvPr>
          <p:cNvSpPr>
            <a:spLocks noGrp="1"/>
          </p:cNvSpPr>
          <p:nvPr>
            <p:ph type="ctrTitle"/>
          </p:nvPr>
        </p:nvSpPr>
        <p:spPr>
          <a:xfrm>
            <a:off x="685800" y="3714750"/>
            <a:ext cx="7772400" cy="2786063"/>
          </a:xfrm>
        </p:spPr>
        <p:txBody>
          <a:bodyPr/>
          <a:lstStyle/>
          <a:p>
            <a:pPr eaLnBrk="1" hangingPunct="1"/>
            <a:r>
              <a:rPr lang="tr-TR" altLang="tr-TR" sz="2000">
                <a:latin typeface="ALFABET98" pitchFamily="2" charset="0"/>
              </a:rPr>
              <a:t>Fransa'da yayınlanan "</a:t>
            </a:r>
            <a:r>
              <a:rPr lang="tr-TR" altLang="tr-TR" sz="2000">
                <a:solidFill>
                  <a:srgbClr val="0070C0"/>
                </a:solidFill>
                <a:latin typeface="ALFABET98" pitchFamily="2" charset="0"/>
              </a:rPr>
              <a:t>L‘auto</a:t>
            </a:r>
            <a:r>
              <a:rPr lang="tr-TR" altLang="tr-TR" sz="2000">
                <a:latin typeface="ALFABET98" pitchFamily="2" charset="0"/>
              </a:rPr>
              <a:t>", yayınladığı geniş bir makalede Atatürk'ün spora verdiği büyük önemi uzun uzun överken şu satırlara da yer verdi:</a:t>
            </a:r>
            <a:br>
              <a:rPr lang="tr-TR" altLang="tr-TR" sz="2000">
                <a:latin typeface="ALFABET98" pitchFamily="2" charset="0"/>
              </a:rPr>
            </a:br>
            <a:r>
              <a:rPr lang="tr-TR" altLang="tr-TR" sz="2000">
                <a:latin typeface="ALFABET98" pitchFamily="2" charset="0"/>
              </a:rPr>
              <a:t>           </a:t>
            </a:r>
            <a:r>
              <a:rPr lang="tr-TR" altLang="tr-TR" sz="2000" b="1">
                <a:latin typeface="ALFABET98" pitchFamily="2" charset="0"/>
              </a:rPr>
              <a:t> "Dünyada ilk defa beden eğitimini mecburi kılan devlet adamı o oldu. Türkiye'de spor, gittikçe artan bir önem ve değer kazandı..." </a:t>
            </a:r>
          </a:p>
        </p:txBody>
      </p:sp>
      <p:pic>
        <p:nvPicPr>
          <p:cNvPr id="6147" name="Picture 1">
            <a:extLst>
              <a:ext uri="{FF2B5EF4-FFF2-40B4-BE49-F238E27FC236}">
                <a16:creationId xmlns:a16="http://schemas.microsoft.com/office/drawing/2014/main" id="{E020732A-FA03-42FE-8542-D128D660B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28625"/>
            <a:ext cx="52006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FF056A8F-D622-495A-BFE0-BDC2CB881757}"/>
              </a:ext>
            </a:extLst>
          </p:cNvPr>
          <p:cNvSpPr txBox="1">
            <a:spLocks/>
          </p:cNvSpPr>
          <p:nvPr/>
        </p:nvSpPr>
        <p:spPr>
          <a:xfrm>
            <a:off x="685800" y="3357563"/>
            <a:ext cx="7772400" cy="2857500"/>
          </a:xfrm>
          <a:prstGeom prst="rect">
            <a:avLst/>
          </a:prstGeom>
        </p:spPr>
        <p:txBody>
          <a:bodyPr/>
          <a:lstStyle/>
          <a:p>
            <a:pPr fontAlgn="auto">
              <a:spcAft>
                <a:spcPts val="0"/>
              </a:spcAft>
              <a:defRPr/>
            </a:pPr>
            <a:r>
              <a:rPr lang="tr-TR" sz="2800" b="1" u="sng" dirty="0">
                <a:effectLst>
                  <a:outerShdw blurRad="38100" dist="38100" dir="2700000" algn="tl">
                    <a:srgbClr val="000000">
                      <a:alpha val="43137"/>
                    </a:srgbClr>
                  </a:outerShdw>
                </a:effectLst>
                <a:latin typeface="ALFABET98" pitchFamily="2" charset="0"/>
                <a:ea typeface="+mj-ea"/>
                <a:cs typeface="+mj-cs"/>
              </a:rPr>
              <a:t>Atatürk </a:t>
            </a:r>
            <a:r>
              <a:rPr lang="tr-TR" sz="2800" b="1" dirty="0">
                <a:effectLst>
                  <a:outerShdw blurRad="38100" dist="38100" dir="2700000" algn="tl">
                    <a:srgbClr val="000000">
                      <a:alpha val="43137"/>
                    </a:srgbClr>
                  </a:outerShdw>
                </a:effectLst>
                <a:latin typeface="ALFABET98" pitchFamily="2" charset="0"/>
                <a:ea typeface="+mj-ea"/>
                <a:cs typeface="+mj-cs"/>
              </a:rPr>
              <a:t>gerçekten, dünyada beden eğitimini ülkesinde mecburi kılan </a:t>
            </a:r>
            <a:r>
              <a:rPr lang="tr-TR" sz="2800" b="1" u="sng" dirty="0">
                <a:effectLst>
                  <a:outerShdw blurRad="38100" dist="38100" dir="2700000" algn="tl">
                    <a:srgbClr val="000000">
                      <a:alpha val="43137"/>
                    </a:srgbClr>
                  </a:outerShdw>
                </a:effectLst>
                <a:latin typeface="ALFABET98" pitchFamily="2" charset="0"/>
                <a:ea typeface="+mj-ea"/>
                <a:cs typeface="+mj-cs"/>
              </a:rPr>
              <a:t>ilk devlet adamıydı</a:t>
            </a:r>
            <a:r>
              <a:rPr lang="tr-TR" sz="2800" b="1" dirty="0">
                <a:effectLst>
                  <a:outerShdw blurRad="38100" dist="38100" dir="2700000" algn="tl">
                    <a:srgbClr val="000000">
                      <a:alpha val="43137"/>
                    </a:srgbClr>
                  </a:outerShdw>
                </a:effectLst>
                <a:latin typeface="ALFABET98" pitchFamily="2" charset="0"/>
                <a:ea typeface="+mj-ea"/>
                <a:cs typeface="+mj-cs"/>
              </a:rPr>
              <a:t>. Hiç kuşkusuz, onun </a:t>
            </a:r>
            <a:r>
              <a:rPr lang="tr-TR" sz="2800" b="1" dirty="0">
                <a:solidFill>
                  <a:srgbClr val="FF0000"/>
                </a:solidFill>
                <a:effectLst>
                  <a:outerShdw blurRad="38100" dist="38100" dir="2700000" algn="tl">
                    <a:srgbClr val="000000">
                      <a:alpha val="43137"/>
                    </a:srgbClr>
                  </a:outerShdw>
                </a:effectLst>
                <a:latin typeface="ALFABET98" pitchFamily="2" charset="0"/>
                <a:ea typeface="+mj-ea"/>
                <a:cs typeface="+mj-cs"/>
              </a:rPr>
              <a:t>"Sağlam kafa sağlam vücutta bulunur" </a:t>
            </a:r>
            <a:r>
              <a:rPr lang="tr-TR" sz="2800" b="1" dirty="0">
                <a:effectLst>
                  <a:outerShdw blurRad="38100" dist="38100" dir="2700000" algn="tl">
                    <a:srgbClr val="000000">
                      <a:alpha val="43137"/>
                    </a:srgbClr>
                  </a:outerShdw>
                </a:effectLst>
                <a:latin typeface="ALFABET98" pitchFamily="2" charset="0"/>
                <a:ea typeface="+mj-ea"/>
                <a:cs typeface="+mj-cs"/>
              </a:rPr>
              <a:t>sözü de, oluşturduğu genç Türkiye devletinin geleceği için düşündüğü ana esaslardan biriydi. </a:t>
            </a:r>
          </a:p>
        </p:txBody>
      </p:sp>
      <p:pic>
        <p:nvPicPr>
          <p:cNvPr id="7171" name="Picture 1">
            <a:extLst>
              <a:ext uri="{FF2B5EF4-FFF2-40B4-BE49-F238E27FC236}">
                <a16:creationId xmlns:a16="http://schemas.microsoft.com/office/drawing/2014/main" id="{0BBF549D-9E94-45CE-B1AD-4466D821E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28625"/>
            <a:ext cx="38274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2213A57F-4DE8-41C3-89FE-F3D2C2153C9A}"/>
              </a:ext>
            </a:extLst>
          </p:cNvPr>
          <p:cNvSpPr txBox="1">
            <a:spLocks/>
          </p:cNvSpPr>
          <p:nvPr/>
        </p:nvSpPr>
        <p:spPr>
          <a:xfrm>
            <a:off x="685800" y="4530725"/>
            <a:ext cx="7772400" cy="1470025"/>
          </a:xfrm>
          <a:prstGeom prst="rect">
            <a:avLst/>
          </a:prstGeom>
        </p:spPr>
        <p:txBody>
          <a:bodyPr/>
          <a:lstStyle/>
          <a:p>
            <a:pPr fontAlgn="auto">
              <a:spcAft>
                <a:spcPts val="0"/>
              </a:spcAft>
              <a:defRPr/>
            </a:pPr>
            <a:r>
              <a:rPr lang="tr-TR" sz="2800" b="1" dirty="0">
                <a:effectLst>
                  <a:outerShdw blurRad="38100" dist="38100" dir="2700000" algn="tl">
                    <a:srgbClr val="000000">
                      <a:alpha val="43137"/>
                    </a:srgbClr>
                  </a:outerShdw>
                </a:effectLst>
                <a:latin typeface="ALFABET98" pitchFamily="2" charset="0"/>
                <a:ea typeface="+mj-ea"/>
                <a:cs typeface="+mj-cs"/>
              </a:rPr>
              <a:t>"</a:t>
            </a:r>
            <a:r>
              <a:rPr lang="tr-TR" sz="2800" b="1" dirty="0">
                <a:solidFill>
                  <a:srgbClr val="FF0000"/>
                </a:solidFill>
                <a:effectLst>
                  <a:outerShdw blurRad="38100" dist="38100" dir="2700000" algn="tl">
                    <a:srgbClr val="000000">
                      <a:alpha val="43137"/>
                    </a:srgbClr>
                  </a:outerShdw>
                </a:effectLst>
                <a:latin typeface="ALFABET98" pitchFamily="2" charset="0"/>
                <a:ea typeface="+mj-ea"/>
                <a:cs typeface="+mj-cs"/>
              </a:rPr>
              <a:t>Gazi Terbiye Enstitüsü</a:t>
            </a:r>
            <a:r>
              <a:rPr lang="tr-TR" sz="2800" b="1" dirty="0">
                <a:effectLst>
                  <a:outerShdw blurRad="38100" dist="38100" dir="2700000" algn="tl">
                    <a:srgbClr val="000000">
                      <a:alpha val="43137"/>
                    </a:srgbClr>
                  </a:outerShdw>
                </a:effectLst>
                <a:latin typeface="ALFABET98" pitchFamily="2" charset="0"/>
                <a:ea typeface="+mj-ea"/>
                <a:cs typeface="+mj-cs"/>
              </a:rPr>
              <a:t>" onun zamanında Ankara'da hizmete girmişti.</a:t>
            </a:r>
          </a:p>
        </p:txBody>
      </p:sp>
      <p:pic>
        <p:nvPicPr>
          <p:cNvPr id="8195" name="Picture 1">
            <a:extLst>
              <a:ext uri="{FF2B5EF4-FFF2-40B4-BE49-F238E27FC236}">
                <a16:creationId xmlns:a16="http://schemas.microsoft.com/office/drawing/2014/main" id="{E9D9B3C1-37FD-4575-B40B-9C15653C5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00063"/>
            <a:ext cx="48926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B9D48BF8-262C-41FC-AD6A-1C2A514E0B7B}"/>
              </a:ext>
            </a:extLst>
          </p:cNvPr>
          <p:cNvSpPr txBox="1">
            <a:spLocks/>
          </p:cNvSpPr>
          <p:nvPr/>
        </p:nvSpPr>
        <p:spPr>
          <a:xfrm>
            <a:off x="685800" y="2714625"/>
            <a:ext cx="7772400" cy="3929063"/>
          </a:xfrm>
          <a:prstGeom prst="rect">
            <a:avLst/>
          </a:prstGeom>
        </p:spPr>
        <p:txBody>
          <a:bodyPr/>
          <a:lstStyle/>
          <a:p>
            <a:pPr fontAlgn="auto">
              <a:spcAft>
                <a:spcPts val="0"/>
              </a:spcAft>
              <a:defRPr/>
            </a:pPr>
            <a:r>
              <a:rPr lang="tr-TR" sz="2400" b="1" dirty="0">
                <a:effectLst>
                  <a:outerShdw blurRad="38100" dist="38100" dir="2700000" algn="tl">
                    <a:srgbClr val="000000">
                      <a:alpha val="43137"/>
                    </a:srgbClr>
                  </a:outerShdw>
                </a:effectLst>
                <a:latin typeface="ALFABET98" pitchFamily="2" charset="0"/>
                <a:ea typeface="+mj-ea"/>
                <a:cs typeface="+mj-cs"/>
              </a:rPr>
              <a:t>"Atatürk, Türk sporunun ilk öğreticilerinin yetiştirilmesi konusunda da acele etmiştir. </a:t>
            </a:r>
            <a:br>
              <a:rPr lang="tr-TR" sz="2400" b="1" dirty="0">
                <a:effectLst>
                  <a:outerShdw blurRad="38100" dist="38100" dir="2700000" algn="tl">
                    <a:srgbClr val="000000">
                      <a:alpha val="43137"/>
                    </a:srgbClr>
                  </a:outerShdw>
                </a:effectLst>
                <a:latin typeface="ALFABET98" pitchFamily="2" charset="0"/>
                <a:ea typeface="+mj-ea"/>
                <a:cs typeface="+mj-cs"/>
              </a:rPr>
            </a:br>
            <a:br>
              <a:rPr lang="tr-TR" sz="2400" b="1" dirty="0">
                <a:effectLst>
                  <a:outerShdw blurRad="38100" dist="38100" dir="2700000" algn="tl">
                    <a:srgbClr val="000000">
                      <a:alpha val="43137"/>
                    </a:srgbClr>
                  </a:outerShdw>
                </a:effectLst>
                <a:latin typeface="ALFABET98" pitchFamily="2" charset="0"/>
                <a:ea typeface="+mj-ea"/>
                <a:cs typeface="+mj-cs"/>
              </a:rPr>
            </a:br>
            <a:r>
              <a:rPr lang="tr-TR" sz="2400" b="1" dirty="0">
                <a:effectLst>
                  <a:outerShdw blurRad="38100" dist="38100" dir="2700000" algn="tl">
                    <a:srgbClr val="000000">
                      <a:alpha val="43137"/>
                    </a:srgbClr>
                  </a:outerShdw>
                </a:effectLst>
                <a:latin typeface="ALFABET98" pitchFamily="2" charset="0"/>
                <a:ea typeface="+mj-ea"/>
                <a:cs typeface="+mj-cs"/>
              </a:rPr>
              <a:t>Beden Eğitimi öğretmeni yetiştirecek okul tesis edilmeden önde Çapa Muallim Mektebi'nde bir kurs açılmış ve bunun başına da Avrupa'da beden eğitimi öğrenimi yapmış bulunan Selim Sırrı Bey (</a:t>
            </a:r>
            <a:r>
              <a:rPr lang="tr-TR" sz="2400" b="1" dirty="0" err="1">
                <a:effectLst>
                  <a:outerShdw blurRad="38100" dist="38100" dir="2700000" algn="tl">
                    <a:srgbClr val="000000">
                      <a:alpha val="43137"/>
                    </a:srgbClr>
                  </a:outerShdw>
                </a:effectLst>
                <a:latin typeface="ALFABET98" pitchFamily="2" charset="0"/>
                <a:ea typeface="+mj-ea"/>
                <a:cs typeface="+mj-cs"/>
              </a:rPr>
              <a:t>Tarcan</a:t>
            </a:r>
            <a:r>
              <a:rPr lang="tr-TR" sz="2400" b="1" dirty="0">
                <a:effectLst>
                  <a:outerShdw blurRad="38100" dist="38100" dir="2700000" algn="tl">
                    <a:srgbClr val="000000">
                      <a:alpha val="43137"/>
                    </a:srgbClr>
                  </a:outerShdw>
                </a:effectLst>
                <a:latin typeface="ALFABET98" pitchFamily="2" charset="0"/>
                <a:ea typeface="+mj-ea"/>
                <a:cs typeface="+mj-cs"/>
              </a:rPr>
              <a:t>) getirilmişti. </a:t>
            </a:r>
            <a:br>
              <a:rPr lang="tr-TR" sz="2400" b="1" dirty="0">
                <a:effectLst>
                  <a:outerShdw blurRad="38100" dist="38100" dir="2700000" algn="tl">
                    <a:srgbClr val="000000">
                      <a:alpha val="43137"/>
                    </a:srgbClr>
                  </a:outerShdw>
                </a:effectLst>
                <a:latin typeface="ALFABET98" pitchFamily="2" charset="0"/>
                <a:ea typeface="+mj-ea"/>
                <a:cs typeface="+mj-cs"/>
              </a:rPr>
            </a:br>
            <a:br>
              <a:rPr lang="tr-TR" sz="2400" b="1" dirty="0">
                <a:effectLst>
                  <a:outerShdw blurRad="38100" dist="38100" dir="2700000" algn="tl">
                    <a:srgbClr val="000000">
                      <a:alpha val="43137"/>
                    </a:srgbClr>
                  </a:outerShdw>
                </a:effectLst>
                <a:latin typeface="ALFABET98" pitchFamily="2" charset="0"/>
                <a:ea typeface="+mj-ea"/>
                <a:cs typeface="+mj-cs"/>
              </a:rPr>
            </a:br>
            <a:r>
              <a:rPr lang="tr-TR" sz="2400" b="1" dirty="0">
                <a:effectLst>
                  <a:outerShdw blurRad="38100" dist="38100" dir="2700000" algn="tl">
                    <a:srgbClr val="000000">
                      <a:alpha val="43137"/>
                    </a:srgbClr>
                  </a:outerShdw>
                </a:effectLst>
                <a:latin typeface="ALFABET98" pitchFamily="2" charset="0"/>
                <a:ea typeface="+mj-ea"/>
                <a:cs typeface="+mj-cs"/>
              </a:rPr>
              <a:t>Bu arada bayan beden eğitimi öğretmeni yetiştirmek üzere de İsveç'ten iki bayan öğretim üyesi getirtilmiş</a:t>
            </a:r>
          </a:p>
        </p:txBody>
      </p:sp>
      <p:pic>
        <p:nvPicPr>
          <p:cNvPr id="9219" name="Picture 1">
            <a:extLst>
              <a:ext uri="{FF2B5EF4-FFF2-40B4-BE49-F238E27FC236}">
                <a16:creationId xmlns:a16="http://schemas.microsoft.com/office/drawing/2014/main" id="{4575482A-1BF6-4A4E-B737-BE23B8359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14325"/>
            <a:ext cx="35004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Başlık">
            <a:extLst>
              <a:ext uri="{FF2B5EF4-FFF2-40B4-BE49-F238E27FC236}">
                <a16:creationId xmlns:a16="http://schemas.microsoft.com/office/drawing/2014/main" id="{64817999-F6F6-4F36-9218-43B8F2AA20E8}"/>
              </a:ext>
            </a:extLst>
          </p:cNvPr>
          <p:cNvSpPr txBox="1">
            <a:spLocks/>
          </p:cNvSpPr>
          <p:nvPr/>
        </p:nvSpPr>
        <p:spPr>
          <a:xfrm>
            <a:off x="685800" y="714375"/>
            <a:ext cx="7772400" cy="4429125"/>
          </a:xfrm>
          <a:prstGeom prst="rect">
            <a:avLst/>
          </a:prstGeom>
        </p:spPr>
        <p:txBody>
          <a:bodyPr/>
          <a:lstStyle/>
          <a:p>
            <a:pPr fontAlgn="auto">
              <a:spcAft>
                <a:spcPts val="0"/>
              </a:spcAft>
              <a:defRPr/>
            </a:pPr>
            <a:r>
              <a:rPr lang="tr-TR" sz="2400" b="1" dirty="0">
                <a:effectLst>
                  <a:outerShdw blurRad="38100" dist="38100" dir="2700000" algn="tl">
                    <a:srgbClr val="000000">
                      <a:alpha val="43137"/>
                    </a:srgbClr>
                  </a:outerShdw>
                </a:effectLst>
                <a:latin typeface="ALFABET98" pitchFamily="2" charset="0"/>
                <a:ea typeface="+mj-ea"/>
                <a:cs typeface="+mj-cs"/>
              </a:rPr>
              <a:t>Atatürk bu konunun üzerinde büyük bir titizlikle durduğundan bunu da yeterli görmedi. Öğretmen adayları arasında dokuz aylık kursta başarı gösterenler ihtisasta bulunmak üzere Avrupa'ya gönderildiler. </a:t>
            </a:r>
            <a:br>
              <a:rPr lang="tr-TR" sz="2400" b="1" dirty="0">
                <a:effectLst>
                  <a:outerShdw blurRad="38100" dist="38100" dir="2700000" algn="tl">
                    <a:srgbClr val="000000">
                      <a:alpha val="43137"/>
                    </a:srgbClr>
                  </a:outerShdw>
                </a:effectLst>
                <a:latin typeface="ALFABET98" pitchFamily="2" charset="0"/>
                <a:ea typeface="+mj-ea"/>
                <a:cs typeface="+mj-cs"/>
              </a:rPr>
            </a:br>
            <a:br>
              <a:rPr lang="tr-TR" sz="2400" b="1" dirty="0">
                <a:effectLst>
                  <a:outerShdw blurRad="38100" dist="38100" dir="2700000" algn="tl">
                    <a:srgbClr val="000000">
                      <a:alpha val="43137"/>
                    </a:srgbClr>
                  </a:outerShdw>
                </a:effectLst>
                <a:latin typeface="ALFABET98" pitchFamily="2" charset="0"/>
                <a:ea typeface="+mj-ea"/>
                <a:cs typeface="+mj-cs"/>
              </a:rPr>
            </a:br>
            <a:r>
              <a:rPr lang="tr-TR" sz="2400" b="1" dirty="0">
                <a:effectLst>
                  <a:outerShdw blurRad="38100" dist="38100" dir="2700000" algn="tl">
                    <a:srgbClr val="000000">
                      <a:alpha val="43137"/>
                    </a:srgbClr>
                  </a:outerShdw>
                </a:effectLst>
                <a:latin typeface="ALFABET98" pitchFamily="2" charset="0"/>
                <a:ea typeface="+mj-ea"/>
                <a:cs typeface="+mj-cs"/>
              </a:rPr>
              <a:t>Atatürk bu kurslara subayların da katılmalarını özellikle arzulamıştı. Bu nedenle kursa katılıp başarı sağlayan subaylar da askeri okullarda modern beden eğitiminin ilk tatbikatçıları olabilmeleri için Avrupa'ya ihtisas eğitimine yollanmışlardı. </a:t>
            </a:r>
          </a:p>
        </p:txBody>
      </p:sp>
      <p:pic>
        <p:nvPicPr>
          <p:cNvPr id="10243" name="Picture 1">
            <a:extLst>
              <a:ext uri="{FF2B5EF4-FFF2-40B4-BE49-F238E27FC236}">
                <a16:creationId xmlns:a16="http://schemas.microsoft.com/office/drawing/2014/main" id="{D20E850C-9845-423A-8865-AEF2CBB14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4429125"/>
            <a:ext cx="27146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266</Words>
  <Application>Microsoft Office PowerPoint</Application>
  <PresentationFormat>Ekran Gösterisi (4:3)</PresentationFormat>
  <Paragraphs>19</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ALFABET98</vt:lpstr>
      <vt:lpstr>Ofis Teması</vt:lpstr>
      <vt:lpstr>ATATÜRK’ÜN SPORA VE SPORCUYA VERDİĞİ ÖNEMİ ÖĞRENELİM</vt:lpstr>
      <vt:lpstr>PowerPoint Sunusu</vt:lpstr>
      <vt:lpstr>Sağlam kafa ,sağlam vücutta bulunur. M.Kemal ATATÜRK</vt:lpstr>
      <vt:lpstr>Zafer, zafer benimdir diyebilenin; başarı, başaracağım diye başlayanın ve başardım diyebilenindir.</vt:lpstr>
      <vt:lpstr>Fransa'da yayınlanan "L‘auto", yayınladığı geniş bir makalede Atatürk'ün spora verdiği büyük önemi uzun uzun överken şu satırlara da yer verdi:             "Dünyada ilk defa beden eğitimini mecburi kılan devlet adamı o oldu. Türkiye'de spor, gittikçe artan bir önem ve değer kazandı..." </vt:lpstr>
      <vt:lpstr>PowerPoint Sunusu</vt:lpstr>
      <vt:lpstr>PowerPoint Sunusu</vt:lpstr>
      <vt:lpstr>PowerPoint Sunusu</vt:lpstr>
      <vt:lpstr>PowerPoint Sunusu</vt:lpstr>
      <vt:lpstr>PowerPoint Sunusu</vt:lpstr>
      <vt:lpstr>PowerPoint Sunusu</vt:lpstr>
      <vt:lpstr>PowerPoint Sunusu</vt:lpstr>
      <vt:lpstr>PowerPoint Sunusu</vt:lpstr>
      <vt:lpstr>Sporlar arasında güreşi de çok sevdiği bilinmektedir. Bu nedenle güreşle ilgili anıları çoktur.   İtalyanları yenen Milli Güreş Takımımızı Florya'daki Cumhurbaşkanlığı Köşkü'nde yemeğe davet etmiş, tek tek kutlamış ve şampiyonumuz Çoban Mehmet'e "Beni de yener misin" diye takılmıştır. "Türk milleti anadan doğma sporcudur. Henüz yürümeye başlayan köy çocuklarını bile harman yerinde güreşirken görürsünüz" sözü ile güreşi, Türkler'in milli sporu olarak nitelemiştir.</vt:lpstr>
      <vt:lpstr>"Ata en iyi binen yalnız Türk erkekleri değildir. Türk kadını da bu işi çok iyi bilir" diyen Atatürk'ün sevdiği sporlardan biri de ata binmektir. Savaşlarda sürekli ata binmiş, sonra da fırsat buldukça serbest bir spor olarak yapmıştır.</vt:lpstr>
      <vt:lpstr>Atatürk yarım asır önce "İstikbal göklerdedir" diyerek havacılığın önemini vurgulamış ve spor dalı olarak da benimsenmesini arzulamıştır. 3 Mayıs 1935 günü kurulan "Türk Kuşu" ulu önderin Türk havacılığına en büyük armağanıdır.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ATATÜRK’ÜN SPORA VE SPORCUYA VERDİĞİ ÖNEMİ ÖĞRENELİM</dc:title>
  <dc:creator>http://www.nedir.org</dc:creator>
  <cp:lastModifiedBy>mehmet genç</cp:lastModifiedBy>
  <cp:revision>3</cp:revision>
  <dcterms:created xsi:type="dcterms:W3CDTF">2007-12-25T21:10:35Z</dcterms:created>
  <dcterms:modified xsi:type="dcterms:W3CDTF">2018-11-05T13:38:22Z</dcterms:modified>
</cp:coreProperties>
</file>