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0" r:id="rId5"/>
    <p:sldId id="261" r:id="rId6"/>
    <p:sldId id="262" r:id="rId7"/>
    <p:sldId id="25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t>EDEBİYATIN BİLİMLERLE İLİŞKİSİ-9.sınıf</a:t>
            </a:r>
          </a:p>
        </p:txBody>
      </p:sp>
      <p:sp>
        <p:nvSpPr>
          <p:cNvPr id="3" name="Alt Başlık 2"/>
          <p:cNvSpPr>
            <a:spLocks noGrp="1"/>
          </p:cNvSpPr>
          <p:nvPr>
            <p:ph type="subTitle" idx="1"/>
          </p:nvPr>
        </p:nvSpPr>
        <p:spPr/>
        <p:txBody>
          <a:bodyPr/>
          <a:lstStyle/>
          <a:p>
            <a:r>
              <a:rPr lang="tr-TR" dirty="0"/>
              <a:t>HAZIRLAYAN:ÖZLEM YÜCEL-TÜRK DİLİ VE EDEBİYATI ÖĞRETMENİ</a:t>
            </a:r>
          </a:p>
          <a:p>
            <a:r>
              <a:rPr lang="tr-TR" dirty="0"/>
              <a:t>ozlem.yucel0811@gmail.com</a:t>
            </a:r>
          </a:p>
        </p:txBody>
      </p:sp>
    </p:spTree>
    <p:extLst>
      <p:ext uri="{BB962C8B-B14F-4D97-AF65-F5344CB8AC3E}">
        <p14:creationId xmlns:p14="http://schemas.microsoft.com/office/powerpoint/2010/main" val="350478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187" y="605307"/>
            <a:ext cx="8113691" cy="5262979"/>
          </a:xfrm>
          <a:prstGeom prst="rect">
            <a:avLst/>
          </a:prstGeom>
        </p:spPr>
        <p:txBody>
          <a:bodyPr wrap="square">
            <a:spAutoFit/>
          </a:bodyPr>
          <a:lstStyle/>
          <a:p>
            <a:r>
              <a:rPr lang="tr-TR" sz="2800" dirty="0"/>
              <a:t>Sanat eserleri ortaya konurken zaman zaman diğer bilimlerden yararlanır.</a:t>
            </a:r>
          </a:p>
          <a:p>
            <a:endParaRPr lang="tr-TR" sz="2800" dirty="0"/>
          </a:p>
          <a:p>
            <a:r>
              <a:rPr lang="tr-TR" sz="2800" dirty="0"/>
              <a:t>Güzel sanatların bir dalı olan edebiyatın diğer bilim dallarıyla ilgisi vardır. Bir sanatçının ortaya koyduğu eser psikoloji, sosyoloji, felsefe ve tarih vb. bilimlerle ilgili olabilir. Sanatçı sosyal bir çevre içerisinde yaşar; eserini ortaya koyarken de bu çevreden etkilenir. Ele aldığı eserde kişisel duygu, düşünce ve izlenimlerini anlattığı gibi toplumun gelenek, görenek, inanç gibi değerlerini de ele alabilir.</a:t>
            </a:r>
          </a:p>
        </p:txBody>
      </p:sp>
    </p:spTree>
    <p:extLst>
      <p:ext uri="{BB962C8B-B14F-4D97-AF65-F5344CB8AC3E}">
        <p14:creationId xmlns:p14="http://schemas.microsoft.com/office/powerpoint/2010/main" val="412755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4016565"/>
            <a:ext cx="8596667" cy="566738"/>
          </a:xfrm>
        </p:spPr>
        <p:txBody>
          <a:bodyPr/>
          <a:lstStyle/>
          <a:p>
            <a:r>
              <a:rPr lang="tr-TR" dirty="0"/>
              <a:t>Bir sanatçının yaşamı da ortaya konan eser kadar önemlidir</a:t>
            </a:r>
          </a:p>
        </p:txBody>
      </p:sp>
      <p:sp>
        <p:nvSpPr>
          <p:cNvPr id="4" name="Metin Yer Tutucusu 3"/>
          <p:cNvSpPr>
            <a:spLocks noGrp="1"/>
          </p:cNvSpPr>
          <p:nvPr>
            <p:ph type="body" sz="half" idx="2"/>
          </p:nvPr>
        </p:nvSpPr>
        <p:spPr>
          <a:xfrm>
            <a:off x="677332" y="4800600"/>
            <a:ext cx="8596667" cy="674024"/>
          </a:xfrm>
        </p:spPr>
        <p:txBody>
          <a:bodyPr>
            <a:noAutofit/>
          </a:bodyPr>
          <a:lstStyle/>
          <a:p>
            <a:r>
              <a:rPr lang="tr-TR" sz="2000" dirty="0"/>
              <a:t>Örneğin Reşat Nuri Güntekin’in “Çalıkuşu” adlı romanı incelenirken; yazarın içinde bulunduğu ruhsal durumu belirlerken psikolojiden, sanatçının yetiştiği sosyal çevreyi incelerken sosyolojiden; yazarın etkilendiği akımları ve dünya görüşünü belirlerken felsefeden, eserin yazıldığı dönemi incelerken de tarih biliminden yararlanılır.</a:t>
            </a:r>
          </a:p>
          <a:p>
            <a:endParaRPr lang="tr-TR" sz="2000" dirty="0"/>
          </a:p>
          <a:p>
            <a:endParaRPr lang="tr-TR" sz="2000" dirty="0"/>
          </a:p>
        </p:txBody>
      </p:sp>
      <p:pic>
        <p:nvPicPr>
          <p:cNvPr id="7" name="Resim Yer Tutucusu 6"/>
          <p:cNvPicPr>
            <a:picLocks noGrp="1" noChangeAspect="1"/>
          </p:cNvPicPr>
          <p:nvPr>
            <p:ph type="pic" idx="1"/>
          </p:nvPr>
        </p:nvPicPr>
        <p:blipFill>
          <a:blip r:embed="rId2">
            <a:extLst>
              <a:ext uri="{28A0092B-C50C-407E-A947-70E740481C1C}">
                <a14:useLocalDpi xmlns:a14="http://schemas.microsoft.com/office/drawing/2010/main" val="0"/>
              </a:ext>
            </a:extLst>
          </a:blip>
          <a:srcRect t="20028" b="20028"/>
          <a:stretch>
            <a:fillRect/>
          </a:stretch>
        </p:blipFill>
        <p:spPr>
          <a:xfrm>
            <a:off x="677334" y="609600"/>
            <a:ext cx="8415151" cy="3189668"/>
          </a:xfrm>
        </p:spPr>
      </p:pic>
    </p:spTree>
    <p:extLst>
      <p:ext uri="{BB962C8B-B14F-4D97-AF65-F5344CB8AC3E}">
        <p14:creationId xmlns:p14="http://schemas.microsoft.com/office/powerpoint/2010/main" val="371903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20472" y="950778"/>
            <a:ext cx="6247467" cy="1320800"/>
          </a:xfrm>
        </p:spPr>
        <p:txBody>
          <a:bodyPr>
            <a:noAutofit/>
          </a:bodyPr>
          <a:lstStyle/>
          <a:p>
            <a:r>
              <a:rPr lang="tr-TR" sz="2400" dirty="0"/>
              <a:t>“Bir kenarda kalıp yaşamak yerine, toplumların içine girmeyi kabul ettiğiniz andan itibaren, onu yaratan kuralların da iyi olduğunu kabul etmek zorundasınız.”</a:t>
            </a:r>
            <a:br>
              <a:rPr lang="tr-TR" sz="2400" dirty="0"/>
            </a:br>
            <a:br>
              <a:rPr lang="tr-TR" sz="2400" dirty="0"/>
            </a:br>
            <a:endParaRPr lang="tr-TR" sz="2400"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1424" y="320541"/>
            <a:ext cx="1771650" cy="2581275"/>
          </a:xfrm>
        </p:spPr>
      </p:pic>
      <p:sp>
        <p:nvSpPr>
          <p:cNvPr id="5" name="Metin kutusu 4"/>
          <p:cNvSpPr txBox="1"/>
          <p:nvPr/>
        </p:nvSpPr>
        <p:spPr>
          <a:xfrm>
            <a:off x="734096" y="3631842"/>
            <a:ext cx="8461419" cy="2677656"/>
          </a:xfrm>
          <a:prstGeom prst="rect">
            <a:avLst/>
          </a:prstGeom>
          <a:noFill/>
        </p:spPr>
        <p:txBody>
          <a:bodyPr wrap="square" rtlCol="0">
            <a:spAutoFit/>
          </a:bodyPr>
          <a:lstStyle/>
          <a:p>
            <a:r>
              <a:rPr lang="tr-TR" sz="2800"/>
              <a:t>“Vadideki Zambak” adlı eserde geçen yukarıdaki metin bilimsel bir değer taşımaktadır. Yazarın sosyolojinin bilimsel verilerinden yararlandığını göstermektedir. Bunun gibi insanın ruhsal durumunu anlatan bir edebi metin, psikoloji biliminden yararlanabilir</a:t>
            </a:r>
            <a:endParaRPr lang="tr-TR" sz="2800" dirty="0"/>
          </a:p>
        </p:txBody>
      </p:sp>
    </p:spTree>
    <p:extLst>
      <p:ext uri="{BB962C8B-B14F-4D97-AF65-F5344CB8AC3E}">
        <p14:creationId xmlns:p14="http://schemas.microsoft.com/office/powerpoint/2010/main" val="3433221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683820" y="2428152"/>
            <a:ext cx="4185623" cy="3304117"/>
          </a:xfrm>
        </p:spPr>
        <p:txBody>
          <a:bodyPr>
            <a:normAutofit/>
          </a:bodyPr>
          <a:lstStyle/>
          <a:p>
            <a:r>
              <a:rPr lang="tr-TR" sz="4400" dirty="0"/>
              <a:t>Edebi bir metinde öncelikli amaç güzelliktir. </a:t>
            </a:r>
          </a:p>
        </p:txBody>
      </p:sp>
      <p:sp>
        <p:nvSpPr>
          <p:cNvPr id="6" name="İçerik Yer Tutucusu 5"/>
          <p:cNvSpPr>
            <a:spLocks noGrp="1"/>
          </p:cNvSpPr>
          <p:nvPr>
            <p:ph sz="quarter" idx="4"/>
          </p:nvPr>
        </p:nvSpPr>
        <p:spPr>
          <a:xfrm>
            <a:off x="5088383" y="2428152"/>
            <a:ext cx="4596529" cy="3304117"/>
          </a:xfrm>
        </p:spPr>
        <p:txBody>
          <a:bodyPr>
            <a:noAutofit/>
          </a:bodyPr>
          <a:lstStyle/>
          <a:p>
            <a:r>
              <a:rPr lang="tr-TR" sz="4000" dirty="0"/>
              <a:t>Bilimsel eserlerin öncelikli amacı ise bilgilendirmektir.</a:t>
            </a:r>
          </a:p>
          <a:p>
            <a:endParaRPr lang="tr-TR" sz="4000" dirty="0"/>
          </a:p>
        </p:txBody>
      </p:sp>
      <p:sp>
        <p:nvSpPr>
          <p:cNvPr id="7" name="Metin kutusu 6"/>
          <p:cNvSpPr txBox="1"/>
          <p:nvPr/>
        </p:nvSpPr>
        <p:spPr>
          <a:xfrm>
            <a:off x="683821" y="592428"/>
            <a:ext cx="9735188" cy="1200329"/>
          </a:xfrm>
          <a:prstGeom prst="rect">
            <a:avLst/>
          </a:prstGeom>
          <a:noFill/>
        </p:spPr>
        <p:txBody>
          <a:bodyPr wrap="square" rtlCol="0">
            <a:spAutoFit/>
          </a:bodyPr>
          <a:lstStyle/>
          <a:p>
            <a:r>
              <a:rPr lang="tr-TR" sz="3600" dirty="0">
                <a:latin typeface="Aharoni" panose="02010803020104030203" pitchFamily="2" charset="-79"/>
                <a:cs typeface="Aharoni" panose="02010803020104030203" pitchFamily="2" charset="-79"/>
              </a:rPr>
              <a:t>Edebi bir metin bilgi vermek amacıyla yazılmaz.</a:t>
            </a:r>
          </a:p>
        </p:txBody>
      </p:sp>
    </p:spTree>
    <p:extLst>
      <p:ext uri="{BB962C8B-B14F-4D97-AF65-F5344CB8AC3E}">
        <p14:creationId xmlns:p14="http://schemas.microsoft.com/office/powerpoint/2010/main" val="352258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7837" y="935641"/>
            <a:ext cx="8014952" cy="5509200"/>
          </a:xfrm>
          <a:prstGeom prst="rect">
            <a:avLst/>
          </a:prstGeom>
        </p:spPr>
        <p:txBody>
          <a:bodyPr wrap="square">
            <a:spAutoFit/>
          </a:bodyPr>
          <a:lstStyle/>
          <a:p>
            <a:r>
              <a:rPr lang="tr-TR" sz="4400" dirty="0"/>
              <a:t>Bir edebi eserin değişik bilim dallarından faydalanması edebi esere bilimsel bir eser niteliği kazandırmaz. </a:t>
            </a:r>
          </a:p>
          <a:p>
            <a:endParaRPr lang="tr-TR" sz="4400" dirty="0"/>
          </a:p>
          <a:p>
            <a:r>
              <a:rPr lang="tr-TR" sz="4400" dirty="0"/>
              <a:t>Çünkü edebi eserde kişisel yorumlar vardır.</a:t>
            </a:r>
          </a:p>
          <a:p>
            <a:endParaRPr lang="tr-TR" sz="4400" dirty="0"/>
          </a:p>
        </p:txBody>
      </p:sp>
    </p:spTree>
    <p:extLst>
      <p:ext uri="{BB962C8B-B14F-4D97-AF65-F5344CB8AC3E}">
        <p14:creationId xmlns:p14="http://schemas.microsoft.com/office/powerpoint/2010/main" val="1725687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347730" y="-811368"/>
            <a:ext cx="9440214" cy="7134896"/>
          </a:xfrm>
          <a:prstGeom prst="rect">
            <a:avLst/>
          </a:prstGeom>
        </p:spPr>
      </p:pic>
    </p:spTree>
    <p:extLst>
      <p:ext uri="{BB962C8B-B14F-4D97-AF65-F5344CB8AC3E}">
        <p14:creationId xmlns:p14="http://schemas.microsoft.com/office/powerpoint/2010/main" val="1320542256"/>
      </p:ext>
    </p:extLst>
  </p:cSld>
  <p:clrMapOvr>
    <a:masterClrMapping/>
  </p:clrMapOvr>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TotalTime>
  <Words>254</Words>
  <Application>Microsoft Office PowerPoint</Application>
  <PresentationFormat>Geniş ekran</PresentationFormat>
  <Paragraphs>16</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Aharoni</vt:lpstr>
      <vt:lpstr>Arial</vt:lpstr>
      <vt:lpstr>Trebuchet MS</vt:lpstr>
      <vt:lpstr>Wingdings 3</vt:lpstr>
      <vt:lpstr>Kristal</vt:lpstr>
      <vt:lpstr>EDEBİYATIN BİLİMLERLE İLİŞKİSİ-9.sınıf</vt:lpstr>
      <vt:lpstr>PowerPoint Sunusu</vt:lpstr>
      <vt:lpstr>Bir sanatçının yaşamı da ortaya konan eser kadar önemlidir</vt:lpstr>
      <vt:lpstr>“Bir kenarda kalıp yaşamak yerine, toplumların içine girmeyi kabul ettiğiniz andan itibaren, onu yaratan kuralların da iyi olduğunu kabul etmek zorundasınız.”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EDEBİYATIN BİLİMLERLE İLİŞKİSİ - 9 sınıf</dc:title>
  <dc:creator>nedir.org</dc:creator>
  <cp:lastModifiedBy>mehmet genç</cp:lastModifiedBy>
  <cp:revision>6</cp:revision>
  <dcterms:created xsi:type="dcterms:W3CDTF">2013-08-15T10:32:34Z</dcterms:created>
  <dcterms:modified xsi:type="dcterms:W3CDTF">2018-11-06T08:07:52Z</dcterms:modified>
</cp:coreProperties>
</file>