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7" r:id="rId2"/>
    <p:sldId id="278" r:id="rId3"/>
    <p:sldId id="279" r:id="rId4"/>
    <p:sldId id="280" r:id="rId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544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7D7DF6-1A67-4C38-A5F0-9A8E8F20CFD6}" type="datetimeFigureOut">
              <a:rPr lang="tr-TR"/>
              <a:pPr>
                <a:defRPr/>
              </a:pPr>
              <a:t>17.04.2018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3044A3A-911D-46D5-84A9-E33846CB056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244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530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02667F-4FA0-447C-81D5-50C140BB737F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6324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68E42A-AC53-4B53-A849-B49B3958B95D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734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9BC9AC-049B-4628-AA74-6BE7B02BD01C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2 Not Yer Tutucusu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  <p:sp>
        <p:nvSpPr>
          <p:cNvPr id="5837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DFC7F7-33BD-45EF-90D0-5BA0CC55AEAB}" type="slidenum">
              <a:rPr lang="tr-T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5A6BA-9057-4967-A289-763F644A137B}" type="datetimeFigureOut">
              <a:rPr lang="tr-TR"/>
              <a:pPr>
                <a:defRPr/>
              </a:pPr>
              <a:t>17.04.2018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08BC5-BD32-448A-ABD8-C7512CDB31E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8585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1BC01-6A60-483F-8E76-5D2F357CD264}" type="datetimeFigureOut">
              <a:rPr lang="tr-TR"/>
              <a:pPr>
                <a:defRPr/>
              </a:pPr>
              <a:t>17.04.2018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7F3A2-8535-4BC2-A2E7-B72DF1B1EF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88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851BE-AD10-481E-962C-70FB286CDA1F}" type="datetimeFigureOut">
              <a:rPr lang="tr-TR"/>
              <a:pPr>
                <a:defRPr/>
              </a:pPr>
              <a:t>17.04.2018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ACF7C-12D1-4ED8-B33B-751501DABE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603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2430D-71E2-4D92-A80E-8C6C1E29D5D8}" type="datetimeFigureOut">
              <a:rPr lang="tr-TR"/>
              <a:pPr>
                <a:defRPr/>
              </a:pPr>
              <a:t>17.04.2018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F0198-14F6-4B12-858D-7121D6CA024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1447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6EC2D-E3E7-4722-AEB1-224FCC0B2D22}" type="datetimeFigureOut">
              <a:rPr lang="tr-TR"/>
              <a:pPr>
                <a:defRPr/>
              </a:pPr>
              <a:t>17.04.2018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6EE59-5A9D-4033-9BB2-82660248344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9215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72C9C-B766-464C-8E9E-AC4CEB7ED428}" type="datetimeFigureOut">
              <a:rPr lang="tr-TR"/>
              <a:pPr>
                <a:defRPr/>
              </a:pPr>
              <a:t>17.04.2018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5F10F-4894-46D1-A38F-98D975ABCAD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7748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64AD4-7EE1-445D-A706-762B02BD52D3}" type="datetimeFigureOut">
              <a:rPr lang="tr-TR"/>
              <a:pPr>
                <a:defRPr/>
              </a:pPr>
              <a:t>17.04.2018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10818-965E-4BC5-85F0-0B5D9705FA3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8083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44812-8F8C-42DF-8665-24C9F67651D0}" type="datetimeFigureOut">
              <a:rPr lang="tr-TR"/>
              <a:pPr>
                <a:defRPr/>
              </a:pPr>
              <a:t>17.04.2018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9377A-AC99-4D55-9FC7-5914DA50AED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016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EE91C-AF07-47FF-BDCB-7339C809D278}" type="datetimeFigureOut">
              <a:rPr lang="tr-TR"/>
              <a:pPr>
                <a:defRPr/>
              </a:pPr>
              <a:t>17.04.2018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74AA9-D1C1-42C7-906D-0C22512A7A7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365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8373-E17B-42A4-93D2-E8C43BE86BD5}" type="datetimeFigureOut">
              <a:rPr lang="tr-TR"/>
              <a:pPr>
                <a:defRPr/>
              </a:pPr>
              <a:t>17.04.2018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74673-80AE-4AFB-A9E6-A5170C67304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148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3AD83-D1F1-4C29-A628-990324D668A7}" type="datetimeFigureOut">
              <a:rPr lang="tr-TR"/>
              <a:pPr>
                <a:defRPr/>
              </a:pPr>
              <a:t>17.04.2018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28326-E2FF-4D9E-963B-58EB74FB46D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9095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B4DDA4-3769-4B0E-AF94-246CDAF2192E}" type="datetimeFigureOut">
              <a:rPr lang="tr-TR"/>
              <a:pPr>
                <a:defRPr/>
              </a:pPr>
              <a:t>17.04.2018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41B739-1F66-484A-AA9A-41DB4669BE3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38400" y="620713"/>
            <a:ext cx="6400800" cy="7921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400" b="1" dirty="0" smtClean="0"/>
              <a:t>     </a:t>
            </a:r>
            <a:r>
              <a:rPr lang="tr-TR" sz="2400" b="1" dirty="0" smtClean="0">
                <a:solidFill>
                  <a:srgbClr val="0070C0"/>
                </a:solidFill>
              </a:rPr>
              <a:t>CUMHURİYET  DÖNEMİ  TÜRK</a:t>
            </a:r>
            <a:br>
              <a:rPr lang="tr-TR" sz="2400" b="1" dirty="0" smtClean="0">
                <a:solidFill>
                  <a:srgbClr val="0070C0"/>
                </a:solidFill>
              </a:rPr>
            </a:br>
            <a:r>
              <a:rPr lang="tr-TR" sz="2400" b="1" dirty="0" smtClean="0">
                <a:solidFill>
                  <a:srgbClr val="0070C0"/>
                </a:solidFill>
              </a:rPr>
              <a:t>     EDEBİYATINDA  TOPLULUKLAR</a:t>
            </a:r>
            <a:br>
              <a:rPr lang="tr-TR" sz="2400" b="1" dirty="0" smtClean="0">
                <a:solidFill>
                  <a:srgbClr val="0070C0"/>
                </a:solidFill>
              </a:rPr>
            </a:br>
            <a:endParaRPr lang="tr-TR" sz="2400" dirty="0">
              <a:solidFill>
                <a:srgbClr val="0070C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3125" y="1484313"/>
            <a:ext cx="7000875" cy="53736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400" dirty="0" smtClean="0">
                <a:solidFill>
                  <a:srgbClr val="FF0000"/>
                </a:solidFill>
              </a:rPr>
              <a:t>   </a:t>
            </a:r>
            <a:r>
              <a:rPr lang="tr-TR" sz="2400" dirty="0" smtClean="0">
                <a:solidFill>
                  <a:srgbClr val="FF0000"/>
                </a:solidFill>
              </a:rPr>
              <a:t> </a:t>
            </a:r>
            <a:r>
              <a:rPr lang="tr-TR" sz="2400" b="1" dirty="0" smtClean="0">
                <a:solidFill>
                  <a:srgbClr val="FF0000"/>
                </a:solidFill>
              </a:rPr>
              <a:t>ÖZ ŞİİR ANLAYIŞINI SÜRDÜREN ŞİİR</a:t>
            </a:r>
            <a:r>
              <a:rPr lang="tr-TR" sz="2600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600" dirty="0" smtClean="0"/>
              <a:t>Her türlü ideolojiden uzak olarak sadece saf şiiri sürdüren ( özellikle 1940-1960 arasın-da) şairlerin oluşturduğu bir kuşaktır.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600" dirty="0" smtClean="0">
                <a:solidFill>
                  <a:schemeClr val="accent5">
                    <a:lumMod val="50000"/>
                  </a:schemeClr>
                </a:solidFill>
              </a:rPr>
              <a:t>Sanat sanat içindir, anlayışına bağlıdırlar.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600" dirty="0" smtClean="0">
                <a:solidFill>
                  <a:srgbClr val="0070C0"/>
                </a:solidFill>
              </a:rPr>
              <a:t>Şiirde iç ahenk çok önemlidir. Şiir ritim </a:t>
            </a:r>
            <a:r>
              <a:rPr lang="tr-TR" sz="2600" dirty="0" err="1" smtClean="0">
                <a:solidFill>
                  <a:srgbClr val="0070C0"/>
                </a:solidFill>
              </a:rPr>
              <a:t>sa</a:t>
            </a:r>
            <a:r>
              <a:rPr lang="tr-TR" sz="2600" dirty="0" smtClean="0">
                <a:solidFill>
                  <a:srgbClr val="0070C0"/>
                </a:solidFill>
              </a:rPr>
              <a:t>-natı olarak değerlendirilir.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600" dirty="0" smtClean="0"/>
              <a:t>Fransız sembolist şairlerin ( Paul </a:t>
            </a:r>
            <a:r>
              <a:rPr lang="tr-TR" sz="2600" dirty="0" err="1" smtClean="0"/>
              <a:t>Verlaine</a:t>
            </a:r>
            <a:r>
              <a:rPr lang="tr-TR" sz="2600" dirty="0" smtClean="0"/>
              <a:t>, Paul </a:t>
            </a:r>
            <a:r>
              <a:rPr lang="tr-TR" sz="2600" dirty="0" err="1" smtClean="0"/>
              <a:t>Valery</a:t>
            </a:r>
            <a:r>
              <a:rPr lang="tr-TR" sz="2600" dirty="0" smtClean="0"/>
              <a:t>, Baudelaire, </a:t>
            </a:r>
            <a:r>
              <a:rPr lang="tr-TR" sz="2600" dirty="0" err="1" smtClean="0"/>
              <a:t>Mallarme</a:t>
            </a:r>
            <a:r>
              <a:rPr lang="tr-TR" sz="2600" dirty="0" smtClean="0"/>
              <a:t> ) dili her şeyden üstün tutan görüşünden ve Divan </a:t>
            </a:r>
            <a:r>
              <a:rPr lang="tr-TR" sz="2600" dirty="0" err="1" smtClean="0"/>
              <a:t>şi</a:t>
            </a:r>
            <a:r>
              <a:rPr lang="tr-TR" sz="2600" dirty="0" smtClean="0"/>
              <a:t>-irinin şekilci yapısından oldukça etkilenmiş-</a:t>
            </a:r>
            <a:r>
              <a:rPr lang="tr-TR" sz="2600" dirty="0" err="1" smtClean="0"/>
              <a:t>lerdir</a:t>
            </a:r>
            <a:r>
              <a:rPr lang="tr-TR" sz="2600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3125" y="642938"/>
            <a:ext cx="7000875" cy="6215062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600" dirty="0" smtClean="0"/>
              <a:t>Bu kuşak üzerinde önceki dönemlerin saf şiir savunucuları Yahya Kemal ve Ahmet Haşim’in ciddi anlamda etkisi vardır.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600" dirty="0" smtClean="0">
                <a:solidFill>
                  <a:schemeClr val="accent6">
                    <a:lumMod val="75000"/>
                  </a:schemeClr>
                </a:solidFill>
              </a:rPr>
              <a:t>Şairler, şiirlerinde şiire has düş ile ilgili bir alemi anlatırlar. </a:t>
            </a:r>
            <a:r>
              <a:rPr lang="tr-TR" sz="2600" dirty="0" smtClean="0">
                <a:solidFill>
                  <a:srgbClr val="C00000"/>
                </a:solidFill>
              </a:rPr>
              <a:t>İmgelerle dilde rüya alemi kurulur.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600" dirty="0" smtClean="0"/>
              <a:t>İşlenen temalar, sıradan okuyucunun anla-yamayacağı kapalılıktadır.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İç ahengi ( </a:t>
            </a:r>
            <a:r>
              <a:rPr lang="tr-TR" sz="2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mûsiki</a:t>
            </a:r>
            <a:r>
              <a:rPr lang="tr-TR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) sağlamak için söz </a:t>
            </a:r>
            <a:r>
              <a:rPr lang="tr-TR" sz="2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</a:t>
            </a:r>
            <a:r>
              <a:rPr lang="tr-TR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tr-TR" sz="2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natlarından</a:t>
            </a:r>
            <a:r>
              <a:rPr lang="tr-TR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kafiye, redif ve ses benzerlik-</a:t>
            </a:r>
            <a:r>
              <a:rPr lang="tr-TR" sz="2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lerinden</a:t>
            </a:r>
            <a:r>
              <a:rPr lang="tr-TR" sz="2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faydalanılır.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600" dirty="0" smtClean="0"/>
              <a:t>Temalarda bireysellik belirgindir.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600" dirty="0" smtClean="0">
                <a:solidFill>
                  <a:srgbClr val="00B050"/>
                </a:solidFill>
              </a:rPr>
              <a:t>Şiirde şekle, şekil güzelliğine, özgün ve ya-</a:t>
            </a:r>
            <a:r>
              <a:rPr lang="tr-TR" sz="2600" dirty="0" err="1" smtClean="0">
                <a:solidFill>
                  <a:srgbClr val="00B050"/>
                </a:solidFill>
              </a:rPr>
              <a:t>ratıcı</a:t>
            </a:r>
            <a:r>
              <a:rPr lang="tr-TR" sz="2600" dirty="0" smtClean="0">
                <a:solidFill>
                  <a:srgbClr val="00B050"/>
                </a:solidFill>
              </a:rPr>
              <a:t> imgeye önem vermişlerdir.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6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dirty="0" smtClean="0"/>
              <a:t>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dirty="0" smtClean="0"/>
              <a:t>  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dirty="0" smtClean="0"/>
              <a:t>     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dirty="0" smtClean="0"/>
              <a:t>    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tr-TR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3125" y="642938"/>
            <a:ext cx="7000875" cy="62150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600" dirty="0" smtClean="0"/>
              <a:t>Günlük dilden farklı bir şiir dili kurmuşlardır.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dirty="0" smtClean="0"/>
              <a:t>    Simgelerle yüklü kapalı bir şiir dilleri vardır. </a:t>
            </a:r>
            <a:endParaRPr lang="tr-TR" sz="2600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Bireyin iç dünyası, insan duygularının sonsuz-</a:t>
            </a:r>
            <a:r>
              <a:rPr lang="tr-T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luğu</a:t>
            </a:r>
            <a:r>
              <a:rPr lang="tr-T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yalnızlık, aşk, çocukluk özlemi, ölüm gibi insanın evrensel duygularını anlatırlar.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Milli Edebiyat Dönemindeki şiir hareketleri ve faaliyetleri bu dönemin şiirini oluşturmuştur.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600" dirty="0" smtClean="0">
                <a:solidFill>
                  <a:schemeClr val="accent1">
                    <a:lumMod val="75000"/>
                  </a:schemeClr>
                </a:solidFill>
              </a:rPr>
              <a:t>Gelenekle moderni birleştirmeyi, hece </a:t>
            </a:r>
            <a:r>
              <a:rPr lang="tr-TR" sz="2600" dirty="0" err="1" smtClean="0">
                <a:solidFill>
                  <a:schemeClr val="accent1">
                    <a:lumMod val="75000"/>
                  </a:schemeClr>
                </a:solidFill>
              </a:rPr>
              <a:t>vez</a:t>
            </a:r>
            <a:r>
              <a:rPr lang="tr-TR" sz="26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tr-TR" sz="2600" dirty="0" err="1" smtClean="0">
                <a:solidFill>
                  <a:schemeClr val="accent1">
                    <a:lumMod val="75000"/>
                  </a:schemeClr>
                </a:solidFill>
              </a:rPr>
              <a:t>nini</a:t>
            </a:r>
            <a:r>
              <a:rPr lang="tr-TR" sz="2600" dirty="0" smtClean="0">
                <a:solidFill>
                  <a:schemeClr val="accent1">
                    <a:lumMod val="75000"/>
                  </a:schemeClr>
                </a:solidFill>
              </a:rPr>
              <a:t> modern şiirle bütünleştirmeyi başarmış-</a:t>
            </a:r>
            <a:r>
              <a:rPr lang="tr-TR" sz="2600" dirty="0" err="1" smtClean="0">
                <a:solidFill>
                  <a:schemeClr val="accent1">
                    <a:lumMod val="75000"/>
                  </a:schemeClr>
                </a:solidFill>
              </a:rPr>
              <a:t>lardır</a:t>
            </a:r>
            <a:r>
              <a:rPr lang="tr-TR" sz="2600" dirty="0" smtClean="0">
                <a:solidFill>
                  <a:schemeClr val="accent1">
                    <a:lumMod val="75000"/>
                  </a:schemeClr>
                </a:solidFill>
              </a:rPr>
              <a:t>. Daha çok hece vezni ve serbest </a:t>
            </a:r>
            <a:r>
              <a:rPr lang="tr-TR" sz="2600" dirty="0" err="1" smtClean="0">
                <a:solidFill>
                  <a:schemeClr val="accent1">
                    <a:lumMod val="75000"/>
                  </a:schemeClr>
                </a:solidFill>
              </a:rPr>
              <a:t>na</a:t>
            </a:r>
            <a:r>
              <a:rPr lang="tr-TR" sz="26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tr-TR" sz="2600" dirty="0" err="1" smtClean="0">
                <a:solidFill>
                  <a:schemeClr val="accent1">
                    <a:lumMod val="75000"/>
                  </a:schemeClr>
                </a:solidFill>
              </a:rPr>
              <a:t>zım</a:t>
            </a:r>
            <a:r>
              <a:rPr lang="tr-TR" sz="2600" dirty="0" smtClean="0">
                <a:solidFill>
                  <a:schemeClr val="accent1">
                    <a:lumMod val="75000"/>
                  </a:schemeClr>
                </a:solidFill>
              </a:rPr>
              <a:t> kullanılmıştır.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600" dirty="0" smtClean="0"/>
              <a:t>Şiirlerin yapısında mükemmellik anlayışı ön    plândadır. ( </a:t>
            </a:r>
            <a:r>
              <a:rPr lang="tr-TR" sz="2600" b="1" dirty="0" smtClean="0">
                <a:solidFill>
                  <a:srgbClr val="FF0000"/>
                </a:solidFill>
              </a:rPr>
              <a:t>İyi ve güzel şiir </a:t>
            </a:r>
            <a:r>
              <a:rPr lang="tr-TR" sz="2600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tr-TR" sz="2600" dirty="0" smtClean="0"/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2 İçerik Yer Tutucusu"/>
          <p:cNvSpPr>
            <a:spLocks noGrp="1"/>
          </p:cNvSpPr>
          <p:nvPr>
            <p:ph idx="4294967295"/>
          </p:nvPr>
        </p:nvSpPr>
        <p:spPr>
          <a:xfrm>
            <a:off x="971550" y="571500"/>
            <a:ext cx="8172450" cy="6143625"/>
          </a:xfrm>
        </p:spPr>
        <p:txBody>
          <a:bodyPr/>
          <a:lstStyle/>
          <a:p>
            <a:pPr eaLnBrk="1" hangingPunct="1"/>
            <a:r>
              <a:rPr lang="tr-TR" altLang="tr-TR" sz="2600" smtClean="0"/>
              <a:t>Aruzun yanında ( </a:t>
            </a:r>
            <a:r>
              <a:rPr lang="tr-TR" altLang="tr-TR" sz="2600" smtClean="0">
                <a:solidFill>
                  <a:srgbClr val="FF0000"/>
                </a:solidFill>
              </a:rPr>
              <a:t>Yahya Kemal Beyatlı</a:t>
            </a:r>
            <a:r>
              <a:rPr lang="tr-TR" altLang="tr-TR" sz="2600" smtClean="0"/>
              <a:t>, </a:t>
            </a:r>
            <a:r>
              <a:rPr lang="tr-TR" altLang="tr-TR" sz="2600" smtClean="0">
                <a:solidFill>
                  <a:schemeClr val="tx2"/>
                </a:solidFill>
              </a:rPr>
              <a:t>Ahmet Haşim </a:t>
            </a:r>
            <a:r>
              <a:rPr lang="tr-TR" altLang="tr-TR" sz="2600" smtClean="0"/>
              <a:t>) hece vezni de ( Necip Fazıl Kısakürek, Ahmet Hamdi Tanpınar , </a:t>
            </a:r>
            <a:r>
              <a:rPr lang="tr-TR" altLang="tr-TR" sz="2600" smtClean="0">
                <a:solidFill>
                  <a:srgbClr val="C00000"/>
                </a:solidFill>
              </a:rPr>
              <a:t>Cahit Sıtkı Tarancı</a:t>
            </a:r>
            <a:r>
              <a:rPr lang="tr-TR" altLang="tr-TR" sz="2600" smtClean="0"/>
              <a:t>, Ahmet Muhip Dıranas ) başarıyla kullanılmıştır.</a:t>
            </a:r>
          </a:p>
          <a:p>
            <a:pPr eaLnBrk="1" hangingPunct="1"/>
            <a:r>
              <a:rPr lang="tr-TR" altLang="tr-TR" sz="2600" smtClean="0">
                <a:solidFill>
                  <a:srgbClr val="0070C0"/>
                </a:solidFill>
              </a:rPr>
              <a:t>Öz şiir anlayışını devam ettiren şairler daha   çok Batı edebiyatındaki gizemcilik ( misti sizm ) akımından etkilenmişlerdir.</a:t>
            </a:r>
          </a:p>
          <a:p>
            <a:pPr eaLnBrk="1" hangingPunct="1"/>
            <a:r>
              <a:rPr lang="tr-TR" altLang="tr-TR" sz="2600" smtClean="0"/>
              <a:t>Necip Fazıl Kısakürek, Yahya Kemal Beyatlı, Ahmet Hamdi Tanpınar, Ahmet Haşim, Cahit Sıtkı Tarancı, Ahmet Muhip Dıranas gibi şairler, bu şiir anlayışına uygun şiirler yaz-mışlardır.</a:t>
            </a:r>
          </a:p>
          <a:p>
            <a:pPr eaLnBrk="1" hangingPunct="1"/>
            <a:endParaRPr lang="tr-TR" altLang="tr-TR" sz="2600" smtClean="0"/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 bwMode="auto">
          <a:xfrm>
            <a:off x="2143125" y="571500"/>
            <a:ext cx="700087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fontAlgn="auto" hangingPunct="0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tr-TR" sz="2600" kern="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332</Words>
  <Application>Microsoft Office PowerPoint</Application>
  <PresentationFormat>Ekran Gösterisi (4:3)</PresentationFormat>
  <Paragraphs>37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1" baseType="lpstr">
      <vt:lpstr>Arial</vt:lpstr>
      <vt:lpstr>Calibri</vt:lpstr>
      <vt:lpstr>Berlin Sans FB Demi</vt:lpstr>
      <vt:lpstr>Arial Narrow</vt:lpstr>
      <vt:lpstr>Wingdings</vt:lpstr>
      <vt:lpstr>Berlin Sans FB</vt:lpstr>
      <vt:lpstr>Ofis Teması</vt:lpstr>
      <vt:lpstr>     CUMHURİYET  DÖNEMİ  TÜRK      EDEBİYATINDA  TOPLULUKLAR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 Şiir Nedir</dc:title>
  <dc:creator>Acer</dc:creator>
  <cp:keywords>saf;şiir;http:/www.nedir.org</cp:keywords>
  <cp:lastModifiedBy>mehmet genç</cp:lastModifiedBy>
  <cp:revision>3</cp:revision>
  <dcterms:created xsi:type="dcterms:W3CDTF">2010-11-01T10:01:15Z</dcterms:created>
  <dcterms:modified xsi:type="dcterms:W3CDTF">2018-04-17T13:12:13Z</dcterms:modified>
</cp:coreProperties>
</file>