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3" r:id="rId7"/>
    <p:sldId id="275" r:id="rId8"/>
    <p:sldId id="277" r:id="rId9"/>
    <p:sldId id="278" r:id="rId10"/>
    <p:sldId id="318" r:id="rId11"/>
    <p:sldId id="279" r:id="rId12"/>
    <p:sldId id="265" r:id="rId13"/>
    <p:sldId id="266" r:id="rId14"/>
    <p:sldId id="264" r:id="rId15"/>
    <p:sldId id="268" r:id="rId16"/>
    <p:sldId id="272" r:id="rId17"/>
    <p:sldId id="324" r:id="rId18"/>
    <p:sldId id="325" r:id="rId19"/>
    <p:sldId id="326" r:id="rId20"/>
    <p:sldId id="285" r:id="rId21"/>
    <p:sldId id="286" r:id="rId22"/>
    <p:sldId id="292" r:id="rId23"/>
    <p:sldId id="320" r:id="rId24"/>
    <p:sldId id="321" r:id="rId25"/>
    <p:sldId id="323" r:id="rId26"/>
    <p:sldId id="299" r:id="rId27"/>
    <p:sldId id="302" r:id="rId28"/>
    <p:sldId id="303" r:id="rId29"/>
    <p:sldId id="327" r:id="rId30"/>
    <p:sldId id="306" r:id="rId31"/>
    <p:sldId id="309" r:id="rId32"/>
    <p:sldId id="312" r:id="rId33"/>
    <p:sldId id="313" r:id="rId34"/>
    <p:sldId id="262"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188" autoAdjust="0"/>
    <p:restoredTop sz="94660"/>
  </p:normalViewPr>
  <p:slideViewPr>
    <p:cSldViewPr>
      <p:cViewPr varScale="1">
        <p:scale>
          <a:sx n="85" d="100"/>
          <a:sy n="85" d="100"/>
        </p:scale>
        <p:origin x="100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30.11.2018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pPr/>
              <a:t>30.11.2018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pPr/>
              <a:t>30.11.2018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pPr/>
              <a:t>30.11.2018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30.11.2018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pPr/>
              <a:t>30.11.2018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pPr/>
              <a:t>30.11.2018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pPr/>
              <a:t>30.11.2018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30.11.2018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30.11.2018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30.11.2018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30.11.2018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insaat.balikesir.edu.tr/dokumanlar/suyapilari/barajlar.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14348" y="1357298"/>
            <a:ext cx="7772400" cy="1470025"/>
          </a:xfrm>
        </p:spPr>
        <p:txBody>
          <a:bodyPr>
            <a:normAutofit fontScale="90000"/>
          </a:bodyPr>
          <a:lstStyle/>
          <a:p>
            <a:r>
              <a:rPr lang="tr-TR" sz="5300" dirty="0"/>
              <a:t>Su ve Enerji Yapıları</a:t>
            </a:r>
            <a:br>
              <a:rPr lang="tr-TR" dirty="0"/>
            </a:br>
            <a:endParaRPr lang="tr-TR" dirty="0"/>
          </a:p>
        </p:txBody>
      </p:sp>
      <p:pic>
        <p:nvPicPr>
          <p:cNvPr id="4098" name="Picture 2" descr="ANd9GcSfajLmi5Qa3aP_PYelHuEimc9FV4FrzgWErzRkBEn9K2A5pQp1"/>
          <p:cNvPicPr>
            <a:picLocks noChangeAspect="1" noChangeArrowheads="1"/>
          </p:cNvPicPr>
          <p:nvPr/>
        </p:nvPicPr>
        <p:blipFill>
          <a:blip r:embed="rId2"/>
          <a:srcRect/>
          <a:stretch>
            <a:fillRect/>
          </a:stretch>
        </p:blipFill>
        <p:spPr bwMode="auto">
          <a:xfrm>
            <a:off x="2571736" y="2714620"/>
            <a:ext cx="3857652" cy="3857652"/>
          </a:xfrm>
          <a:prstGeom prst="rect">
            <a:avLst/>
          </a:prstGeom>
          <a:noFill/>
          <a:ln w="9525">
            <a:noFill/>
            <a:miter lim="800000"/>
            <a:headEnd/>
            <a:tailEnd/>
          </a:ln>
        </p:spPr>
      </p:pic>
    </p:spTree>
    <p:extLst>
      <p:ext uri="{BB962C8B-B14F-4D97-AF65-F5344CB8AC3E}">
        <p14:creationId xmlns:p14="http://schemas.microsoft.com/office/powerpoint/2010/main" val="3920398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 y="0"/>
            <a:ext cx="4665688" cy="6678751"/>
          </a:xfrm>
          <a:prstGeom prst="rect">
            <a:avLst/>
          </a:prstGeom>
        </p:spPr>
        <p:txBody>
          <a:bodyPr wrap="square">
            <a:spAutoFit/>
          </a:bodyPr>
          <a:lstStyle/>
          <a:p>
            <a:r>
              <a:rPr lang="tr-TR" sz="2400" b="1" dirty="0"/>
              <a:t>BARAJLARIN ETKİLERİNİN AZALTILMASI İÇİN ALINMASI GEREKEN ÖNLEMLER</a:t>
            </a:r>
          </a:p>
          <a:p>
            <a:endParaRPr lang="tr-TR" sz="2400" b="1" dirty="0">
              <a:solidFill>
                <a:srgbClr val="002060"/>
              </a:solidFill>
            </a:endParaRPr>
          </a:p>
          <a:p>
            <a:r>
              <a:rPr lang="tr-TR" sz="2400" dirty="0"/>
              <a:t>• </a:t>
            </a:r>
            <a:r>
              <a:rPr lang="tr-TR" sz="2000" dirty="0"/>
              <a:t>Yüksek biyolojik çeşitliliğe sahip alanlardan uzak durulması</a:t>
            </a:r>
          </a:p>
          <a:p>
            <a:r>
              <a:rPr lang="tr-TR" sz="2000" dirty="0"/>
              <a:t>• Karadaki sıcak noktalardan uzak durulması </a:t>
            </a:r>
          </a:p>
          <a:p>
            <a:r>
              <a:rPr lang="tr-TR" sz="2000" dirty="0"/>
              <a:t>• Risk altında bulunan organizmaların ve özel cinslerin bölgelerinden uzak durulması</a:t>
            </a:r>
          </a:p>
          <a:p>
            <a:r>
              <a:rPr lang="tr-TR" sz="2000" dirty="0"/>
              <a:t> • Yüksek verimliliğe sahip alanlardan uzak durulması</a:t>
            </a:r>
          </a:p>
          <a:p>
            <a:r>
              <a:rPr lang="tr-TR" sz="2000" dirty="0"/>
              <a:t> • </a:t>
            </a:r>
            <a:r>
              <a:rPr lang="tr-TR" sz="2000" dirty="0" err="1"/>
              <a:t>Bio</a:t>
            </a:r>
            <a:r>
              <a:rPr lang="tr-TR" sz="2000" dirty="0"/>
              <a:t> çeşitliliği destekleyecek araştırmalar </a:t>
            </a:r>
          </a:p>
          <a:p>
            <a:r>
              <a:rPr lang="tr-TR" sz="2000" dirty="0"/>
              <a:t> • Göç yollarının tıkanmasının önlenmesi </a:t>
            </a:r>
          </a:p>
          <a:p>
            <a:r>
              <a:rPr lang="tr-TR" sz="2000" dirty="0"/>
              <a:t> • Mevsimlik akış düzeninin korunması</a:t>
            </a:r>
          </a:p>
          <a:p>
            <a:r>
              <a:rPr lang="tr-TR" sz="2000" dirty="0"/>
              <a:t> • Debi miktarının sağlanması </a:t>
            </a:r>
          </a:p>
          <a:p>
            <a:r>
              <a:rPr lang="tr-TR" sz="2000" dirty="0"/>
              <a:t> • Su kalitesinin korunması</a:t>
            </a:r>
          </a:p>
          <a:p>
            <a:r>
              <a:rPr lang="tr-TR" sz="2000" dirty="0"/>
              <a:t> • Kirlenmenin önlenmesi</a:t>
            </a:r>
          </a:p>
          <a:p>
            <a:r>
              <a:rPr lang="tr-TR" sz="2400" dirty="0"/>
              <a:t> </a:t>
            </a:r>
          </a:p>
          <a:p>
            <a:r>
              <a:rPr lang="tr-TR" sz="2400" dirty="0"/>
              <a:t> </a:t>
            </a:r>
          </a:p>
        </p:txBody>
      </p:sp>
      <p:pic>
        <p:nvPicPr>
          <p:cNvPr id="4" name="Picture 2" descr="baraj32"/>
          <p:cNvPicPr>
            <a:picLocks noChangeAspect="1" noChangeArrowheads="1"/>
          </p:cNvPicPr>
          <p:nvPr/>
        </p:nvPicPr>
        <p:blipFill>
          <a:blip r:embed="rId2"/>
          <a:srcRect/>
          <a:stretch>
            <a:fillRect/>
          </a:stretch>
        </p:blipFill>
        <p:spPr bwMode="auto">
          <a:xfrm>
            <a:off x="4572000" y="857232"/>
            <a:ext cx="4360203" cy="4929222"/>
          </a:xfrm>
          <a:prstGeom prst="rect">
            <a:avLst/>
          </a:prstGeom>
          <a:noFill/>
          <a:ln w="9525">
            <a:noFill/>
            <a:miter lim="800000"/>
            <a:headEnd/>
            <a:tailEnd/>
          </a:ln>
        </p:spPr>
      </p:pic>
    </p:spTree>
    <p:extLst>
      <p:ext uri="{BB962C8B-B14F-4D97-AF65-F5344CB8AC3E}">
        <p14:creationId xmlns:p14="http://schemas.microsoft.com/office/powerpoint/2010/main" val="3592357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8596" y="0"/>
            <a:ext cx="8229600" cy="1143000"/>
          </a:xfrm>
        </p:spPr>
        <p:txBody>
          <a:bodyPr>
            <a:normAutofit/>
          </a:bodyPr>
          <a:lstStyle/>
          <a:p>
            <a:r>
              <a:rPr lang="tr-TR" sz="3600" dirty="0"/>
              <a:t>BARAJLARIN KISIMLARI</a:t>
            </a:r>
          </a:p>
        </p:txBody>
      </p:sp>
      <p:sp>
        <p:nvSpPr>
          <p:cNvPr id="3" name="İçerik Yer Tutucusu 2"/>
          <p:cNvSpPr>
            <a:spLocks noGrp="1"/>
          </p:cNvSpPr>
          <p:nvPr>
            <p:ph idx="1"/>
          </p:nvPr>
        </p:nvSpPr>
        <p:spPr>
          <a:xfrm>
            <a:off x="214282" y="1285860"/>
            <a:ext cx="3786214" cy="5143536"/>
          </a:xfrm>
        </p:spPr>
        <p:txBody>
          <a:bodyPr>
            <a:normAutofit fontScale="92500" lnSpcReduction="20000"/>
          </a:bodyPr>
          <a:lstStyle/>
          <a:p>
            <a:pPr marL="0" indent="0" algn="just">
              <a:lnSpc>
                <a:spcPct val="80000"/>
              </a:lnSpc>
              <a:buNone/>
            </a:pPr>
            <a:r>
              <a:rPr lang="tr-TR" dirty="0"/>
              <a:t>1. </a:t>
            </a:r>
            <a:r>
              <a:rPr lang="tr-TR" sz="3600" dirty="0"/>
              <a:t>Baraj gövdesi</a:t>
            </a:r>
          </a:p>
          <a:p>
            <a:pPr marL="0" indent="0" algn="just">
              <a:lnSpc>
                <a:spcPct val="80000"/>
              </a:lnSpc>
              <a:buNone/>
            </a:pPr>
            <a:r>
              <a:rPr lang="tr-TR" sz="3600" dirty="0"/>
              <a:t>2. Baraj gölü</a:t>
            </a:r>
          </a:p>
          <a:p>
            <a:pPr marL="0" indent="0" algn="just">
              <a:lnSpc>
                <a:spcPct val="80000"/>
              </a:lnSpc>
              <a:buNone/>
            </a:pPr>
            <a:r>
              <a:rPr lang="tr-TR" sz="3600" dirty="0"/>
              <a:t>3. Su alma yapısı</a:t>
            </a:r>
          </a:p>
          <a:p>
            <a:pPr marL="0" indent="0" algn="just">
              <a:lnSpc>
                <a:spcPct val="80000"/>
              </a:lnSpc>
              <a:buNone/>
            </a:pPr>
            <a:r>
              <a:rPr lang="tr-TR" sz="3600" dirty="0"/>
              <a:t>4. Dip savak</a:t>
            </a:r>
          </a:p>
          <a:p>
            <a:pPr marL="0" indent="0" algn="just">
              <a:lnSpc>
                <a:spcPct val="80000"/>
              </a:lnSpc>
              <a:buNone/>
            </a:pPr>
            <a:r>
              <a:rPr lang="tr-TR" sz="3600" dirty="0"/>
              <a:t>5. Dolu savak</a:t>
            </a:r>
          </a:p>
          <a:p>
            <a:pPr marL="0" indent="0" algn="just">
              <a:lnSpc>
                <a:spcPct val="80000"/>
              </a:lnSpc>
              <a:buNone/>
            </a:pPr>
            <a:r>
              <a:rPr lang="tr-TR" sz="3600" dirty="0"/>
              <a:t>6.Derivasyon tesisleri</a:t>
            </a:r>
          </a:p>
          <a:p>
            <a:pPr marL="0" indent="0" algn="just">
              <a:lnSpc>
                <a:spcPct val="80000"/>
              </a:lnSpc>
              <a:buNone/>
            </a:pPr>
            <a:r>
              <a:rPr lang="tr-TR" sz="3600" dirty="0"/>
              <a:t>7.Büro, atölye, </a:t>
            </a:r>
            <a:r>
              <a:rPr lang="tr-TR" sz="3600" dirty="0" err="1"/>
              <a:t>lab</a:t>
            </a:r>
            <a:r>
              <a:rPr lang="tr-TR" sz="3600" dirty="0"/>
              <a:t>., lojman, ambar, garaj, park  vb.</a:t>
            </a:r>
          </a:p>
          <a:p>
            <a:pPr marL="0" indent="0" algn="just">
              <a:lnSpc>
                <a:spcPct val="80000"/>
              </a:lnSpc>
              <a:buNone/>
            </a:pPr>
            <a:r>
              <a:rPr lang="tr-TR" sz="3600" dirty="0"/>
              <a:t>8.Diğer tesisler; enerji santralleri, içme suyu  arıtma tesisleri, balık ve  tomruk geçidi</a:t>
            </a:r>
          </a:p>
        </p:txBody>
      </p:sp>
      <p:pic>
        <p:nvPicPr>
          <p:cNvPr id="6146" name="Picture 2" descr="1370340306"/>
          <p:cNvPicPr>
            <a:picLocks noChangeAspect="1" noChangeArrowheads="1"/>
          </p:cNvPicPr>
          <p:nvPr/>
        </p:nvPicPr>
        <p:blipFill>
          <a:blip r:embed="rId2"/>
          <a:srcRect/>
          <a:stretch>
            <a:fillRect/>
          </a:stretch>
        </p:blipFill>
        <p:spPr bwMode="auto">
          <a:xfrm>
            <a:off x="4071934" y="2000240"/>
            <a:ext cx="5072066" cy="4015956"/>
          </a:xfrm>
          <a:prstGeom prst="rect">
            <a:avLst/>
          </a:prstGeom>
          <a:noFill/>
          <a:ln w="9525">
            <a:noFill/>
            <a:miter lim="800000"/>
            <a:headEnd/>
            <a:tailEnd/>
          </a:ln>
        </p:spPr>
      </p:pic>
    </p:spTree>
    <p:extLst>
      <p:ext uri="{BB962C8B-B14F-4D97-AF65-F5344CB8AC3E}">
        <p14:creationId xmlns:p14="http://schemas.microsoft.com/office/powerpoint/2010/main" val="2782804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Barajların Sınıflandırılması</a:t>
            </a:r>
          </a:p>
        </p:txBody>
      </p:sp>
      <p:sp>
        <p:nvSpPr>
          <p:cNvPr id="3" name="İçerik Yer Tutucusu 2"/>
          <p:cNvSpPr>
            <a:spLocks noGrp="1"/>
          </p:cNvSpPr>
          <p:nvPr>
            <p:ph idx="1"/>
          </p:nvPr>
        </p:nvSpPr>
        <p:spPr>
          <a:xfrm>
            <a:off x="251520" y="1412776"/>
            <a:ext cx="8640959" cy="4824536"/>
          </a:xfrm>
        </p:spPr>
        <p:txBody>
          <a:bodyPr>
            <a:normAutofit/>
          </a:bodyPr>
          <a:lstStyle/>
          <a:p>
            <a:pPr marL="0" indent="0" algn="just">
              <a:buNone/>
            </a:pPr>
            <a:r>
              <a:rPr lang="tr-TR" sz="2400" dirty="0"/>
              <a:t>Barajların yükseklik (H) ve göl hacmine (V) göre sınıflandırılması;</a:t>
            </a:r>
          </a:p>
          <a:p>
            <a:pPr marL="0" indent="0" algn="just">
              <a:buNone/>
            </a:pPr>
            <a:r>
              <a:rPr lang="tr-TR" sz="2400" dirty="0"/>
              <a:t>a.) Gölet  H&lt;10 m ve V&lt;5x10</a:t>
            </a:r>
            <a:r>
              <a:rPr lang="tr-TR" sz="2400" baseline="30000" dirty="0"/>
              <a:t>4    </a:t>
            </a:r>
            <a:r>
              <a:rPr lang="tr-TR" sz="2400" dirty="0"/>
              <a:t>m</a:t>
            </a:r>
            <a:r>
              <a:rPr lang="tr-TR" sz="2400" baseline="30000" dirty="0"/>
              <a:t>3</a:t>
            </a:r>
          </a:p>
          <a:p>
            <a:pPr marL="0" indent="0" algn="just">
              <a:buNone/>
            </a:pPr>
            <a:r>
              <a:rPr lang="tr-TR" sz="2400" dirty="0"/>
              <a:t>b.) Ufak Baraj 10m&lt;H&lt;15m ve 5x10</a:t>
            </a:r>
            <a:r>
              <a:rPr lang="tr-TR" sz="2400" baseline="30000" dirty="0"/>
              <a:t>4 </a:t>
            </a:r>
            <a:r>
              <a:rPr lang="tr-TR" sz="2400" dirty="0"/>
              <a:t>m</a:t>
            </a:r>
            <a:r>
              <a:rPr lang="tr-TR" sz="2400" baseline="30000" dirty="0"/>
              <a:t>3</a:t>
            </a:r>
            <a:r>
              <a:rPr lang="tr-TR" sz="2400" dirty="0"/>
              <a:t>&lt;V&lt;1x10</a:t>
            </a:r>
            <a:r>
              <a:rPr lang="tr-TR" sz="2400" baseline="30000" dirty="0"/>
              <a:t>6 </a:t>
            </a:r>
            <a:r>
              <a:rPr lang="tr-TR" sz="2400" dirty="0"/>
              <a:t>m</a:t>
            </a:r>
            <a:r>
              <a:rPr lang="tr-TR" sz="2400" baseline="30000" dirty="0"/>
              <a:t>3</a:t>
            </a:r>
          </a:p>
          <a:p>
            <a:pPr marL="0" indent="0" algn="just">
              <a:buNone/>
            </a:pPr>
            <a:r>
              <a:rPr lang="tr-TR" sz="2400" dirty="0"/>
              <a:t>c.) Büyük Baraj H&gt;15m ve V&gt;1x10</a:t>
            </a:r>
            <a:r>
              <a:rPr lang="tr-TR" sz="2400" baseline="30000" dirty="0"/>
              <a:t>6 </a:t>
            </a:r>
            <a:r>
              <a:rPr lang="tr-TR" sz="2400" dirty="0"/>
              <a:t>m</a:t>
            </a:r>
            <a:r>
              <a:rPr lang="tr-TR" sz="2400" baseline="30000" dirty="0"/>
              <a:t>3</a:t>
            </a:r>
          </a:p>
          <a:p>
            <a:pPr marL="0" indent="0" algn="just">
              <a:buNone/>
            </a:pPr>
            <a:endParaRPr lang="tr-TR" baseline="30000" dirty="0"/>
          </a:p>
        </p:txBody>
      </p:sp>
      <p:pic>
        <p:nvPicPr>
          <p:cNvPr id="4" name="Picture 2" descr="akarsu+santrali"/>
          <p:cNvPicPr>
            <a:picLocks noChangeAspect="1" noChangeArrowheads="1"/>
          </p:cNvPicPr>
          <p:nvPr/>
        </p:nvPicPr>
        <p:blipFill>
          <a:blip r:embed="rId2"/>
          <a:srcRect/>
          <a:stretch>
            <a:fillRect/>
          </a:stretch>
        </p:blipFill>
        <p:spPr bwMode="auto">
          <a:xfrm>
            <a:off x="5072066" y="3429000"/>
            <a:ext cx="4071934" cy="3429000"/>
          </a:xfrm>
          <a:prstGeom prst="rect">
            <a:avLst/>
          </a:prstGeom>
          <a:noFill/>
          <a:ln w="9525">
            <a:noFill/>
            <a:miter lim="800000"/>
            <a:headEnd/>
            <a:tailEnd/>
          </a:ln>
        </p:spPr>
      </p:pic>
      <p:sp>
        <p:nvSpPr>
          <p:cNvPr id="5" name="4 Dikdörtgen"/>
          <p:cNvSpPr/>
          <p:nvPr/>
        </p:nvSpPr>
        <p:spPr>
          <a:xfrm>
            <a:off x="285720" y="3441680"/>
            <a:ext cx="4572000" cy="3416320"/>
          </a:xfrm>
          <a:prstGeom prst="rect">
            <a:avLst/>
          </a:prstGeom>
        </p:spPr>
        <p:txBody>
          <a:bodyPr>
            <a:spAutoFit/>
          </a:bodyPr>
          <a:lstStyle/>
          <a:p>
            <a:pPr algn="just"/>
            <a:r>
              <a:rPr lang="tr-TR" sz="2400" dirty="0"/>
              <a:t>Barajların yapım ve kullanım amaçlarına göre sınıflandırılması;</a:t>
            </a:r>
          </a:p>
          <a:p>
            <a:pPr algn="just"/>
            <a:endParaRPr lang="tr-TR" sz="2400" dirty="0"/>
          </a:p>
          <a:p>
            <a:pPr algn="just"/>
            <a:r>
              <a:rPr lang="tr-TR" sz="2400" dirty="0"/>
              <a:t>a) Cevher Tutma</a:t>
            </a:r>
          </a:p>
          <a:p>
            <a:pPr algn="just"/>
            <a:r>
              <a:rPr lang="tr-TR" sz="2400" dirty="0"/>
              <a:t>b) İçme Suyu Temini ve Sulama</a:t>
            </a:r>
            <a:endParaRPr lang="tr-TR" sz="2400" baseline="30000" dirty="0"/>
          </a:p>
          <a:p>
            <a:pPr algn="just"/>
            <a:r>
              <a:rPr lang="tr-TR" sz="2400" dirty="0"/>
              <a:t>c) Enerji (HES)</a:t>
            </a:r>
            <a:endParaRPr lang="tr-TR" sz="2400" baseline="30000" dirty="0"/>
          </a:p>
          <a:p>
            <a:pPr algn="just"/>
            <a:r>
              <a:rPr lang="tr-TR" sz="2400" dirty="0"/>
              <a:t>d) Taşkınlardan Korunma</a:t>
            </a:r>
            <a:endParaRPr lang="tr-TR" sz="2400" baseline="30000" dirty="0"/>
          </a:p>
          <a:p>
            <a:pPr algn="just"/>
            <a:r>
              <a:rPr lang="tr-TR" sz="2400" dirty="0"/>
              <a:t>e) Sulama</a:t>
            </a:r>
            <a:endParaRPr lang="tr-TR" sz="2400" baseline="30000" dirty="0"/>
          </a:p>
          <a:p>
            <a:pPr algn="just"/>
            <a:r>
              <a:rPr lang="tr-TR" sz="2400" dirty="0"/>
              <a:t>f) Atık Toplama</a:t>
            </a:r>
            <a:endParaRPr lang="tr-TR" sz="2400" baseline="30000" dirty="0"/>
          </a:p>
        </p:txBody>
      </p:sp>
    </p:spTree>
    <p:extLst>
      <p:ext uri="{BB962C8B-B14F-4D97-AF65-F5344CB8AC3E}">
        <p14:creationId xmlns:p14="http://schemas.microsoft.com/office/powerpoint/2010/main" val="2038452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Baraj Tipleri</a:t>
            </a:r>
          </a:p>
        </p:txBody>
      </p:sp>
      <p:sp>
        <p:nvSpPr>
          <p:cNvPr id="3" name="İçerik Yer Tutucusu 2"/>
          <p:cNvSpPr>
            <a:spLocks noGrp="1"/>
          </p:cNvSpPr>
          <p:nvPr>
            <p:ph idx="1"/>
          </p:nvPr>
        </p:nvSpPr>
        <p:spPr>
          <a:xfrm>
            <a:off x="424241" y="1412776"/>
            <a:ext cx="8229600" cy="4824536"/>
          </a:xfrm>
        </p:spPr>
        <p:txBody>
          <a:bodyPr>
            <a:normAutofit/>
          </a:bodyPr>
          <a:lstStyle/>
          <a:p>
            <a:pPr marL="0" indent="0" algn="just">
              <a:buNone/>
            </a:pPr>
            <a:r>
              <a:rPr lang="tr-TR" dirty="0"/>
              <a:t>Baraj tiplerini belirleyen temel faktörler barajın yapılış şekli ve barajın yapımında kullanılan materyallerdir.</a:t>
            </a:r>
          </a:p>
          <a:p>
            <a:pPr marL="0" indent="0" algn="just">
              <a:buNone/>
            </a:pPr>
            <a:r>
              <a:rPr lang="tr-TR" dirty="0"/>
              <a:t>Üç tip baraj vardır.</a:t>
            </a:r>
          </a:p>
          <a:p>
            <a:pPr marL="514350" indent="-514350" algn="just">
              <a:buAutoNum type="arabicPeriod"/>
            </a:pPr>
            <a:r>
              <a:rPr lang="tr-TR" dirty="0"/>
              <a:t>Kagir Barajlar</a:t>
            </a:r>
          </a:p>
          <a:p>
            <a:pPr marL="514350" indent="-514350" algn="just">
              <a:buAutoNum type="arabicPeriod"/>
            </a:pPr>
            <a:r>
              <a:rPr lang="tr-TR" dirty="0"/>
              <a:t>Beton Barajlar</a:t>
            </a:r>
          </a:p>
          <a:p>
            <a:pPr marL="514350" indent="-514350" algn="just">
              <a:buAutoNum type="arabicPeriod"/>
            </a:pPr>
            <a:r>
              <a:rPr lang="tr-TR" dirty="0"/>
              <a:t>Dolgu Barajlar</a:t>
            </a:r>
          </a:p>
          <a:p>
            <a:pPr marL="0" indent="0" algn="just">
              <a:buNone/>
            </a:pPr>
            <a:endParaRPr lang="tr-TR" dirty="0"/>
          </a:p>
        </p:txBody>
      </p:sp>
    </p:spTree>
    <p:extLst>
      <p:ext uri="{BB962C8B-B14F-4D97-AF65-F5344CB8AC3E}">
        <p14:creationId xmlns:p14="http://schemas.microsoft.com/office/powerpoint/2010/main" val="2038452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KAGİR BARAJLAR</a:t>
            </a:r>
          </a:p>
        </p:txBody>
      </p:sp>
      <p:sp>
        <p:nvSpPr>
          <p:cNvPr id="3" name="İçerik Yer Tutucusu 2"/>
          <p:cNvSpPr>
            <a:spLocks noGrp="1"/>
          </p:cNvSpPr>
          <p:nvPr>
            <p:ph idx="1"/>
          </p:nvPr>
        </p:nvSpPr>
        <p:spPr>
          <a:xfrm>
            <a:off x="424241" y="1412776"/>
            <a:ext cx="8229600" cy="2304256"/>
          </a:xfrm>
        </p:spPr>
        <p:txBody>
          <a:bodyPr>
            <a:normAutofit/>
          </a:bodyPr>
          <a:lstStyle/>
          <a:p>
            <a:pPr marL="0" indent="0" algn="just">
              <a:buNone/>
            </a:pPr>
            <a:r>
              <a:rPr lang="tr-TR" dirty="0"/>
              <a:t>Barajın </a:t>
            </a:r>
            <a:r>
              <a:rPr lang="tr-TR" dirty="0" err="1"/>
              <a:t>Menba</a:t>
            </a:r>
            <a:r>
              <a:rPr lang="tr-TR" dirty="0"/>
              <a:t> (akış yukarı) ve Mansap (akış aşağı) yüzleri kesme taşlarla yapılmış olan, araları bağlayıcı ve geçirimsizliği sağlayıcı maddeler ve taşlarla doldurulmuş barajlardır.</a:t>
            </a:r>
          </a:p>
        </p:txBody>
      </p:sp>
      <p:pic>
        <p:nvPicPr>
          <p:cNvPr id="14340" name="Picture 4" descr="http://www2.dsi.gov.tr/bolge/dsi5/resim2/akhas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8906" y="3775891"/>
            <a:ext cx="3775874" cy="264720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araj"/>
          <p:cNvPicPr>
            <a:picLocks noChangeAspect="1" noChangeArrowheads="1"/>
          </p:cNvPicPr>
          <p:nvPr/>
        </p:nvPicPr>
        <p:blipFill>
          <a:blip r:embed="rId3"/>
          <a:srcRect/>
          <a:stretch>
            <a:fillRect/>
          </a:stretch>
        </p:blipFill>
        <p:spPr bwMode="auto">
          <a:xfrm>
            <a:off x="0" y="3714752"/>
            <a:ext cx="4786313" cy="2828925"/>
          </a:xfrm>
          <a:prstGeom prst="rect">
            <a:avLst/>
          </a:prstGeom>
          <a:noFill/>
          <a:ln w="9525">
            <a:noFill/>
            <a:miter lim="800000"/>
            <a:headEnd/>
            <a:tailEnd/>
          </a:ln>
        </p:spPr>
      </p:pic>
    </p:spTree>
    <p:extLst>
      <p:ext uri="{BB962C8B-B14F-4D97-AF65-F5344CB8AC3E}">
        <p14:creationId xmlns:p14="http://schemas.microsoft.com/office/powerpoint/2010/main" val="2038452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1143000"/>
          </a:xfrm>
        </p:spPr>
        <p:txBody>
          <a:bodyPr/>
          <a:lstStyle/>
          <a:p>
            <a:r>
              <a:rPr lang="tr-TR" dirty="0"/>
              <a:t>BETON BARAJLAR</a:t>
            </a:r>
          </a:p>
        </p:txBody>
      </p:sp>
      <p:sp>
        <p:nvSpPr>
          <p:cNvPr id="3" name="İçerik Yer Tutucusu 2"/>
          <p:cNvSpPr>
            <a:spLocks noGrp="1"/>
          </p:cNvSpPr>
          <p:nvPr>
            <p:ph idx="1"/>
          </p:nvPr>
        </p:nvSpPr>
        <p:spPr>
          <a:xfrm>
            <a:off x="251520" y="836712"/>
            <a:ext cx="8229600" cy="2304256"/>
          </a:xfrm>
        </p:spPr>
        <p:txBody>
          <a:bodyPr>
            <a:normAutofit/>
          </a:bodyPr>
          <a:lstStyle/>
          <a:p>
            <a:pPr marL="0" indent="0" algn="just">
              <a:buNone/>
            </a:pPr>
            <a:r>
              <a:rPr lang="tr-TR" dirty="0"/>
              <a:t>Temel yapı taşı olarak beton kullanılan barajlardır.</a:t>
            </a:r>
          </a:p>
          <a:p>
            <a:pPr marL="0" indent="0" algn="just">
              <a:buNone/>
            </a:pPr>
            <a:r>
              <a:rPr lang="tr-TR" dirty="0"/>
              <a:t>Ağırlık, payandalı ve kemer şeklinde üç çeşidi vardır.</a:t>
            </a:r>
          </a:p>
        </p:txBody>
      </p:sp>
      <p:pic>
        <p:nvPicPr>
          <p:cNvPr id="10242" name="Picture 2" descr="http://www.basf-yks.com.tr/TR/referanslar/katki_sistemleri/PublishingImag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44" y="3571876"/>
            <a:ext cx="5067300" cy="302653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kontrahaber.files.wordpress.com/2010/01/bara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3680" y="2529650"/>
            <a:ext cx="2880320" cy="432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720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DOLGU BARAJLAR</a:t>
            </a:r>
          </a:p>
        </p:txBody>
      </p:sp>
      <p:sp>
        <p:nvSpPr>
          <p:cNvPr id="3" name="İçerik Yer Tutucusu 2"/>
          <p:cNvSpPr>
            <a:spLocks noGrp="1"/>
          </p:cNvSpPr>
          <p:nvPr>
            <p:ph idx="1"/>
          </p:nvPr>
        </p:nvSpPr>
        <p:spPr>
          <a:xfrm>
            <a:off x="395536" y="1196752"/>
            <a:ext cx="4462216" cy="3312368"/>
          </a:xfrm>
        </p:spPr>
        <p:txBody>
          <a:bodyPr>
            <a:normAutofit/>
          </a:bodyPr>
          <a:lstStyle/>
          <a:p>
            <a:pPr marL="0" indent="0" algn="just">
              <a:buNone/>
            </a:pPr>
            <a:r>
              <a:rPr lang="tr-TR" sz="2400" dirty="0"/>
              <a:t>Toprak ve kayalar kullanılarak yapılan barajlardır. Bu tip barajlar daha çok geniş vadilerde yapılır ve çoğunlukla sulama ve kısmen elektrik üretimi için kurulurlar. Bu barajların yapımında kaya parçaları, çakıl, kum, kil ve </a:t>
            </a:r>
            <a:r>
              <a:rPr lang="tr-TR" sz="2400" dirty="0" err="1"/>
              <a:t>silt</a:t>
            </a:r>
            <a:r>
              <a:rPr lang="tr-TR" sz="2400" dirty="0"/>
              <a:t> belli oranlarda karışım olarak kullanılır.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2066" y="1500174"/>
            <a:ext cx="4083872" cy="2500330"/>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32" y="4314455"/>
            <a:ext cx="5893256" cy="2543545"/>
          </a:xfrm>
          <a:prstGeom prst="rect">
            <a:avLst/>
          </a:prstGeom>
        </p:spPr>
      </p:pic>
    </p:spTree>
    <p:extLst>
      <p:ext uri="{BB962C8B-B14F-4D97-AF65-F5344CB8AC3E}">
        <p14:creationId xmlns:p14="http://schemas.microsoft.com/office/powerpoint/2010/main" val="1914643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Baraj Yerinin Seçimi </a:t>
            </a:r>
          </a:p>
        </p:txBody>
      </p:sp>
      <p:sp>
        <p:nvSpPr>
          <p:cNvPr id="3" name="İçerik Yer Tutucusu 2"/>
          <p:cNvSpPr>
            <a:spLocks noGrp="1"/>
          </p:cNvSpPr>
          <p:nvPr>
            <p:ph idx="1"/>
          </p:nvPr>
        </p:nvSpPr>
        <p:spPr>
          <a:xfrm>
            <a:off x="424241" y="1412776"/>
            <a:ext cx="8229600" cy="4248472"/>
          </a:xfrm>
        </p:spPr>
        <p:txBody>
          <a:bodyPr>
            <a:normAutofit fontScale="85000" lnSpcReduction="10000"/>
          </a:bodyPr>
          <a:lstStyle/>
          <a:p>
            <a:pPr marL="0" indent="0" algn="just">
              <a:buNone/>
            </a:pPr>
            <a:r>
              <a:rPr lang="tr-TR" dirty="0"/>
              <a:t>Baraj planlama çalışmaları esnasında akarsu vadisinde baraj yapımına uygun yerler belirlenir. Daha sonra baraj yeri alternatifleri ayrıntılı olarak incelenir, üstün ve sakıncalı yönleri karşılaştırılarak en uygun baraj yeri belirlenir. </a:t>
            </a:r>
          </a:p>
          <a:p>
            <a:pPr marL="0" indent="0" algn="just">
              <a:buNone/>
            </a:pPr>
            <a:r>
              <a:rPr lang="tr-TR" dirty="0"/>
              <a:t>1. Baraj yerinin özellikleri: Baraj yerinin topoğrafyası, temelin ve yamaçların jeolojik yapısı, taşıma gücü, muhtemel faylar, çatlaklar, alüvyon kalınlığı, dolu savak yeri ve kapasitesi, derivasyon şartları, ulaşım durumu, baraj inşaatında kullanılacak malzemenin baraj yerine uzaklığı, yapının doğa ile uyumu gibi hususlar incelenir. </a:t>
            </a:r>
          </a:p>
          <a:p>
            <a:pPr marL="514350" indent="-514350" algn="just">
              <a:buAutoNum type="arabicPeriod"/>
            </a:pPr>
            <a:endParaRPr lang="tr-TR" dirty="0"/>
          </a:p>
        </p:txBody>
      </p:sp>
    </p:spTree>
    <p:extLst>
      <p:ext uri="{BB962C8B-B14F-4D97-AF65-F5344CB8AC3E}">
        <p14:creationId xmlns:p14="http://schemas.microsoft.com/office/powerpoint/2010/main" val="55309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Baraj Yerinin Seçimi   </a:t>
            </a:r>
            <a:r>
              <a:rPr lang="tr-TR" sz="2800" dirty="0"/>
              <a:t>devam</a:t>
            </a:r>
            <a:r>
              <a:rPr lang="tr-TR" dirty="0"/>
              <a:t>… </a:t>
            </a:r>
          </a:p>
        </p:txBody>
      </p:sp>
      <p:sp>
        <p:nvSpPr>
          <p:cNvPr id="3" name="İçerik Yer Tutucusu 2"/>
          <p:cNvSpPr>
            <a:spLocks noGrp="1"/>
          </p:cNvSpPr>
          <p:nvPr>
            <p:ph idx="1"/>
          </p:nvPr>
        </p:nvSpPr>
        <p:spPr>
          <a:xfrm>
            <a:off x="424241" y="1412776"/>
            <a:ext cx="8229600" cy="4248472"/>
          </a:xfrm>
        </p:spPr>
        <p:txBody>
          <a:bodyPr>
            <a:normAutofit fontScale="85000" lnSpcReduction="10000"/>
          </a:bodyPr>
          <a:lstStyle/>
          <a:p>
            <a:pPr marL="0" indent="0" algn="just">
              <a:buNone/>
            </a:pPr>
            <a:r>
              <a:rPr lang="tr-TR" dirty="0"/>
              <a:t>2. Göl bölgesinin özellikleri: Göl bölgesinin topoğrafyası ve jeolojik yapısı, kayaların cinsi, kalınlığı ve geçirimsizliği, göl bölgesinin su tutma gibi özellikleri, göl yamaçlarının </a:t>
            </a:r>
            <a:r>
              <a:rPr lang="tr-TR" dirty="0" err="1"/>
              <a:t>stabilitesi</a:t>
            </a:r>
            <a:r>
              <a:rPr lang="tr-TR" dirty="0"/>
              <a:t> ve heyelan durumu incelenir. </a:t>
            </a:r>
          </a:p>
          <a:p>
            <a:pPr marL="0" indent="0" algn="just">
              <a:buNone/>
            </a:pPr>
            <a:r>
              <a:rPr lang="tr-TR" dirty="0"/>
              <a:t>3. Yağış havzasının hidrolik ve hidrolojik özellikleri: Yağış havzasının hidrolik, hidrolojik, meteorolojik, morfolojik özellikleri incelenmelidir. Bu çerçevede yağış akış ilişkilerine bağlı olarak, akarsuyun malzeme taşıma miktarı, </a:t>
            </a:r>
            <a:r>
              <a:rPr lang="tr-TR" dirty="0" err="1"/>
              <a:t>sediment</a:t>
            </a:r>
            <a:r>
              <a:rPr lang="tr-TR" dirty="0"/>
              <a:t> birikimi, sızma, buharlaşma, akarsu drenaj sistemi ve bitki örtüsü incelenir. </a:t>
            </a:r>
          </a:p>
          <a:p>
            <a:pPr marL="514350" indent="-514350" algn="just">
              <a:buAutoNum type="arabicPeriod"/>
            </a:pPr>
            <a:endParaRPr lang="tr-TR" dirty="0"/>
          </a:p>
        </p:txBody>
      </p:sp>
    </p:spTree>
    <p:extLst>
      <p:ext uri="{BB962C8B-B14F-4D97-AF65-F5344CB8AC3E}">
        <p14:creationId xmlns:p14="http://schemas.microsoft.com/office/powerpoint/2010/main" val="3246121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Baraj Yerinin Seçimi    </a:t>
            </a:r>
            <a:r>
              <a:rPr lang="tr-TR" sz="3200" dirty="0"/>
              <a:t>devam</a:t>
            </a:r>
            <a:r>
              <a:rPr lang="tr-TR" dirty="0"/>
              <a:t>… </a:t>
            </a:r>
          </a:p>
        </p:txBody>
      </p:sp>
      <p:sp>
        <p:nvSpPr>
          <p:cNvPr id="3" name="İçerik Yer Tutucusu 2"/>
          <p:cNvSpPr>
            <a:spLocks noGrp="1"/>
          </p:cNvSpPr>
          <p:nvPr>
            <p:ph idx="1"/>
          </p:nvPr>
        </p:nvSpPr>
        <p:spPr>
          <a:xfrm>
            <a:off x="424241" y="1412776"/>
            <a:ext cx="8229600" cy="4248472"/>
          </a:xfrm>
        </p:spPr>
        <p:txBody>
          <a:bodyPr>
            <a:normAutofit fontScale="92500" lnSpcReduction="20000"/>
          </a:bodyPr>
          <a:lstStyle/>
          <a:p>
            <a:pPr marL="0" indent="0" algn="just">
              <a:buNone/>
            </a:pPr>
            <a:r>
              <a:rPr lang="tr-TR" dirty="0"/>
              <a:t>4. İskan, istimlak ve yenileme ile ilgili maliyetler: Baraj gölü nedeni ile bölgede su altında kalacak yerleşim yerleri, endüstriyel tesisler, tarım arazileri, ulaşım yolları gibi tesislerin iskan, istimlak ve yenileme olanakları incelenir. </a:t>
            </a:r>
          </a:p>
          <a:p>
            <a:pPr marL="0" indent="0" algn="just">
              <a:buNone/>
            </a:pPr>
            <a:r>
              <a:rPr lang="tr-TR" dirty="0"/>
              <a:t>5. Çevre etkisi: Baraj nedeni ile bölge ikliminde ve canlı yaşamı dengelerinde oluşacak etkiler, tarım için yeraltı suyu dengesinin korunması (tuzlanma), tarihi yerlerin su altında kalması, bölgenin doğal yapısının bozulmasının sosyal yaşam üzerindeki etkileri incelenir. </a:t>
            </a:r>
          </a:p>
          <a:p>
            <a:pPr marL="514350" indent="-514350" algn="just">
              <a:buAutoNum type="arabicPeriod"/>
            </a:pPr>
            <a:endParaRPr lang="tr-TR" dirty="0"/>
          </a:p>
        </p:txBody>
      </p:sp>
    </p:spTree>
    <p:extLst>
      <p:ext uri="{BB962C8B-B14F-4D97-AF65-F5344CB8AC3E}">
        <p14:creationId xmlns:p14="http://schemas.microsoft.com/office/powerpoint/2010/main" val="2899288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8596" y="0"/>
            <a:ext cx="8229600" cy="1143000"/>
          </a:xfrm>
        </p:spPr>
        <p:txBody>
          <a:bodyPr/>
          <a:lstStyle/>
          <a:p>
            <a:r>
              <a:rPr lang="tr-TR" dirty="0"/>
              <a:t>Baraj Nedir?</a:t>
            </a:r>
          </a:p>
        </p:txBody>
      </p:sp>
      <p:sp>
        <p:nvSpPr>
          <p:cNvPr id="3" name="İçerik Yer Tutucusu 2"/>
          <p:cNvSpPr>
            <a:spLocks noGrp="1"/>
          </p:cNvSpPr>
          <p:nvPr>
            <p:ph idx="1"/>
          </p:nvPr>
        </p:nvSpPr>
        <p:spPr>
          <a:xfrm>
            <a:off x="571472" y="1000108"/>
            <a:ext cx="8229600" cy="1728192"/>
          </a:xfrm>
        </p:spPr>
        <p:txBody>
          <a:bodyPr/>
          <a:lstStyle/>
          <a:p>
            <a:pPr marL="0" indent="0" algn="just">
              <a:buNone/>
            </a:pPr>
            <a:r>
              <a:rPr lang="tr-TR" dirty="0"/>
              <a:t>Tanım 1: Baraj, farklı mühendislik yapıları için, oluşturulan bir arada bulundurma veya tutma yapısı olarak tanımlanır.</a:t>
            </a:r>
          </a:p>
        </p:txBody>
      </p:sp>
      <p:pic>
        <p:nvPicPr>
          <p:cNvPr id="2050" name="Picture 2" descr="http://www.kaynatiyoruz.com/site/resimler/2013/02/3412_barajlardan-elektrik-nasil-uretilir-300x207.nasil-neden-nic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82" y="2643182"/>
            <a:ext cx="4320480" cy="2981133"/>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4786298" y="2143116"/>
            <a:ext cx="4357702" cy="1631216"/>
          </a:xfrm>
          <a:prstGeom prst="rect">
            <a:avLst/>
          </a:prstGeom>
        </p:spPr>
        <p:txBody>
          <a:bodyPr wrap="square">
            <a:spAutoFit/>
          </a:bodyPr>
          <a:lstStyle/>
          <a:p>
            <a:pPr algn="just"/>
            <a:r>
              <a:rPr lang="tr-TR" sz="2000" dirty="0"/>
              <a:t>Barajlar, jeolojinin mühendislik işlemlerine uygulandığı, çevre, inşaat, maden ve jeoloji mühendislerinin işbirliği içinde oldukları önemli çalışma konularından biridir. </a:t>
            </a:r>
          </a:p>
        </p:txBody>
      </p:sp>
      <p:pic>
        <p:nvPicPr>
          <p:cNvPr id="6" name="Picture 4" descr="http://www.karadenizdesonnokta.com.tr/public/UserFiles/atasu-baraj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8" y="3786190"/>
            <a:ext cx="3528392" cy="2812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912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Baraj yeri ve </a:t>
            </a:r>
            <a:r>
              <a:rPr lang="tr-TR" dirty="0" err="1"/>
              <a:t>topoğrafik</a:t>
            </a:r>
            <a:r>
              <a:rPr lang="tr-TR" dirty="0"/>
              <a:t> durum</a:t>
            </a:r>
          </a:p>
        </p:txBody>
      </p:sp>
      <p:sp>
        <p:nvSpPr>
          <p:cNvPr id="3" name="İçerik Yer Tutucusu 2"/>
          <p:cNvSpPr>
            <a:spLocks noGrp="1"/>
          </p:cNvSpPr>
          <p:nvPr>
            <p:ph idx="1"/>
          </p:nvPr>
        </p:nvSpPr>
        <p:spPr>
          <a:xfrm>
            <a:off x="424241" y="1412776"/>
            <a:ext cx="8229600" cy="5230934"/>
          </a:xfrm>
        </p:spPr>
        <p:txBody>
          <a:bodyPr>
            <a:normAutofit fontScale="77500" lnSpcReduction="20000"/>
          </a:bodyPr>
          <a:lstStyle/>
          <a:p>
            <a:pPr marL="0" indent="0" algn="just">
              <a:buNone/>
            </a:pPr>
            <a:r>
              <a:rPr lang="tr-TR" dirty="0"/>
              <a:t>Baraj yerinin topoğrafyası, baraj tipinin seçiminde dikkate alınan ilk kriterdir. </a:t>
            </a:r>
          </a:p>
          <a:p>
            <a:pPr marL="0" indent="0" algn="just">
              <a:buNone/>
            </a:pPr>
            <a:r>
              <a:rPr lang="tr-TR" b="1" dirty="0"/>
              <a:t>Dar vadiler</a:t>
            </a:r>
            <a:r>
              <a:rPr lang="tr-TR" dirty="0"/>
              <a:t>: Kemer ve ağırlık barajların projelendirilmesinde elverişlidir. </a:t>
            </a:r>
          </a:p>
          <a:p>
            <a:pPr marL="0" indent="0" algn="just">
              <a:buNone/>
            </a:pPr>
            <a:endParaRPr lang="tr-TR" dirty="0"/>
          </a:p>
          <a:p>
            <a:pPr marL="0" indent="0" algn="just">
              <a:buNone/>
            </a:pPr>
            <a:r>
              <a:rPr lang="tr-TR" b="1" dirty="0"/>
              <a:t>Derin bir vadi ile üst kotlarda yatık yamaç </a:t>
            </a:r>
            <a:r>
              <a:rPr lang="tr-TR" dirty="0"/>
              <a:t>kombinasyonlarında karma tipte baraj gövdeleri projelendirilebilir. Beton barajlar genellikle geniş vadilerde ekonomik değildir. </a:t>
            </a:r>
          </a:p>
          <a:p>
            <a:pPr marL="0" indent="0" algn="just">
              <a:buNone/>
            </a:pPr>
            <a:endParaRPr lang="tr-TR" dirty="0"/>
          </a:p>
          <a:p>
            <a:pPr marL="0" indent="0" algn="just">
              <a:buNone/>
            </a:pPr>
            <a:r>
              <a:rPr lang="tr-TR" b="1" dirty="0"/>
              <a:t>Az dalgalı araziler ve geniş vadiler</a:t>
            </a:r>
            <a:r>
              <a:rPr lang="tr-TR" dirty="0"/>
              <a:t>: Dolgu baraj için uygundur. </a:t>
            </a:r>
          </a:p>
          <a:p>
            <a:pPr marL="0" indent="0" algn="just">
              <a:buNone/>
            </a:pPr>
            <a:endParaRPr lang="tr-TR" dirty="0"/>
          </a:p>
          <a:p>
            <a:pPr marL="0" indent="0" algn="just">
              <a:buNone/>
            </a:pPr>
            <a:r>
              <a:rPr lang="tr-TR" b="1" dirty="0"/>
              <a:t>Derin ve dar vadiler</a:t>
            </a:r>
            <a:r>
              <a:rPr lang="tr-TR" dirty="0"/>
              <a:t>: Özellikle dolu savağın yerleştirileceği uygun bir boyun oluşmadığı durumda, eğer vadinin yamaçları sağlamsa kemer baraj, aksi durumda beton baraj düşünülür. </a:t>
            </a:r>
          </a:p>
        </p:txBody>
      </p:sp>
    </p:spTree>
    <p:extLst>
      <p:ext uri="{BB962C8B-B14F-4D97-AF65-F5344CB8AC3E}">
        <p14:creationId xmlns:p14="http://schemas.microsoft.com/office/powerpoint/2010/main" val="1154295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71472" y="0"/>
            <a:ext cx="8229600" cy="1143000"/>
          </a:xfrm>
        </p:spPr>
        <p:txBody>
          <a:bodyPr/>
          <a:lstStyle/>
          <a:p>
            <a:r>
              <a:rPr lang="tr-TR" dirty="0"/>
              <a:t>Baraj yeri ve jeolojik yapı: </a:t>
            </a:r>
          </a:p>
        </p:txBody>
      </p:sp>
      <p:sp>
        <p:nvSpPr>
          <p:cNvPr id="3" name="İçerik Yer Tutucusu 2"/>
          <p:cNvSpPr>
            <a:spLocks noGrp="1"/>
          </p:cNvSpPr>
          <p:nvPr>
            <p:ph idx="1"/>
          </p:nvPr>
        </p:nvSpPr>
        <p:spPr>
          <a:xfrm>
            <a:off x="424241" y="1071546"/>
            <a:ext cx="8229600" cy="5786454"/>
          </a:xfrm>
        </p:spPr>
        <p:txBody>
          <a:bodyPr>
            <a:normAutofit fontScale="55000" lnSpcReduction="20000"/>
          </a:bodyPr>
          <a:lstStyle/>
          <a:p>
            <a:pPr marL="0" indent="0" algn="just">
              <a:buNone/>
            </a:pPr>
            <a:r>
              <a:rPr lang="tr-TR" sz="3600" u="sng" dirty="0"/>
              <a:t>Baraj yerinin jeolojisi baraj türü üzerinde etki eden etkenlerden en önemlisidir. </a:t>
            </a:r>
            <a:r>
              <a:rPr lang="tr-TR" sz="3600" dirty="0"/>
              <a:t>Tabiatta çok çeşitli temel türüne rastlamakla birlikte, genel olarak temeller dört grupta toplanabilir: </a:t>
            </a:r>
          </a:p>
          <a:p>
            <a:pPr marL="0" indent="0" algn="just">
              <a:buNone/>
            </a:pPr>
            <a:endParaRPr lang="tr-TR" sz="3600" dirty="0"/>
          </a:p>
          <a:p>
            <a:pPr marL="514350" indent="-514350" algn="just">
              <a:buAutoNum type="alphaLcPeriod"/>
            </a:pPr>
            <a:r>
              <a:rPr lang="tr-TR" sz="3600" b="1" dirty="0"/>
              <a:t>Sağlam kaya temeller: </a:t>
            </a:r>
            <a:r>
              <a:rPr lang="tr-TR" sz="3600" dirty="0"/>
              <a:t>Bunlar taşıma güçleri yüksek, homojen ve genel olarak  geçirimsizdirler. Her tür baraj için uygundurlar. </a:t>
            </a:r>
          </a:p>
          <a:p>
            <a:pPr marL="0" indent="0" algn="just">
              <a:buNone/>
            </a:pPr>
            <a:r>
              <a:rPr lang="tr-TR" sz="3600" dirty="0"/>
              <a:t>b. </a:t>
            </a:r>
            <a:r>
              <a:rPr lang="tr-TR" sz="3600" b="1" dirty="0"/>
              <a:t>Çakıl temeller</a:t>
            </a:r>
            <a:r>
              <a:rPr lang="tr-TR" sz="3600" dirty="0"/>
              <a:t>: Bu temellerde, taşıma gücü oldukça iyi, oturma miktarları ihmal - edilebilir mertebede, fakat geçirimlilik yüksektir. İyi sıkışmış durumda iseler,  toprak dolgu, kaya dolgu ve alçak beton ağırlık barajı için uygundurlar. Bunlarda bir takım sızdırmayı azaltıcı tedbirlerin alınması gerekir. </a:t>
            </a:r>
          </a:p>
          <a:p>
            <a:pPr marL="0" indent="0" algn="just">
              <a:buNone/>
            </a:pPr>
            <a:endParaRPr lang="tr-TR" sz="3600" dirty="0"/>
          </a:p>
          <a:p>
            <a:pPr marL="0" indent="0" algn="just">
              <a:buNone/>
            </a:pPr>
            <a:r>
              <a:rPr lang="tr-TR" sz="3600" dirty="0"/>
              <a:t>c. </a:t>
            </a:r>
            <a:r>
              <a:rPr lang="tr-TR" sz="3600" b="1" dirty="0" err="1"/>
              <a:t>Silt</a:t>
            </a:r>
            <a:r>
              <a:rPr lang="tr-TR" sz="3600" b="1" dirty="0"/>
              <a:t> veya ince kum temeller</a:t>
            </a:r>
            <a:r>
              <a:rPr lang="tr-TR" sz="3600" dirty="0"/>
              <a:t>: Taşıma güçleri az, oturma miktarları çok ve  geçirimlilikleri çok olan bu temellerde erozyon (aşınma) meydana gelebilir. Bu bakımdan alçak beton ve toprak dolgu barajlar için elverişli temellerdir. </a:t>
            </a:r>
          </a:p>
          <a:p>
            <a:pPr marL="0" indent="0" algn="just">
              <a:buNone/>
            </a:pPr>
            <a:endParaRPr lang="tr-TR" sz="3600" dirty="0"/>
          </a:p>
          <a:p>
            <a:pPr marL="0" indent="0" algn="just">
              <a:buNone/>
            </a:pPr>
            <a:r>
              <a:rPr lang="tr-TR" sz="3600" dirty="0"/>
              <a:t>d. </a:t>
            </a:r>
            <a:r>
              <a:rPr lang="tr-TR" sz="3600" b="1" dirty="0"/>
              <a:t>Kil temeller</a:t>
            </a:r>
            <a:r>
              <a:rPr lang="tr-TR" sz="3600" dirty="0"/>
              <a:t>: Bunların taşıma gücü çok az, konsolidasyondan dolayı oturma  miktarları çok yüksek ve geçirimlilikleri azdır. Bu yüzden ancak alçak toprak  dolgu barajlar için tavsiye edilirler. </a:t>
            </a:r>
          </a:p>
          <a:p>
            <a:pPr marL="514350" indent="-514350" algn="just">
              <a:buAutoNum type="alphaLcPeriod"/>
            </a:pPr>
            <a:endParaRPr lang="tr-TR" dirty="0"/>
          </a:p>
          <a:p>
            <a:pPr marL="514350" indent="-514350" algn="just">
              <a:buAutoNum type="alphaLcPeriod"/>
            </a:pPr>
            <a:endParaRPr lang="tr-TR" dirty="0"/>
          </a:p>
        </p:txBody>
      </p:sp>
    </p:spTree>
    <p:extLst>
      <p:ext uri="{BB962C8B-B14F-4D97-AF65-F5344CB8AC3E}">
        <p14:creationId xmlns:p14="http://schemas.microsoft.com/office/powerpoint/2010/main" val="2119455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endParaRPr lang="tr-TR" dirty="0"/>
          </a:p>
        </p:txBody>
      </p:sp>
      <p:sp>
        <p:nvSpPr>
          <p:cNvPr id="3" name="İçerik Yer Tutucusu 2"/>
          <p:cNvSpPr>
            <a:spLocks noGrp="1"/>
          </p:cNvSpPr>
          <p:nvPr>
            <p:ph idx="1"/>
          </p:nvPr>
        </p:nvSpPr>
        <p:spPr>
          <a:xfrm>
            <a:off x="571472" y="1214422"/>
            <a:ext cx="8229600" cy="4786346"/>
          </a:xfrm>
        </p:spPr>
        <p:txBody>
          <a:bodyPr>
            <a:normAutofit fontScale="85000" lnSpcReduction="10000"/>
          </a:bodyPr>
          <a:lstStyle/>
          <a:p>
            <a:pPr marL="0" indent="0" algn="just">
              <a:buNone/>
            </a:pPr>
            <a:r>
              <a:rPr lang="tr-TR" dirty="0"/>
              <a:t>Barajın yapılacağı alan aktif bir deprem bölgesi ise, depremden doğacak dinamik yüklerin dikkate alınması gerekir. Deprem etkilerine karşı barajların hassaslık sırası:</a:t>
            </a:r>
          </a:p>
          <a:p>
            <a:pPr marL="0" indent="0" algn="just">
              <a:buNone/>
            </a:pPr>
            <a:r>
              <a:rPr lang="tr-TR" dirty="0"/>
              <a:t>kemer, payandalı, kaya dolgu, ağırlık ve toprak dolgudur.</a:t>
            </a:r>
          </a:p>
          <a:p>
            <a:pPr marL="0" indent="0" algn="just">
              <a:buNone/>
            </a:pPr>
            <a:endParaRPr lang="tr-TR" dirty="0"/>
          </a:p>
          <a:p>
            <a:pPr marL="0" indent="0" algn="just">
              <a:buNone/>
            </a:pPr>
            <a:r>
              <a:rPr lang="tr-TR" dirty="0"/>
              <a:t>Baraj gölü yamaçlarından heyelan ile göle akabilecek zemin kütleleri büyük dalgalar oluşturulabilir. Bu gibi durumlarda beton barajlar tercih edilebilir. </a:t>
            </a:r>
          </a:p>
          <a:p>
            <a:pPr marL="0" indent="0" algn="just">
              <a:buNone/>
            </a:pPr>
            <a:endParaRPr lang="tr-TR" dirty="0"/>
          </a:p>
          <a:p>
            <a:pPr marL="0" indent="0" algn="just">
              <a:buNone/>
            </a:pPr>
            <a:r>
              <a:rPr lang="tr-TR" dirty="0"/>
              <a:t>Büyük akarsularda oluşabilecek </a:t>
            </a:r>
            <a:r>
              <a:rPr lang="tr-TR" b="1" dirty="0"/>
              <a:t>büyük taşkınlar büyük kapasiteli savakların yapılmasını</a:t>
            </a:r>
            <a:r>
              <a:rPr lang="tr-TR" dirty="0"/>
              <a:t> gerektirir.</a:t>
            </a:r>
          </a:p>
          <a:p>
            <a:pPr marL="0" indent="0" algn="just">
              <a:buNone/>
            </a:pPr>
            <a:endParaRPr lang="tr-TR" dirty="0"/>
          </a:p>
          <a:p>
            <a:pPr marL="0" indent="0" algn="just">
              <a:buNone/>
            </a:pPr>
            <a:endParaRPr lang="tr-TR" dirty="0"/>
          </a:p>
        </p:txBody>
      </p:sp>
    </p:spTree>
    <p:extLst>
      <p:ext uri="{BB962C8B-B14F-4D97-AF65-F5344CB8AC3E}">
        <p14:creationId xmlns:p14="http://schemas.microsoft.com/office/powerpoint/2010/main" val="3461214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400" dirty="0"/>
              <a:t>HES </a:t>
            </a:r>
            <a:r>
              <a:rPr lang="tr-TR" sz="2400" dirty="0" err="1"/>
              <a:t>ler</a:t>
            </a:r>
            <a:r>
              <a:rPr lang="tr-TR" sz="2400" dirty="0"/>
              <a:t> çevreyle uyumlu, temiz, yenilenebilir, yüksek verimli (% 90'ın üzerinde), yakıt gideri olmayan, enerji fiyatlarında sigorta rolü üstlenen, uzun ömürlü (200 yıl), yatırımı geri ödeme süresi kısa (5-10 yıl), işletme gideri çok düşük (yaklaşık 0,2 </a:t>
            </a:r>
            <a:r>
              <a:rPr lang="tr-TR" sz="2400" dirty="0" err="1"/>
              <a:t>cent</a:t>
            </a:r>
            <a:r>
              <a:rPr lang="tr-TR" sz="2400" dirty="0"/>
              <a:t>/</a:t>
            </a:r>
            <a:r>
              <a:rPr lang="tr-TR" sz="2400" dirty="0" err="1"/>
              <a:t>kwh</a:t>
            </a:r>
            <a:r>
              <a:rPr lang="tr-TR" sz="2400" dirty="0"/>
              <a:t>), dışa bağımlı olmayan yerli bir kaynaktır.</a:t>
            </a:r>
          </a:p>
          <a:p>
            <a:r>
              <a:rPr lang="tr-TR" sz="2400" dirty="0"/>
              <a:t>Parasal olarak değerlendirilemeyen, ölçülemeyen sosyal, kültürel, istihdam ve ekonomik kalkınmaya yönelik faydalar sağlar.</a:t>
            </a:r>
          </a:p>
          <a:p>
            <a:r>
              <a:rPr lang="tr-TR" sz="2400" dirty="0"/>
              <a:t>Çevresinde yapılacak tesisleri ile turizme katkı sağlar.</a:t>
            </a:r>
          </a:p>
          <a:p>
            <a:r>
              <a:rPr lang="tr-TR" sz="2400" dirty="0"/>
              <a:t> Su sporları etkinliklerine zemin hazırlar.</a:t>
            </a:r>
          </a:p>
        </p:txBody>
      </p:sp>
      <p:sp>
        <p:nvSpPr>
          <p:cNvPr id="4" name="3 Başlık"/>
          <p:cNvSpPr>
            <a:spLocks noGrp="1"/>
          </p:cNvSpPr>
          <p:nvPr>
            <p:ph type="title"/>
          </p:nvPr>
        </p:nvSpPr>
        <p:spPr/>
        <p:txBody>
          <a:bodyPr/>
          <a:lstStyle/>
          <a:p>
            <a:r>
              <a:rPr lang="tr-TR" dirty="0"/>
              <a:t>HES</a:t>
            </a:r>
          </a:p>
        </p:txBody>
      </p:sp>
    </p:spTree>
    <p:extLst>
      <p:ext uri="{BB962C8B-B14F-4D97-AF65-F5344CB8AC3E}">
        <p14:creationId xmlns:p14="http://schemas.microsoft.com/office/powerpoint/2010/main" val="3557136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71472" y="1000108"/>
            <a:ext cx="7886700" cy="3286148"/>
          </a:xfrm>
        </p:spPr>
        <p:txBody>
          <a:bodyPr>
            <a:normAutofit fontScale="77500" lnSpcReduction="20000"/>
          </a:bodyPr>
          <a:lstStyle/>
          <a:p>
            <a:pPr marL="0" indent="0">
              <a:buNone/>
            </a:pPr>
            <a:endParaRPr lang="tr-TR" dirty="0"/>
          </a:p>
          <a:p>
            <a:r>
              <a:rPr lang="tr-TR" dirty="0"/>
              <a:t>Barajlar, konumuna göre bazı taşınmazların su altında kalmasına neden olur.</a:t>
            </a:r>
          </a:p>
          <a:p>
            <a:r>
              <a:rPr lang="tr-TR" dirty="0"/>
              <a:t>Orman, iskan alanları vb. su altına kalabilir.</a:t>
            </a:r>
          </a:p>
          <a:p>
            <a:r>
              <a:rPr lang="tr-TR" dirty="0"/>
              <a:t>Vadide dere boyu giden kara yollarının baraj gövdesi yüksekliğini aşması için yeni yolların yapımı gerekir ve yollar bir miktar uzar.</a:t>
            </a:r>
          </a:p>
          <a:p>
            <a:r>
              <a:rPr lang="tr-TR" dirty="0"/>
              <a:t>Baraj alanında kalan yerlerde nadir bazı bitki ve hayvan türleri yok olabilir.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71942"/>
            <a:ext cx="9144000" cy="2786058"/>
          </a:xfrm>
          <a:prstGeom prst="rect">
            <a:avLst/>
          </a:prstGeom>
        </p:spPr>
      </p:pic>
      <p:sp>
        <p:nvSpPr>
          <p:cNvPr id="5" name="4 Başlık"/>
          <p:cNvSpPr>
            <a:spLocks noGrp="1"/>
          </p:cNvSpPr>
          <p:nvPr>
            <p:ph type="title"/>
          </p:nvPr>
        </p:nvSpPr>
        <p:spPr/>
        <p:txBody>
          <a:bodyPr/>
          <a:lstStyle/>
          <a:p>
            <a:r>
              <a:rPr lang="tr-TR" dirty="0" err="1"/>
              <a:t>HES’lerin</a:t>
            </a:r>
            <a:r>
              <a:rPr lang="tr-TR" dirty="0"/>
              <a:t> Olumsuz Etkileri</a:t>
            </a:r>
          </a:p>
        </p:txBody>
      </p:sp>
    </p:spTree>
    <p:extLst>
      <p:ext uri="{BB962C8B-B14F-4D97-AF65-F5344CB8AC3E}">
        <p14:creationId xmlns:p14="http://schemas.microsoft.com/office/powerpoint/2010/main" val="2393711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00124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marL="0" indent="0"/>
            <a:r>
              <a:rPr lang="tr-TR" dirty="0"/>
              <a:t>SONDAJ TEKNİĞİ</a:t>
            </a:r>
          </a:p>
        </p:txBody>
      </p:sp>
      <p:sp>
        <p:nvSpPr>
          <p:cNvPr id="3" name="İçerik Yer Tutucusu 2"/>
          <p:cNvSpPr>
            <a:spLocks noGrp="1"/>
          </p:cNvSpPr>
          <p:nvPr>
            <p:ph idx="1"/>
          </p:nvPr>
        </p:nvSpPr>
        <p:spPr>
          <a:xfrm>
            <a:off x="500034" y="1500174"/>
            <a:ext cx="8229600" cy="4032448"/>
          </a:xfrm>
        </p:spPr>
        <p:txBody>
          <a:bodyPr>
            <a:noAutofit/>
          </a:bodyPr>
          <a:lstStyle/>
          <a:p>
            <a:pPr marL="0" indent="0" algn="just">
              <a:lnSpc>
                <a:spcPct val="90000"/>
              </a:lnSpc>
              <a:buNone/>
            </a:pPr>
            <a:r>
              <a:rPr lang="tr-TR" sz="2400" dirty="0">
                <a:latin typeface="+mj-lt"/>
              </a:rPr>
              <a:t>SONDAJ: </a:t>
            </a:r>
            <a:r>
              <a:rPr lang="tr-TR" sz="2400" dirty="0">
                <a:solidFill>
                  <a:srgbClr val="000000"/>
                </a:solidFill>
                <a:latin typeface="+mj-lt"/>
              </a:rPr>
              <a:t>özellikle bu iş kolu için dizayn edilmiş araç ve ekipman kullanılarak katı ortamda ve her yönde açılan kuyu ve benzeri işlemlere denir.</a:t>
            </a:r>
          </a:p>
          <a:p>
            <a:pPr algn="just">
              <a:lnSpc>
                <a:spcPct val="90000"/>
              </a:lnSpc>
            </a:pPr>
            <a:endParaRPr lang="tr-TR" sz="2400" dirty="0">
              <a:solidFill>
                <a:srgbClr val="000000"/>
              </a:solidFill>
              <a:latin typeface="+mj-lt"/>
            </a:endParaRPr>
          </a:p>
          <a:p>
            <a:pPr marL="0" indent="0" algn="just">
              <a:lnSpc>
                <a:spcPct val="90000"/>
              </a:lnSpc>
              <a:buNone/>
            </a:pPr>
            <a:r>
              <a:rPr lang="tr-TR" sz="2400" dirty="0" err="1">
                <a:solidFill>
                  <a:srgbClr val="000000"/>
                </a:solidFill>
                <a:latin typeface="+mj-lt"/>
              </a:rPr>
              <a:t>Sondajcılığı</a:t>
            </a:r>
            <a:r>
              <a:rPr lang="tr-TR" sz="2400" dirty="0">
                <a:solidFill>
                  <a:srgbClr val="000000"/>
                </a:solidFill>
                <a:latin typeface="+mj-lt"/>
              </a:rPr>
              <a:t> diğer iş kollarından ayıran en önemli özellik, görünmeyen bir derinlikte, sisteme verilen ağırlık, basınç ve diğer algılama tekniklerinin vermiş olduğu bilgilerle yapılıyor olmasıdır.  </a:t>
            </a:r>
          </a:p>
          <a:p>
            <a:pPr algn="just">
              <a:lnSpc>
                <a:spcPct val="90000"/>
              </a:lnSpc>
            </a:pPr>
            <a:endParaRPr lang="tr-TR" sz="2400" dirty="0">
              <a:solidFill>
                <a:srgbClr val="000000"/>
              </a:solidFill>
              <a:latin typeface="+mj-lt"/>
            </a:endParaRPr>
          </a:p>
          <a:p>
            <a:pPr marL="0" indent="0" algn="just">
              <a:lnSpc>
                <a:spcPct val="90000"/>
              </a:lnSpc>
              <a:buNone/>
            </a:pPr>
            <a:r>
              <a:rPr lang="tr-TR" sz="2400" dirty="0">
                <a:solidFill>
                  <a:srgbClr val="000000"/>
                </a:solidFill>
                <a:latin typeface="+mj-lt"/>
              </a:rPr>
              <a:t>Sondaj, eski çağlardan günümüze değin, insanoğlu tarafından yeraltı doğal zenginliklerinin saptanmasında ve hammadde üretime yönelik bir araçtır.</a:t>
            </a:r>
          </a:p>
          <a:p>
            <a:pPr marL="0" indent="0" algn="just">
              <a:lnSpc>
                <a:spcPct val="90000"/>
              </a:lnSpc>
              <a:buNone/>
            </a:pPr>
            <a:r>
              <a:rPr lang="tr-TR" sz="2400" dirty="0">
                <a:solidFill>
                  <a:srgbClr val="000000"/>
                </a:solidFill>
              </a:rPr>
              <a:t>Sondajcılık ile ilgili yazılan kitaplarda, ilk sondaj faaliyetlerinin 4000 yıl öncesine dayandığı ve Çinliler tarafından yapıldığı ifade edilmektedir.  </a:t>
            </a:r>
          </a:p>
          <a:p>
            <a:pPr marL="0" indent="0" algn="just">
              <a:lnSpc>
                <a:spcPct val="90000"/>
              </a:lnSpc>
              <a:buNone/>
            </a:pPr>
            <a:endParaRPr lang="tr-TR" sz="2400" dirty="0">
              <a:solidFill>
                <a:srgbClr val="000000"/>
              </a:solidFill>
              <a:latin typeface="+mj-lt"/>
            </a:endParaRPr>
          </a:p>
        </p:txBody>
      </p:sp>
    </p:spTree>
    <p:extLst>
      <p:ext uri="{BB962C8B-B14F-4D97-AF65-F5344CB8AC3E}">
        <p14:creationId xmlns:p14="http://schemas.microsoft.com/office/powerpoint/2010/main" val="2879797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5" name="Rectangle 15" descr="Oak"/>
          <p:cNvSpPr>
            <a:spLocks noGrp="1" noChangeArrowheads="1"/>
          </p:cNvSpPr>
          <p:nvPr>
            <p:ph type="title"/>
          </p:nvPr>
        </p:nvSpPr>
        <p:spPr>
          <a:xfrm>
            <a:off x="0" y="0"/>
            <a:ext cx="7704138" cy="750887"/>
          </a:xfrm>
          <a:noFill/>
        </p:spPr>
        <p:txBody>
          <a:bodyPr/>
          <a:lstStyle/>
          <a:p>
            <a:r>
              <a:rPr lang="tr-TR" sz="1600" dirty="0">
                <a:solidFill>
                  <a:srgbClr val="000000"/>
                </a:solidFill>
                <a:effectLst>
                  <a:outerShdw blurRad="38100" dist="38100" dir="2700000" algn="tl">
                    <a:srgbClr val="FFFFFF"/>
                  </a:outerShdw>
                </a:effectLst>
                <a:latin typeface="Comic Sans MS" pitchFamily="66" charset="0"/>
              </a:rPr>
              <a:t>İlkel Sondaj Donanımları</a:t>
            </a:r>
          </a:p>
        </p:txBody>
      </p:sp>
      <p:pic>
        <p:nvPicPr>
          <p:cNvPr id="25622" name="Picture 22" descr="ilkel darbeli donanım"/>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285720" y="857232"/>
            <a:ext cx="3338513" cy="4198937"/>
          </a:xfrm>
          <a:noFill/>
          <a:ln w="57150">
            <a:solidFill>
              <a:srgbClr val="FF3300"/>
            </a:solidFill>
            <a:miter lim="800000"/>
            <a:headEnd/>
            <a:tailEnd/>
          </a:ln>
        </p:spPr>
      </p:pic>
      <p:pic>
        <p:nvPicPr>
          <p:cNvPr id="25623" name="Picture 23" descr="ilkel döner donanım"/>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429256" y="142852"/>
            <a:ext cx="3462337" cy="4198937"/>
          </a:xfrm>
          <a:noFill/>
          <a:ln w="57150">
            <a:solidFill>
              <a:srgbClr val="FF3300"/>
            </a:solidFill>
            <a:miter lim="800000"/>
            <a:headEnd/>
            <a:tailEnd/>
          </a:ln>
        </p:spPr>
      </p:pic>
      <p:pic>
        <p:nvPicPr>
          <p:cNvPr id="5" name="Picture 7" descr="Picture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7620" y="4572008"/>
            <a:ext cx="4505332" cy="2285992"/>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33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6" name="Picture 8" descr="Picture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28"/>
            <a:ext cx="4247802" cy="6062068"/>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7" descr="Picture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3742" y="3143248"/>
            <a:ext cx="4840258" cy="3344869"/>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4" name="3 Dikdörtgen"/>
          <p:cNvSpPr/>
          <p:nvPr/>
        </p:nvSpPr>
        <p:spPr>
          <a:xfrm>
            <a:off x="4286248" y="285728"/>
            <a:ext cx="4572000" cy="2585323"/>
          </a:xfrm>
          <a:prstGeom prst="rect">
            <a:avLst/>
          </a:prstGeom>
        </p:spPr>
        <p:txBody>
          <a:bodyPr>
            <a:spAutoFit/>
          </a:bodyPr>
          <a:lstStyle/>
          <a:p>
            <a:pPr algn="just"/>
            <a:r>
              <a:rPr lang="tr-TR" dirty="0">
                <a:solidFill>
                  <a:srgbClr val="000000"/>
                </a:solidFill>
              </a:rPr>
              <a:t>Türkiye’de ilk su sondajı 1894 yılında Konya’da bir yabancı şirket tarafından yapılmıştır. 1954 yılından sonra su sondajlarını DSİ yapmaya başlamıştır. İlk petrol sondajı ise, yine yabancı bir şirket tarafından Mardin’ de yapılmıştır. Bugün Türkiye’ de, MTA; maden ve endüstriyel hammadde, DSİ; su sondajları, EİE; zemin sondajları ve TPAO ise petrol arama sondajları yapmaktadır.</a:t>
            </a:r>
          </a:p>
        </p:txBody>
      </p:sp>
    </p:spTree>
    <p:extLst>
      <p:ext uri="{BB962C8B-B14F-4D97-AF65-F5344CB8AC3E}">
        <p14:creationId xmlns:p14="http://schemas.microsoft.com/office/powerpoint/2010/main" val="101605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descr="Oak"/>
          <p:cNvSpPr>
            <a:spLocks noGrp="1" noChangeArrowheads="1"/>
          </p:cNvSpPr>
          <p:nvPr>
            <p:ph type="title"/>
          </p:nvPr>
        </p:nvSpPr>
        <p:spPr>
          <a:xfrm>
            <a:off x="457200" y="414338"/>
            <a:ext cx="8229600" cy="1143000"/>
          </a:xfrm>
          <a:noFill/>
        </p:spPr>
        <p:txBody>
          <a:bodyPr>
            <a:normAutofit/>
          </a:bodyPr>
          <a:lstStyle/>
          <a:p>
            <a:r>
              <a:rPr lang="tr-TR" sz="2800" dirty="0">
                <a:solidFill>
                  <a:srgbClr val="000000"/>
                </a:solidFill>
                <a:effectLst>
                  <a:outerShdw blurRad="38100" dist="38100" dir="2700000" algn="tl">
                    <a:srgbClr val="FFFFFF"/>
                  </a:outerShdw>
                </a:effectLst>
              </a:rPr>
              <a:t>MÜHENDİSLİK ve SONDAJ</a:t>
            </a:r>
          </a:p>
        </p:txBody>
      </p:sp>
      <p:sp>
        <p:nvSpPr>
          <p:cNvPr id="38915" name="Rectangle 3" descr="Stationery"/>
          <p:cNvSpPr>
            <a:spLocks noGrp="1" noChangeArrowheads="1"/>
          </p:cNvSpPr>
          <p:nvPr>
            <p:ph type="body" idx="1"/>
          </p:nvPr>
        </p:nvSpPr>
        <p:spPr>
          <a:xfrm>
            <a:off x="457200" y="1557338"/>
            <a:ext cx="8229600" cy="4276725"/>
          </a:xfrm>
          <a:noFill/>
        </p:spPr>
        <p:txBody>
          <a:bodyPr>
            <a:noAutofit/>
          </a:bodyPr>
          <a:lstStyle/>
          <a:p>
            <a:pPr algn="just"/>
            <a:r>
              <a:rPr lang="tr-TR" sz="2400" dirty="0">
                <a:solidFill>
                  <a:srgbClr val="000000"/>
                </a:solidFill>
                <a:latin typeface="+mj-lt"/>
              </a:rPr>
              <a:t>Çalışma alanları yerbilimleri olan jeofizik, jeoloji, maden ve petrol mühendisleri ile çalışmalarında yerbilimleri verilerinden yararlanmakta olan inşaat, ziraat, mimarlık vb. mühendislik dallarında sondajların önemli bir yeri vardır.</a:t>
            </a:r>
          </a:p>
          <a:p>
            <a:pPr algn="just"/>
            <a:r>
              <a:rPr lang="tr-TR" sz="2400" dirty="0">
                <a:solidFill>
                  <a:srgbClr val="000000"/>
                </a:solidFill>
                <a:latin typeface="+mj-lt"/>
              </a:rPr>
              <a:t>Sondajlarda elektrik ve elektronik cihazlarının kullanılmasına başlanması ve bilgisayarın sektöre girmesi sonucu sondajlarla ilgisi olmayan klasik mühendislik dalı hemen hemen hiç kalmamıştır. </a:t>
            </a:r>
          </a:p>
          <a:p>
            <a:pPr algn="just"/>
            <a:r>
              <a:rPr lang="tr-TR" sz="2400" dirty="0">
                <a:solidFill>
                  <a:srgbClr val="000000"/>
                </a:solidFill>
                <a:latin typeface="+mj-lt"/>
              </a:rPr>
              <a:t>Sondajlar, esas çalışmanın yürütülebilmesi için gerekli ön bilgilerin elde edilmesi, saptanan aykırılıkların iyileştirilmesi, üretim yapılması ve sondaj gerekliliğinin belirlenmesinde önemli rol oynamaktadır.</a:t>
            </a:r>
          </a:p>
        </p:txBody>
      </p:sp>
    </p:spTree>
    <p:extLst>
      <p:ext uri="{BB962C8B-B14F-4D97-AF65-F5344CB8AC3E}">
        <p14:creationId xmlns:p14="http://schemas.microsoft.com/office/powerpoint/2010/main" val="3421971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Baraj Nedir?</a:t>
            </a:r>
          </a:p>
        </p:txBody>
      </p:sp>
      <p:sp>
        <p:nvSpPr>
          <p:cNvPr id="3" name="İçerik Yer Tutucusu 2"/>
          <p:cNvSpPr>
            <a:spLocks noGrp="1"/>
          </p:cNvSpPr>
          <p:nvPr>
            <p:ph idx="1"/>
          </p:nvPr>
        </p:nvSpPr>
        <p:spPr>
          <a:xfrm>
            <a:off x="424241" y="1412776"/>
            <a:ext cx="8229600" cy="2448272"/>
          </a:xfrm>
        </p:spPr>
        <p:txBody>
          <a:bodyPr>
            <a:normAutofit fontScale="47500" lnSpcReduction="20000"/>
          </a:bodyPr>
          <a:lstStyle/>
          <a:p>
            <a:pPr marL="0" indent="0" algn="just">
              <a:buNone/>
            </a:pPr>
            <a:r>
              <a:rPr lang="tr-TR" sz="6700" dirty="0"/>
              <a:t>Tanım 2: Baraj, su biriktirmek amacı ile hazne oluşturmak üzere bir akarsu vadisini kapatarak akışı engelleyen yapıdır. Barajın su biriktirme yanında, su seviyesi yükseltme ve geniş su yüzeyi meydana getirme gibi iki önemli fonksiyonu daha vardır. </a:t>
            </a:r>
          </a:p>
          <a:p>
            <a:pPr marL="0" indent="0" algn="just">
              <a:buNone/>
            </a:pPr>
            <a:endParaRPr lang="tr-TR" dirty="0"/>
          </a:p>
        </p:txBody>
      </p:sp>
      <p:pic>
        <p:nvPicPr>
          <p:cNvPr id="3074" name="Picture 2" descr="http://www.marbleport.com/culture/12651278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861046"/>
            <a:ext cx="5400600" cy="2736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31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descr="Oak"/>
          <p:cNvSpPr>
            <a:spLocks noGrp="1" noChangeArrowheads="1"/>
          </p:cNvSpPr>
          <p:nvPr>
            <p:ph type="title"/>
          </p:nvPr>
        </p:nvSpPr>
        <p:spPr>
          <a:xfrm>
            <a:off x="590550" y="228600"/>
            <a:ext cx="8229600" cy="896938"/>
          </a:xfrm>
          <a:noFill/>
        </p:spPr>
        <p:txBody>
          <a:bodyPr>
            <a:normAutofit/>
          </a:bodyPr>
          <a:lstStyle/>
          <a:p>
            <a:r>
              <a:rPr lang="tr-TR" sz="2800" dirty="0">
                <a:solidFill>
                  <a:srgbClr val="000000"/>
                </a:solidFill>
                <a:effectLst>
                  <a:outerShdw blurRad="38100" dist="38100" dir="2700000" algn="tl">
                    <a:srgbClr val="FFFFFF"/>
                  </a:outerShdw>
                </a:effectLst>
              </a:rPr>
              <a:t>SONDAJLARIN YAPILIŞ AMAÇLARI</a:t>
            </a:r>
          </a:p>
        </p:txBody>
      </p:sp>
      <p:sp>
        <p:nvSpPr>
          <p:cNvPr id="29699" name="Rectangle 3" descr="Stationery"/>
          <p:cNvSpPr>
            <a:spLocks noGrp="1" noChangeArrowheads="1"/>
          </p:cNvSpPr>
          <p:nvPr>
            <p:ph type="body" idx="1"/>
          </p:nvPr>
        </p:nvSpPr>
        <p:spPr>
          <a:xfrm>
            <a:off x="590550" y="1125538"/>
            <a:ext cx="8229600" cy="5327798"/>
          </a:xfrm>
          <a:noFill/>
        </p:spPr>
        <p:txBody>
          <a:bodyPr>
            <a:normAutofit lnSpcReduction="10000"/>
          </a:bodyPr>
          <a:lstStyle/>
          <a:p>
            <a:pPr marL="0" indent="0" algn="just">
              <a:lnSpc>
                <a:spcPct val="80000"/>
              </a:lnSpc>
              <a:buNone/>
            </a:pPr>
            <a:r>
              <a:rPr lang="tr-TR" sz="2000" dirty="0">
                <a:solidFill>
                  <a:srgbClr val="000000"/>
                </a:solidFill>
                <a:latin typeface="+mj-lt"/>
              </a:rPr>
              <a:t>Bilimsel ve teknik yöntemlerle varlığı saptanan yeraltı jeolojik yapısı ve doğal zenginliklerinin daha kesin bir şekilde belirlenebilmesi için nitelik ve nicelikleri bakımından boyutlarının araştırılması sondaj işlemlerinin temel ilkesidir.</a:t>
            </a:r>
          </a:p>
          <a:p>
            <a:pPr algn="just">
              <a:lnSpc>
                <a:spcPct val="80000"/>
              </a:lnSpc>
            </a:pPr>
            <a:endParaRPr lang="tr-TR" sz="2000" dirty="0">
              <a:solidFill>
                <a:srgbClr val="000000"/>
              </a:solidFill>
              <a:latin typeface="+mj-lt"/>
            </a:endParaRPr>
          </a:p>
          <a:p>
            <a:pPr marL="0" indent="0" algn="just">
              <a:lnSpc>
                <a:spcPct val="80000"/>
              </a:lnSpc>
              <a:buNone/>
            </a:pPr>
            <a:r>
              <a:rPr lang="tr-TR" sz="2000" dirty="0">
                <a:latin typeface="+mj-lt"/>
              </a:rPr>
              <a:t>Yapılış amaçları aşağıdaki gibi sıralanabilir;</a:t>
            </a:r>
          </a:p>
          <a:p>
            <a:pPr algn="just">
              <a:lnSpc>
                <a:spcPct val="80000"/>
              </a:lnSpc>
            </a:pPr>
            <a:endParaRPr lang="tr-TR" sz="2000" dirty="0">
              <a:solidFill>
                <a:srgbClr val="FF3300"/>
              </a:solidFill>
              <a:latin typeface="+mj-lt"/>
            </a:endParaRPr>
          </a:p>
          <a:p>
            <a:pPr algn="just">
              <a:lnSpc>
                <a:spcPct val="80000"/>
              </a:lnSpc>
            </a:pPr>
            <a:r>
              <a:rPr lang="tr-TR" sz="2000" dirty="0">
                <a:solidFill>
                  <a:srgbClr val="000000"/>
                </a:solidFill>
                <a:latin typeface="+mj-lt"/>
              </a:rPr>
              <a:t>Jeolojinin açıklanması.</a:t>
            </a:r>
          </a:p>
          <a:p>
            <a:pPr algn="just">
              <a:lnSpc>
                <a:spcPct val="80000"/>
              </a:lnSpc>
            </a:pPr>
            <a:r>
              <a:rPr lang="tr-TR" sz="2000" dirty="0">
                <a:solidFill>
                  <a:srgbClr val="000000"/>
                </a:solidFill>
                <a:latin typeface="+mj-lt"/>
              </a:rPr>
              <a:t>Arama ve rezerv miktarı.</a:t>
            </a:r>
          </a:p>
          <a:p>
            <a:pPr algn="just">
              <a:lnSpc>
                <a:spcPct val="80000"/>
              </a:lnSpc>
            </a:pPr>
            <a:r>
              <a:rPr lang="tr-TR" sz="2000" dirty="0">
                <a:solidFill>
                  <a:srgbClr val="000000"/>
                </a:solidFill>
                <a:latin typeface="+mj-lt"/>
              </a:rPr>
              <a:t>Maden yataklarının işletilmesi.</a:t>
            </a:r>
          </a:p>
          <a:p>
            <a:pPr algn="just">
              <a:lnSpc>
                <a:spcPct val="80000"/>
              </a:lnSpc>
            </a:pPr>
            <a:r>
              <a:rPr lang="tr-TR" sz="2000" dirty="0">
                <a:solidFill>
                  <a:srgbClr val="000000"/>
                </a:solidFill>
                <a:latin typeface="+mj-lt"/>
              </a:rPr>
              <a:t>Temel (zemin) sondajları.</a:t>
            </a:r>
          </a:p>
          <a:p>
            <a:pPr algn="just">
              <a:lnSpc>
                <a:spcPct val="80000"/>
              </a:lnSpc>
            </a:pPr>
            <a:r>
              <a:rPr lang="tr-TR" sz="2000" dirty="0">
                <a:solidFill>
                  <a:srgbClr val="000000"/>
                </a:solidFill>
                <a:latin typeface="+mj-lt"/>
              </a:rPr>
              <a:t>Su amaçlı sondajlar. </a:t>
            </a:r>
          </a:p>
          <a:p>
            <a:pPr algn="just">
              <a:lnSpc>
                <a:spcPct val="80000"/>
              </a:lnSpc>
            </a:pPr>
            <a:r>
              <a:rPr lang="tr-TR" sz="2000" dirty="0">
                <a:solidFill>
                  <a:srgbClr val="000000"/>
                </a:solidFill>
                <a:latin typeface="+mj-lt"/>
              </a:rPr>
              <a:t>Drenaj sondajları.</a:t>
            </a:r>
          </a:p>
          <a:p>
            <a:pPr algn="just">
              <a:lnSpc>
                <a:spcPct val="80000"/>
              </a:lnSpc>
            </a:pPr>
            <a:r>
              <a:rPr lang="tr-TR" sz="2000" dirty="0">
                <a:solidFill>
                  <a:srgbClr val="000000"/>
                </a:solidFill>
                <a:latin typeface="+mj-lt"/>
              </a:rPr>
              <a:t>Elektrik nakil hatlarının çekilmesi için </a:t>
            </a:r>
          </a:p>
          <a:p>
            <a:pPr algn="just">
              <a:lnSpc>
                <a:spcPct val="80000"/>
              </a:lnSpc>
              <a:buNone/>
            </a:pPr>
            <a:r>
              <a:rPr lang="tr-TR" sz="2000" dirty="0">
                <a:solidFill>
                  <a:srgbClr val="000000"/>
                </a:solidFill>
                <a:latin typeface="+mj-lt"/>
              </a:rPr>
              <a:t>	yapılan sondajlar.</a:t>
            </a:r>
          </a:p>
          <a:p>
            <a:pPr algn="just">
              <a:lnSpc>
                <a:spcPct val="80000"/>
              </a:lnSpc>
            </a:pPr>
            <a:r>
              <a:rPr lang="tr-TR" sz="2000" dirty="0">
                <a:solidFill>
                  <a:srgbClr val="000000"/>
                </a:solidFill>
                <a:latin typeface="+mj-lt"/>
              </a:rPr>
              <a:t>Petrol, doğalgaz, vb. sondajlar.</a:t>
            </a:r>
          </a:p>
          <a:p>
            <a:pPr algn="just">
              <a:lnSpc>
                <a:spcPct val="80000"/>
              </a:lnSpc>
            </a:pPr>
            <a:r>
              <a:rPr lang="tr-TR" sz="2000" dirty="0">
                <a:solidFill>
                  <a:srgbClr val="000000"/>
                </a:solidFill>
                <a:latin typeface="+mj-lt"/>
              </a:rPr>
              <a:t>Sismik </a:t>
            </a:r>
            <a:r>
              <a:rPr lang="tr-TR" sz="2000" dirty="0" err="1">
                <a:solidFill>
                  <a:srgbClr val="000000"/>
                </a:solidFill>
                <a:latin typeface="+mj-lt"/>
              </a:rPr>
              <a:t>etüd</a:t>
            </a:r>
            <a:r>
              <a:rPr lang="tr-TR" sz="2000" dirty="0">
                <a:solidFill>
                  <a:srgbClr val="000000"/>
                </a:solidFill>
                <a:latin typeface="+mj-lt"/>
              </a:rPr>
              <a:t> sondajları,</a:t>
            </a:r>
          </a:p>
          <a:p>
            <a:pPr algn="just">
              <a:lnSpc>
                <a:spcPct val="80000"/>
              </a:lnSpc>
            </a:pPr>
            <a:r>
              <a:rPr lang="tr-TR" sz="2000" dirty="0">
                <a:solidFill>
                  <a:srgbClr val="000000"/>
                </a:solidFill>
                <a:latin typeface="+mj-lt"/>
              </a:rPr>
              <a:t>Bataklık kurutma ve havalandırma </a:t>
            </a:r>
          </a:p>
          <a:p>
            <a:pPr algn="just">
              <a:lnSpc>
                <a:spcPct val="80000"/>
              </a:lnSpc>
              <a:buNone/>
            </a:pPr>
            <a:r>
              <a:rPr lang="tr-TR" sz="2000" dirty="0">
                <a:solidFill>
                  <a:srgbClr val="000000"/>
                </a:solidFill>
                <a:latin typeface="+mj-lt"/>
              </a:rPr>
              <a:t>	sondajları.</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505" y="2403405"/>
            <a:ext cx="3981522" cy="4454595"/>
          </a:xfrm>
          <a:prstGeom prst="rect">
            <a:avLst/>
          </a:prstGeom>
        </p:spPr>
      </p:pic>
    </p:spTree>
    <p:extLst>
      <p:ext uri="{BB962C8B-B14F-4D97-AF65-F5344CB8AC3E}">
        <p14:creationId xmlns:p14="http://schemas.microsoft.com/office/powerpoint/2010/main" val="3131559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3680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descr="Oak"/>
          <p:cNvSpPr>
            <a:spLocks noGrp="1" noChangeArrowheads="1"/>
          </p:cNvSpPr>
          <p:nvPr>
            <p:ph type="title"/>
          </p:nvPr>
        </p:nvSpPr>
        <p:spPr>
          <a:xfrm>
            <a:off x="457200" y="414338"/>
            <a:ext cx="8229600" cy="1143000"/>
          </a:xfrm>
          <a:noFill/>
        </p:spPr>
        <p:txBody>
          <a:bodyPr>
            <a:normAutofit/>
          </a:bodyPr>
          <a:lstStyle/>
          <a:p>
            <a:r>
              <a:rPr lang="tr-TR" sz="3600" b="1" dirty="0"/>
              <a:t>Derinliğine Göre Sondaj</a:t>
            </a:r>
            <a:endParaRPr lang="tr-TR" sz="3600" dirty="0">
              <a:solidFill>
                <a:srgbClr val="000000"/>
              </a:solidFill>
              <a:effectLst>
                <a:outerShdw blurRad="38100" dist="38100" dir="2700000" algn="tl">
                  <a:srgbClr val="FFFFFF"/>
                </a:outerShdw>
              </a:effectLst>
            </a:endParaRPr>
          </a:p>
        </p:txBody>
      </p:sp>
      <p:sp>
        <p:nvSpPr>
          <p:cNvPr id="38915" name="Rectangle 3" descr="Stationery"/>
          <p:cNvSpPr>
            <a:spLocks noGrp="1" noChangeArrowheads="1"/>
          </p:cNvSpPr>
          <p:nvPr>
            <p:ph type="body" idx="1"/>
          </p:nvPr>
        </p:nvSpPr>
        <p:spPr>
          <a:xfrm>
            <a:off x="457200" y="1557338"/>
            <a:ext cx="8401080" cy="4276725"/>
          </a:xfrm>
          <a:noFill/>
        </p:spPr>
        <p:txBody>
          <a:bodyPr>
            <a:normAutofit/>
          </a:bodyPr>
          <a:lstStyle/>
          <a:p>
            <a:pPr marL="0" indent="0" algn="just"/>
            <a:r>
              <a:rPr lang="tr-TR" dirty="0"/>
              <a:t>Çok sığ sondajlar, derinliği 100 m. daha az</a:t>
            </a:r>
          </a:p>
          <a:p>
            <a:pPr marL="0" indent="0" algn="just"/>
            <a:r>
              <a:rPr lang="tr-TR" dirty="0"/>
              <a:t>Sığ sondajlar, derinliği 100 -1000 m. arasında</a:t>
            </a:r>
          </a:p>
          <a:p>
            <a:pPr marL="0" indent="0" algn="just"/>
            <a:r>
              <a:rPr lang="tr-TR" dirty="0"/>
              <a:t>Derin sondajlar, derinliği 1000-4000 m. arasında</a:t>
            </a:r>
          </a:p>
          <a:p>
            <a:pPr marL="0" indent="0" algn="just"/>
            <a:r>
              <a:rPr lang="tr-TR" dirty="0"/>
              <a:t>Çok derin sondajlar, derinliği 4000 m. fazla </a:t>
            </a:r>
          </a:p>
          <a:p>
            <a:pPr marL="0" indent="0" algn="just">
              <a:buNone/>
            </a:pPr>
            <a:r>
              <a:rPr lang="tr-TR" dirty="0"/>
              <a:t>Bu tür sondajlar yerin altından çıkarılacak maddenin, yerin altındaki derinliğine ve çoğunluğuna göre yapılır.</a:t>
            </a:r>
          </a:p>
        </p:txBody>
      </p:sp>
      <p:sp>
        <p:nvSpPr>
          <p:cNvPr id="4" name="3 Dikdörtgen"/>
          <p:cNvSpPr/>
          <p:nvPr/>
        </p:nvSpPr>
        <p:spPr>
          <a:xfrm>
            <a:off x="2857488" y="0"/>
            <a:ext cx="2845715" cy="523220"/>
          </a:xfrm>
          <a:prstGeom prst="rect">
            <a:avLst/>
          </a:prstGeom>
        </p:spPr>
        <p:txBody>
          <a:bodyPr wrap="none">
            <a:spAutoFit/>
          </a:bodyPr>
          <a:lstStyle/>
          <a:p>
            <a:r>
              <a:rPr lang="tr-TR" sz="2800" dirty="0">
                <a:solidFill>
                  <a:srgbClr val="000000"/>
                </a:solidFill>
                <a:effectLst>
                  <a:outerShdw blurRad="38100" dist="38100" dir="2700000" algn="tl">
                    <a:srgbClr val="FFFFFF"/>
                  </a:outerShdw>
                </a:effectLst>
              </a:rPr>
              <a:t>SONDAJ ÇEŞİTLERİ</a:t>
            </a:r>
            <a:endParaRPr lang="tr-TR" sz="2800" dirty="0"/>
          </a:p>
        </p:txBody>
      </p:sp>
    </p:spTree>
    <p:extLst>
      <p:ext uri="{BB962C8B-B14F-4D97-AF65-F5344CB8AC3E}">
        <p14:creationId xmlns:p14="http://schemas.microsoft.com/office/powerpoint/2010/main" val="4181293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descr="Oak"/>
          <p:cNvSpPr>
            <a:spLocks noGrp="1" noChangeArrowheads="1"/>
          </p:cNvSpPr>
          <p:nvPr>
            <p:ph type="title"/>
          </p:nvPr>
        </p:nvSpPr>
        <p:spPr>
          <a:xfrm>
            <a:off x="571472" y="642918"/>
            <a:ext cx="8229600" cy="1143000"/>
          </a:xfrm>
          <a:noFill/>
        </p:spPr>
        <p:txBody>
          <a:bodyPr>
            <a:normAutofit/>
          </a:bodyPr>
          <a:lstStyle/>
          <a:p>
            <a:r>
              <a:rPr lang="tr-TR" sz="3600" b="1" dirty="0"/>
              <a:t>Delik Çapına Göre Sondaj</a:t>
            </a:r>
            <a:endParaRPr lang="tr-TR" sz="3600" dirty="0">
              <a:solidFill>
                <a:srgbClr val="000000"/>
              </a:solidFill>
              <a:effectLst>
                <a:outerShdw blurRad="38100" dist="38100" dir="2700000" algn="tl">
                  <a:srgbClr val="FFFFFF"/>
                </a:outerShdw>
              </a:effectLst>
            </a:endParaRPr>
          </a:p>
        </p:txBody>
      </p:sp>
      <p:sp>
        <p:nvSpPr>
          <p:cNvPr id="38915" name="Rectangle 3" descr="Stationery"/>
          <p:cNvSpPr>
            <a:spLocks noGrp="1" noChangeArrowheads="1"/>
          </p:cNvSpPr>
          <p:nvPr>
            <p:ph type="body" idx="1"/>
          </p:nvPr>
        </p:nvSpPr>
        <p:spPr>
          <a:xfrm>
            <a:off x="500034" y="1500174"/>
            <a:ext cx="8229600" cy="4276725"/>
          </a:xfrm>
          <a:noFill/>
        </p:spPr>
        <p:txBody>
          <a:bodyPr>
            <a:normAutofit/>
          </a:bodyPr>
          <a:lstStyle/>
          <a:p>
            <a:pPr algn="just"/>
            <a:r>
              <a:rPr lang="tr-TR" sz="2800" dirty="0"/>
              <a:t>Dar çaplı sondajlar, delik çapı 6 inç=152.4 mm den küçük</a:t>
            </a:r>
          </a:p>
          <a:p>
            <a:pPr algn="just"/>
            <a:r>
              <a:rPr lang="tr-TR" sz="2800" dirty="0"/>
              <a:t>Geniş çaplı sondajlar, delik çapı 6-24 inç arasında</a:t>
            </a:r>
          </a:p>
          <a:p>
            <a:pPr algn="just"/>
            <a:r>
              <a:rPr lang="tr-TR" sz="2800" dirty="0"/>
              <a:t>Çok geniş çaplı sondajlar, delik çapı 24 inçten büyük</a:t>
            </a:r>
            <a:endParaRPr lang="tr-TR" dirty="0"/>
          </a:p>
        </p:txBody>
      </p:sp>
      <p:sp>
        <p:nvSpPr>
          <p:cNvPr id="4" name="3 Dikdörtgen"/>
          <p:cNvSpPr/>
          <p:nvPr/>
        </p:nvSpPr>
        <p:spPr>
          <a:xfrm>
            <a:off x="3357554" y="0"/>
            <a:ext cx="2845715" cy="523220"/>
          </a:xfrm>
          <a:prstGeom prst="rect">
            <a:avLst/>
          </a:prstGeom>
        </p:spPr>
        <p:txBody>
          <a:bodyPr wrap="none">
            <a:spAutoFit/>
          </a:bodyPr>
          <a:lstStyle/>
          <a:p>
            <a:r>
              <a:rPr lang="tr-TR" sz="2800" dirty="0">
                <a:solidFill>
                  <a:srgbClr val="000000"/>
                </a:solidFill>
                <a:effectLst>
                  <a:outerShdw blurRad="38100" dist="38100" dir="2700000" algn="tl">
                    <a:srgbClr val="FFFFFF"/>
                  </a:outerShdw>
                </a:effectLst>
              </a:rPr>
              <a:t>SONDAJ ÇEŞİTLERİ</a:t>
            </a:r>
            <a:endParaRPr lang="tr-TR" sz="2800" dirty="0"/>
          </a:p>
        </p:txBody>
      </p:sp>
      <p:sp>
        <p:nvSpPr>
          <p:cNvPr id="5" name="4 Dikdörtgen"/>
          <p:cNvSpPr/>
          <p:nvPr/>
        </p:nvSpPr>
        <p:spPr>
          <a:xfrm>
            <a:off x="642878" y="4429132"/>
            <a:ext cx="8501122" cy="1815882"/>
          </a:xfrm>
          <a:prstGeom prst="rect">
            <a:avLst/>
          </a:prstGeom>
        </p:spPr>
        <p:txBody>
          <a:bodyPr wrap="square">
            <a:spAutoFit/>
          </a:bodyPr>
          <a:lstStyle/>
          <a:p>
            <a:pPr algn="just">
              <a:buFont typeface="Arial" pitchFamily="34" charset="0"/>
              <a:buChar char="•"/>
            </a:pPr>
            <a:r>
              <a:rPr lang="tr-TR" sz="2800" dirty="0"/>
              <a:t>Yer üstünde yapılan sondajlar.</a:t>
            </a:r>
          </a:p>
          <a:p>
            <a:pPr algn="just">
              <a:buFont typeface="Arial" pitchFamily="34" charset="0"/>
              <a:buChar char="•"/>
            </a:pPr>
            <a:r>
              <a:rPr lang="tr-TR" sz="2800" dirty="0"/>
              <a:t>Yeraltında(galeri ve tünellerde) yapılan sondajlar.</a:t>
            </a:r>
          </a:p>
          <a:p>
            <a:pPr algn="just">
              <a:buFont typeface="Arial" pitchFamily="34" charset="0"/>
              <a:buChar char="•"/>
            </a:pPr>
            <a:r>
              <a:rPr lang="tr-TR" sz="2800" dirty="0"/>
              <a:t>Sığ sularda yapılan sondajlar  </a:t>
            </a:r>
          </a:p>
          <a:p>
            <a:pPr algn="just">
              <a:buFont typeface="Arial" pitchFamily="34" charset="0"/>
              <a:buChar char="•"/>
            </a:pPr>
            <a:r>
              <a:rPr lang="tr-TR" sz="2800" dirty="0"/>
              <a:t>Açık denizlerde yapılan sondajlardır.</a:t>
            </a:r>
          </a:p>
        </p:txBody>
      </p:sp>
      <p:sp>
        <p:nvSpPr>
          <p:cNvPr id="6" name="5 Dikdörtgen"/>
          <p:cNvSpPr/>
          <p:nvPr/>
        </p:nvSpPr>
        <p:spPr>
          <a:xfrm>
            <a:off x="2714612" y="3643314"/>
            <a:ext cx="3422091" cy="584775"/>
          </a:xfrm>
          <a:prstGeom prst="rect">
            <a:avLst/>
          </a:prstGeom>
        </p:spPr>
        <p:txBody>
          <a:bodyPr wrap="none">
            <a:spAutoFit/>
          </a:bodyPr>
          <a:lstStyle/>
          <a:p>
            <a:r>
              <a:rPr lang="tr-TR" sz="3200" b="1" dirty="0"/>
              <a:t>Yerine Göre Sondaj</a:t>
            </a:r>
            <a:endParaRPr lang="tr-TR" sz="3200" dirty="0"/>
          </a:p>
        </p:txBody>
      </p:sp>
    </p:spTree>
    <p:extLst>
      <p:ext uri="{BB962C8B-B14F-4D97-AF65-F5344CB8AC3E}">
        <p14:creationId xmlns:p14="http://schemas.microsoft.com/office/powerpoint/2010/main" val="859065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Kaynaklar</a:t>
            </a:r>
          </a:p>
        </p:txBody>
      </p:sp>
      <p:sp>
        <p:nvSpPr>
          <p:cNvPr id="3" name="İçerik Yer Tutucusu 2"/>
          <p:cNvSpPr>
            <a:spLocks noGrp="1"/>
          </p:cNvSpPr>
          <p:nvPr>
            <p:ph idx="1"/>
          </p:nvPr>
        </p:nvSpPr>
        <p:spPr>
          <a:xfrm>
            <a:off x="424241" y="1412776"/>
            <a:ext cx="8229600" cy="4824536"/>
          </a:xfrm>
        </p:spPr>
        <p:txBody>
          <a:bodyPr>
            <a:normAutofit/>
          </a:bodyPr>
          <a:lstStyle/>
          <a:p>
            <a:pPr marL="0" indent="0" algn="just">
              <a:buNone/>
            </a:pPr>
            <a:r>
              <a:rPr lang="tr-TR" dirty="0"/>
              <a:t>1. Dokuz Eylül Üniversitesi Jeoloji Ders Notları</a:t>
            </a:r>
          </a:p>
          <a:p>
            <a:pPr marL="0" indent="0" algn="just">
              <a:buNone/>
            </a:pPr>
            <a:r>
              <a:rPr lang="tr-TR" dirty="0"/>
              <a:t>2. Dr. N. Gedik  BAÜ Mühendislik Mimarlık Fakültesi</a:t>
            </a:r>
          </a:p>
          <a:p>
            <a:pPr marL="0" indent="0" algn="just">
              <a:buNone/>
            </a:pPr>
            <a:r>
              <a:rPr lang="tr-TR" dirty="0"/>
              <a:t>3. DEU Ders Notları</a:t>
            </a:r>
          </a:p>
          <a:p>
            <a:pPr marL="0" indent="0" algn="just">
              <a:buNone/>
            </a:pPr>
            <a:r>
              <a:rPr lang="tr-TR" dirty="0">
                <a:hlinkClick r:id="rId2"/>
              </a:rPr>
              <a:t>http://</a:t>
            </a:r>
            <a:r>
              <a:rPr lang="tr-TR" dirty="0"/>
              <a:t>web.</a:t>
            </a:r>
            <a:r>
              <a:rPr lang="tr-TR" dirty="0" err="1"/>
              <a:t>deu</a:t>
            </a:r>
            <a:r>
              <a:rPr lang="tr-TR" dirty="0"/>
              <a:t>.edu.tr/cevre/</a:t>
            </a:r>
            <a:r>
              <a:rPr lang="tr-TR" dirty="0" err="1"/>
              <a:t>old</a:t>
            </a:r>
            <a:endParaRPr lang="tr-TR" b="1" dirty="0"/>
          </a:p>
          <a:p>
            <a:pPr marL="0" indent="0" algn="just">
              <a:buNone/>
            </a:pPr>
            <a:r>
              <a:rPr lang="tr-TR" dirty="0"/>
              <a:t>4. İstanbul Üniversitesi Jeofizik Mühendisliği Bölümü Ders Notları‎</a:t>
            </a:r>
          </a:p>
          <a:p>
            <a:pPr marL="0" indent="0" algn="just">
              <a:buNone/>
            </a:pPr>
            <a:endParaRPr lang="tr-TR" dirty="0"/>
          </a:p>
          <a:p>
            <a:pPr marL="0" indent="0" algn="just">
              <a:buNone/>
            </a:pPr>
            <a:endParaRPr lang="tr-TR" dirty="0"/>
          </a:p>
        </p:txBody>
      </p:sp>
    </p:spTree>
    <p:extLst>
      <p:ext uri="{BB962C8B-B14F-4D97-AF65-F5344CB8AC3E}">
        <p14:creationId xmlns:p14="http://schemas.microsoft.com/office/powerpoint/2010/main" val="1866476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71472" y="714356"/>
            <a:ext cx="8229600" cy="2448272"/>
          </a:xfrm>
        </p:spPr>
        <p:txBody>
          <a:bodyPr>
            <a:normAutofit fontScale="92500" lnSpcReduction="20000"/>
          </a:bodyPr>
          <a:lstStyle/>
          <a:p>
            <a:pPr marL="0" indent="0" algn="just">
              <a:buNone/>
            </a:pPr>
            <a:r>
              <a:rPr lang="tr-TR" dirty="0"/>
              <a:t>Su seviyesini yükseltmek amacı ile akarsuyun iki kıyısını birbirine bağlayan yapılara </a:t>
            </a:r>
            <a:r>
              <a:rPr lang="tr-TR" u="sng" dirty="0"/>
              <a:t>Bağlama Yapıları </a:t>
            </a:r>
            <a:r>
              <a:rPr lang="tr-TR" dirty="0"/>
              <a:t>denir Aralarındaki en önemli fark, esas olarak barajın su biriktirmek, bağlamanın ise su seviyesini yükseltmek amacıyla yapılmasıdır. Geçmişte her iki terim yerine bent kullanılmıştır. </a:t>
            </a:r>
          </a:p>
          <a:p>
            <a:pPr marL="0" indent="0" algn="just">
              <a:buNone/>
            </a:pPr>
            <a:endParaRPr lang="tr-TR" dirty="0"/>
          </a:p>
        </p:txBody>
      </p:sp>
      <p:pic>
        <p:nvPicPr>
          <p:cNvPr id="4098" name="Picture 2" descr="https://encrypted-tbn3.gstatic.com/images?q=tbn:ANd9GcSm7KShGqjKSTbtph825wDiO5HdeKp6lPKaG55SHJPFkMA9RX3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78" y="3357562"/>
            <a:ext cx="4000766" cy="318279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encrypted-tbn1.gstatic.com/images?q=tbn:ANd9GcSzi7dw_mkpThuXVuucnT2WhYbKfCZg3ysY71-0_3ZTocX0QKD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7" y="3429000"/>
            <a:ext cx="3995323" cy="3106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813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8596" y="0"/>
            <a:ext cx="8229600" cy="1143000"/>
          </a:xfrm>
        </p:spPr>
        <p:txBody>
          <a:bodyPr/>
          <a:lstStyle/>
          <a:p>
            <a:r>
              <a:rPr lang="tr-TR" dirty="0"/>
              <a:t>Barajın Tarihçesi</a:t>
            </a:r>
          </a:p>
        </p:txBody>
      </p:sp>
      <p:sp>
        <p:nvSpPr>
          <p:cNvPr id="3" name="İçerik Yer Tutucusu 2"/>
          <p:cNvSpPr>
            <a:spLocks noGrp="1"/>
          </p:cNvSpPr>
          <p:nvPr>
            <p:ph idx="1"/>
          </p:nvPr>
        </p:nvSpPr>
        <p:spPr>
          <a:xfrm>
            <a:off x="424241" y="1412776"/>
            <a:ext cx="8229600" cy="5230934"/>
          </a:xfrm>
        </p:spPr>
        <p:txBody>
          <a:bodyPr>
            <a:normAutofit fontScale="77500" lnSpcReduction="20000"/>
          </a:bodyPr>
          <a:lstStyle/>
          <a:p>
            <a:pPr marL="0" indent="0" algn="just">
              <a:buNone/>
            </a:pPr>
            <a:r>
              <a:rPr lang="tr-TR" dirty="0"/>
              <a:t>Baraj kelimesi, XX. Yüzyılın ortasından sonra </a:t>
            </a:r>
            <a:r>
              <a:rPr lang="tr-TR" dirty="0" err="1"/>
              <a:t>Fransızca’dan</a:t>
            </a:r>
            <a:r>
              <a:rPr lang="tr-TR" dirty="0"/>
              <a:t> dilimize geçmiş olup sözlükte engel anlamına gelmektedir. </a:t>
            </a:r>
          </a:p>
          <a:p>
            <a:pPr marL="0" indent="0" algn="just">
              <a:buNone/>
            </a:pPr>
            <a:endParaRPr lang="tr-TR" dirty="0"/>
          </a:p>
          <a:p>
            <a:pPr marL="0" indent="0" algn="just">
              <a:buNone/>
            </a:pPr>
            <a:r>
              <a:rPr lang="tr-TR" dirty="0"/>
              <a:t>Dünyada ilk barajın M.Ö. 4000 yıllarında Nil nehri üzerinde inşa edildiği tahmin edilmektedir. Uzunluğu 110 m ve yüksekliği 12 m olan bu baraj sulama ve içme su ihtiyacı için kullanılmıştır. </a:t>
            </a:r>
          </a:p>
          <a:p>
            <a:pPr marL="0" indent="0" algn="just">
              <a:buNone/>
            </a:pPr>
            <a:r>
              <a:rPr lang="tr-TR" dirty="0"/>
              <a:t>Gene Nil nehri üzerinde </a:t>
            </a:r>
            <a:r>
              <a:rPr lang="tr-TR" dirty="0" err="1"/>
              <a:t>Sadd</a:t>
            </a:r>
            <a:r>
              <a:rPr lang="tr-TR" dirty="0"/>
              <a:t>-el-</a:t>
            </a:r>
            <a:r>
              <a:rPr lang="tr-TR" dirty="0" err="1"/>
              <a:t>Kafara</a:t>
            </a:r>
            <a:r>
              <a:rPr lang="tr-TR" dirty="0"/>
              <a:t> barajının M.Ö. 2950-2750 yılları arasında yapıldığı bilinmektedir. </a:t>
            </a:r>
          </a:p>
          <a:p>
            <a:pPr marL="0" indent="0" algn="just">
              <a:buNone/>
            </a:pPr>
            <a:r>
              <a:rPr lang="tr-TR" dirty="0"/>
              <a:t>Çin’de ise M.Ö. 200 yıllarında yapılan Tu-</a:t>
            </a:r>
            <a:r>
              <a:rPr lang="tr-TR" dirty="0" err="1"/>
              <a:t>Kiang</a:t>
            </a:r>
            <a:r>
              <a:rPr lang="tr-TR" dirty="0"/>
              <a:t> barajı, 200 bin </a:t>
            </a:r>
            <a:r>
              <a:rPr lang="tr-TR" dirty="0" err="1"/>
              <a:t>ha’lık</a:t>
            </a:r>
            <a:r>
              <a:rPr lang="tr-TR" dirty="0"/>
              <a:t> pirinç tarlalarını sulamak için günümüzde hala kullanılmaktadır. </a:t>
            </a:r>
          </a:p>
          <a:p>
            <a:pPr marL="0" indent="0" algn="just">
              <a:buNone/>
            </a:pPr>
            <a:r>
              <a:rPr lang="tr-TR" dirty="0"/>
              <a:t>Hindistan ve Seylan’da 2000 yıl önce yapılmış barajlar vardır. </a:t>
            </a:r>
          </a:p>
          <a:p>
            <a:pPr marL="0" indent="0" algn="just">
              <a:buNone/>
            </a:pPr>
            <a:r>
              <a:rPr lang="tr-TR" dirty="0"/>
              <a:t>İlk önemli kagir baraj 10 m yüksekliğinde ve Türkiye’de yapılan Keşiş Gölü barajıdır. </a:t>
            </a:r>
          </a:p>
          <a:p>
            <a:pPr marL="0" indent="0" algn="just">
              <a:buNone/>
            </a:pPr>
            <a:endParaRPr lang="tr-TR" dirty="0"/>
          </a:p>
        </p:txBody>
      </p:sp>
    </p:spTree>
    <p:extLst>
      <p:ext uri="{BB962C8B-B14F-4D97-AF65-F5344CB8AC3E}">
        <p14:creationId xmlns:p14="http://schemas.microsoft.com/office/powerpoint/2010/main" val="671912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8596" y="0"/>
            <a:ext cx="8229600" cy="1143000"/>
          </a:xfrm>
        </p:spPr>
        <p:txBody>
          <a:bodyPr/>
          <a:lstStyle/>
          <a:p>
            <a:r>
              <a:rPr lang="tr-TR" dirty="0"/>
              <a:t>Barajların yapım amaçları</a:t>
            </a:r>
          </a:p>
        </p:txBody>
      </p:sp>
      <p:sp>
        <p:nvSpPr>
          <p:cNvPr id="3" name="İçerik Yer Tutucusu 2"/>
          <p:cNvSpPr>
            <a:spLocks noGrp="1"/>
          </p:cNvSpPr>
          <p:nvPr>
            <p:ph idx="1"/>
          </p:nvPr>
        </p:nvSpPr>
        <p:spPr>
          <a:xfrm>
            <a:off x="467544" y="1071546"/>
            <a:ext cx="8229600" cy="5786454"/>
          </a:xfrm>
        </p:spPr>
        <p:txBody>
          <a:bodyPr>
            <a:normAutofit fontScale="77500" lnSpcReduction="20000"/>
          </a:bodyPr>
          <a:lstStyle/>
          <a:p>
            <a:pPr marL="0" indent="0" algn="just"/>
            <a:r>
              <a:rPr lang="tr-TR" dirty="0"/>
              <a:t>İçme suyu</a:t>
            </a:r>
          </a:p>
          <a:p>
            <a:pPr marL="0" indent="0" algn="just"/>
            <a:r>
              <a:rPr lang="tr-TR" dirty="0"/>
              <a:t>Taşkın önleme</a:t>
            </a:r>
          </a:p>
          <a:p>
            <a:pPr marL="0" indent="0" algn="just"/>
            <a:r>
              <a:rPr lang="tr-TR" dirty="0"/>
              <a:t>Enerji</a:t>
            </a:r>
          </a:p>
          <a:p>
            <a:pPr marL="0" indent="0" algn="just"/>
            <a:r>
              <a:rPr lang="tr-TR" dirty="0"/>
              <a:t>Sulama</a:t>
            </a:r>
          </a:p>
          <a:p>
            <a:pPr marL="0" indent="0" algn="just"/>
            <a:r>
              <a:rPr lang="tr-TR" dirty="0"/>
              <a:t>Ulaşım</a:t>
            </a:r>
          </a:p>
          <a:p>
            <a:pPr marL="0" indent="0" algn="just"/>
            <a:r>
              <a:rPr lang="tr-TR" dirty="0"/>
              <a:t>Balıkçılık</a:t>
            </a:r>
          </a:p>
          <a:p>
            <a:pPr marL="0" indent="0" algn="just"/>
            <a:r>
              <a:rPr lang="tr-TR" dirty="0"/>
              <a:t>Maden atıklarının depolanması</a:t>
            </a:r>
          </a:p>
          <a:p>
            <a:pPr marL="0" indent="0" algn="just"/>
            <a:r>
              <a:rPr lang="tr-TR" dirty="0"/>
              <a:t>Spor ve dinlenme tesisleri              şeklinde sıralanabilir. </a:t>
            </a:r>
          </a:p>
          <a:p>
            <a:pPr marL="0" indent="0" algn="just">
              <a:buNone/>
            </a:pPr>
            <a:endParaRPr lang="tr-TR" dirty="0"/>
          </a:p>
          <a:p>
            <a:pPr marL="0" indent="0" algn="just">
              <a:buNone/>
            </a:pPr>
            <a:r>
              <a:rPr lang="tr-TR" dirty="0"/>
              <a:t>Çoğu baraj yukarıdaki amaçların birden fazlası hedeflenerek yapılsa da, son yıllarda ana hedef elektrik üretimidir. </a:t>
            </a:r>
            <a:endParaRPr lang="tr-TR" dirty="0">
              <a:latin typeface="Times New Roman" panose="02020603050405020304" pitchFamily="18" charset="0"/>
              <a:cs typeface="Times New Roman" panose="02020603050405020304" pitchFamily="18" charset="0"/>
            </a:endParaRPr>
          </a:p>
          <a:p>
            <a:pPr marL="0" indent="0" algn="just">
              <a:buNone/>
            </a:pPr>
            <a:r>
              <a:rPr lang="tr-TR" dirty="0">
                <a:latin typeface="Times New Roman" panose="02020603050405020304" pitchFamily="18" charset="0"/>
                <a:cs typeface="Times New Roman" panose="02020603050405020304" pitchFamily="18" charset="0"/>
              </a:rPr>
              <a:t>Barajda biriken su belli bir yükseklikten düşerken, enerjinin dönüşümü prensibine göre potansiyel enerjisi önce kinetik enerjiye daha sonra jeneratör motorunun dönmesi vasıtasıyla potansiyel elektrik enerjisine dönüşür. Böylece elektrik enerjisi elde edilir.</a:t>
            </a:r>
          </a:p>
          <a:p>
            <a:pPr marL="0" indent="0" algn="just">
              <a:buNone/>
            </a:pPr>
            <a:endParaRPr lang="tr-TR" dirty="0"/>
          </a:p>
        </p:txBody>
      </p:sp>
      <p:pic>
        <p:nvPicPr>
          <p:cNvPr id="4" name="Picture 6" descr="https://encrypted-tbn3.gstatic.com/images?q=tbn:ANd9GcTEnSQLBbr1D4bWTv_N7aKWzxyZnV3K2aKWc-cQfBFi0H15jT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4" y="928670"/>
            <a:ext cx="3643338" cy="268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452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Barajların Faydaları 1</a:t>
            </a:r>
          </a:p>
        </p:txBody>
      </p:sp>
      <p:sp>
        <p:nvSpPr>
          <p:cNvPr id="3" name="İçerik Yer Tutucusu 2"/>
          <p:cNvSpPr>
            <a:spLocks noGrp="1"/>
          </p:cNvSpPr>
          <p:nvPr>
            <p:ph idx="1"/>
          </p:nvPr>
        </p:nvSpPr>
        <p:spPr>
          <a:xfrm>
            <a:off x="357158" y="1285860"/>
            <a:ext cx="8229600" cy="5383500"/>
          </a:xfrm>
        </p:spPr>
        <p:txBody>
          <a:bodyPr>
            <a:normAutofit fontScale="85000" lnSpcReduction="20000"/>
          </a:bodyPr>
          <a:lstStyle/>
          <a:p>
            <a:pPr marL="514350" indent="-514350">
              <a:lnSpc>
                <a:spcPct val="80000"/>
              </a:lnSpc>
              <a:buFont typeface="Wingdings" pitchFamily="2" charset="2"/>
              <a:buAutoNum type="arabicPeriod"/>
            </a:pPr>
            <a:r>
              <a:rPr lang="tr-TR" dirty="0"/>
              <a:t>Tarım alanlarının zamanında ve yeterli olarak sulanmasını sağlar.</a:t>
            </a:r>
          </a:p>
          <a:p>
            <a:pPr marL="514350" indent="-514350">
              <a:lnSpc>
                <a:spcPct val="80000"/>
              </a:lnSpc>
              <a:buFont typeface="Wingdings" pitchFamily="2" charset="2"/>
              <a:buAutoNum type="arabicPeriod"/>
            </a:pPr>
            <a:r>
              <a:rPr lang="tr-TR" dirty="0"/>
              <a:t>Hidroelektrik enerji üretir.</a:t>
            </a:r>
          </a:p>
          <a:p>
            <a:pPr marL="514350" indent="-514350">
              <a:lnSpc>
                <a:spcPct val="80000"/>
              </a:lnSpc>
              <a:buFont typeface="Wingdings" pitchFamily="2" charset="2"/>
              <a:buAutoNum type="arabicPeriod"/>
            </a:pPr>
            <a:r>
              <a:rPr lang="tr-TR" dirty="0"/>
              <a:t>İçme, kullanma ve endüstri için gerekli suyu düzenli ve sürekli sağlar.</a:t>
            </a:r>
          </a:p>
          <a:p>
            <a:pPr marL="514350" indent="-514350">
              <a:lnSpc>
                <a:spcPct val="80000"/>
              </a:lnSpc>
              <a:buFont typeface="Wingdings" pitchFamily="2" charset="2"/>
              <a:buAutoNum type="arabicPeriod"/>
            </a:pPr>
            <a:r>
              <a:rPr lang="tr-TR" dirty="0"/>
              <a:t>Yerleşim ve tarım alanlarını taşkınlardan korur. </a:t>
            </a:r>
          </a:p>
          <a:p>
            <a:pPr marL="514350" indent="-514350">
              <a:lnSpc>
                <a:spcPct val="80000"/>
              </a:lnSpc>
              <a:buFont typeface="Wingdings" pitchFamily="2" charset="2"/>
              <a:buAutoNum type="arabicPeriod"/>
            </a:pPr>
            <a:r>
              <a:rPr lang="tr-TR" dirty="0"/>
              <a:t>Su üzerinde ulaşıma olanak sağlar,</a:t>
            </a:r>
          </a:p>
          <a:p>
            <a:pPr marL="514350" indent="-514350">
              <a:lnSpc>
                <a:spcPct val="80000"/>
              </a:lnSpc>
              <a:buFont typeface="Wingdings" pitchFamily="2" charset="2"/>
              <a:buAutoNum type="arabicPeriod"/>
            </a:pPr>
            <a:r>
              <a:rPr lang="tr-TR" dirty="0"/>
              <a:t>Su ürünleri üretimi, özellikle </a:t>
            </a:r>
          </a:p>
          <a:p>
            <a:pPr marL="514350" indent="-514350">
              <a:lnSpc>
                <a:spcPct val="80000"/>
              </a:lnSpc>
              <a:buNone/>
            </a:pPr>
            <a:r>
              <a:rPr lang="tr-TR" dirty="0"/>
              <a:t>	balıkçılığın gelişmesini sağlar,</a:t>
            </a:r>
          </a:p>
          <a:p>
            <a:pPr marL="514350" indent="-514350">
              <a:lnSpc>
                <a:spcPct val="80000"/>
              </a:lnSpc>
              <a:buAutoNum type="arabicPeriod" startAt="7"/>
            </a:pPr>
            <a:r>
              <a:rPr lang="tr-TR" dirty="0"/>
              <a:t>Rekreasyon ve spor alanları sağlar,</a:t>
            </a:r>
          </a:p>
          <a:p>
            <a:pPr marL="0" indent="0">
              <a:lnSpc>
                <a:spcPct val="80000"/>
              </a:lnSpc>
              <a:buNone/>
            </a:pPr>
            <a:r>
              <a:rPr lang="tr-TR" dirty="0"/>
              <a:t>8.   Toprak erozyonunun önlenmesi veya </a:t>
            </a:r>
          </a:p>
          <a:p>
            <a:pPr marL="0" indent="0">
              <a:lnSpc>
                <a:spcPct val="80000"/>
              </a:lnSpc>
              <a:buNone/>
            </a:pPr>
            <a:r>
              <a:rPr lang="tr-TR" dirty="0"/>
              <a:t>      azaltılması ile toprak muhafazasını sağlar,</a:t>
            </a:r>
          </a:p>
          <a:p>
            <a:pPr marL="0" indent="0">
              <a:lnSpc>
                <a:spcPct val="80000"/>
              </a:lnSpc>
              <a:buNone/>
            </a:pPr>
            <a:r>
              <a:rPr lang="tr-TR" dirty="0"/>
              <a:t>9. Milli güvenlik üzerinde olumlu etki yapar,</a:t>
            </a:r>
          </a:p>
          <a:p>
            <a:pPr marL="0" indent="0">
              <a:lnSpc>
                <a:spcPct val="80000"/>
              </a:lnSpc>
              <a:buNone/>
            </a:pPr>
            <a:r>
              <a:rPr lang="tr-TR" dirty="0"/>
              <a:t>10. İklim üzerinde etkisi vardır,</a:t>
            </a:r>
          </a:p>
          <a:p>
            <a:pPr marL="0" indent="0">
              <a:lnSpc>
                <a:spcPct val="80000"/>
              </a:lnSpc>
              <a:buNone/>
            </a:pPr>
            <a:r>
              <a:rPr lang="tr-TR" dirty="0"/>
              <a:t>11. İstihdama olumlu etkisi vardır,</a:t>
            </a:r>
          </a:p>
          <a:p>
            <a:pPr marL="0" indent="0">
              <a:lnSpc>
                <a:spcPct val="80000"/>
              </a:lnSpc>
              <a:buNone/>
            </a:pPr>
            <a:r>
              <a:rPr lang="tr-TR" dirty="0"/>
              <a:t>12. Su kalitesinin ve kirlenmenin kontrolü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3386133"/>
            <a:ext cx="2555776" cy="3471867"/>
          </a:xfrm>
          <a:prstGeom prst="rect">
            <a:avLst/>
          </a:prstGeom>
        </p:spPr>
      </p:pic>
    </p:spTree>
    <p:extLst>
      <p:ext uri="{BB962C8B-B14F-4D97-AF65-F5344CB8AC3E}">
        <p14:creationId xmlns:p14="http://schemas.microsoft.com/office/powerpoint/2010/main" val="1141792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Barajların Yol Açtığı Sorunlar 1</a:t>
            </a:r>
          </a:p>
        </p:txBody>
      </p:sp>
      <p:sp>
        <p:nvSpPr>
          <p:cNvPr id="3" name="İçerik Yer Tutucusu 2"/>
          <p:cNvSpPr>
            <a:spLocks noGrp="1"/>
          </p:cNvSpPr>
          <p:nvPr>
            <p:ph idx="1"/>
          </p:nvPr>
        </p:nvSpPr>
        <p:spPr>
          <a:xfrm>
            <a:off x="539552" y="1484784"/>
            <a:ext cx="8229600" cy="4536504"/>
          </a:xfrm>
        </p:spPr>
        <p:txBody>
          <a:bodyPr>
            <a:normAutofit fontScale="85000" lnSpcReduction="20000"/>
          </a:bodyPr>
          <a:lstStyle/>
          <a:p>
            <a:pPr marL="514350" indent="-514350">
              <a:lnSpc>
                <a:spcPct val="80000"/>
              </a:lnSpc>
              <a:buAutoNum type="arabicPeriod"/>
            </a:pPr>
            <a:r>
              <a:rPr lang="tr-TR" dirty="0"/>
              <a:t>Doğal dengenin bozulması,</a:t>
            </a:r>
          </a:p>
          <a:p>
            <a:pPr marL="0" indent="0">
              <a:lnSpc>
                <a:spcPct val="80000"/>
              </a:lnSpc>
              <a:buNone/>
            </a:pPr>
            <a:br>
              <a:rPr lang="tr-TR" dirty="0"/>
            </a:br>
            <a:r>
              <a:rPr lang="tr-TR" dirty="0"/>
              <a:t>2. Göl sahası içinde kalan tarım alanlarının ve doğal kaynakların kullanılamaması,</a:t>
            </a:r>
          </a:p>
          <a:p>
            <a:pPr marL="0" indent="0">
              <a:lnSpc>
                <a:spcPct val="80000"/>
              </a:lnSpc>
              <a:buNone/>
            </a:pPr>
            <a:br>
              <a:rPr lang="tr-TR" dirty="0"/>
            </a:br>
            <a:r>
              <a:rPr lang="tr-TR" dirty="0"/>
              <a:t>3. Göl sahası içinde kalan yerleşim merkezlerinin nakli,</a:t>
            </a:r>
          </a:p>
          <a:p>
            <a:pPr marL="0" indent="0">
              <a:lnSpc>
                <a:spcPct val="80000"/>
              </a:lnSpc>
              <a:buNone/>
            </a:pPr>
            <a:br>
              <a:rPr lang="tr-TR" dirty="0"/>
            </a:br>
            <a:r>
              <a:rPr lang="tr-TR" dirty="0"/>
              <a:t>4. Göl sahası içinde kalan yol, köprü vb. yatırımların yerine yeni yatırım yapma ihtiyacı,</a:t>
            </a:r>
          </a:p>
          <a:p>
            <a:pPr marL="0" indent="0">
              <a:lnSpc>
                <a:spcPct val="80000"/>
              </a:lnSpc>
              <a:buNone/>
            </a:pPr>
            <a:br>
              <a:rPr lang="tr-TR" dirty="0"/>
            </a:br>
            <a:r>
              <a:rPr lang="tr-TR" dirty="0"/>
              <a:t>5. Yer altı su seviyesinin yükseltilmesi ile oluşan olumsuz etkiler,</a:t>
            </a:r>
          </a:p>
          <a:p>
            <a:pPr marL="0" indent="0">
              <a:lnSpc>
                <a:spcPct val="80000"/>
              </a:lnSpc>
              <a:buNone/>
            </a:pPr>
            <a:br>
              <a:rPr lang="tr-TR" dirty="0"/>
            </a:br>
            <a:r>
              <a:rPr lang="tr-TR" dirty="0"/>
              <a:t>6. Su yükünün artması dolayısı ile meydana gelebilecek tehlikeli heyelanlar ve diğer jeolojik olaylar,</a:t>
            </a:r>
            <a:br>
              <a:rPr lang="tr-TR" dirty="0"/>
            </a:br>
            <a:endParaRPr lang="tr-TR" dirty="0"/>
          </a:p>
        </p:txBody>
      </p:sp>
    </p:spTree>
    <p:extLst>
      <p:ext uri="{BB962C8B-B14F-4D97-AF65-F5344CB8AC3E}">
        <p14:creationId xmlns:p14="http://schemas.microsoft.com/office/powerpoint/2010/main" val="2995561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Barajların Yol Açtığı Sorunlar 2</a:t>
            </a:r>
          </a:p>
        </p:txBody>
      </p:sp>
      <p:sp>
        <p:nvSpPr>
          <p:cNvPr id="3" name="İçerik Yer Tutucusu 2"/>
          <p:cNvSpPr>
            <a:spLocks noGrp="1"/>
          </p:cNvSpPr>
          <p:nvPr>
            <p:ph idx="1"/>
          </p:nvPr>
        </p:nvSpPr>
        <p:spPr>
          <a:xfrm>
            <a:off x="539552" y="1484784"/>
            <a:ext cx="8229600" cy="4320480"/>
          </a:xfrm>
        </p:spPr>
        <p:txBody>
          <a:bodyPr>
            <a:normAutofit lnSpcReduction="10000"/>
          </a:bodyPr>
          <a:lstStyle/>
          <a:p>
            <a:pPr>
              <a:lnSpc>
                <a:spcPct val="80000"/>
              </a:lnSpc>
              <a:buFont typeface="Wingdings" pitchFamily="2" charset="2"/>
              <a:buNone/>
            </a:pPr>
            <a:r>
              <a:rPr lang="tr-TR" dirty="0"/>
              <a:t>7. Artan su buharlaşması dolayısı ile kullanılabilecek su miktarının azaltılması,</a:t>
            </a:r>
          </a:p>
          <a:p>
            <a:pPr>
              <a:lnSpc>
                <a:spcPct val="80000"/>
              </a:lnSpc>
              <a:buFont typeface="Wingdings" pitchFamily="2" charset="2"/>
              <a:buNone/>
            </a:pPr>
            <a:r>
              <a:rPr lang="tr-TR" dirty="0"/>
              <a:t>8. Akarsuların taşkın mevsimlerinde birlikte getirdikleri toprak için gerekli besleyicilerden bilhassa delta ovalarının mahrum kalması,</a:t>
            </a:r>
          </a:p>
          <a:p>
            <a:pPr>
              <a:lnSpc>
                <a:spcPct val="80000"/>
              </a:lnSpc>
              <a:buFont typeface="Wingdings" pitchFamily="2" charset="2"/>
              <a:buNone/>
            </a:pPr>
            <a:r>
              <a:rPr lang="tr-TR" dirty="0"/>
              <a:t>9. Suyun içinde taşınan maddelerin azalması nedeni ile baraj mansabında daha fazla yatak oyulması,</a:t>
            </a:r>
          </a:p>
          <a:p>
            <a:pPr>
              <a:lnSpc>
                <a:spcPct val="80000"/>
              </a:lnSpc>
              <a:buFont typeface="Wingdings" pitchFamily="2" charset="2"/>
              <a:buNone/>
            </a:pPr>
            <a:r>
              <a:rPr lang="tr-TR" dirty="0"/>
              <a:t>10. Kıyı erozyonunun artması,</a:t>
            </a:r>
          </a:p>
          <a:p>
            <a:pPr>
              <a:lnSpc>
                <a:spcPct val="80000"/>
              </a:lnSpc>
              <a:buFont typeface="Wingdings" pitchFamily="2" charset="2"/>
              <a:buNone/>
            </a:pPr>
            <a:r>
              <a:rPr lang="tr-TR" dirty="0"/>
              <a:t>11. Baraj gölü alanında kalan tarihi eserler,</a:t>
            </a:r>
          </a:p>
          <a:p>
            <a:pPr marL="0" indent="0">
              <a:lnSpc>
                <a:spcPct val="80000"/>
              </a:lnSpc>
              <a:buNone/>
            </a:pPr>
            <a:endParaRPr lang="tr-TR" dirty="0"/>
          </a:p>
        </p:txBody>
      </p:sp>
    </p:spTree>
    <p:extLst>
      <p:ext uri="{BB962C8B-B14F-4D97-AF65-F5344CB8AC3E}">
        <p14:creationId xmlns:p14="http://schemas.microsoft.com/office/powerpoint/2010/main" val="4119736091"/>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662</TotalTime>
  <Words>1999</Words>
  <Application>Microsoft Office PowerPoint</Application>
  <PresentationFormat>Ekran Gösterisi (4:3)</PresentationFormat>
  <Paragraphs>201</Paragraphs>
  <Slides>34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34</vt:i4>
      </vt:variant>
    </vt:vector>
  </HeadingPairs>
  <TitlesOfParts>
    <vt:vector size="40" baseType="lpstr">
      <vt:lpstr>Arial</vt:lpstr>
      <vt:lpstr>Calibri</vt:lpstr>
      <vt:lpstr>Comic Sans MS</vt:lpstr>
      <vt:lpstr>Times New Roman</vt:lpstr>
      <vt:lpstr>Wingdings</vt:lpstr>
      <vt:lpstr>Ofis Teması</vt:lpstr>
      <vt:lpstr>Su ve Enerji Yapıları </vt:lpstr>
      <vt:lpstr>Baraj Nedir?</vt:lpstr>
      <vt:lpstr>Baraj Nedir?</vt:lpstr>
      <vt:lpstr>PowerPoint Sunusu</vt:lpstr>
      <vt:lpstr>Barajın Tarihçesi</vt:lpstr>
      <vt:lpstr>Barajların yapım amaçları</vt:lpstr>
      <vt:lpstr>Barajların Faydaları 1</vt:lpstr>
      <vt:lpstr>Barajların Yol Açtığı Sorunlar 1</vt:lpstr>
      <vt:lpstr>Barajların Yol Açtığı Sorunlar 2</vt:lpstr>
      <vt:lpstr>PowerPoint Sunusu</vt:lpstr>
      <vt:lpstr>BARAJLARIN KISIMLARI</vt:lpstr>
      <vt:lpstr>Barajların Sınıflandırılması</vt:lpstr>
      <vt:lpstr>Baraj Tipleri</vt:lpstr>
      <vt:lpstr>KAGİR BARAJLAR</vt:lpstr>
      <vt:lpstr>BETON BARAJLAR</vt:lpstr>
      <vt:lpstr>DOLGU BARAJLAR</vt:lpstr>
      <vt:lpstr>Baraj Yerinin Seçimi </vt:lpstr>
      <vt:lpstr>Baraj Yerinin Seçimi   devam… </vt:lpstr>
      <vt:lpstr>Baraj Yerinin Seçimi    devam… </vt:lpstr>
      <vt:lpstr>Baraj yeri ve topoğrafik durum</vt:lpstr>
      <vt:lpstr>Baraj yeri ve jeolojik yapı: </vt:lpstr>
      <vt:lpstr>PowerPoint Sunusu</vt:lpstr>
      <vt:lpstr>HES</vt:lpstr>
      <vt:lpstr>HES’lerin Olumsuz Etkileri</vt:lpstr>
      <vt:lpstr>PowerPoint Sunusu</vt:lpstr>
      <vt:lpstr>SONDAJ TEKNİĞİ</vt:lpstr>
      <vt:lpstr>İlkel Sondaj Donanımları</vt:lpstr>
      <vt:lpstr>PowerPoint Sunusu</vt:lpstr>
      <vt:lpstr>MÜHENDİSLİK ve SONDAJ</vt:lpstr>
      <vt:lpstr>SONDAJLARIN YAPILIŞ AMAÇLARI</vt:lpstr>
      <vt:lpstr>PowerPoint Sunusu</vt:lpstr>
      <vt:lpstr>Derinliğine Göre Sondaj</vt:lpstr>
      <vt:lpstr>Delik Çapına Göre Sondaj</vt:lpstr>
      <vt:lpstr>Kaynaklar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Baraj Nedir</dc:title>
  <dc:creator>www.nedir.org</dc:creator>
  <cp:lastModifiedBy>mehmet genç</cp:lastModifiedBy>
  <cp:revision>59</cp:revision>
  <dcterms:created xsi:type="dcterms:W3CDTF">2013-11-05T11:37:20Z</dcterms:created>
  <dcterms:modified xsi:type="dcterms:W3CDTF">2018-11-30T07:59:00Z</dcterms:modified>
</cp:coreProperties>
</file>