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709" r:id="rId2"/>
  </p:sldMasterIdLst>
  <p:notesMasterIdLst>
    <p:notesMasterId r:id="rId59"/>
  </p:notesMasterIdLst>
  <p:sldIdLst>
    <p:sldId id="312" r:id="rId3"/>
    <p:sldId id="433" r:id="rId4"/>
    <p:sldId id="323" r:id="rId5"/>
    <p:sldId id="324" r:id="rId6"/>
    <p:sldId id="434" r:id="rId7"/>
    <p:sldId id="430" r:id="rId8"/>
    <p:sldId id="435" r:id="rId9"/>
    <p:sldId id="325" r:id="rId10"/>
    <p:sldId id="330" r:id="rId11"/>
    <p:sldId id="436" r:id="rId12"/>
    <p:sldId id="344" r:id="rId13"/>
    <p:sldId id="331" r:id="rId14"/>
    <p:sldId id="339" r:id="rId15"/>
    <p:sldId id="437" r:id="rId16"/>
    <p:sldId id="431" r:id="rId17"/>
    <p:sldId id="348" r:id="rId18"/>
    <p:sldId id="428" r:id="rId19"/>
    <p:sldId id="383" r:id="rId20"/>
    <p:sldId id="384" r:id="rId21"/>
    <p:sldId id="385" r:id="rId22"/>
    <p:sldId id="388" r:id="rId23"/>
    <p:sldId id="389" r:id="rId24"/>
    <p:sldId id="390" r:id="rId25"/>
    <p:sldId id="391" r:id="rId26"/>
    <p:sldId id="392" r:id="rId27"/>
    <p:sldId id="393" r:id="rId28"/>
    <p:sldId id="394" r:id="rId29"/>
    <p:sldId id="395" r:id="rId30"/>
    <p:sldId id="396" r:id="rId31"/>
    <p:sldId id="397" r:id="rId32"/>
    <p:sldId id="398" r:id="rId33"/>
    <p:sldId id="399" r:id="rId34"/>
    <p:sldId id="400" r:id="rId35"/>
    <p:sldId id="401" r:id="rId36"/>
    <p:sldId id="402" r:id="rId37"/>
    <p:sldId id="403" r:id="rId38"/>
    <p:sldId id="404" r:id="rId39"/>
    <p:sldId id="362" r:id="rId40"/>
    <p:sldId id="363" r:id="rId41"/>
    <p:sldId id="364" r:id="rId42"/>
    <p:sldId id="372" r:id="rId43"/>
    <p:sldId id="373" r:id="rId44"/>
    <p:sldId id="374" r:id="rId45"/>
    <p:sldId id="375" r:id="rId46"/>
    <p:sldId id="405" r:id="rId47"/>
    <p:sldId id="406" r:id="rId48"/>
    <p:sldId id="407" r:id="rId49"/>
    <p:sldId id="408" r:id="rId50"/>
    <p:sldId id="409" r:id="rId51"/>
    <p:sldId id="410" r:id="rId52"/>
    <p:sldId id="411" r:id="rId53"/>
    <p:sldId id="412" r:id="rId54"/>
    <p:sldId id="413" r:id="rId55"/>
    <p:sldId id="414" r:id="rId56"/>
    <p:sldId id="415" r:id="rId57"/>
    <p:sldId id="417" r:id="rId58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FF"/>
    <a:srgbClr val="00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9E6748F4-59B4-47CF-A3DE-72D9F06B36E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1F121467-F16F-4C9B-A491-E73A2808830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13F06F6-5877-40DC-91F6-FA7CD5B15845}" type="datetimeFigureOut">
              <a:rPr lang="tr-TR" altLang="tr-TR"/>
              <a:pPr>
                <a:defRPr/>
              </a:pPr>
              <a:t>7.11.2018</a:t>
            </a:fld>
            <a:endParaRPr lang="tr-TR" altLang="tr-TR"/>
          </a:p>
        </p:txBody>
      </p:sp>
      <p:sp>
        <p:nvSpPr>
          <p:cNvPr id="72708" name="Rectangle 4">
            <a:extLst>
              <a:ext uri="{FF2B5EF4-FFF2-40B4-BE49-F238E27FC236}">
                <a16:creationId xmlns:a16="http://schemas.microsoft.com/office/drawing/2014/main" id="{9F73C001-DB30-4D4A-88E9-D95698B6A204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7" name="Rectangle 5">
            <a:extLst>
              <a:ext uri="{FF2B5EF4-FFF2-40B4-BE49-F238E27FC236}">
                <a16:creationId xmlns:a16="http://schemas.microsoft.com/office/drawing/2014/main" id="{315FE19E-A3C9-473B-8D0F-5E46400C5D1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noProof="0"/>
              <a:t>Asıl metin stillerini düzenlemek için tıklatın</a:t>
            </a:r>
          </a:p>
          <a:p>
            <a:pPr lvl="1"/>
            <a:r>
              <a:rPr lang="tr-TR" altLang="tr-TR" noProof="0"/>
              <a:t>İkinci düzey</a:t>
            </a:r>
          </a:p>
          <a:p>
            <a:pPr lvl="2"/>
            <a:r>
              <a:rPr lang="tr-TR" altLang="tr-TR" noProof="0"/>
              <a:t>Üçüncü düzey</a:t>
            </a:r>
          </a:p>
          <a:p>
            <a:pPr lvl="3"/>
            <a:r>
              <a:rPr lang="tr-TR" altLang="tr-TR" noProof="0"/>
              <a:t>Dördüncü düzey</a:t>
            </a:r>
          </a:p>
          <a:p>
            <a:pPr lvl="4"/>
            <a:r>
              <a:rPr lang="tr-TR" altLang="tr-TR" noProof="0"/>
              <a:t>Beşinci düzey</a:t>
            </a:r>
          </a:p>
        </p:txBody>
      </p:sp>
      <p:sp>
        <p:nvSpPr>
          <p:cNvPr id="79878" name="Rectangle 6">
            <a:extLst>
              <a:ext uri="{FF2B5EF4-FFF2-40B4-BE49-F238E27FC236}">
                <a16:creationId xmlns:a16="http://schemas.microsoft.com/office/drawing/2014/main" id="{DF891671-6B94-42BC-8951-85D6E3F51B6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9879" name="Rectangle 7">
            <a:extLst>
              <a:ext uri="{FF2B5EF4-FFF2-40B4-BE49-F238E27FC236}">
                <a16:creationId xmlns:a16="http://schemas.microsoft.com/office/drawing/2014/main" id="{3DC174A5-2019-4546-8924-450E38536E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723E69A-CD15-4565-BD8B-3A7A283C7595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6">
            <a:extLst>
              <a:ext uri="{FF2B5EF4-FFF2-40B4-BE49-F238E27FC236}">
                <a16:creationId xmlns:a16="http://schemas.microsoft.com/office/drawing/2014/main" id="{29E515B4-F67C-46DB-8A82-D39CDCAFA21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tr-TR" sz="900">
                <a:latin typeface="Times New Roman" panose="02020603050405020304" pitchFamily="18" charset="0"/>
              </a:rPr>
              <a:t>Etkili İletişim Becerileri - Öğretmenler İçin     Hazırlayan:Uzm. Psik. Dan. Sanem TOPUZ</a:t>
            </a:r>
          </a:p>
        </p:txBody>
      </p:sp>
      <p:sp>
        <p:nvSpPr>
          <p:cNvPr id="73731" name="Rectangle 7">
            <a:extLst>
              <a:ext uri="{FF2B5EF4-FFF2-40B4-BE49-F238E27FC236}">
                <a16:creationId xmlns:a16="http://schemas.microsoft.com/office/drawing/2014/main" id="{1C64AE7A-0969-4781-9E6B-81B0B9C1249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fld id="{9CF17DE0-0A2F-458A-BB55-0880DFE7B964}" type="slidenum">
              <a:rPr lang="en-US" altLang="tr-TR" sz="1200">
                <a:latin typeface="Times New Roman" panose="02020603050405020304" pitchFamily="18" charset="0"/>
              </a:rPr>
              <a:pPr algn="r"/>
              <a:t>13</a:t>
            </a:fld>
            <a:endParaRPr lang="en-US" altLang="tr-TR" sz="1200">
              <a:latin typeface="Times New Roman" panose="02020603050405020304" pitchFamily="18" charset="0"/>
            </a:endParaRPr>
          </a:p>
        </p:txBody>
      </p:sp>
      <p:sp>
        <p:nvSpPr>
          <p:cNvPr id="73732" name="Rectangle 2">
            <a:extLst>
              <a:ext uri="{FF2B5EF4-FFF2-40B4-BE49-F238E27FC236}">
                <a16:creationId xmlns:a16="http://schemas.microsoft.com/office/drawing/2014/main" id="{A029431E-EC08-46DA-82D7-A9AC11C2066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433388" y="177800"/>
            <a:ext cx="6096000" cy="4572000"/>
          </a:xfrm>
          <a:ln/>
        </p:spPr>
      </p:sp>
      <p:sp>
        <p:nvSpPr>
          <p:cNvPr id="73733" name="Rectangle 3">
            <a:extLst>
              <a:ext uri="{FF2B5EF4-FFF2-40B4-BE49-F238E27FC236}">
                <a16:creationId xmlns:a16="http://schemas.microsoft.com/office/drawing/2014/main" id="{EA80F5F0-BDF9-46F5-BEC3-D495079F1E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4800600"/>
            <a:ext cx="6096000" cy="3886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/>
          <a:lstStyle/>
          <a:p>
            <a:pPr eaLnBrk="1" hangingPunct="1"/>
            <a:endParaRPr lang="en-US" altLang="tr-TR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42DBF263-5E59-4231-8A1B-90C4988F652B}"/>
              </a:ext>
            </a:extLst>
          </p:cNvPr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05B85575-3727-4061-BD2C-FAC7F2DD5B2C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  <a:ea typeface="+mn-ea"/>
              </a:endParaRPr>
            </a:p>
          </p:txBody>
        </p:sp>
        <p:sp>
          <p:nvSpPr>
            <p:cNvPr id="6" name="Arc 4">
              <a:extLst>
                <a:ext uri="{FF2B5EF4-FFF2-40B4-BE49-F238E27FC236}">
                  <a16:creationId xmlns:a16="http://schemas.microsoft.com/office/drawing/2014/main" id="{27C9D4DD-75F1-4DD8-8CB0-2623CFCA5C0B}"/>
                </a:ext>
              </a:extLst>
            </p:cNvPr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30 w 21600"/>
                <a:gd name="T1" fmla="*/ 0 h 21231"/>
                <a:gd name="T2" fmla="*/ 163 w 21600"/>
                <a:gd name="T3" fmla="*/ 83 h 21231"/>
                <a:gd name="T4" fmla="*/ 0 w 21600"/>
                <a:gd name="T5" fmla="*/ 83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5222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454FC290-5BE0-4809-AAF7-D255F5AB0883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82DB39FF-F632-4180-9668-8AB2E21D36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E70718AE-9B2B-4448-9F3D-CF1F97769C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82A68B-9C73-46D3-AA1B-1815BB1F601D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94151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F14933-D6E0-4F07-A8B6-462159427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898989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5EDEDD3B-B586-4D91-A394-E49F71F9BA4A}" type="datetimeFigureOut">
              <a:rPr lang="tr-TR" altLang="tr-TR"/>
              <a:pPr>
                <a:defRPr/>
              </a:pPr>
              <a:t>7.11.2018</a:t>
            </a:fld>
            <a:endParaRPr lang="tr-TR" alt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9E4290-4F8C-4F2A-9826-AF6C80D89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13E9BE-A15A-4806-9C8C-FD1AD4C94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3BF18D-3E06-45C4-A52B-D07F596D18E1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90119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791F86-3B22-48A2-B564-56B4C8C3B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898989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B939C964-6FE1-4CF9-B792-2D11C8A6C14C}" type="datetimeFigureOut">
              <a:rPr lang="tr-TR" altLang="tr-TR"/>
              <a:pPr>
                <a:defRPr/>
              </a:pPr>
              <a:t>7.11.2018</a:t>
            </a:fld>
            <a:endParaRPr lang="tr-TR" alt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EEDC0A-53D1-4180-BAAC-B0BD83FF0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B823C2-66DE-453C-832B-43BEEAE0A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5614FB-FE68-4209-BFC5-7E89FEFCB172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0804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9AD76B-F3E8-42D0-AA39-765F9441F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898989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59AD8512-7B3A-40C5-9FB7-53CCB5501581}" type="datetimeFigureOut">
              <a:rPr lang="tr-TR" altLang="tr-TR"/>
              <a:pPr>
                <a:defRPr/>
              </a:pPr>
              <a:t>7.11.2018</a:t>
            </a:fld>
            <a:endParaRPr lang="tr-TR" alt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5711D5-DBE7-4F93-9CB3-C070D00E0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4E8B6A-D8B1-4C7C-8AA8-A86C7E762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2F21F0-9A6D-4A9A-A519-99DA8D643C2F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66068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CD14E8-1A96-499D-A2B2-190BC365F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898989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25502CFC-9B54-4BE7-926C-CDF695D920E3}" type="datetimeFigureOut">
              <a:rPr lang="tr-TR" altLang="tr-TR"/>
              <a:pPr>
                <a:defRPr/>
              </a:pPr>
              <a:t>7.11.2018</a:t>
            </a:fld>
            <a:endParaRPr lang="tr-TR" alt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6A9805-270E-4AB0-BC80-ADA28243D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FC984C-9C4F-4CDF-879D-0C50386FC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D21918-C260-4123-BED0-4DF660FB9930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976890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561CAE-004F-4D45-B565-0BEA7979F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898989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2EFBE298-618C-40F5-9B06-7AC090F7F2F3}" type="datetimeFigureOut">
              <a:rPr lang="tr-TR" altLang="tr-TR"/>
              <a:pPr>
                <a:defRPr/>
              </a:pPr>
              <a:t>7.11.2018</a:t>
            </a:fld>
            <a:endParaRPr lang="tr-TR" alt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7EB61A-86CE-4A6B-82D1-EEB787A33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324BF1-32D1-4795-B270-8BFAB873B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51B2EF-AEEA-495B-8AD5-A131E206C38E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17109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5F080B-4D2D-4871-9112-8B5544BCA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898989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7EF3E45B-7BFA-4FF1-8DA8-33B944FE6D63}" type="datetimeFigureOut">
              <a:rPr lang="tr-TR" altLang="tr-TR"/>
              <a:pPr>
                <a:defRPr/>
              </a:pPr>
              <a:t>7.11.2018</a:t>
            </a:fld>
            <a:endParaRPr lang="tr-TR" alt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74A10B-8564-4747-B94D-C32BEB43C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1A4451-7E60-4A14-9AAD-BE2E0B374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2C7BBA-95A4-4C97-A461-D14187E28742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52211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AD985F-4C2A-4AB3-8A91-2AE88FCD9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898989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64D0B407-7B9F-4CC3-A6D8-87C735935CB0}" type="datetimeFigureOut">
              <a:rPr lang="tr-TR" altLang="tr-TR"/>
              <a:pPr>
                <a:defRPr/>
              </a:pPr>
              <a:t>7.11.2018</a:t>
            </a:fld>
            <a:endParaRPr lang="tr-TR" alt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D2F323-0E68-445F-B31F-90B29C395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389300-20D8-45D0-B89B-DB8DBD47A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A85A09-2DE0-4AC7-9F1C-9F3D91D7DB3D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73025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A1E538-4A9B-4820-B882-5B6186B7A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898989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FAC1B85E-B66C-47ED-A75C-6C7A744D6D2B}" type="datetimeFigureOut">
              <a:rPr lang="tr-TR" altLang="tr-TR"/>
              <a:pPr>
                <a:defRPr/>
              </a:pPr>
              <a:t>7.11.2018</a:t>
            </a:fld>
            <a:endParaRPr lang="tr-TR" altLang="tr-T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A7FD0D-6464-446A-B5B0-A9B931C3C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54BCA7-CA30-464A-BB43-8143C9CC7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291E29-7EC7-4E2B-B090-157576E07B92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90083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53C661-61E0-447E-9F78-235BD90B5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898989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57C474A8-221F-4A97-A1FA-B02AE0CB95E3}" type="datetimeFigureOut">
              <a:rPr lang="tr-TR" altLang="tr-TR"/>
              <a:pPr>
                <a:defRPr/>
              </a:pPr>
              <a:t>7.11.2018</a:t>
            </a:fld>
            <a:endParaRPr lang="tr-TR" altLang="tr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11AF58-307B-47CE-A929-D13E9632F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8EBFA7-176D-46B5-A82F-153AB79A5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D4F9B8-679A-4A2E-8059-F2DBD2C38909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003312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10C390-7F9A-450D-916F-AB0DCE4A7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898989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0F3290CE-C203-4EC7-AF0B-E1C068731C16}" type="datetimeFigureOut">
              <a:rPr lang="tr-TR" altLang="tr-TR"/>
              <a:pPr>
                <a:defRPr/>
              </a:pPr>
              <a:t>7.11.2018</a:t>
            </a:fld>
            <a:endParaRPr lang="tr-TR" altLang="tr-T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3DE849-FA90-4E86-A732-19B52B3C7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69A48B-4DAF-4FAB-8D20-6B9BBDABC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EFCB47-8563-4F26-8FBD-B08D4ADDB7E0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829505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9B1743-AEC6-450E-9458-F90E6636C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898989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7BF11B09-62D1-42E5-B1D9-25C3DD63EA45}" type="datetimeFigureOut">
              <a:rPr lang="tr-TR" altLang="tr-TR"/>
              <a:pPr>
                <a:defRPr/>
              </a:pPr>
              <a:t>7.11.2018</a:t>
            </a:fld>
            <a:endParaRPr lang="tr-TR" alt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F5650D-74CD-4C7C-B60A-38D0C2D51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13A3D9-B234-467C-AB4E-B77C246C6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D9BDA4-C8A8-407B-B4A3-E092D0DC0164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141885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5">
            <a:extLst>
              <a:ext uri="{FF2B5EF4-FFF2-40B4-BE49-F238E27FC236}">
                <a16:creationId xmlns:a16="http://schemas.microsoft.com/office/drawing/2014/main" id="{62BC4B30-7E8E-4A8B-8A31-9C7A24A2A3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başlık stili için tıklatın</a:t>
            </a:r>
          </a:p>
        </p:txBody>
      </p:sp>
      <p:sp>
        <p:nvSpPr>
          <p:cNvPr id="1027" name="Rectangle 9">
            <a:extLst>
              <a:ext uri="{FF2B5EF4-FFF2-40B4-BE49-F238E27FC236}">
                <a16:creationId xmlns:a16="http://schemas.microsoft.com/office/drawing/2014/main" id="{78100E1B-35D5-4BAD-B7AC-E7C3B3FEBD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stillerini düzenlemek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F86CD5FC-55BA-46A8-B55F-1A54FB71C6ED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4" name="Rectangle 8">
            <a:extLst>
              <a:ext uri="{FF2B5EF4-FFF2-40B4-BE49-F238E27FC236}">
                <a16:creationId xmlns:a16="http://schemas.microsoft.com/office/drawing/2014/main" id="{AB5CE1C8-51DA-4AA5-AA0B-D2606B118E2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E879852C-0A0F-4387-902B-ADD66E5098C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C48A1422-BEB1-4706-B972-C3F1C916A3EA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1" r:id="rId1"/>
  </p:sldLayoutIdLst>
  <p:transition spd="slow">
    <p:cover dir="r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sz="32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Arial" charset="0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2400">
          <a:solidFill>
            <a:schemeClr val="tx1"/>
          </a:solidFill>
          <a:latin typeface="Arial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Arial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Arial" charset="0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92398F7D-490A-40C7-BC43-2C0E071B42E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Click to edit Master title style</a:t>
            </a:r>
            <a:endParaRPr lang="en-US" altLang="tr-TR"/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64F5099D-1212-422E-9AAB-E1D7962F67D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Click to edit Master text styles</a:t>
            </a:r>
          </a:p>
          <a:p>
            <a:pPr lvl="1"/>
            <a:r>
              <a:rPr lang="tr-TR" altLang="tr-TR"/>
              <a:t>Second level</a:t>
            </a:r>
          </a:p>
          <a:p>
            <a:pPr lvl="2"/>
            <a:r>
              <a:rPr lang="tr-TR" altLang="tr-TR"/>
              <a:t>Third level</a:t>
            </a:r>
          </a:p>
          <a:p>
            <a:pPr lvl="3"/>
            <a:r>
              <a:rPr lang="tr-TR" altLang="tr-TR"/>
              <a:t>Fourth level</a:t>
            </a:r>
          </a:p>
          <a:p>
            <a:pPr lvl="4"/>
            <a:r>
              <a:rPr lang="tr-TR" altLang="tr-TR"/>
              <a:t>Fifth level</a:t>
            </a:r>
            <a:endParaRPr lang="en-US" alt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E2ED57-6368-4F85-BC90-A63C9701EC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E2F6F2-04E9-4D49-B191-9119158EDF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2B33D6-6C2D-4DBB-AC7C-0D6C933C47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FC4A8AC0-1B75-43DE-902F-878F3A32CC08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ransition spd="slow">
    <p:cover dir="rd"/>
  </p:transition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8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8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>
            <a:extLst>
              <a:ext uri="{FF2B5EF4-FFF2-40B4-BE49-F238E27FC236}">
                <a16:creationId xmlns:a16="http://schemas.microsoft.com/office/drawing/2014/main" id="{D6C723F5-BC40-4C2D-B9FA-C116DD1354A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620713"/>
            <a:ext cx="7772400" cy="5638800"/>
          </a:xfrm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eaLnBrk="1" hangingPunct="1"/>
            <a:br>
              <a:rPr lang="tr-TR" altLang="tr-TR" sz="4000" b="1" dirty="0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br>
              <a:rPr lang="tr-TR" altLang="tr-TR" sz="4000" b="1" dirty="0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r>
              <a:rPr lang="tr-TR" altLang="tr-TR" sz="40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tr-TR" altLang="tr-TR" sz="46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İLETİŞİM VE İNSAN İLİŞKİLERİ</a:t>
            </a:r>
            <a:r>
              <a:rPr lang="tr-TR" altLang="tr-TR" sz="40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br>
              <a:rPr lang="tr-TR" altLang="tr-TR" b="1" dirty="0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br>
              <a:rPr lang="tr-TR" altLang="tr-TR" b="1" dirty="0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endParaRPr lang="tr-TR" altLang="tr-TR" b="1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spd="slow">
    <p:cover dir="r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92BEC18D-D018-4560-A06B-4F766CADE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>
                <a:ea typeface="ＭＳ Ｐゴシック" panose="020B0600070205080204" pitchFamily="34" charset="-128"/>
              </a:rPr>
              <a:t>3A Formülü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F25B8E4D-76AD-4F0E-8D02-2D158C1CF8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tr-TR">
                <a:ea typeface="ＭＳ Ｐゴシック" panose="020B0600070205080204" pitchFamily="34" charset="-128"/>
              </a:rPr>
              <a:t>A: Aktarabilme</a:t>
            </a:r>
          </a:p>
          <a:p>
            <a:pPr eaLnBrk="1" hangingPunct="1"/>
            <a:r>
              <a:rPr lang="en-US" altLang="tr-TR">
                <a:ea typeface="ＭＳ Ｐゴシック" panose="020B0600070205080204" pitchFamily="34" charset="-128"/>
              </a:rPr>
              <a:t>A: Anlama</a:t>
            </a:r>
          </a:p>
          <a:p>
            <a:pPr eaLnBrk="1" hangingPunct="1"/>
            <a:r>
              <a:rPr lang="en-US" altLang="tr-TR">
                <a:ea typeface="ＭＳ Ｐゴシック" panose="020B0600070205080204" pitchFamily="34" charset="-128"/>
              </a:rPr>
              <a:t>A: Anlaşma</a:t>
            </a:r>
          </a:p>
          <a:p>
            <a:pPr eaLnBrk="1" hangingPunct="1"/>
            <a:endParaRPr lang="en-US" altLang="tr-TR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tr-TR">
                <a:ea typeface="ＭＳ Ｐゴシック" panose="020B0600070205080204" pitchFamily="34" charset="-128"/>
              </a:rPr>
              <a:t>İlk 2A ile iletişim tamamlanır ve 3A ile doğru iletişim yapılmış olur. </a:t>
            </a:r>
          </a:p>
        </p:txBody>
      </p:sp>
    </p:spTree>
  </p:cSld>
  <p:clrMapOvr>
    <a:masterClrMapping/>
  </p:clrMapOvr>
  <p:transition spd="slow">
    <p:cover dir="r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>
            <a:extLst>
              <a:ext uri="{FF2B5EF4-FFF2-40B4-BE49-F238E27FC236}">
                <a16:creationId xmlns:a16="http://schemas.microsoft.com/office/drawing/2014/main" id="{723185D6-3D1B-4475-AA54-24E10A9BE5B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409575"/>
            <a:ext cx="4017963" cy="495300"/>
          </a:xfrm>
          <a:solidFill>
            <a:srgbClr val="FFFFCC">
              <a:alpha val="59999"/>
            </a:srgbClr>
          </a:solidFill>
        </p:spPr>
        <p:txBody>
          <a:bodyPr>
            <a:spAutoFit/>
          </a:bodyPr>
          <a:lstStyle/>
          <a:p>
            <a:pPr eaLnBrk="1" hangingPunct="1">
              <a:lnSpc>
                <a:spcPct val="115000"/>
              </a:lnSpc>
              <a:spcBef>
                <a:spcPct val="15000"/>
              </a:spcBef>
              <a:spcAft>
                <a:spcPct val="20000"/>
              </a:spcAft>
            </a:pPr>
            <a:r>
              <a:rPr lang="tr-TR" altLang="tr-TR" sz="2300" b="1">
                <a:solidFill>
                  <a:srgbClr val="C42818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İLETİŞİM  SÜRECİ</a:t>
            </a:r>
          </a:p>
        </p:txBody>
      </p:sp>
      <p:sp>
        <p:nvSpPr>
          <p:cNvPr id="25603" name="Rectangle 5">
            <a:extLst>
              <a:ext uri="{FF2B5EF4-FFF2-40B4-BE49-F238E27FC236}">
                <a16:creationId xmlns:a16="http://schemas.microsoft.com/office/drawing/2014/main" id="{9E4BFA78-995C-49DE-9855-22BCCE16BE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2009775"/>
            <a:ext cx="7848600" cy="4732338"/>
          </a:xfrm>
          <a:prstGeom prst="rect">
            <a:avLst/>
          </a:prstGeom>
          <a:solidFill>
            <a:srgbClr val="FFFFCC">
              <a:alpha val="5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15000"/>
              </a:spcBef>
              <a:spcAft>
                <a:spcPct val="20000"/>
              </a:spcAft>
              <a:buFontTx/>
              <a:buNone/>
            </a:pPr>
            <a:r>
              <a:rPr lang="tr-TR" altLang="tr-TR" sz="2000" b="1">
                <a:latin typeface="Comic Sans MS" panose="030F0702030302020204" pitchFamily="66" charset="0"/>
              </a:rPr>
              <a:t>İletişim 5 aşamaya ayrılabilen olaylar zinciridir.</a:t>
            </a:r>
          </a:p>
          <a:p>
            <a:pPr eaLnBrk="1" hangingPunct="1">
              <a:lnSpc>
                <a:spcPct val="115000"/>
              </a:lnSpc>
              <a:spcBef>
                <a:spcPct val="15000"/>
              </a:spcBef>
              <a:spcAft>
                <a:spcPct val="20000"/>
              </a:spcAft>
              <a:buFontTx/>
              <a:buNone/>
            </a:pPr>
            <a:endParaRPr lang="tr-TR" altLang="tr-TR" sz="2000" b="1">
              <a:latin typeface="Comic Sans MS" panose="030F0702030302020204" pitchFamily="66" charset="0"/>
            </a:endParaRPr>
          </a:p>
          <a:p>
            <a:pPr eaLnBrk="1" hangingPunct="1">
              <a:lnSpc>
                <a:spcPct val="115000"/>
              </a:lnSpc>
              <a:spcBef>
                <a:spcPct val="15000"/>
              </a:spcBef>
              <a:spcAft>
                <a:spcPct val="20000"/>
              </a:spcAft>
              <a:buFontTx/>
              <a:buNone/>
            </a:pPr>
            <a:r>
              <a:rPr lang="tr-TR" altLang="tr-TR" sz="2000" b="1">
                <a:latin typeface="Comic Sans MS" panose="030F0702030302020204" pitchFamily="66" charset="0"/>
              </a:rPr>
              <a:t>1-</a:t>
            </a:r>
            <a:r>
              <a:rPr lang="tr-TR" altLang="tr-TR" sz="2000" b="1" i="1">
                <a:solidFill>
                  <a:srgbClr val="000000"/>
                </a:solidFill>
                <a:latin typeface="Comic Sans MS" panose="030F0702030302020204" pitchFamily="66" charset="0"/>
              </a:rPr>
              <a:t>Kaynak</a:t>
            </a:r>
            <a:r>
              <a:rPr lang="tr-TR" altLang="tr-TR" sz="2000" b="1">
                <a:latin typeface="Comic Sans MS" panose="030F0702030302020204" pitchFamily="66" charset="0"/>
              </a:rPr>
              <a:t> bir fikre sahiptir</a:t>
            </a:r>
          </a:p>
          <a:p>
            <a:pPr eaLnBrk="1" hangingPunct="1">
              <a:lnSpc>
                <a:spcPct val="115000"/>
              </a:lnSpc>
              <a:spcBef>
                <a:spcPct val="15000"/>
              </a:spcBef>
              <a:spcAft>
                <a:spcPct val="20000"/>
              </a:spcAft>
              <a:buFontTx/>
              <a:buNone/>
            </a:pPr>
            <a:r>
              <a:rPr lang="tr-TR" altLang="tr-TR" sz="2000" b="1">
                <a:latin typeface="Comic Sans MS" panose="030F0702030302020204" pitchFamily="66" charset="0"/>
              </a:rPr>
              <a:t>2-</a:t>
            </a:r>
            <a:r>
              <a:rPr lang="tr-TR" altLang="tr-TR" sz="2000" b="1" i="1">
                <a:solidFill>
                  <a:srgbClr val="000000"/>
                </a:solidFill>
                <a:latin typeface="Comic Sans MS" panose="030F0702030302020204" pitchFamily="66" charset="0"/>
              </a:rPr>
              <a:t>Fikir</a:t>
            </a:r>
            <a:r>
              <a:rPr lang="tr-TR" altLang="tr-TR" sz="2000" b="1">
                <a:latin typeface="Comic Sans MS" panose="030F0702030302020204" pitchFamily="66" charset="0"/>
              </a:rPr>
              <a:t> bir mesaja dönüşür</a:t>
            </a:r>
          </a:p>
          <a:p>
            <a:pPr eaLnBrk="1" hangingPunct="1">
              <a:lnSpc>
                <a:spcPct val="115000"/>
              </a:lnSpc>
              <a:spcBef>
                <a:spcPct val="15000"/>
              </a:spcBef>
              <a:spcAft>
                <a:spcPct val="20000"/>
              </a:spcAft>
              <a:buFontTx/>
              <a:buNone/>
            </a:pPr>
            <a:r>
              <a:rPr lang="tr-TR" altLang="tr-TR" sz="2000" b="1">
                <a:latin typeface="Comic Sans MS" panose="030F0702030302020204" pitchFamily="66" charset="0"/>
              </a:rPr>
              <a:t>3-</a:t>
            </a:r>
            <a:r>
              <a:rPr lang="tr-TR" altLang="tr-TR" sz="2000" b="1" i="1">
                <a:solidFill>
                  <a:srgbClr val="000000"/>
                </a:solidFill>
                <a:latin typeface="Comic Sans MS" panose="030F0702030302020204" pitchFamily="66" charset="0"/>
              </a:rPr>
              <a:t>Mesaj</a:t>
            </a:r>
            <a:r>
              <a:rPr lang="tr-TR" altLang="tr-TR" sz="2000" b="1">
                <a:latin typeface="Comic Sans MS" panose="030F0702030302020204" pitchFamily="66" charset="0"/>
              </a:rPr>
              <a:t> iletilir</a:t>
            </a:r>
          </a:p>
          <a:p>
            <a:pPr eaLnBrk="1" hangingPunct="1">
              <a:lnSpc>
                <a:spcPct val="115000"/>
              </a:lnSpc>
              <a:spcBef>
                <a:spcPct val="15000"/>
              </a:spcBef>
              <a:spcAft>
                <a:spcPct val="20000"/>
              </a:spcAft>
              <a:buFontTx/>
              <a:buNone/>
            </a:pPr>
            <a:r>
              <a:rPr lang="tr-TR" altLang="tr-TR" sz="2000" b="1">
                <a:latin typeface="Comic Sans MS" panose="030F0702030302020204" pitchFamily="66" charset="0"/>
              </a:rPr>
              <a:t>4-Alıcı </a:t>
            </a:r>
            <a:r>
              <a:rPr lang="tr-TR" altLang="tr-TR" sz="2000" b="1" i="1">
                <a:solidFill>
                  <a:srgbClr val="000000"/>
                </a:solidFill>
                <a:latin typeface="Comic Sans MS" panose="030F0702030302020204" pitchFamily="66" charset="0"/>
              </a:rPr>
              <a:t>mesajı</a:t>
            </a:r>
            <a:r>
              <a:rPr lang="tr-TR" altLang="tr-TR" sz="2000" b="1" i="1">
                <a:latin typeface="Comic Sans MS" panose="030F0702030302020204" pitchFamily="66" charset="0"/>
              </a:rPr>
              <a:t> alır</a:t>
            </a:r>
          </a:p>
          <a:p>
            <a:pPr eaLnBrk="1" hangingPunct="1">
              <a:lnSpc>
                <a:spcPct val="115000"/>
              </a:lnSpc>
              <a:spcBef>
                <a:spcPct val="15000"/>
              </a:spcBef>
              <a:spcAft>
                <a:spcPct val="20000"/>
              </a:spcAft>
              <a:buFontTx/>
              <a:buNone/>
            </a:pPr>
            <a:r>
              <a:rPr lang="tr-TR" altLang="tr-TR" sz="2000" b="1">
                <a:latin typeface="Comic Sans MS" panose="030F0702030302020204" pitchFamily="66" charset="0"/>
              </a:rPr>
              <a:t>5-Alıcı, kaynağa tepkide bulunur ve </a:t>
            </a:r>
            <a:r>
              <a:rPr lang="tr-TR" altLang="tr-TR" sz="2000" b="1" i="1">
                <a:solidFill>
                  <a:srgbClr val="000000"/>
                </a:solidFill>
                <a:latin typeface="Comic Sans MS" panose="030F0702030302020204" pitchFamily="66" charset="0"/>
              </a:rPr>
              <a:t>geribildirim</a:t>
            </a:r>
            <a:r>
              <a:rPr lang="tr-TR" altLang="tr-TR" sz="2000" b="1">
                <a:latin typeface="Comic Sans MS" panose="030F0702030302020204" pitchFamily="66" charset="0"/>
              </a:rPr>
              <a:t> yollar.. </a:t>
            </a:r>
          </a:p>
          <a:p>
            <a:pPr eaLnBrk="1" hangingPunct="1">
              <a:lnSpc>
                <a:spcPct val="115000"/>
              </a:lnSpc>
              <a:spcBef>
                <a:spcPct val="15000"/>
              </a:spcBef>
              <a:spcAft>
                <a:spcPct val="20000"/>
              </a:spcAft>
              <a:buFontTx/>
              <a:buNone/>
            </a:pPr>
            <a:r>
              <a:rPr lang="tr-TR" altLang="tr-TR" sz="2000" b="1">
                <a:latin typeface="Comic Sans MS" panose="030F0702030302020204" pitchFamily="66" charset="0"/>
              </a:rPr>
              <a:t>    Bu durumda süreç, her iki tarafın birbirlerine kendilerini açıklayıncaya kadar tekrarlanır. Ancak bu süreç kapsamındaki her bir adım başarıya ulaşırsa iletişimin etkili olduğu söylenebilir</a:t>
            </a:r>
          </a:p>
        </p:txBody>
      </p:sp>
      <p:sp>
        <p:nvSpPr>
          <p:cNvPr id="25604" name="Rectangle 6">
            <a:extLst>
              <a:ext uri="{FF2B5EF4-FFF2-40B4-BE49-F238E27FC236}">
                <a16:creationId xmlns:a16="http://schemas.microsoft.com/office/drawing/2014/main" id="{3CF66713-5605-4F01-A276-66FF76FC8E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675" y="981075"/>
            <a:ext cx="8135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buClr>
                <a:schemeClr val="tx2"/>
              </a:buClr>
              <a:buSzPct val="75000"/>
              <a:buFont typeface="Wingdings" panose="05000000000000000000" pitchFamily="2" charset="2"/>
              <a:buNone/>
            </a:pPr>
            <a:r>
              <a:rPr lang="tr-TR" altLang="tr-TR" sz="2000">
                <a:latin typeface="Comic Sans MS" panose="030F0702030302020204" pitchFamily="66" charset="0"/>
              </a:rPr>
              <a:t>İster konuşun, ister yazın, ister dinleyin, ister okuyun, iletişim tek bir davranıştan daha  fazla şeyi içerir.</a:t>
            </a:r>
          </a:p>
        </p:txBody>
      </p:sp>
    </p:spTree>
  </p:cSld>
  <p:clrMapOvr>
    <a:masterClrMapping/>
  </p:clrMapOvr>
  <p:transition spd="slow">
    <p:cover dir="r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E9AF47CB-7CFF-4430-932B-E6394684FA4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8600"/>
            <a:ext cx="8510588" cy="1014413"/>
          </a:xfrm>
        </p:spPr>
        <p:txBody>
          <a:bodyPr lIns="92075" tIns="46038" rIns="92075" bIns="46038">
            <a:normAutofit/>
          </a:bodyPr>
          <a:lstStyle/>
          <a:p>
            <a:pPr eaLnBrk="1" hangingPunct="1">
              <a:defRPr/>
            </a:pPr>
            <a:r>
              <a:rPr lang="tr-TR" altLang="tr-TR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ＭＳ Ｐゴシック" pitchFamily="34" charset="-128"/>
              </a:rPr>
              <a:t>İLETİŞİM SÜRECİ</a:t>
            </a:r>
            <a:endParaRPr lang="tr-TR" altLang="tr-TR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6627" name="Text Box 9">
            <a:extLst>
              <a:ext uri="{FF2B5EF4-FFF2-40B4-BE49-F238E27FC236}">
                <a16:creationId xmlns:a16="http://schemas.microsoft.com/office/drawing/2014/main" id="{D85DECBF-7497-42FF-A07A-C8FB232EB2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2852738"/>
            <a:ext cx="2016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tr-TR" sz="2400">
              <a:latin typeface="Times New Roman" panose="02020603050405020304" pitchFamily="18" charset="0"/>
            </a:endParaRPr>
          </a:p>
        </p:txBody>
      </p:sp>
      <p:sp>
        <p:nvSpPr>
          <p:cNvPr id="26628" name="Text Box 15">
            <a:extLst>
              <a:ext uri="{FF2B5EF4-FFF2-40B4-BE49-F238E27FC236}">
                <a16:creationId xmlns:a16="http://schemas.microsoft.com/office/drawing/2014/main" id="{8BC1C71E-7024-4328-A3A7-8DC8B56C0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775" y="1773238"/>
            <a:ext cx="3168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2400" b="1">
                <a:latin typeface="Times New Roman" panose="02020603050405020304" pitchFamily="18" charset="0"/>
              </a:rPr>
              <a:t>ÇEVRE KOŞULLARI </a:t>
            </a:r>
          </a:p>
        </p:txBody>
      </p:sp>
      <p:sp>
        <p:nvSpPr>
          <p:cNvPr id="26629" name="Text Box 21">
            <a:extLst>
              <a:ext uri="{FF2B5EF4-FFF2-40B4-BE49-F238E27FC236}">
                <a16:creationId xmlns:a16="http://schemas.microsoft.com/office/drawing/2014/main" id="{BD50B884-5BC2-4A6F-870F-0926E4176A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708275"/>
            <a:ext cx="172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tr-TR" altLang="tr-TR" sz="2800" b="1">
                <a:latin typeface="Arial" panose="020B0604020202020204" pitchFamily="34" charset="0"/>
              </a:rPr>
              <a:t>KAYNAK</a:t>
            </a:r>
          </a:p>
        </p:txBody>
      </p:sp>
      <p:sp>
        <p:nvSpPr>
          <p:cNvPr id="26630" name="Text Box 22">
            <a:extLst>
              <a:ext uri="{FF2B5EF4-FFF2-40B4-BE49-F238E27FC236}">
                <a16:creationId xmlns:a16="http://schemas.microsoft.com/office/drawing/2014/main" id="{EF69D4C4-CE50-43C4-B2DA-493363A3E2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2708275"/>
            <a:ext cx="1584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tr-TR" altLang="tr-TR" sz="2800" b="1">
                <a:latin typeface="Arial" panose="020B0604020202020204" pitchFamily="34" charset="0"/>
              </a:rPr>
              <a:t>MESAJ</a:t>
            </a:r>
          </a:p>
        </p:txBody>
      </p:sp>
      <p:sp>
        <p:nvSpPr>
          <p:cNvPr id="26631" name="Text Box 23">
            <a:extLst>
              <a:ext uri="{FF2B5EF4-FFF2-40B4-BE49-F238E27FC236}">
                <a16:creationId xmlns:a16="http://schemas.microsoft.com/office/drawing/2014/main" id="{D31974D0-1342-4D72-81AB-EB68A05A71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3438" y="2708275"/>
            <a:ext cx="1584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tr-TR" altLang="tr-TR" sz="2800" b="1">
                <a:latin typeface="Arial" panose="020B0604020202020204" pitchFamily="34" charset="0"/>
              </a:rPr>
              <a:t>KANAL</a:t>
            </a:r>
          </a:p>
        </p:txBody>
      </p:sp>
      <p:sp>
        <p:nvSpPr>
          <p:cNvPr id="26632" name="Text Box 24">
            <a:extLst>
              <a:ext uri="{FF2B5EF4-FFF2-40B4-BE49-F238E27FC236}">
                <a16:creationId xmlns:a16="http://schemas.microsoft.com/office/drawing/2014/main" id="{889070C5-0664-46B0-93A4-65F431BEFF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4025" y="2708275"/>
            <a:ext cx="11128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2800" b="1">
                <a:latin typeface="Arial" panose="020B0604020202020204" pitchFamily="34" charset="0"/>
              </a:rPr>
              <a:t>ALICI</a:t>
            </a:r>
          </a:p>
        </p:txBody>
      </p:sp>
      <p:sp>
        <p:nvSpPr>
          <p:cNvPr id="26633" name="Text Box 25">
            <a:extLst>
              <a:ext uri="{FF2B5EF4-FFF2-40B4-BE49-F238E27FC236}">
                <a16:creationId xmlns:a16="http://schemas.microsoft.com/office/drawing/2014/main" id="{C11A477C-9B76-4CD1-BAB0-B8E1A9010B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675" y="4221163"/>
            <a:ext cx="29527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tr-TR" altLang="tr-TR" sz="2800" b="1">
                <a:latin typeface="Arial" panose="020B0604020202020204" pitchFamily="34" charset="0"/>
              </a:rPr>
              <a:t>GERİBİLDİRİM</a:t>
            </a:r>
          </a:p>
        </p:txBody>
      </p:sp>
      <p:sp>
        <p:nvSpPr>
          <p:cNvPr id="26634" name="Line 26">
            <a:extLst>
              <a:ext uri="{FF2B5EF4-FFF2-40B4-BE49-F238E27FC236}">
                <a16:creationId xmlns:a16="http://schemas.microsoft.com/office/drawing/2014/main" id="{FF70D7AD-1274-4059-B964-8CA5C29631B0}"/>
              </a:ext>
            </a:extLst>
          </p:cNvPr>
          <p:cNvSpPr>
            <a:spLocks noChangeShapeType="1"/>
          </p:cNvSpPr>
          <p:nvPr/>
        </p:nvSpPr>
        <p:spPr bwMode="auto">
          <a:xfrm>
            <a:off x="1763713" y="299720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26635" name="Line 27">
            <a:extLst>
              <a:ext uri="{FF2B5EF4-FFF2-40B4-BE49-F238E27FC236}">
                <a16:creationId xmlns:a16="http://schemas.microsoft.com/office/drawing/2014/main" id="{93B5AEDE-B662-42E3-8A2B-295876CA5FFA}"/>
              </a:ext>
            </a:extLst>
          </p:cNvPr>
          <p:cNvSpPr>
            <a:spLocks noChangeShapeType="1"/>
          </p:cNvSpPr>
          <p:nvPr/>
        </p:nvSpPr>
        <p:spPr bwMode="auto">
          <a:xfrm>
            <a:off x="3995738" y="299720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26636" name="Line 28">
            <a:extLst>
              <a:ext uri="{FF2B5EF4-FFF2-40B4-BE49-F238E27FC236}">
                <a16:creationId xmlns:a16="http://schemas.microsoft.com/office/drawing/2014/main" id="{211D5670-3561-4E7A-AA46-922B3CB22F54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1863" y="299720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26637" name="Line 30">
            <a:extLst>
              <a:ext uri="{FF2B5EF4-FFF2-40B4-BE49-F238E27FC236}">
                <a16:creationId xmlns:a16="http://schemas.microsoft.com/office/drawing/2014/main" id="{05AB8B67-E93D-4D16-8822-B11A6752DEFE}"/>
              </a:ext>
            </a:extLst>
          </p:cNvPr>
          <p:cNvSpPr>
            <a:spLocks noChangeShapeType="1"/>
          </p:cNvSpPr>
          <p:nvPr/>
        </p:nvSpPr>
        <p:spPr bwMode="auto">
          <a:xfrm>
            <a:off x="1187450" y="3357563"/>
            <a:ext cx="1728788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26638" name="Line 31">
            <a:extLst>
              <a:ext uri="{FF2B5EF4-FFF2-40B4-BE49-F238E27FC236}">
                <a16:creationId xmlns:a16="http://schemas.microsoft.com/office/drawing/2014/main" id="{89E8644E-DDCC-44A3-8919-794C304439B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24525" y="3500438"/>
            <a:ext cx="1584325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tr-TR"/>
          </a:p>
        </p:txBody>
      </p:sp>
    </p:spTree>
  </p:cSld>
  <p:clrMapOvr>
    <a:masterClrMapping/>
  </p:clrMapOvr>
  <p:transition spd="slow">
    <p:cover dir="r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DD4758CC-60D6-4825-8424-49CB11AC5DD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231775"/>
            <a:ext cx="8510588" cy="13255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tr-TR" altLang="tr-TR" sz="46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ＭＳ Ｐゴシック" pitchFamily="34" charset="-128"/>
              </a:rPr>
              <a:t>Doğru iletişim yoluyla</a:t>
            </a:r>
            <a:endParaRPr lang="tr-TR" altLang="tr-TR" sz="40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5919164C-F703-4F16-B8C5-4D6AE013D1D1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676400"/>
            <a:ext cx="8289925" cy="442277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tr-TR" altLang="tr-TR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 eaLnBrk="1" hangingPunct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tr-TR" altLang="tr-TR">
                <a:latin typeface="Arial" panose="020B0604020202020204" pitchFamily="34" charset="0"/>
                <a:ea typeface="ＭＳ Ｐゴシック" panose="020B0600070205080204" pitchFamily="34" charset="-128"/>
              </a:rPr>
              <a:t>Birbirimizi anlarız.</a:t>
            </a:r>
          </a:p>
          <a:p>
            <a:pPr lvl="1" eaLnBrk="1" hangingPunct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tr-TR" altLang="tr-TR">
                <a:latin typeface="Arial" panose="020B0604020202020204" pitchFamily="34" charset="0"/>
                <a:ea typeface="ＭＳ Ｐゴシック" panose="020B0600070205080204" pitchFamily="34" charset="-128"/>
              </a:rPr>
              <a:t>İlişkileri başlatır ve doğru biçimde sonlandırabiliriz. </a:t>
            </a:r>
          </a:p>
          <a:p>
            <a:pPr lvl="1" eaLnBrk="1" hangingPunct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tr-TR" altLang="tr-TR">
                <a:latin typeface="Arial" panose="020B0604020202020204" pitchFamily="34" charset="0"/>
                <a:ea typeface="ＭＳ Ｐゴシック" panose="020B0600070205080204" pitchFamily="34" charset="-128"/>
              </a:rPr>
              <a:t>Saygı duymayı öğreniriz.</a:t>
            </a:r>
          </a:p>
          <a:p>
            <a:pPr lvl="1" eaLnBrk="1" hangingPunct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tr-TR" altLang="tr-TR">
                <a:latin typeface="Arial" panose="020B0604020202020204" pitchFamily="34" charset="0"/>
                <a:ea typeface="ＭＳ Ｐゴシック" panose="020B0600070205080204" pitchFamily="34" charset="-128"/>
              </a:rPr>
              <a:t>Başkalarını anladığımız gibi başkalarının da bizi anlamasını sağlarız.</a:t>
            </a:r>
          </a:p>
          <a:p>
            <a:pPr lvl="1" eaLnBrk="1" hangingPunct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tr-TR" altLang="tr-TR">
                <a:latin typeface="Arial" panose="020B0604020202020204" pitchFamily="34" charset="0"/>
                <a:ea typeface="ＭＳ Ｐゴシック" panose="020B0600070205080204" pitchFamily="34" charset="-128"/>
              </a:rPr>
              <a:t>Sorunları çözeriz.</a:t>
            </a:r>
          </a:p>
          <a:p>
            <a:pPr lvl="1" algn="ctr" eaLnBrk="1" hangingPunct="1">
              <a:buClr>
                <a:srgbClr val="FF0000"/>
              </a:buClr>
              <a:buFont typeface="Wingdings" panose="05000000000000000000" pitchFamily="2" charset="2"/>
              <a:buNone/>
            </a:pPr>
            <a:endParaRPr lang="tr-TR" altLang="tr-TR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 eaLnBrk="1" hangingPunct="1"/>
            <a:endParaRPr lang="tr-TR" altLang="tr-T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spd="slow">
    <p:cover dir="r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29372B24-EE1A-449E-BA1F-DA66446A9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>
                <a:ea typeface="ＭＳ Ｐゴシック" panose="020B0600070205080204" pitchFamily="34" charset="-128"/>
              </a:rPr>
              <a:t>İletişim doğru ise</a:t>
            </a:r>
          </a:p>
        </p:txBody>
      </p:sp>
      <p:sp>
        <p:nvSpPr>
          <p:cNvPr id="28675" name="Content Placeholder 2">
            <a:extLst>
              <a:ext uri="{FF2B5EF4-FFF2-40B4-BE49-F238E27FC236}">
                <a16:creationId xmlns:a16="http://schemas.microsoft.com/office/drawing/2014/main" id="{43DDEA45-AF7D-4E77-9793-65DCEC19CC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15000"/>
              </a:lnSpc>
              <a:spcBef>
                <a:spcPct val="25000"/>
              </a:spcBef>
              <a:spcAft>
                <a:spcPct val="20000"/>
              </a:spcAft>
            </a:pPr>
            <a:r>
              <a:rPr lang="tr-TR" altLang="tr-TR">
                <a:ea typeface="ＭＳ Ｐゴシック" panose="020B0600070205080204" pitchFamily="34" charset="-128"/>
              </a:rPr>
              <a:t>Yanlış anlaşılmanın önüne geçersiniz.</a:t>
            </a:r>
          </a:p>
          <a:p>
            <a:pPr eaLnBrk="1" hangingPunct="1">
              <a:lnSpc>
                <a:spcPct val="115000"/>
              </a:lnSpc>
              <a:spcBef>
                <a:spcPct val="25000"/>
              </a:spcBef>
              <a:spcAft>
                <a:spcPct val="20000"/>
              </a:spcAft>
            </a:pPr>
            <a:r>
              <a:rPr lang="tr-TR" altLang="tr-TR">
                <a:ea typeface="ＭＳ Ｐゴシック" panose="020B0600070205080204" pitchFamily="34" charset="-128"/>
              </a:rPr>
              <a:t>Hakkınızı korursunuz.</a:t>
            </a:r>
          </a:p>
          <a:p>
            <a:pPr eaLnBrk="1" hangingPunct="1">
              <a:lnSpc>
                <a:spcPct val="115000"/>
              </a:lnSpc>
              <a:spcBef>
                <a:spcPct val="25000"/>
              </a:spcBef>
              <a:spcAft>
                <a:spcPct val="20000"/>
              </a:spcAft>
            </a:pPr>
            <a:r>
              <a:rPr lang="tr-TR" altLang="tr-TR">
                <a:ea typeface="ＭＳ Ｐゴシック" panose="020B0600070205080204" pitchFamily="34" charset="-128"/>
              </a:rPr>
              <a:t>Doğru eleştirip işleri düzeltirken, hakkınızdaki eleştirileri doğru cevaplayabileceksiniz.</a:t>
            </a:r>
          </a:p>
          <a:p>
            <a:pPr eaLnBrk="1" hangingPunct="1"/>
            <a:r>
              <a:rPr lang="en-US" altLang="tr-TR">
                <a:ea typeface="ＭＳ Ｐゴシック" panose="020B0600070205080204" pitchFamily="34" charset="-128"/>
              </a:rPr>
              <a:t>Doğru yolu gösterecek bir karaktere sahip olacaksınız. </a:t>
            </a:r>
          </a:p>
        </p:txBody>
      </p:sp>
    </p:spTree>
  </p:cSld>
  <p:clrMapOvr>
    <a:masterClrMapping/>
  </p:clrMapOvr>
  <p:transition spd="slow">
    <p:cover dir="r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C891D9F7-CAB3-4BF9-B969-622B365E2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tr-TR">
              <a:ea typeface="ＭＳ Ｐゴシック" panose="020B0600070205080204" pitchFamily="34" charset="-128"/>
            </a:endParaRPr>
          </a:p>
        </p:txBody>
      </p:sp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id="{BF9CB38F-DF0E-48A3-BD39-2C69DFB074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625" y="1268413"/>
            <a:ext cx="8540750" cy="5329237"/>
          </a:xfrm>
        </p:spPr>
        <p:txBody>
          <a:bodyPr/>
          <a:lstStyle/>
          <a:p>
            <a:pPr eaLnBrk="1" hangingPunct="1">
              <a:lnSpc>
                <a:spcPct val="115000"/>
              </a:lnSpc>
              <a:spcBef>
                <a:spcPct val="25000"/>
              </a:spcBef>
              <a:spcAft>
                <a:spcPct val="20000"/>
              </a:spcAft>
            </a:pP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Karşınızdaki kişi ile onu kırmadan ve incitmeden tartışabileceksiniz.</a:t>
            </a:r>
          </a:p>
          <a:p>
            <a:pPr eaLnBrk="1" hangingPunct="1">
              <a:lnSpc>
                <a:spcPct val="115000"/>
              </a:lnSpc>
              <a:spcBef>
                <a:spcPct val="25000"/>
              </a:spcBef>
              <a:spcAft>
                <a:spcPct val="20000"/>
              </a:spcAft>
            </a:pP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Fikir ve önerilerinize daha kolay destek bulabileceksiniz. </a:t>
            </a:r>
          </a:p>
          <a:p>
            <a:pPr eaLnBrk="1" hangingPunct="1">
              <a:lnSpc>
                <a:spcPct val="115000"/>
              </a:lnSpc>
              <a:spcBef>
                <a:spcPct val="25000"/>
              </a:spcBef>
              <a:spcAft>
                <a:spcPct val="20000"/>
              </a:spcAft>
            </a:pP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Çevrenizdeki insanları daha etkin olmaya esinlendirebileceksiniz.</a:t>
            </a:r>
          </a:p>
          <a:p>
            <a:pPr eaLnBrk="1" hangingPunct="1">
              <a:lnSpc>
                <a:spcPct val="115000"/>
              </a:lnSpc>
              <a:spcBef>
                <a:spcPct val="25000"/>
              </a:spcBef>
              <a:spcAft>
                <a:spcPct val="20000"/>
              </a:spcAft>
            </a:pP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Sizinle birlikte çalışan insanları yönetme ve yönlendirmede çok daha az zaman, enerji ve çaba harcamak zorunda kalacaksınız. </a:t>
            </a:r>
          </a:p>
          <a:p>
            <a:pPr eaLnBrk="1" hangingPunct="1">
              <a:lnSpc>
                <a:spcPct val="115000"/>
              </a:lnSpc>
              <a:spcBef>
                <a:spcPct val="25000"/>
              </a:spcBef>
              <a:spcAft>
                <a:spcPct val="20000"/>
              </a:spcAft>
            </a:pP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Katıldığınız toplantıları çok daha verimli kılabileceksiniz. </a:t>
            </a:r>
            <a:endParaRPr lang="en-US" altLang="tr-TR" sz="24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spd="slow">
    <p:cover dir="r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3">
            <a:extLst>
              <a:ext uri="{FF2B5EF4-FFF2-40B4-BE49-F238E27FC236}">
                <a16:creationId xmlns:a16="http://schemas.microsoft.com/office/drawing/2014/main" id="{123B406D-5F68-4726-9A65-F0CE98969A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692150"/>
            <a:ext cx="8305800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tr-TR">
                <a:solidFill>
                  <a:srgbClr val="DB053D"/>
                </a:solidFill>
                <a:latin typeface="Tahoma" panose="020B0604030504040204" pitchFamily="34" charset="0"/>
                <a:sym typeface="Wingdings" panose="05000000000000000000" pitchFamily="2" charset="2"/>
              </a:rPr>
              <a:t>ETKİN İLETİŞİMİN ÖNÜNDEKİ ENGELLER</a:t>
            </a:r>
            <a:endParaRPr lang="en-US" altLang="tr-TR" sz="3600">
              <a:solidFill>
                <a:srgbClr val="DB053D"/>
              </a:solidFill>
              <a:latin typeface="Wingdings" panose="05000000000000000000" pitchFamily="2" charset="2"/>
              <a:sym typeface="Wingdings" panose="05000000000000000000" pitchFamily="2" charset="2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tr-TR" sz="2400">
                <a:solidFill>
                  <a:srgbClr val="DB053D"/>
                </a:solidFill>
                <a:latin typeface="Wingdings" panose="05000000000000000000" pitchFamily="2" charset="2"/>
                <a:sym typeface="Wingdings" panose="05000000000000000000" pitchFamily="2" charset="2"/>
              </a:rPr>
              <a:t></a:t>
            </a:r>
            <a:r>
              <a:rPr lang="en-US" altLang="tr-TR" sz="2400">
                <a:latin typeface="Times New Roman" panose="02020603050405020304" pitchFamily="18" charset="0"/>
              </a:rPr>
              <a:t> </a:t>
            </a:r>
            <a:r>
              <a:rPr lang="en-US" altLang="tr-TR" sz="2400" b="1">
                <a:latin typeface="Verdana" panose="020B0604030504040204" pitchFamily="34" charset="0"/>
              </a:rPr>
              <a:t>Korkularımız      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tr-TR" sz="2400">
                <a:solidFill>
                  <a:srgbClr val="DB053D"/>
                </a:solidFill>
                <a:latin typeface="Wingdings" panose="05000000000000000000" pitchFamily="2" charset="2"/>
                <a:sym typeface="Wingdings" panose="05000000000000000000" pitchFamily="2" charset="2"/>
              </a:rPr>
              <a:t></a:t>
            </a:r>
            <a:r>
              <a:rPr lang="en-US" altLang="tr-TR" sz="2400">
                <a:latin typeface="Times New Roman" panose="02020603050405020304" pitchFamily="18" charset="0"/>
              </a:rPr>
              <a:t> </a:t>
            </a:r>
            <a:r>
              <a:rPr lang="en-US" altLang="tr-TR" sz="2400" b="1">
                <a:latin typeface="Verdana" panose="020B0604030504040204" pitchFamily="34" charset="0"/>
              </a:rPr>
              <a:t>Önyargılarımız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tr-TR" sz="2400">
                <a:solidFill>
                  <a:srgbClr val="DB053D"/>
                </a:solidFill>
                <a:latin typeface="Wingdings" panose="05000000000000000000" pitchFamily="2" charset="2"/>
                <a:sym typeface="Wingdings" panose="05000000000000000000" pitchFamily="2" charset="2"/>
              </a:rPr>
              <a:t></a:t>
            </a:r>
            <a:r>
              <a:rPr lang="en-US" altLang="tr-TR" sz="2400">
                <a:latin typeface="Times New Roman" panose="02020603050405020304" pitchFamily="18" charset="0"/>
              </a:rPr>
              <a:t> </a:t>
            </a:r>
            <a:r>
              <a:rPr lang="en-US" altLang="tr-TR" sz="2400" b="1">
                <a:latin typeface="Verdana" panose="020B0604030504040204" pitchFamily="34" charset="0"/>
              </a:rPr>
              <a:t>Duyarsızlığımız</a:t>
            </a:r>
            <a:endParaRPr lang="en-US" altLang="tr-TR" sz="2400" b="1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tr-TR" sz="2400">
                <a:solidFill>
                  <a:srgbClr val="DB053D"/>
                </a:solidFill>
                <a:latin typeface="Wingdings" panose="05000000000000000000" pitchFamily="2" charset="2"/>
                <a:sym typeface="Wingdings" panose="05000000000000000000" pitchFamily="2" charset="2"/>
              </a:rPr>
              <a:t></a:t>
            </a:r>
            <a:r>
              <a:rPr lang="en-US" altLang="tr-TR" sz="2400">
                <a:latin typeface="Times New Roman" panose="02020603050405020304" pitchFamily="18" charset="0"/>
              </a:rPr>
              <a:t> </a:t>
            </a:r>
            <a:r>
              <a:rPr lang="en-US" altLang="tr-TR" sz="2400" b="1">
                <a:latin typeface="Verdana" panose="020B0604030504040204" pitchFamily="34" charset="0"/>
              </a:rPr>
              <a:t>İsim takma merakımız (etiketleme)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tr-TR" sz="2400">
                <a:solidFill>
                  <a:srgbClr val="DB053D"/>
                </a:solidFill>
                <a:latin typeface="Wingdings" panose="05000000000000000000" pitchFamily="2" charset="2"/>
                <a:sym typeface="Wingdings" panose="05000000000000000000" pitchFamily="2" charset="2"/>
              </a:rPr>
              <a:t></a:t>
            </a:r>
            <a:r>
              <a:rPr lang="en-US" altLang="tr-TR" sz="2400">
                <a:latin typeface="Times New Roman" panose="02020603050405020304" pitchFamily="18" charset="0"/>
              </a:rPr>
              <a:t> </a:t>
            </a:r>
            <a:r>
              <a:rPr lang="en-US" altLang="tr-TR" sz="2400" b="1">
                <a:latin typeface="Verdana" panose="020B0604030504040204" pitchFamily="34" charset="0"/>
              </a:rPr>
              <a:t>Kendimize güvensizliğimiz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tr-TR" sz="2400">
                <a:solidFill>
                  <a:srgbClr val="DB053D"/>
                </a:solidFill>
                <a:latin typeface="Wingdings" panose="05000000000000000000" pitchFamily="2" charset="2"/>
                <a:sym typeface="Wingdings" panose="05000000000000000000" pitchFamily="2" charset="2"/>
              </a:rPr>
              <a:t></a:t>
            </a:r>
            <a:r>
              <a:rPr lang="en-US" altLang="tr-TR" sz="2400">
                <a:latin typeface="Times New Roman" panose="02020603050405020304" pitchFamily="18" charset="0"/>
              </a:rPr>
              <a:t> </a:t>
            </a:r>
            <a:r>
              <a:rPr lang="en-US" altLang="tr-TR" sz="2400" b="1">
                <a:latin typeface="Verdana" panose="020B0604030504040204" pitchFamily="34" charset="0"/>
              </a:rPr>
              <a:t>Alınganlığımız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tr-TR" sz="2400">
                <a:solidFill>
                  <a:srgbClr val="DB053D"/>
                </a:solidFill>
                <a:latin typeface="Wingdings" panose="05000000000000000000" pitchFamily="2" charset="2"/>
                <a:sym typeface="Wingdings" panose="05000000000000000000" pitchFamily="2" charset="2"/>
              </a:rPr>
              <a:t></a:t>
            </a:r>
            <a:r>
              <a:rPr lang="en-US" altLang="tr-TR" sz="2400">
                <a:latin typeface="Times New Roman" panose="02020603050405020304" pitchFamily="18" charset="0"/>
              </a:rPr>
              <a:t> </a:t>
            </a:r>
            <a:r>
              <a:rPr lang="en-US" altLang="tr-TR" sz="2400" b="1">
                <a:latin typeface="Verdana" panose="020B0604030504040204" pitchFamily="34" charset="0"/>
              </a:rPr>
              <a:t>Sürekli kendimizi öne çıkarma  merakımız (Ben-merkezciliğimiz)</a:t>
            </a:r>
            <a:r>
              <a:rPr lang="en-US" altLang="tr-TR" sz="2400"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 spd="slow">
    <p:cover dir="r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Text Box 2">
            <a:extLst>
              <a:ext uri="{FF2B5EF4-FFF2-40B4-BE49-F238E27FC236}">
                <a16:creationId xmlns:a16="http://schemas.microsoft.com/office/drawing/2014/main" id="{855CD562-CBA3-40F5-9778-A7DDBC268E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584325"/>
            <a:ext cx="8458200" cy="3444875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>
            <a:outerShdw dist="56796" dir="17793903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lnSpc>
                <a:spcPct val="200000"/>
              </a:lnSpc>
              <a:spcBef>
                <a:spcPct val="0"/>
              </a:spcBef>
              <a:buFontTx/>
              <a:buNone/>
            </a:pPr>
            <a:r>
              <a:rPr lang="tr-TR" altLang="tr-TR" sz="3600">
                <a:solidFill>
                  <a:srgbClr val="FFFF00"/>
                </a:solidFill>
                <a:latin typeface="Times New Roman" panose="02020603050405020304" pitchFamily="18" charset="0"/>
              </a:rPr>
              <a:t>	</a:t>
            </a:r>
            <a:r>
              <a:rPr lang="tr-TR" altLang="tr-TR" sz="3600">
                <a:latin typeface="Times New Roman" panose="02020603050405020304" pitchFamily="18" charset="0"/>
              </a:rPr>
              <a:t>Sağlıklı ve etkin bir iletişimin iyi dinleyiciler ile kendi duygularını samimi ve dürüst ifade eden kişilere ihtiyacı vardır.</a:t>
            </a:r>
          </a:p>
        </p:txBody>
      </p:sp>
      <p:sp>
        <p:nvSpPr>
          <p:cNvPr id="480259" name="Line 3">
            <a:extLst>
              <a:ext uri="{FF2B5EF4-FFF2-40B4-BE49-F238E27FC236}">
                <a16:creationId xmlns:a16="http://schemas.microsoft.com/office/drawing/2014/main" id="{71D5EBF0-2DB9-4FC5-9ECD-CED7347681B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3550" y="914400"/>
            <a:ext cx="4641850" cy="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 type="triangle" w="med" len="med"/>
          </a:ln>
          <a:effectLst>
            <a:prstShdw prst="shdw17" dist="17961" dir="2700000">
              <a:srgbClr val="99003D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80260" name="Text Box 4">
            <a:extLst>
              <a:ext uri="{FF2B5EF4-FFF2-40B4-BE49-F238E27FC236}">
                <a16:creationId xmlns:a16="http://schemas.microsoft.com/office/drawing/2014/main" id="{3E6DFFDD-8ADF-43D4-B640-8C470AC29F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150" y="276225"/>
            <a:ext cx="5035550" cy="641350"/>
          </a:xfrm>
          <a:prstGeom prst="rect">
            <a:avLst/>
          </a:prstGeom>
          <a:noFill/>
          <a:ln>
            <a:noFill/>
          </a:ln>
          <a:effectLst>
            <a:outerShdw dist="45791" dir="182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3600">
                <a:solidFill>
                  <a:srgbClr val="FF3300"/>
                </a:solidFill>
                <a:latin typeface="Times New Roman" panose="02020603050405020304" pitchFamily="18" charset="0"/>
              </a:rPr>
              <a:t>Etkin İletişim ve Dinleme </a:t>
            </a:r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"/>
                                        <p:tgtEl>
                                          <p:spTgt spid="4802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AKTIL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15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"/>
                                        <p:tgtEl>
                                          <p:spTgt spid="480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0258" grpId="0" build="p" bldLvl="2" autoUpdateAnimBg="0" advAuto="0"/>
      <p:bldP spid="480260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Text Box 2">
            <a:extLst>
              <a:ext uri="{FF2B5EF4-FFF2-40B4-BE49-F238E27FC236}">
                <a16:creationId xmlns:a16="http://schemas.microsoft.com/office/drawing/2014/main" id="{85204ADE-AABD-4DDE-81B8-F4904E952E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19200"/>
            <a:ext cx="8458200" cy="5419725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>
            <a:outerShdw dist="56796" dir="17793903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lnSpc>
                <a:spcPct val="120000"/>
              </a:lnSpc>
              <a:spcBef>
                <a:spcPct val="0"/>
              </a:spcBef>
              <a:buFontTx/>
              <a:buChar char="•"/>
            </a:pPr>
            <a:r>
              <a:rPr lang="tr-TR" altLang="tr-TR" sz="3600">
                <a:latin typeface="Times New Roman" panose="02020603050405020304" pitchFamily="18" charset="0"/>
              </a:rPr>
              <a:t>Söylenenlere </a:t>
            </a:r>
            <a:r>
              <a:rPr lang="tr-TR" altLang="tr-TR" sz="3600">
                <a:solidFill>
                  <a:srgbClr val="FF0000"/>
                </a:solidFill>
                <a:latin typeface="Times New Roman" panose="02020603050405020304" pitchFamily="18" charset="0"/>
              </a:rPr>
              <a:t>ilgi </a:t>
            </a:r>
            <a:r>
              <a:rPr lang="tr-TR" altLang="tr-TR" sz="3600">
                <a:latin typeface="Times New Roman" panose="02020603050405020304" pitchFamily="18" charset="0"/>
              </a:rPr>
              <a:t>gösterir.</a:t>
            </a:r>
          </a:p>
          <a:p>
            <a:pPr algn="just">
              <a:lnSpc>
                <a:spcPct val="120000"/>
              </a:lnSpc>
              <a:spcBef>
                <a:spcPct val="0"/>
              </a:spcBef>
              <a:buFontTx/>
              <a:buChar char="•"/>
            </a:pPr>
            <a:r>
              <a:rPr lang="tr-TR" altLang="tr-TR" sz="3600">
                <a:latin typeface="Times New Roman" panose="02020603050405020304" pitchFamily="18" charset="0"/>
              </a:rPr>
              <a:t>Gerçek sorunun ne olduğunu duyana kadar </a:t>
            </a:r>
            <a:r>
              <a:rPr lang="tr-TR" altLang="tr-TR" sz="3600">
                <a:solidFill>
                  <a:srgbClr val="FF0000"/>
                </a:solidFill>
                <a:latin typeface="Times New Roman" panose="02020603050405020304" pitchFamily="18" charset="0"/>
              </a:rPr>
              <a:t>yargıda </a:t>
            </a:r>
            <a:r>
              <a:rPr lang="tr-TR" altLang="tr-TR" sz="3600">
                <a:latin typeface="Times New Roman" panose="02020603050405020304" pitchFamily="18" charset="0"/>
              </a:rPr>
              <a:t>bulunmaz.</a:t>
            </a:r>
          </a:p>
          <a:p>
            <a:pPr algn="just">
              <a:lnSpc>
                <a:spcPct val="120000"/>
              </a:lnSpc>
              <a:spcBef>
                <a:spcPct val="0"/>
              </a:spcBef>
              <a:buFontTx/>
              <a:buChar char="•"/>
            </a:pPr>
            <a:r>
              <a:rPr lang="tr-TR" altLang="tr-TR" sz="3600">
                <a:latin typeface="Times New Roman" panose="02020603050405020304" pitchFamily="18" charset="0"/>
              </a:rPr>
              <a:t>Konuştuğu kişi ile </a:t>
            </a:r>
            <a:r>
              <a:rPr lang="tr-TR" altLang="tr-TR" sz="3600">
                <a:solidFill>
                  <a:srgbClr val="FF0000"/>
                </a:solidFill>
                <a:latin typeface="Times New Roman" panose="02020603050405020304" pitchFamily="18" charset="0"/>
              </a:rPr>
              <a:t>göz teması </a:t>
            </a:r>
            <a:r>
              <a:rPr lang="tr-TR" altLang="tr-TR" sz="3600">
                <a:latin typeface="Times New Roman" panose="02020603050405020304" pitchFamily="18" charset="0"/>
              </a:rPr>
              <a:t>kurar.</a:t>
            </a:r>
          </a:p>
          <a:p>
            <a:pPr algn="just">
              <a:lnSpc>
                <a:spcPct val="120000"/>
              </a:lnSpc>
              <a:spcBef>
                <a:spcPct val="0"/>
              </a:spcBef>
              <a:buFontTx/>
              <a:buChar char="•"/>
            </a:pPr>
            <a:r>
              <a:rPr lang="tr-TR" altLang="tr-TR" sz="3600">
                <a:latin typeface="Times New Roman" panose="02020603050405020304" pitchFamily="18" charset="0"/>
              </a:rPr>
              <a:t>Söylenenleri anlayıp anlamadığını </a:t>
            </a:r>
            <a:r>
              <a:rPr lang="tr-TR" altLang="tr-TR" sz="3600">
                <a:solidFill>
                  <a:srgbClr val="FF0000"/>
                </a:solidFill>
                <a:latin typeface="Times New Roman" panose="02020603050405020304" pitchFamily="18" charset="0"/>
              </a:rPr>
              <a:t>kontrol</a:t>
            </a:r>
            <a:r>
              <a:rPr lang="tr-TR" altLang="tr-TR" sz="360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tr-TR" altLang="tr-TR" sz="3600">
                <a:latin typeface="Times New Roman" panose="02020603050405020304" pitchFamily="18" charset="0"/>
              </a:rPr>
              <a:t>eder.</a:t>
            </a:r>
          </a:p>
          <a:p>
            <a:pPr algn="just">
              <a:lnSpc>
                <a:spcPct val="120000"/>
              </a:lnSpc>
              <a:spcBef>
                <a:spcPct val="0"/>
              </a:spcBef>
              <a:buFontTx/>
              <a:buChar char="•"/>
            </a:pPr>
            <a:r>
              <a:rPr lang="tr-TR" altLang="tr-TR" sz="3600">
                <a:solidFill>
                  <a:srgbClr val="FF0000"/>
                </a:solidFill>
                <a:latin typeface="Times New Roman" panose="02020603050405020304" pitchFamily="18" charset="0"/>
              </a:rPr>
              <a:t>Sırasını </a:t>
            </a:r>
            <a:r>
              <a:rPr lang="tr-TR" altLang="tr-TR" sz="3600">
                <a:latin typeface="Times New Roman" panose="02020603050405020304" pitchFamily="18" charset="0"/>
              </a:rPr>
              <a:t>bekler, anladığını düşündüğünün hemen üstüne atlamaz.</a:t>
            </a:r>
          </a:p>
        </p:txBody>
      </p:sp>
      <p:sp>
        <p:nvSpPr>
          <p:cNvPr id="484355" name="Line 3">
            <a:extLst>
              <a:ext uri="{FF2B5EF4-FFF2-40B4-BE49-F238E27FC236}">
                <a16:creationId xmlns:a16="http://schemas.microsoft.com/office/drawing/2014/main" id="{4DD6E19D-0125-4B78-B5E9-68982E5F932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3550" y="914400"/>
            <a:ext cx="5327650" cy="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 type="triangle" w="med" len="med"/>
          </a:ln>
          <a:effectLst>
            <a:prstShdw prst="shdw17" dist="17961" dir="2700000">
              <a:srgbClr val="99003D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84356" name="Text Box 4">
            <a:extLst>
              <a:ext uri="{FF2B5EF4-FFF2-40B4-BE49-F238E27FC236}">
                <a16:creationId xmlns:a16="http://schemas.microsoft.com/office/drawing/2014/main" id="{F634FB3D-11C6-444A-AB1E-C0E050FFC7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150" y="276225"/>
            <a:ext cx="5759450" cy="641350"/>
          </a:xfrm>
          <a:prstGeom prst="rect">
            <a:avLst/>
          </a:prstGeom>
          <a:noFill/>
          <a:ln>
            <a:noFill/>
          </a:ln>
          <a:effectLst>
            <a:outerShdw dist="45791" dir="182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3600">
                <a:solidFill>
                  <a:srgbClr val="FF3300"/>
                </a:solidFill>
                <a:latin typeface="Times New Roman" panose="02020603050405020304" pitchFamily="18" charset="0"/>
              </a:rPr>
              <a:t>Etkin Dinleyicinin Özellikleri </a:t>
            </a:r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"/>
                                        <p:tgtEl>
                                          <p:spTgt spid="4843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AKTIL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"/>
                                        <p:tgtEl>
                                          <p:spTgt spid="484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8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"/>
                                        <p:tgtEl>
                                          <p:spTgt spid="4843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00"/>
                                        <p:tgtEl>
                                          <p:spTgt spid="4843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86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"/>
                                        <p:tgtEl>
                                          <p:spTgt spid="4843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4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300"/>
                                        <p:tgtEl>
                                          <p:spTgt spid="4843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4354" grpId="0" build="p" bldLvl="2" autoUpdateAnimBg="0" advAuto="0"/>
      <p:bldP spid="484356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Text Box 2">
            <a:extLst>
              <a:ext uri="{FF2B5EF4-FFF2-40B4-BE49-F238E27FC236}">
                <a16:creationId xmlns:a16="http://schemas.microsoft.com/office/drawing/2014/main" id="{5580F3EF-CE91-4215-943E-93CD72A2FE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19200"/>
            <a:ext cx="8458200" cy="4268788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>
            <a:outerShdw dist="56796" dir="17793903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tr-TR" altLang="tr-TR" sz="3600">
                <a:latin typeface="Times New Roman" panose="02020603050405020304" pitchFamily="18" charset="0"/>
              </a:rPr>
              <a:t>Daha önemlisi, etkin dinleme sonucu karşımızdaki kişinin </a:t>
            </a:r>
            <a:r>
              <a:rPr lang="tr-TR" altLang="tr-TR" sz="3600">
                <a:solidFill>
                  <a:srgbClr val="FF0000"/>
                </a:solidFill>
                <a:latin typeface="Times New Roman" panose="02020603050405020304" pitchFamily="18" charset="0"/>
              </a:rPr>
              <a:t>yaşayacağı rahatlık, </a:t>
            </a:r>
            <a:r>
              <a:rPr lang="tr-TR" altLang="tr-TR" sz="3600">
                <a:latin typeface="Times New Roman" panose="02020603050405020304" pitchFamily="18" charset="0"/>
              </a:rPr>
              <a:t>onun bizim vereceğimiz öneriye </a:t>
            </a:r>
            <a:r>
              <a:rPr lang="tr-TR" altLang="tr-TR" sz="3600">
                <a:solidFill>
                  <a:srgbClr val="FF0000"/>
                </a:solidFill>
                <a:latin typeface="Times New Roman" panose="02020603050405020304" pitchFamily="18" charset="0"/>
              </a:rPr>
              <a:t>uyum gösterme ihtimalini arttırır. 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tr-TR" altLang="tr-TR" sz="3600">
                <a:latin typeface="Times New Roman" panose="02020603050405020304" pitchFamily="18" charset="0"/>
              </a:rPr>
              <a:t>Bu nedenle </a:t>
            </a:r>
            <a:r>
              <a:rPr lang="tr-TR" altLang="tr-TR" sz="3600">
                <a:solidFill>
                  <a:srgbClr val="FF0000"/>
                </a:solidFill>
                <a:latin typeface="Times New Roman" panose="02020603050405020304" pitchFamily="18" charset="0"/>
              </a:rPr>
              <a:t>sonucu artırmak için; </a:t>
            </a:r>
          </a:p>
        </p:txBody>
      </p:sp>
      <p:sp>
        <p:nvSpPr>
          <p:cNvPr id="485379" name="Line 3">
            <a:extLst>
              <a:ext uri="{FF2B5EF4-FFF2-40B4-BE49-F238E27FC236}">
                <a16:creationId xmlns:a16="http://schemas.microsoft.com/office/drawing/2014/main" id="{9887325F-6D19-48AB-912A-96841FB91A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3550" y="914400"/>
            <a:ext cx="5327650" cy="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 type="triangle" w="med" len="med"/>
          </a:ln>
          <a:effectLst>
            <a:prstShdw prst="shdw17" dist="17961" dir="2700000">
              <a:srgbClr val="99003D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85380" name="Text Box 4">
            <a:extLst>
              <a:ext uri="{FF2B5EF4-FFF2-40B4-BE49-F238E27FC236}">
                <a16:creationId xmlns:a16="http://schemas.microsoft.com/office/drawing/2014/main" id="{A3DBF034-123C-4BD9-8250-A0DE31C71A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150" y="276225"/>
            <a:ext cx="5759450" cy="641350"/>
          </a:xfrm>
          <a:prstGeom prst="rect">
            <a:avLst/>
          </a:prstGeom>
          <a:noFill/>
          <a:ln>
            <a:noFill/>
          </a:ln>
          <a:effectLst>
            <a:outerShdw dist="45791" dir="182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3600">
                <a:solidFill>
                  <a:srgbClr val="FF3300"/>
                </a:solidFill>
                <a:latin typeface="Times New Roman" panose="02020603050405020304" pitchFamily="18" charset="0"/>
              </a:rPr>
              <a:t>Etkin Dinleyicinin Özellikleri </a:t>
            </a:r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"/>
                                        <p:tgtEl>
                                          <p:spTgt spid="48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"/>
                                        <p:tgtEl>
                                          <p:spTgt spid="485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89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"/>
                                        <p:tgtEl>
                                          <p:spTgt spid="4853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5378" grpId="0" build="p" bldLvl="2" autoUpdateAnimBg="0" advAuto="0"/>
      <p:bldP spid="48538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C8A7F179-26A9-4E5C-A00A-2C1A121B8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>
                <a:ea typeface="ＭＳ Ｐゴシック" panose="020B0600070205080204" pitchFamily="34" charset="-128"/>
              </a:rPr>
              <a:t>İletişim Nedir?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AA7CE01D-A7E4-4327-B487-FE3D330717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tr-TR">
                <a:ea typeface="ＭＳ Ｐゴシック" panose="020B0600070205080204" pitchFamily="34" charset="-128"/>
              </a:rPr>
              <a:t>Önce gruba soralım, herkes kendi iletişim tarifini yapsın…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36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Bizim başkalarını anlamamızı, başkalarının da bizi  anlamasını sağlayan süreç iletişimdir.</a:t>
            </a:r>
            <a:endParaRPr lang="en-US" altLang="tr-TR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spd="slow">
    <p:cover dir="r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Text Box 2">
            <a:extLst>
              <a:ext uri="{FF2B5EF4-FFF2-40B4-BE49-F238E27FC236}">
                <a16:creationId xmlns:a16="http://schemas.microsoft.com/office/drawing/2014/main" id="{A09CDC2F-92C6-44C0-8C94-53ED2D8E9E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19200"/>
            <a:ext cx="8458200" cy="5419725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>
            <a:outerShdw dist="56796" dir="17793903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lnSpc>
                <a:spcPct val="120000"/>
              </a:lnSpc>
              <a:spcBef>
                <a:spcPct val="0"/>
              </a:spcBef>
              <a:buFontTx/>
              <a:buChar char="•"/>
            </a:pPr>
            <a:r>
              <a:rPr lang="tr-TR" altLang="tr-TR" sz="3600">
                <a:latin typeface="Times New Roman" panose="02020603050405020304" pitchFamily="18" charset="0"/>
              </a:rPr>
              <a:t>Karşımızdaki şikayetlerini veya onu huzursuz eden konuları söylerken onun </a:t>
            </a:r>
            <a:r>
              <a:rPr lang="tr-TR" altLang="tr-TR" sz="3600">
                <a:solidFill>
                  <a:srgbClr val="FF0000"/>
                </a:solidFill>
                <a:latin typeface="Times New Roman" panose="02020603050405020304" pitchFamily="18" charset="0"/>
              </a:rPr>
              <a:t>yüzüne bakarak dinlemek,</a:t>
            </a:r>
          </a:p>
          <a:p>
            <a:pPr algn="just">
              <a:lnSpc>
                <a:spcPct val="120000"/>
              </a:lnSpc>
              <a:spcBef>
                <a:spcPct val="0"/>
              </a:spcBef>
              <a:buFontTx/>
              <a:buChar char="•"/>
            </a:pPr>
            <a:r>
              <a:rPr lang="tr-TR" altLang="tr-TR" sz="3600">
                <a:latin typeface="Times New Roman" panose="02020603050405020304" pitchFamily="18" charset="0"/>
              </a:rPr>
              <a:t>Uygun aralılarla </a:t>
            </a:r>
            <a:r>
              <a:rPr lang="tr-TR" altLang="tr-TR" sz="3600">
                <a:solidFill>
                  <a:srgbClr val="FF0000"/>
                </a:solidFill>
                <a:latin typeface="Times New Roman" panose="02020603050405020304" pitchFamily="18" charset="0"/>
              </a:rPr>
              <a:t>başını sallamak</a:t>
            </a:r>
            <a:r>
              <a:rPr lang="tr-TR" altLang="tr-TR" sz="3600">
                <a:latin typeface="Times New Roman" panose="02020603050405020304" pitchFamily="18" charset="0"/>
              </a:rPr>
              <a:t>, ve </a:t>
            </a:r>
            <a:r>
              <a:rPr lang="ja-JP" altLang="tr-TR" sz="3600">
                <a:solidFill>
                  <a:srgbClr val="00FF00"/>
                </a:solidFill>
                <a:latin typeface="Times New Roman" panose="02020603050405020304" pitchFamily="18" charset="0"/>
              </a:rPr>
              <a:t>“</a:t>
            </a:r>
            <a:r>
              <a:rPr lang="tr-TR" altLang="ja-JP" sz="3600">
                <a:solidFill>
                  <a:srgbClr val="00FF00"/>
                </a:solidFill>
                <a:latin typeface="Times New Roman" panose="02020603050405020304" pitchFamily="18" charset="0"/>
              </a:rPr>
              <a:t>anlıyorum</a:t>
            </a:r>
            <a:r>
              <a:rPr lang="ja-JP" altLang="tr-TR" sz="3600">
                <a:solidFill>
                  <a:srgbClr val="00FF00"/>
                </a:solidFill>
                <a:latin typeface="Times New Roman" panose="02020603050405020304" pitchFamily="18" charset="0"/>
              </a:rPr>
              <a:t>”</a:t>
            </a:r>
            <a:r>
              <a:rPr lang="tr-TR" altLang="ja-JP" sz="3600">
                <a:solidFill>
                  <a:srgbClr val="00FF00"/>
                </a:solidFill>
                <a:latin typeface="Times New Roman" panose="02020603050405020304" pitchFamily="18" charset="0"/>
              </a:rPr>
              <a:t>, </a:t>
            </a:r>
            <a:r>
              <a:rPr lang="ja-JP" altLang="tr-TR" sz="3600">
                <a:solidFill>
                  <a:srgbClr val="00FF00"/>
                </a:solidFill>
                <a:latin typeface="Times New Roman" panose="02020603050405020304" pitchFamily="18" charset="0"/>
              </a:rPr>
              <a:t>“</a:t>
            </a:r>
            <a:r>
              <a:rPr lang="tr-TR" altLang="ja-JP" sz="3600">
                <a:solidFill>
                  <a:srgbClr val="00FF00"/>
                </a:solidFill>
                <a:latin typeface="Times New Roman" panose="02020603050405020304" pitchFamily="18" charset="0"/>
              </a:rPr>
              <a:t>evet</a:t>
            </a:r>
            <a:r>
              <a:rPr lang="ja-JP" altLang="tr-TR" sz="3600">
                <a:solidFill>
                  <a:srgbClr val="00FF00"/>
                </a:solidFill>
                <a:latin typeface="Times New Roman" panose="02020603050405020304" pitchFamily="18" charset="0"/>
              </a:rPr>
              <a:t>”</a:t>
            </a:r>
            <a:r>
              <a:rPr lang="tr-TR" altLang="ja-JP" sz="3600">
                <a:latin typeface="Times New Roman" panose="02020603050405020304" pitchFamily="18" charset="0"/>
              </a:rPr>
              <a:t> gibi ilgiyi gösteren kısa </a:t>
            </a:r>
            <a:r>
              <a:rPr lang="tr-TR" altLang="ja-JP" sz="3600">
                <a:solidFill>
                  <a:srgbClr val="FF0000"/>
                </a:solidFill>
                <a:latin typeface="Times New Roman" panose="02020603050405020304" pitchFamily="18" charset="0"/>
              </a:rPr>
              <a:t>geri bildirimlerde </a:t>
            </a:r>
            <a:r>
              <a:rPr lang="tr-TR" altLang="ja-JP" sz="3600">
                <a:latin typeface="Times New Roman" panose="02020603050405020304" pitchFamily="18" charset="0"/>
              </a:rPr>
              <a:t>bulunmak.</a:t>
            </a:r>
          </a:p>
          <a:p>
            <a:pPr algn="just">
              <a:lnSpc>
                <a:spcPct val="120000"/>
              </a:lnSpc>
              <a:spcBef>
                <a:spcPct val="0"/>
              </a:spcBef>
              <a:buFontTx/>
              <a:buChar char="•"/>
            </a:pPr>
            <a:r>
              <a:rPr lang="tr-TR" altLang="tr-TR" sz="3600">
                <a:latin typeface="Times New Roman" panose="02020603050405020304" pitchFamily="18" charset="0"/>
              </a:rPr>
              <a:t>Daha uzun boşluklarla karşımızdaki kişinin söylediğinin </a:t>
            </a:r>
            <a:r>
              <a:rPr lang="tr-TR" altLang="tr-TR" sz="3600">
                <a:solidFill>
                  <a:srgbClr val="FF0000"/>
                </a:solidFill>
                <a:latin typeface="Times New Roman" panose="02020603050405020304" pitchFamily="18" charset="0"/>
              </a:rPr>
              <a:t>tekrarlamak.</a:t>
            </a:r>
          </a:p>
        </p:txBody>
      </p:sp>
      <p:sp>
        <p:nvSpPr>
          <p:cNvPr id="486403" name="Line 3">
            <a:extLst>
              <a:ext uri="{FF2B5EF4-FFF2-40B4-BE49-F238E27FC236}">
                <a16:creationId xmlns:a16="http://schemas.microsoft.com/office/drawing/2014/main" id="{EDB1C2E6-AD0B-4F86-AB9F-D532FEEB59B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3550" y="914400"/>
            <a:ext cx="5327650" cy="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 type="triangle" w="med" len="med"/>
          </a:ln>
          <a:effectLst>
            <a:prstShdw prst="shdw17" dist="17961" dir="2700000">
              <a:srgbClr val="99003D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86404" name="Text Box 4">
            <a:extLst>
              <a:ext uri="{FF2B5EF4-FFF2-40B4-BE49-F238E27FC236}">
                <a16:creationId xmlns:a16="http://schemas.microsoft.com/office/drawing/2014/main" id="{DFDB4CDA-29E9-464A-9BA1-89AA6F2E0D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150" y="276225"/>
            <a:ext cx="5759450" cy="641350"/>
          </a:xfrm>
          <a:prstGeom prst="rect">
            <a:avLst/>
          </a:prstGeom>
          <a:noFill/>
          <a:ln>
            <a:noFill/>
          </a:ln>
          <a:effectLst>
            <a:outerShdw dist="45791" dir="182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3600">
                <a:solidFill>
                  <a:srgbClr val="FF3300"/>
                </a:solidFill>
                <a:latin typeface="Times New Roman" panose="02020603050405020304" pitchFamily="18" charset="0"/>
              </a:rPr>
              <a:t>Etkin Dinleyicinin Özellikleri </a:t>
            </a:r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"/>
                                        <p:tgtEl>
                                          <p:spTgt spid="48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"/>
                                        <p:tgtEl>
                                          <p:spTgt spid="486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"/>
                                        <p:tgtEl>
                                          <p:spTgt spid="486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00"/>
                                        <p:tgtEl>
                                          <p:spTgt spid="486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6402" grpId="0" build="p" bldLvl="2" autoUpdateAnimBg="0" advAuto="0"/>
      <p:bldP spid="486404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Text Box 2">
            <a:extLst>
              <a:ext uri="{FF2B5EF4-FFF2-40B4-BE49-F238E27FC236}">
                <a16:creationId xmlns:a16="http://schemas.microsoft.com/office/drawing/2014/main" id="{841E5209-2B6E-43E1-BAD9-97C4F3E2E6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04800"/>
            <a:ext cx="7632700" cy="1676400"/>
          </a:xfrm>
          <a:prstGeom prst="rect">
            <a:avLst/>
          </a:prstGeom>
          <a:noFill/>
          <a:ln>
            <a:noFill/>
          </a:ln>
          <a:effectLst>
            <a:outerShdw dist="56796" dir="17793903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tr-TR" altLang="tr-TR" sz="4000" b="1">
                <a:solidFill>
                  <a:srgbClr val="FF0066"/>
                </a:solidFill>
                <a:latin typeface="Times New Roman" panose="02020603050405020304" pitchFamily="18" charset="0"/>
              </a:rPr>
              <a:t>YANLIŞ   DİNLEME </a:t>
            </a:r>
          </a:p>
          <a:p>
            <a:pPr algn="ctr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tr-TR" altLang="tr-TR" sz="4000" b="1">
                <a:solidFill>
                  <a:srgbClr val="FF0066"/>
                </a:solidFill>
                <a:latin typeface="Times New Roman" panose="02020603050405020304" pitchFamily="18" charset="0"/>
              </a:rPr>
              <a:t>TÜRLERİ</a:t>
            </a:r>
            <a:endParaRPr lang="tr-TR" altLang="tr-TR" sz="3600">
              <a:latin typeface="Times New Roman" panose="02020603050405020304" pitchFamily="18" charset="0"/>
            </a:endParaRPr>
          </a:p>
        </p:txBody>
      </p:sp>
      <p:sp>
        <p:nvSpPr>
          <p:cNvPr id="489475" name="Text Box 3">
            <a:extLst>
              <a:ext uri="{FF2B5EF4-FFF2-40B4-BE49-F238E27FC236}">
                <a16:creationId xmlns:a16="http://schemas.microsoft.com/office/drawing/2014/main" id="{A52BBE87-C3A6-4EF1-B323-7EB14E2757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1905000"/>
            <a:ext cx="5562600" cy="4378325"/>
          </a:xfrm>
          <a:prstGeom prst="rect">
            <a:avLst/>
          </a:prstGeom>
          <a:noFill/>
          <a:ln>
            <a:noFill/>
          </a:ln>
          <a:effectLst>
            <a:outerShdw dist="56796" dir="17793903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tr-TR" altLang="tr-TR" sz="3600" b="1">
                <a:solidFill>
                  <a:srgbClr val="000000"/>
                </a:solidFill>
                <a:latin typeface="Times New Roman" panose="02020603050405020304" pitchFamily="18" charset="0"/>
              </a:rPr>
              <a:t>1.Görünüşte Dinleme</a:t>
            </a:r>
          </a:p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tr-TR" altLang="tr-TR" sz="3600" b="1">
                <a:solidFill>
                  <a:srgbClr val="000000"/>
                </a:solidFill>
                <a:latin typeface="Times New Roman" panose="02020603050405020304" pitchFamily="18" charset="0"/>
              </a:rPr>
              <a:t>2. Seçerek Dinleme</a:t>
            </a:r>
          </a:p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tr-TR" altLang="tr-TR" sz="3600" b="1">
                <a:solidFill>
                  <a:srgbClr val="000000"/>
                </a:solidFill>
                <a:latin typeface="Times New Roman" panose="02020603050405020304" pitchFamily="18" charset="0"/>
              </a:rPr>
              <a:t>3. Saplantılı Dinleme</a:t>
            </a:r>
          </a:p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tr-TR" altLang="tr-TR" sz="3600" b="1">
                <a:solidFill>
                  <a:srgbClr val="000000"/>
                </a:solidFill>
                <a:latin typeface="Times New Roman" panose="02020603050405020304" pitchFamily="18" charset="0"/>
              </a:rPr>
              <a:t>4. Savunucu Dinleme</a:t>
            </a:r>
          </a:p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tr-TR" altLang="tr-TR" sz="3600" b="1">
                <a:solidFill>
                  <a:srgbClr val="000000"/>
                </a:solidFill>
                <a:latin typeface="Times New Roman" panose="02020603050405020304" pitchFamily="18" charset="0"/>
              </a:rPr>
              <a:t>5. Tuzak Kurucu Dinleme</a:t>
            </a:r>
          </a:p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tr-TR" altLang="tr-TR" sz="3600" b="1">
                <a:solidFill>
                  <a:srgbClr val="000000"/>
                </a:solidFill>
                <a:latin typeface="Times New Roman" panose="02020603050405020304" pitchFamily="18" charset="0"/>
              </a:rPr>
              <a:t>6. Yüzeysel Dinleme</a:t>
            </a:r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" fill="hold"/>
                                        <p:tgtEl>
                                          <p:spTgt spid="489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" fill="hold"/>
                                        <p:tgtEl>
                                          <p:spTgt spid="489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" fill="hold"/>
                                        <p:tgtEl>
                                          <p:spTgt spid="489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5" fill="hold"/>
                                        <p:tgtEl>
                                          <p:spTgt spid="489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AKTIL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75" fill="hold"/>
                                        <p:tgtEl>
                                          <p:spTgt spid="489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" fill="hold"/>
                                        <p:tgtEl>
                                          <p:spTgt spid="4894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9474" grpId="0" autoUpdateAnimBg="0"/>
      <p:bldP spid="489475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Text Box 2">
            <a:extLst>
              <a:ext uri="{FF2B5EF4-FFF2-40B4-BE49-F238E27FC236}">
                <a16:creationId xmlns:a16="http://schemas.microsoft.com/office/drawing/2014/main" id="{5EDCCF28-65FD-4F62-A701-392EF3D607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19200"/>
            <a:ext cx="8610600" cy="4543425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>
            <a:outerShdw dist="56796" dir="17793903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lnSpc>
                <a:spcPct val="200000"/>
              </a:lnSpc>
              <a:spcBef>
                <a:spcPct val="0"/>
              </a:spcBef>
              <a:buFontTx/>
              <a:buChar char="•"/>
            </a:pPr>
            <a:r>
              <a:rPr lang="tr-TR" altLang="tr-TR" sz="3600">
                <a:solidFill>
                  <a:srgbClr val="FF0000"/>
                </a:solidFill>
                <a:latin typeface="Times New Roman" panose="02020603050405020304" pitchFamily="18" charset="0"/>
              </a:rPr>
              <a:t>En yaygın </a:t>
            </a:r>
            <a:r>
              <a:rPr lang="tr-TR" altLang="tr-TR" sz="3600">
                <a:latin typeface="Times New Roman" panose="02020603050405020304" pitchFamily="18" charset="0"/>
              </a:rPr>
              <a:t>dinleme türüdür.</a:t>
            </a:r>
          </a:p>
          <a:p>
            <a:pPr algn="just">
              <a:lnSpc>
                <a:spcPct val="200000"/>
              </a:lnSpc>
              <a:spcBef>
                <a:spcPct val="0"/>
              </a:spcBef>
              <a:buFontTx/>
              <a:buChar char="•"/>
            </a:pPr>
            <a:r>
              <a:rPr lang="tr-TR" altLang="tr-TR" sz="3600">
                <a:latin typeface="Times New Roman" panose="02020603050405020304" pitchFamily="18" charset="0"/>
              </a:rPr>
              <a:t>Kişi dış görünüşüyle </a:t>
            </a:r>
            <a:r>
              <a:rPr lang="tr-TR" altLang="tr-TR" sz="3600">
                <a:solidFill>
                  <a:srgbClr val="FF0000"/>
                </a:solidFill>
                <a:latin typeface="Times New Roman" panose="02020603050405020304" pitchFamily="18" charset="0"/>
              </a:rPr>
              <a:t>dinliyormuş gibi</a:t>
            </a:r>
            <a:r>
              <a:rPr lang="tr-TR" altLang="tr-TR" sz="3600">
                <a:latin typeface="Times New Roman" panose="02020603050405020304" pitchFamily="18" charset="0"/>
              </a:rPr>
              <a:t> görünür, ancak;</a:t>
            </a:r>
          </a:p>
          <a:p>
            <a:pPr algn="just">
              <a:lnSpc>
                <a:spcPct val="200000"/>
              </a:lnSpc>
              <a:spcBef>
                <a:spcPct val="0"/>
              </a:spcBef>
              <a:buFontTx/>
              <a:buChar char="•"/>
            </a:pPr>
            <a:r>
              <a:rPr lang="tr-TR" altLang="tr-TR" sz="3600">
                <a:solidFill>
                  <a:srgbClr val="FF0000"/>
                </a:solidFill>
                <a:latin typeface="Times New Roman" panose="02020603050405020304" pitchFamily="18" charset="0"/>
              </a:rPr>
              <a:t>İç dünyası </a:t>
            </a:r>
            <a:r>
              <a:rPr lang="tr-TR" altLang="tr-TR" sz="3600">
                <a:latin typeface="Times New Roman" panose="02020603050405020304" pitchFamily="18" charset="0"/>
              </a:rPr>
              <a:t>bambaşka bir yerdedir.</a:t>
            </a:r>
          </a:p>
        </p:txBody>
      </p:sp>
      <p:sp>
        <p:nvSpPr>
          <p:cNvPr id="490499" name="Line 3">
            <a:extLst>
              <a:ext uri="{FF2B5EF4-FFF2-40B4-BE49-F238E27FC236}">
                <a16:creationId xmlns:a16="http://schemas.microsoft.com/office/drawing/2014/main" id="{A5903C4C-2A69-4C12-903F-FCBFE1C336C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3550" y="914400"/>
            <a:ext cx="3727450" cy="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 type="triangle" w="med" len="med"/>
          </a:ln>
          <a:effectLst>
            <a:prstShdw prst="shdw17" dist="17961" dir="2700000">
              <a:srgbClr val="99003D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90500" name="Text Box 4">
            <a:extLst>
              <a:ext uri="{FF2B5EF4-FFF2-40B4-BE49-F238E27FC236}">
                <a16:creationId xmlns:a16="http://schemas.microsoft.com/office/drawing/2014/main" id="{778D4A45-E66C-4296-A3B6-C7021D17F0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150" y="276225"/>
            <a:ext cx="4121150" cy="641350"/>
          </a:xfrm>
          <a:prstGeom prst="rect">
            <a:avLst/>
          </a:prstGeom>
          <a:noFill/>
          <a:ln>
            <a:noFill/>
          </a:ln>
          <a:effectLst>
            <a:outerShdw dist="45791" dir="182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3600">
                <a:solidFill>
                  <a:srgbClr val="FF3300"/>
                </a:solidFill>
                <a:latin typeface="Times New Roman" panose="02020603050405020304" pitchFamily="18" charset="0"/>
              </a:rPr>
              <a:t>1.Görünüşte Dinleme</a:t>
            </a:r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"/>
                                        <p:tgtEl>
                                          <p:spTgt spid="4905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AKTIL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85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"/>
                                        <p:tgtEl>
                                          <p:spTgt spid="490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35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"/>
                                        <p:tgtEl>
                                          <p:spTgt spid="490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5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00"/>
                                        <p:tgtEl>
                                          <p:spTgt spid="490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0498" grpId="0" build="p" bldLvl="2" autoUpdateAnimBg="0" advAuto="0"/>
      <p:bldP spid="490500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Text Box 2">
            <a:extLst>
              <a:ext uri="{FF2B5EF4-FFF2-40B4-BE49-F238E27FC236}">
                <a16:creationId xmlns:a16="http://schemas.microsoft.com/office/drawing/2014/main" id="{363285D4-0AAA-4AE9-8270-FB37386196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19200"/>
            <a:ext cx="8229600" cy="4543425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>
            <a:outerShdw dist="56796" dir="17793903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lnSpc>
                <a:spcPct val="200000"/>
              </a:lnSpc>
              <a:spcBef>
                <a:spcPct val="0"/>
              </a:spcBef>
              <a:buFontTx/>
              <a:buChar char="•"/>
            </a:pPr>
            <a:r>
              <a:rPr lang="tr-TR" altLang="tr-TR" sz="3600">
                <a:latin typeface="Times New Roman" panose="02020603050405020304" pitchFamily="18" charset="0"/>
              </a:rPr>
              <a:t>Bu tür dinleyenler karşılarında konuşan kişinin söylediklerinden </a:t>
            </a:r>
            <a:r>
              <a:rPr lang="tr-TR" altLang="tr-TR" sz="3600">
                <a:solidFill>
                  <a:srgbClr val="FF0000"/>
                </a:solidFill>
                <a:latin typeface="Times New Roman" panose="02020603050405020304" pitchFamily="18" charset="0"/>
              </a:rPr>
              <a:t>sadece kendilerini ilgilendirilen kısımları duyarlar,</a:t>
            </a:r>
          </a:p>
          <a:p>
            <a:pPr algn="just">
              <a:lnSpc>
                <a:spcPct val="200000"/>
              </a:lnSpc>
              <a:spcBef>
                <a:spcPct val="0"/>
              </a:spcBef>
              <a:buFontTx/>
              <a:buChar char="•"/>
            </a:pPr>
            <a:r>
              <a:rPr lang="tr-TR" altLang="tr-TR" sz="3600">
                <a:latin typeface="Times New Roman" panose="02020603050405020304" pitchFamily="18" charset="0"/>
              </a:rPr>
              <a:t>Diğer söylenenleri </a:t>
            </a:r>
            <a:r>
              <a:rPr lang="tr-TR" altLang="tr-TR" sz="3600">
                <a:solidFill>
                  <a:srgbClr val="FF0000"/>
                </a:solidFill>
                <a:latin typeface="Times New Roman" panose="02020603050405020304" pitchFamily="18" charset="0"/>
              </a:rPr>
              <a:t>dinlemezler.</a:t>
            </a:r>
            <a:endParaRPr lang="tr-TR" altLang="tr-TR" sz="3600">
              <a:latin typeface="Times New Roman" panose="02020603050405020304" pitchFamily="18" charset="0"/>
            </a:endParaRPr>
          </a:p>
        </p:txBody>
      </p:sp>
      <p:sp>
        <p:nvSpPr>
          <p:cNvPr id="491523" name="Line 3">
            <a:extLst>
              <a:ext uri="{FF2B5EF4-FFF2-40B4-BE49-F238E27FC236}">
                <a16:creationId xmlns:a16="http://schemas.microsoft.com/office/drawing/2014/main" id="{B6E934BD-0EEC-48AD-928E-4D47E8925AD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3550" y="914400"/>
            <a:ext cx="3727450" cy="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 type="triangle" w="med" len="med"/>
          </a:ln>
          <a:effectLst>
            <a:prstShdw prst="shdw17" dist="17961" dir="2700000">
              <a:srgbClr val="99003D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91524" name="Text Box 4">
            <a:extLst>
              <a:ext uri="{FF2B5EF4-FFF2-40B4-BE49-F238E27FC236}">
                <a16:creationId xmlns:a16="http://schemas.microsoft.com/office/drawing/2014/main" id="{301BF8FB-2993-4525-8E7C-91F73F379E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150" y="276225"/>
            <a:ext cx="3892550" cy="641350"/>
          </a:xfrm>
          <a:prstGeom prst="rect">
            <a:avLst/>
          </a:prstGeom>
          <a:noFill/>
          <a:ln>
            <a:noFill/>
          </a:ln>
          <a:effectLst>
            <a:outerShdw dist="45791" dir="182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3600">
                <a:solidFill>
                  <a:srgbClr val="FF3300"/>
                </a:solidFill>
                <a:latin typeface="Times New Roman" panose="02020603050405020304" pitchFamily="18" charset="0"/>
              </a:rPr>
              <a:t>2. Seçerek  Dinleme</a:t>
            </a:r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"/>
                                        <p:tgtEl>
                                          <p:spTgt spid="4915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AKTIL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"/>
                                        <p:tgtEl>
                                          <p:spTgt spid="491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6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"/>
                                        <p:tgtEl>
                                          <p:spTgt spid="4915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22" grpId="0" build="p" bldLvl="2" autoUpdateAnimBg="0" advAuto="0"/>
      <p:bldP spid="491524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Text Box 2">
            <a:extLst>
              <a:ext uri="{FF2B5EF4-FFF2-40B4-BE49-F238E27FC236}">
                <a16:creationId xmlns:a16="http://schemas.microsoft.com/office/drawing/2014/main" id="{2D8ACC6D-2B48-4363-8149-9B85A2D7B3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209800"/>
            <a:ext cx="8229600" cy="2676525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>
            <a:outerShdw dist="56796" dir="17793903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lnSpc>
                <a:spcPct val="230000"/>
              </a:lnSpc>
              <a:spcBef>
                <a:spcPct val="0"/>
              </a:spcBef>
              <a:buFontTx/>
              <a:buChar char="•"/>
            </a:pPr>
            <a:r>
              <a:rPr lang="tr-TR" altLang="tr-TR" sz="3600">
                <a:latin typeface="Times New Roman" panose="02020603050405020304" pitchFamily="18" charset="0"/>
              </a:rPr>
              <a:t>Daha çok duygusal yönden saplantılı kişilerin dinleme tarzıdır.</a:t>
            </a:r>
          </a:p>
        </p:txBody>
      </p:sp>
      <p:sp>
        <p:nvSpPr>
          <p:cNvPr id="492547" name="Line 3">
            <a:extLst>
              <a:ext uri="{FF2B5EF4-FFF2-40B4-BE49-F238E27FC236}">
                <a16:creationId xmlns:a16="http://schemas.microsoft.com/office/drawing/2014/main" id="{F0FC6148-B93F-42BA-A2CC-98DAA5970F7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3550" y="914400"/>
            <a:ext cx="3727450" cy="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 type="triangle" w="med" len="med"/>
          </a:ln>
          <a:effectLst>
            <a:prstShdw prst="shdw17" dist="17961" dir="2700000">
              <a:srgbClr val="99003D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92548" name="Text Box 4">
            <a:extLst>
              <a:ext uri="{FF2B5EF4-FFF2-40B4-BE49-F238E27FC236}">
                <a16:creationId xmlns:a16="http://schemas.microsoft.com/office/drawing/2014/main" id="{6D3DEBCD-C562-43AD-A266-896AB3648A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150" y="276225"/>
            <a:ext cx="4311650" cy="641350"/>
          </a:xfrm>
          <a:prstGeom prst="rect">
            <a:avLst/>
          </a:prstGeom>
          <a:noFill/>
          <a:ln>
            <a:noFill/>
          </a:ln>
          <a:effectLst>
            <a:outerShdw dist="45791" dir="182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3600">
                <a:solidFill>
                  <a:srgbClr val="FF3300"/>
                </a:solidFill>
                <a:latin typeface="Times New Roman" panose="02020603050405020304" pitchFamily="18" charset="0"/>
              </a:rPr>
              <a:t>3. Saplantılı   Dinleme</a:t>
            </a:r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"/>
                                        <p:tgtEl>
                                          <p:spTgt spid="4925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AKTIL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925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"/>
                                        <p:tgtEl>
                                          <p:spTgt spid="492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2546" grpId="0" build="p" bldLvl="2" autoUpdateAnimBg="0" advAuto="0"/>
      <p:bldP spid="492548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0" name="Text Box 2">
            <a:extLst>
              <a:ext uri="{FF2B5EF4-FFF2-40B4-BE49-F238E27FC236}">
                <a16:creationId xmlns:a16="http://schemas.microsoft.com/office/drawing/2014/main" id="{15B0AC18-6871-40A6-AB71-C734309612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8229600" cy="4321175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>
            <a:outerShdw dist="56796" dir="17793903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lnSpc>
                <a:spcPct val="190000"/>
              </a:lnSpc>
              <a:spcBef>
                <a:spcPct val="0"/>
              </a:spcBef>
              <a:buFontTx/>
              <a:buChar char="•"/>
            </a:pPr>
            <a:r>
              <a:rPr lang="tr-TR" altLang="tr-TR" sz="3600">
                <a:latin typeface="Times New Roman" panose="02020603050405020304" pitchFamily="18" charset="0"/>
              </a:rPr>
              <a:t>Bu kişiler her söyleneni kendilerine yönelmiş bir </a:t>
            </a:r>
            <a:r>
              <a:rPr lang="tr-TR" altLang="tr-TR" sz="3600">
                <a:solidFill>
                  <a:srgbClr val="FF0000"/>
                </a:solidFill>
                <a:latin typeface="Times New Roman" panose="02020603050405020304" pitchFamily="18" charset="0"/>
              </a:rPr>
              <a:t>saldırı </a:t>
            </a:r>
            <a:r>
              <a:rPr lang="tr-TR" altLang="tr-TR" sz="3600">
                <a:latin typeface="Times New Roman" panose="02020603050405020304" pitchFamily="18" charset="0"/>
              </a:rPr>
              <a:t>sayarlar.</a:t>
            </a:r>
          </a:p>
          <a:p>
            <a:pPr algn="just">
              <a:lnSpc>
                <a:spcPct val="190000"/>
              </a:lnSpc>
              <a:spcBef>
                <a:spcPct val="0"/>
              </a:spcBef>
              <a:buFontTx/>
              <a:buChar char="•"/>
            </a:pPr>
            <a:r>
              <a:rPr lang="tr-TR" altLang="tr-TR" sz="3600">
                <a:latin typeface="Times New Roman" panose="02020603050405020304" pitchFamily="18" charset="0"/>
              </a:rPr>
              <a:t>Hemen karşı </a:t>
            </a:r>
            <a:r>
              <a:rPr lang="tr-TR" altLang="tr-TR" sz="3600">
                <a:solidFill>
                  <a:srgbClr val="FF0000"/>
                </a:solidFill>
                <a:latin typeface="Times New Roman" panose="02020603050405020304" pitchFamily="18" charset="0"/>
              </a:rPr>
              <a:t>saldırıya </a:t>
            </a:r>
            <a:r>
              <a:rPr lang="tr-TR" altLang="tr-TR" sz="3600">
                <a:latin typeface="Times New Roman" panose="02020603050405020304" pitchFamily="18" charset="0"/>
              </a:rPr>
              <a:t>veya </a:t>
            </a:r>
            <a:r>
              <a:rPr lang="tr-TR" altLang="tr-TR" sz="3600">
                <a:solidFill>
                  <a:srgbClr val="FF0000"/>
                </a:solidFill>
                <a:latin typeface="Times New Roman" panose="02020603050405020304" pitchFamily="18" charset="0"/>
              </a:rPr>
              <a:t>savunmaya </a:t>
            </a:r>
            <a:r>
              <a:rPr lang="tr-TR" altLang="tr-TR" sz="3600">
                <a:latin typeface="Times New Roman" panose="02020603050405020304" pitchFamily="18" charset="0"/>
              </a:rPr>
              <a:t>geçerler.</a:t>
            </a:r>
          </a:p>
        </p:txBody>
      </p:sp>
      <p:sp>
        <p:nvSpPr>
          <p:cNvPr id="493571" name="Line 3">
            <a:extLst>
              <a:ext uri="{FF2B5EF4-FFF2-40B4-BE49-F238E27FC236}">
                <a16:creationId xmlns:a16="http://schemas.microsoft.com/office/drawing/2014/main" id="{A91C16D1-5CBD-404C-8809-E3729863F28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3550" y="914400"/>
            <a:ext cx="3956050" cy="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 type="triangle" w="med" len="med"/>
          </a:ln>
          <a:effectLst>
            <a:prstShdw prst="shdw17" dist="17961" dir="2700000">
              <a:srgbClr val="99003D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93572" name="Text Box 4">
            <a:extLst>
              <a:ext uri="{FF2B5EF4-FFF2-40B4-BE49-F238E27FC236}">
                <a16:creationId xmlns:a16="http://schemas.microsoft.com/office/drawing/2014/main" id="{F51740CD-564B-4A22-8E20-D1D036313E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150" y="276225"/>
            <a:ext cx="4133850" cy="641350"/>
          </a:xfrm>
          <a:prstGeom prst="rect">
            <a:avLst/>
          </a:prstGeom>
          <a:noFill/>
          <a:ln>
            <a:noFill/>
          </a:ln>
          <a:effectLst>
            <a:outerShdw dist="45791" dir="182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sz="3600">
                <a:solidFill>
                  <a:srgbClr val="FF3300"/>
                </a:solidFill>
                <a:latin typeface="Times New Roman" charset="0"/>
                <a:ea typeface="+mn-ea"/>
              </a:rPr>
              <a:t>4. Savunucu Dinleme</a:t>
            </a:r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"/>
                                        <p:tgtEl>
                                          <p:spTgt spid="4935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AKTIL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775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"/>
                                        <p:tgtEl>
                                          <p:spTgt spid="493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775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"/>
                                        <p:tgtEl>
                                          <p:spTgt spid="4935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3570" grpId="0" build="p" bldLvl="2" autoUpdateAnimBg="0" advAuto="0"/>
      <p:bldP spid="493572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4" name="Text Box 2">
            <a:extLst>
              <a:ext uri="{FF2B5EF4-FFF2-40B4-BE49-F238E27FC236}">
                <a16:creationId xmlns:a16="http://schemas.microsoft.com/office/drawing/2014/main" id="{EB44BC9B-AFAF-455D-8C00-11BDC2120A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8229600" cy="4268788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>
            <a:outerShdw dist="56796" dir="17793903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tr-TR" altLang="tr-TR" sz="3600">
                <a:latin typeface="Times New Roman" panose="02020603050405020304" pitchFamily="18" charset="0"/>
              </a:rPr>
              <a:t>Bu kişiler </a:t>
            </a:r>
            <a:r>
              <a:rPr lang="tr-TR" altLang="tr-TR" sz="3600">
                <a:solidFill>
                  <a:srgbClr val="FF0000"/>
                </a:solidFill>
                <a:latin typeface="Times New Roman" panose="02020603050405020304" pitchFamily="18" charset="0"/>
              </a:rPr>
              <a:t>seslerini hiç çıkarmadan</a:t>
            </a:r>
            <a:r>
              <a:rPr lang="tr-TR" altLang="tr-TR" sz="3600">
                <a:latin typeface="Times New Roman" panose="02020603050405020304" pitchFamily="18" charset="0"/>
              </a:rPr>
              <a:t> dinleme eğilimindedirler.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tr-TR" altLang="tr-TR" sz="3600">
                <a:latin typeface="Times New Roman" panose="02020603050405020304" pitchFamily="18" charset="0"/>
              </a:rPr>
              <a:t>Çünkü dinlediklerinden yararlanarak karşılarındakini </a:t>
            </a:r>
            <a:r>
              <a:rPr lang="tr-TR" altLang="tr-TR" sz="3600">
                <a:solidFill>
                  <a:srgbClr val="FF0000"/>
                </a:solidFill>
                <a:latin typeface="Times New Roman" panose="02020603050405020304" pitchFamily="18" charset="0"/>
              </a:rPr>
              <a:t>zor duruma düşürecek</a:t>
            </a:r>
            <a:r>
              <a:rPr lang="tr-TR" altLang="tr-TR" sz="3600">
                <a:latin typeface="Times New Roman" panose="02020603050405020304" pitchFamily="18" charset="0"/>
              </a:rPr>
              <a:t> </a:t>
            </a:r>
            <a:r>
              <a:rPr lang="tr-TR" altLang="tr-TR" sz="3600">
                <a:solidFill>
                  <a:srgbClr val="FF3300"/>
                </a:solidFill>
                <a:latin typeface="Times New Roman" panose="02020603050405020304" pitchFamily="18" charset="0"/>
              </a:rPr>
              <a:t>fırsatı ararlar.</a:t>
            </a:r>
            <a:endParaRPr lang="tr-TR" altLang="tr-TR" sz="3600">
              <a:latin typeface="Times New Roman" panose="02020603050405020304" pitchFamily="18" charset="0"/>
            </a:endParaRPr>
          </a:p>
        </p:txBody>
      </p:sp>
      <p:sp>
        <p:nvSpPr>
          <p:cNvPr id="494595" name="Line 3">
            <a:extLst>
              <a:ext uri="{FF2B5EF4-FFF2-40B4-BE49-F238E27FC236}">
                <a16:creationId xmlns:a16="http://schemas.microsoft.com/office/drawing/2014/main" id="{757F6B2E-953D-47BF-842A-EFE46624210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3550" y="914400"/>
            <a:ext cx="4794250" cy="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 type="triangle" w="med" len="med"/>
          </a:ln>
          <a:effectLst>
            <a:prstShdw prst="shdw17" dist="17961" dir="2700000">
              <a:srgbClr val="99003D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94596" name="Text Box 4">
            <a:extLst>
              <a:ext uri="{FF2B5EF4-FFF2-40B4-BE49-F238E27FC236}">
                <a16:creationId xmlns:a16="http://schemas.microsoft.com/office/drawing/2014/main" id="{70645F1B-B4CD-44F6-8610-EF54A86C21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150" y="276225"/>
            <a:ext cx="4959350" cy="641350"/>
          </a:xfrm>
          <a:prstGeom prst="rect">
            <a:avLst/>
          </a:prstGeom>
          <a:noFill/>
          <a:ln>
            <a:noFill/>
          </a:ln>
          <a:effectLst>
            <a:outerShdw dist="45791" dir="182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sz="3600">
                <a:solidFill>
                  <a:srgbClr val="FF3300"/>
                </a:solidFill>
                <a:latin typeface="Times New Roman" charset="0"/>
                <a:ea typeface="+mn-ea"/>
              </a:rPr>
              <a:t>5. Tuzak Kurucu Dinleme</a:t>
            </a:r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4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"/>
                                        <p:tgtEl>
                                          <p:spTgt spid="4945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AKTIL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"/>
                                        <p:tgtEl>
                                          <p:spTgt spid="494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4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"/>
                                        <p:tgtEl>
                                          <p:spTgt spid="494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4594" grpId="0" build="p" bldLvl="2" autoUpdateAnimBg="0" advAuto="0"/>
      <p:bldP spid="494596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Text Box 2">
            <a:extLst>
              <a:ext uri="{FF2B5EF4-FFF2-40B4-BE49-F238E27FC236}">
                <a16:creationId xmlns:a16="http://schemas.microsoft.com/office/drawing/2014/main" id="{87F6265A-29B0-4337-BD6F-2F10F4C8E1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8229600" cy="4103688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>
            <a:outerShdw dist="56796" dir="17793903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tr-TR" altLang="tr-TR" sz="3600">
                <a:latin typeface="Times New Roman" panose="02020603050405020304" pitchFamily="18" charset="0"/>
              </a:rPr>
              <a:t>Bireyler kişinin kullandığı </a:t>
            </a:r>
            <a:r>
              <a:rPr lang="tr-TR" altLang="tr-TR" sz="3600">
                <a:solidFill>
                  <a:srgbClr val="FF0000"/>
                </a:solidFill>
                <a:latin typeface="Times New Roman" panose="02020603050405020304" pitchFamily="18" charset="0"/>
              </a:rPr>
              <a:t>kelimelerin yüzeyinde </a:t>
            </a:r>
            <a:r>
              <a:rPr lang="tr-TR" altLang="tr-TR" sz="3600">
                <a:latin typeface="Times New Roman" panose="02020603050405020304" pitchFamily="18" charset="0"/>
              </a:rPr>
              <a:t>kalırlar. </a:t>
            </a:r>
          </a:p>
          <a:p>
            <a:pPr algn="just">
              <a:lnSpc>
                <a:spcPct val="120000"/>
              </a:lnSpc>
              <a:spcBef>
                <a:spcPct val="0"/>
              </a:spcBef>
              <a:buFontTx/>
              <a:buChar char="•"/>
            </a:pPr>
            <a:endParaRPr lang="tr-TR" altLang="tr-TR" sz="3600"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tr-TR" altLang="tr-TR" sz="3600">
                <a:solidFill>
                  <a:srgbClr val="FF0000"/>
                </a:solidFill>
                <a:latin typeface="Times New Roman" panose="02020603050405020304" pitchFamily="18" charset="0"/>
              </a:rPr>
              <a:t>Kelimelerin sözcük anlamlarında </a:t>
            </a:r>
            <a:r>
              <a:rPr lang="tr-TR" altLang="tr-TR" sz="3600">
                <a:latin typeface="Times New Roman" panose="02020603050405020304" pitchFamily="18" charset="0"/>
              </a:rPr>
              <a:t>veya kendilerince olan  anlamlarında gezinirler.</a:t>
            </a:r>
          </a:p>
        </p:txBody>
      </p:sp>
      <p:sp>
        <p:nvSpPr>
          <p:cNvPr id="495619" name="Line 3">
            <a:extLst>
              <a:ext uri="{FF2B5EF4-FFF2-40B4-BE49-F238E27FC236}">
                <a16:creationId xmlns:a16="http://schemas.microsoft.com/office/drawing/2014/main" id="{A8C112DC-E443-4AB9-BE71-29F39F35FCF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3550" y="914400"/>
            <a:ext cx="3727450" cy="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 type="triangle" w="med" len="med"/>
          </a:ln>
          <a:effectLst>
            <a:prstShdw prst="shdw17" dist="17961" dir="2700000">
              <a:srgbClr val="99003D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95620" name="Text Box 4">
            <a:extLst>
              <a:ext uri="{FF2B5EF4-FFF2-40B4-BE49-F238E27FC236}">
                <a16:creationId xmlns:a16="http://schemas.microsoft.com/office/drawing/2014/main" id="{5740B828-129C-4D71-A2DD-9FA6945387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150" y="276225"/>
            <a:ext cx="4146550" cy="641350"/>
          </a:xfrm>
          <a:prstGeom prst="rect">
            <a:avLst/>
          </a:prstGeom>
          <a:noFill/>
          <a:ln>
            <a:noFill/>
          </a:ln>
          <a:effectLst>
            <a:outerShdw dist="45791" dir="182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3600">
                <a:solidFill>
                  <a:srgbClr val="FF3300"/>
                </a:solidFill>
                <a:latin typeface="Times New Roman" panose="02020603050405020304" pitchFamily="18" charset="0"/>
              </a:rPr>
              <a:t>6. Yüzeysel  Dinleme</a:t>
            </a:r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"/>
                                        <p:tgtEl>
                                          <p:spTgt spid="4956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AKTIL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775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"/>
                                        <p:tgtEl>
                                          <p:spTgt spid="495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875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"/>
                                        <p:tgtEl>
                                          <p:spTgt spid="4956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5618" grpId="0" build="p" bldLvl="2" autoUpdateAnimBg="0" advAuto="0"/>
      <p:bldP spid="495620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Text Box 2">
            <a:extLst>
              <a:ext uri="{FF2B5EF4-FFF2-40B4-BE49-F238E27FC236}">
                <a16:creationId xmlns:a16="http://schemas.microsoft.com/office/drawing/2014/main" id="{D2D76C3F-6762-48FB-83A7-A00E4A8D08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8229600" cy="3278188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>
            <a:outerShdw dist="56796" dir="17793903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lnSpc>
                <a:spcPct val="190000"/>
              </a:lnSpc>
              <a:spcBef>
                <a:spcPct val="0"/>
              </a:spcBef>
              <a:buFontTx/>
              <a:buNone/>
            </a:pPr>
            <a:r>
              <a:rPr lang="tr-TR" altLang="tr-TR" sz="3600">
                <a:solidFill>
                  <a:srgbClr val="00FF00"/>
                </a:solidFill>
                <a:latin typeface="Times New Roman" panose="02020603050405020304" pitchFamily="18" charset="0"/>
              </a:rPr>
              <a:t>1. Susun ;</a:t>
            </a:r>
            <a:endParaRPr lang="tr-TR" altLang="tr-TR" sz="3600">
              <a:latin typeface="Times New Roman" panose="02020603050405020304" pitchFamily="18" charset="0"/>
            </a:endParaRPr>
          </a:p>
          <a:p>
            <a:pPr algn="just">
              <a:lnSpc>
                <a:spcPct val="190000"/>
              </a:lnSpc>
              <a:spcBef>
                <a:spcPct val="0"/>
              </a:spcBef>
              <a:buFontTx/>
              <a:buChar char="•"/>
            </a:pPr>
            <a:r>
              <a:rPr lang="tr-TR" altLang="tr-TR" sz="3600">
                <a:latin typeface="Times New Roman" panose="02020603050405020304" pitchFamily="18" charset="0"/>
              </a:rPr>
              <a:t>İyi bir dinleyici olmanın temeli </a:t>
            </a:r>
            <a:r>
              <a:rPr lang="ja-JP" altLang="tr-TR" sz="3600">
                <a:solidFill>
                  <a:srgbClr val="FF0000"/>
                </a:solidFill>
                <a:latin typeface="Times New Roman" panose="02020603050405020304" pitchFamily="18" charset="0"/>
              </a:rPr>
              <a:t>“</a:t>
            </a:r>
            <a:r>
              <a:rPr lang="tr-TR" altLang="ja-JP" sz="3600">
                <a:solidFill>
                  <a:srgbClr val="FF0000"/>
                </a:solidFill>
                <a:latin typeface="Times New Roman" panose="02020603050405020304" pitchFamily="18" charset="0"/>
              </a:rPr>
              <a:t>susma</a:t>
            </a:r>
            <a:r>
              <a:rPr lang="ja-JP" altLang="tr-TR" sz="3600">
                <a:solidFill>
                  <a:srgbClr val="FF0000"/>
                </a:solidFill>
                <a:latin typeface="Times New Roman" panose="02020603050405020304" pitchFamily="18" charset="0"/>
              </a:rPr>
              <a:t>”</a:t>
            </a:r>
            <a:r>
              <a:rPr lang="tr-TR" altLang="ja-JP" sz="3600">
                <a:solidFill>
                  <a:srgbClr val="FF0000"/>
                </a:solidFill>
                <a:latin typeface="Times New Roman" panose="02020603050405020304" pitchFamily="18" charset="0"/>
              </a:rPr>
              <a:t>yı becerebilmeye </a:t>
            </a:r>
            <a:r>
              <a:rPr lang="tr-TR" altLang="ja-JP" sz="3600">
                <a:latin typeface="Times New Roman" panose="02020603050405020304" pitchFamily="18" charset="0"/>
              </a:rPr>
              <a:t>dayanır.</a:t>
            </a:r>
            <a:endParaRPr lang="tr-TR" altLang="tr-TR" sz="3600">
              <a:latin typeface="Times New Roman" panose="02020603050405020304" pitchFamily="18" charset="0"/>
            </a:endParaRPr>
          </a:p>
        </p:txBody>
      </p:sp>
      <p:sp>
        <p:nvSpPr>
          <p:cNvPr id="496643" name="Line 3">
            <a:extLst>
              <a:ext uri="{FF2B5EF4-FFF2-40B4-BE49-F238E27FC236}">
                <a16:creationId xmlns:a16="http://schemas.microsoft.com/office/drawing/2014/main" id="{0ED2BA7D-2503-420C-B055-E67819F9511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3550" y="914400"/>
            <a:ext cx="7689850" cy="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 type="triangle" w="med" len="med"/>
          </a:ln>
          <a:effectLst>
            <a:prstShdw prst="shdw17" dist="17961" dir="2700000">
              <a:srgbClr val="99003D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96644" name="Text Box 4">
            <a:extLst>
              <a:ext uri="{FF2B5EF4-FFF2-40B4-BE49-F238E27FC236}">
                <a16:creationId xmlns:a16="http://schemas.microsoft.com/office/drawing/2014/main" id="{35E043D5-963C-4354-9DB4-7C6631B3FF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150" y="276225"/>
            <a:ext cx="7981950" cy="641350"/>
          </a:xfrm>
          <a:prstGeom prst="rect">
            <a:avLst/>
          </a:prstGeom>
          <a:noFill/>
          <a:ln>
            <a:noFill/>
          </a:ln>
          <a:effectLst>
            <a:outerShdw dist="45791" dir="182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3600">
                <a:solidFill>
                  <a:srgbClr val="FF3300"/>
                </a:solidFill>
                <a:latin typeface="Times New Roman" panose="02020603050405020304" pitchFamily="18" charset="0"/>
              </a:rPr>
              <a:t>İyi Bir Dinleyici Olmak İçin Temel İlkeler</a:t>
            </a:r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6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"/>
                                        <p:tgtEl>
                                          <p:spTgt spid="4966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AKTIL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2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"/>
                                        <p:tgtEl>
                                          <p:spTgt spid="496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4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"/>
                                        <p:tgtEl>
                                          <p:spTgt spid="4966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6642" grpId="0" build="p" bldLvl="2" autoUpdateAnimBg="0" advAuto="0"/>
      <p:bldP spid="496644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Text Box 2">
            <a:extLst>
              <a:ext uri="{FF2B5EF4-FFF2-40B4-BE49-F238E27FC236}">
                <a16:creationId xmlns:a16="http://schemas.microsoft.com/office/drawing/2014/main" id="{1B8082A5-7CD9-48B1-9F6D-89915006E6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8229600" cy="3444875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>
            <a:outerShdw dist="56796" dir="17793903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lnSpc>
                <a:spcPct val="200000"/>
              </a:lnSpc>
              <a:spcBef>
                <a:spcPct val="0"/>
              </a:spcBef>
              <a:buFontTx/>
              <a:buNone/>
            </a:pPr>
            <a:r>
              <a:rPr lang="tr-TR" altLang="tr-TR" sz="3600">
                <a:solidFill>
                  <a:srgbClr val="00FF00"/>
                </a:solidFill>
                <a:latin typeface="Times New Roman" panose="02020603050405020304" pitchFamily="18" charset="0"/>
              </a:rPr>
              <a:t>2. Konuşanı Rahatlatın;</a:t>
            </a:r>
            <a:endParaRPr lang="tr-TR" altLang="tr-TR" sz="3600">
              <a:latin typeface="Times New Roman" panose="02020603050405020304" pitchFamily="18" charset="0"/>
            </a:endParaRPr>
          </a:p>
          <a:p>
            <a:pPr algn="just">
              <a:lnSpc>
                <a:spcPct val="200000"/>
              </a:lnSpc>
              <a:spcBef>
                <a:spcPct val="0"/>
              </a:spcBef>
              <a:buFontTx/>
              <a:buChar char="•"/>
            </a:pPr>
            <a:r>
              <a:rPr lang="tr-TR" altLang="tr-TR" sz="3600">
                <a:latin typeface="Times New Roman" panose="02020603050405020304" pitchFamily="18" charset="0"/>
              </a:rPr>
              <a:t>Karşınızdaki kişide </a:t>
            </a:r>
            <a:r>
              <a:rPr lang="tr-TR" altLang="tr-TR" sz="3600">
                <a:solidFill>
                  <a:srgbClr val="FF0000"/>
                </a:solidFill>
                <a:latin typeface="Times New Roman" panose="02020603050405020304" pitchFamily="18" charset="0"/>
              </a:rPr>
              <a:t>konuşabileceği duygusunu</a:t>
            </a:r>
            <a:r>
              <a:rPr lang="tr-TR" altLang="tr-TR" sz="3600">
                <a:latin typeface="Times New Roman" panose="02020603050405020304" pitchFamily="18" charset="0"/>
              </a:rPr>
              <a:t> uyandıran bir atmosfer yaratın.</a:t>
            </a:r>
          </a:p>
        </p:txBody>
      </p:sp>
      <p:sp>
        <p:nvSpPr>
          <p:cNvPr id="497667" name="Line 3">
            <a:extLst>
              <a:ext uri="{FF2B5EF4-FFF2-40B4-BE49-F238E27FC236}">
                <a16:creationId xmlns:a16="http://schemas.microsoft.com/office/drawing/2014/main" id="{623677CF-1EE1-4206-AEC8-57F3B0626D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3550" y="914400"/>
            <a:ext cx="7689850" cy="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 type="triangle" w="med" len="med"/>
          </a:ln>
          <a:effectLst>
            <a:prstShdw prst="shdw17" dist="17961" dir="2700000">
              <a:srgbClr val="99003D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97668" name="Text Box 4">
            <a:extLst>
              <a:ext uri="{FF2B5EF4-FFF2-40B4-BE49-F238E27FC236}">
                <a16:creationId xmlns:a16="http://schemas.microsoft.com/office/drawing/2014/main" id="{DC4E7545-2950-45BE-9889-23FCD8A633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150" y="276225"/>
            <a:ext cx="7981950" cy="641350"/>
          </a:xfrm>
          <a:prstGeom prst="rect">
            <a:avLst/>
          </a:prstGeom>
          <a:noFill/>
          <a:ln>
            <a:noFill/>
          </a:ln>
          <a:effectLst>
            <a:outerShdw dist="45791" dir="182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3600">
                <a:solidFill>
                  <a:srgbClr val="FF3300"/>
                </a:solidFill>
                <a:latin typeface="Times New Roman" panose="02020603050405020304" pitchFamily="18" charset="0"/>
              </a:rPr>
              <a:t>İyi Bir Dinleyici Olmak İçin Temel İlkeler</a:t>
            </a:r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7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9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"/>
                                        <p:tgtEl>
                                          <p:spTgt spid="497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"/>
                                        <p:tgtEl>
                                          <p:spTgt spid="4976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7666" grpId="0" build="p" bldLvl="2" autoUpdateAnimBg="0" advAuto="0"/>
      <p:bldP spid="49766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>
            <a:extLst>
              <a:ext uri="{FF2B5EF4-FFF2-40B4-BE49-F238E27FC236}">
                <a16:creationId xmlns:a16="http://schemas.microsoft.com/office/drawing/2014/main" id="{AEF82062-3FB7-41F5-B622-F351A01724D5}"/>
              </a:ext>
            </a:extLst>
          </p:cNvPr>
          <p:cNvSpPr>
            <a:spLocks noGrp="1" noRot="1" noChangeArrowheads="1"/>
          </p:cNvSpPr>
          <p:nvPr>
            <p:ph idx="1"/>
          </p:nvPr>
        </p:nvSpPr>
        <p:spPr>
          <a:xfrm>
            <a:off x="685800" y="836613"/>
            <a:ext cx="7772400" cy="5259387"/>
          </a:xfrm>
        </p:spPr>
        <p:txBody>
          <a:bodyPr/>
          <a:lstStyle/>
          <a:p>
            <a:pPr eaLnBrk="1" hangingPunct="1"/>
            <a:r>
              <a:rPr lang="tr-TR" altLang="tr-TR">
                <a:latin typeface="Arial" panose="020B0604020202020204" pitchFamily="34" charset="0"/>
                <a:ea typeface="ＭＳ Ｐゴシック" panose="020B0600070205080204" pitchFamily="34" charset="-128"/>
              </a:rPr>
              <a:t>Söz düşündüğümüzü anlatır ve kendimizi sözlü veya sözsüz her türlü anlatışımız ve karşıdakini anlayışımız bir alışveriş ve iletişimdir.</a:t>
            </a:r>
          </a:p>
          <a:p>
            <a:pPr eaLnBrk="1" hangingPunct="1"/>
            <a:r>
              <a:rPr lang="tr-TR" altLang="tr-TR">
                <a:latin typeface="Arial" panose="020B0604020202020204" pitchFamily="34" charset="0"/>
                <a:ea typeface="ＭＳ Ｐゴシック" panose="020B0600070205080204" pitchFamily="34" charset="-128"/>
              </a:rPr>
              <a:t>Duygu, düşünce, fikir, iddia, savunma, yönlendirme.... Bütün bunların aktarabilme becerisidir. Doğru veya yanlış...</a:t>
            </a:r>
          </a:p>
        </p:txBody>
      </p:sp>
    </p:spTree>
  </p:cSld>
  <p:clrMapOvr>
    <a:masterClrMapping/>
  </p:clrMapOvr>
  <p:transition spd="slow">
    <p:cover dir="rd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Text Box 2">
            <a:extLst>
              <a:ext uri="{FF2B5EF4-FFF2-40B4-BE49-F238E27FC236}">
                <a16:creationId xmlns:a16="http://schemas.microsoft.com/office/drawing/2014/main" id="{39364787-FF7E-4D73-8F55-2E83BB303F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8229600" cy="4543425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>
            <a:outerShdw dist="56796" dir="17793903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lnSpc>
                <a:spcPct val="200000"/>
              </a:lnSpc>
              <a:spcBef>
                <a:spcPct val="0"/>
              </a:spcBef>
              <a:buFontTx/>
              <a:buNone/>
            </a:pPr>
            <a:r>
              <a:rPr lang="tr-TR" altLang="tr-TR" sz="3600">
                <a:solidFill>
                  <a:srgbClr val="00FF00"/>
                </a:solidFill>
                <a:latin typeface="Times New Roman" panose="02020603050405020304" pitchFamily="18" charset="0"/>
              </a:rPr>
              <a:t>3.Dinlemek İstediğinizi Gösterin;</a:t>
            </a:r>
          </a:p>
          <a:p>
            <a:pPr algn="just">
              <a:lnSpc>
                <a:spcPct val="200000"/>
              </a:lnSpc>
              <a:spcBef>
                <a:spcPct val="0"/>
              </a:spcBef>
              <a:buFontTx/>
              <a:buNone/>
            </a:pPr>
            <a:r>
              <a:rPr lang="tr-TR" altLang="tr-TR" sz="3600">
                <a:solidFill>
                  <a:srgbClr val="FF0000"/>
                </a:solidFill>
                <a:latin typeface="Times New Roman" panose="02020603050405020304" pitchFamily="18" charset="0"/>
              </a:rPr>
              <a:t>İlgi duyduğunuzu </a:t>
            </a:r>
            <a:r>
              <a:rPr lang="tr-TR" altLang="tr-TR" sz="3600">
                <a:latin typeface="Times New Roman" panose="02020603050405020304" pitchFamily="18" charset="0"/>
              </a:rPr>
              <a:t>gösterin.</a:t>
            </a:r>
          </a:p>
          <a:p>
            <a:pPr algn="just">
              <a:lnSpc>
                <a:spcPct val="200000"/>
              </a:lnSpc>
              <a:spcBef>
                <a:spcPct val="0"/>
              </a:spcBef>
              <a:buFontTx/>
              <a:buNone/>
            </a:pPr>
            <a:r>
              <a:rPr lang="tr-TR" altLang="tr-TR" sz="3600">
                <a:solidFill>
                  <a:srgbClr val="FF0000"/>
                </a:solidFill>
                <a:latin typeface="Times New Roman" panose="02020603050405020304" pitchFamily="18" charset="0"/>
              </a:rPr>
              <a:t>Karşı çıkmak </a:t>
            </a:r>
            <a:r>
              <a:rPr lang="tr-TR" altLang="tr-TR" sz="3600">
                <a:latin typeface="Times New Roman" panose="02020603050405020304" pitchFamily="18" charset="0"/>
              </a:rPr>
              <a:t>yerine </a:t>
            </a:r>
            <a:r>
              <a:rPr lang="tr-TR" altLang="tr-TR" sz="3600">
                <a:solidFill>
                  <a:srgbClr val="FF0000"/>
                </a:solidFill>
                <a:latin typeface="Times New Roman" panose="02020603050405020304" pitchFamily="18" charset="0"/>
              </a:rPr>
              <a:t>anlamak </a:t>
            </a:r>
            <a:r>
              <a:rPr lang="tr-TR" altLang="tr-TR" sz="3600">
                <a:latin typeface="Times New Roman" panose="02020603050405020304" pitchFamily="18" charset="0"/>
              </a:rPr>
              <a:t>için dinleyin.</a:t>
            </a:r>
          </a:p>
          <a:p>
            <a:pPr algn="just">
              <a:lnSpc>
                <a:spcPct val="200000"/>
              </a:lnSpc>
              <a:spcBef>
                <a:spcPct val="0"/>
              </a:spcBef>
              <a:buFontTx/>
              <a:buNone/>
            </a:pPr>
            <a:endParaRPr lang="tr-TR" altLang="tr-TR" sz="3600">
              <a:latin typeface="Times New Roman" panose="02020603050405020304" pitchFamily="18" charset="0"/>
            </a:endParaRPr>
          </a:p>
        </p:txBody>
      </p:sp>
      <p:sp>
        <p:nvSpPr>
          <p:cNvPr id="498691" name="Line 3">
            <a:extLst>
              <a:ext uri="{FF2B5EF4-FFF2-40B4-BE49-F238E27FC236}">
                <a16:creationId xmlns:a16="http://schemas.microsoft.com/office/drawing/2014/main" id="{26FF9A56-A61C-4D7D-B0D1-08C9F05BB18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3550" y="914400"/>
            <a:ext cx="7689850" cy="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 type="triangle" w="med" len="med"/>
          </a:ln>
          <a:effectLst>
            <a:prstShdw prst="shdw17" dist="17961" dir="2700000">
              <a:srgbClr val="99003D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98693" name="Text Box 5">
            <a:extLst>
              <a:ext uri="{FF2B5EF4-FFF2-40B4-BE49-F238E27FC236}">
                <a16:creationId xmlns:a16="http://schemas.microsoft.com/office/drawing/2014/main" id="{9C4B2B2C-008D-47E5-8EAA-A63E19CA65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150" y="276225"/>
            <a:ext cx="7981950" cy="641350"/>
          </a:xfrm>
          <a:prstGeom prst="rect">
            <a:avLst/>
          </a:prstGeom>
          <a:noFill/>
          <a:ln>
            <a:noFill/>
          </a:ln>
          <a:effectLst>
            <a:outerShdw dist="45791" dir="182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3600">
                <a:solidFill>
                  <a:srgbClr val="FF3300"/>
                </a:solidFill>
                <a:latin typeface="Times New Roman" panose="02020603050405020304" pitchFamily="18" charset="0"/>
              </a:rPr>
              <a:t>İyi Bir Dinleyici Olmak İçin Temel İlkeler</a:t>
            </a:r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8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98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"/>
                                        <p:tgtEl>
                                          <p:spTgt spid="498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2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"/>
                                        <p:tgtEl>
                                          <p:spTgt spid="4986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4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00"/>
                                        <p:tgtEl>
                                          <p:spTgt spid="4986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8690" grpId="0" build="p" bldLvl="2" autoUpdateAnimBg="0" advAuto="0"/>
      <p:bldP spid="498693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Text Box 2">
            <a:extLst>
              <a:ext uri="{FF2B5EF4-FFF2-40B4-BE49-F238E27FC236}">
                <a16:creationId xmlns:a16="http://schemas.microsoft.com/office/drawing/2014/main" id="{9DBB18A6-FE84-43EE-ABEE-A6C90096A4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8229600" cy="4543425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>
            <a:outerShdw dist="56796" dir="17793903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lnSpc>
                <a:spcPct val="200000"/>
              </a:lnSpc>
              <a:spcBef>
                <a:spcPct val="0"/>
              </a:spcBef>
              <a:buFontTx/>
              <a:buNone/>
            </a:pPr>
            <a:r>
              <a:rPr lang="tr-TR" altLang="tr-TR" sz="3600">
                <a:solidFill>
                  <a:srgbClr val="00FF00"/>
                </a:solidFill>
                <a:latin typeface="Times New Roman" panose="02020603050405020304" pitchFamily="18" charset="0"/>
              </a:rPr>
              <a:t>4. Dikkat Dağıtıcı Öğeleri Uzaklaştırın;</a:t>
            </a:r>
          </a:p>
          <a:p>
            <a:pPr algn="just">
              <a:lnSpc>
                <a:spcPct val="200000"/>
              </a:lnSpc>
              <a:spcBef>
                <a:spcPct val="0"/>
              </a:spcBef>
              <a:buFontTx/>
              <a:buNone/>
            </a:pPr>
            <a:r>
              <a:rPr lang="tr-TR" altLang="tr-TR" sz="3600">
                <a:latin typeface="Times New Roman" panose="02020603050405020304" pitchFamily="18" charset="0"/>
              </a:rPr>
              <a:t>Elinizde </a:t>
            </a:r>
            <a:r>
              <a:rPr lang="tr-TR" altLang="tr-TR" sz="3600">
                <a:solidFill>
                  <a:srgbClr val="FF0000"/>
                </a:solidFill>
                <a:latin typeface="Times New Roman" panose="02020603050405020304" pitchFamily="18" charset="0"/>
              </a:rPr>
              <a:t>anahtarlık sallamak, kağıtları karıştırmak</a:t>
            </a:r>
            <a:r>
              <a:rPr lang="tr-TR" altLang="tr-TR" sz="3600">
                <a:latin typeface="Times New Roman" panose="02020603050405020304" pitchFamily="18" charset="0"/>
              </a:rPr>
              <a:t> gibi dikkat dağıtıcı davranışlardan kaçının.</a:t>
            </a:r>
          </a:p>
        </p:txBody>
      </p:sp>
      <p:sp>
        <p:nvSpPr>
          <p:cNvPr id="499715" name="Line 3">
            <a:extLst>
              <a:ext uri="{FF2B5EF4-FFF2-40B4-BE49-F238E27FC236}">
                <a16:creationId xmlns:a16="http://schemas.microsoft.com/office/drawing/2014/main" id="{228C2F51-3AA8-4116-8F7A-7B64A7E080D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3550" y="914400"/>
            <a:ext cx="7689850" cy="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 type="triangle" w="med" len="med"/>
          </a:ln>
          <a:effectLst>
            <a:prstShdw prst="shdw17" dist="17961" dir="2700000">
              <a:srgbClr val="99003D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99717" name="Text Box 5">
            <a:extLst>
              <a:ext uri="{FF2B5EF4-FFF2-40B4-BE49-F238E27FC236}">
                <a16:creationId xmlns:a16="http://schemas.microsoft.com/office/drawing/2014/main" id="{92F128C8-B7D8-4428-96E4-A1B16CC05B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150" y="276225"/>
            <a:ext cx="7981950" cy="641350"/>
          </a:xfrm>
          <a:prstGeom prst="rect">
            <a:avLst/>
          </a:prstGeom>
          <a:noFill/>
          <a:ln>
            <a:noFill/>
          </a:ln>
          <a:effectLst>
            <a:outerShdw dist="45791" dir="182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3600">
                <a:solidFill>
                  <a:srgbClr val="FF3300"/>
                </a:solidFill>
                <a:latin typeface="Times New Roman" panose="02020603050405020304" pitchFamily="18" charset="0"/>
              </a:rPr>
              <a:t>İyi Bir Dinleyici Olmak İçin Temel İlkeler</a:t>
            </a:r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9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99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"/>
                                        <p:tgtEl>
                                          <p:spTgt spid="499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1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"/>
                                        <p:tgtEl>
                                          <p:spTgt spid="499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9714" grpId="0" build="p" bldLvl="2" autoUpdateAnimBg="0" advAuto="0"/>
      <p:bldP spid="499717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Text Box 2">
            <a:extLst>
              <a:ext uri="{FF2B5EF4-FFF2-40B4-BE49-F238E27FC236}">
                <a16:creationId xmlns:a16="http://schemas.microsoft.com/office/drawing/2014/main" id="{C39B771C-4B70-42CA-93F9-6081E19265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8229600" cy="3609975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>
            <a:outerShdw dist="56796" dir="17793903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3600">
                <a:solidFill>
                  <a:srgbClr val="00FF00"/>
                </a:solidFill>
                <a:latin typeface="Times New Roman" panose="02020603050405020304" pitchFamily="18" charset="0"/>
              </a:rPr>
              <a:t>5. Karşınızdaki Kişiye Empati Gösterin; 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tr-TR" altLang="tr-TR" sz="3600">
                <a:latin typeface="Times New Roman" panose="02020603050405020304" pitchFamily="18" charset="0"/>
              </a:rPr>
              <a:t>    </a:t>
            </a:r>
            <a:r>
              <a:rPr lang="tr-TR" altLang="tr-TR" sz="3600">
                <a:solidFill>
                  <a:srgbClr val="FF0000"/>
                </a:solidFill>
                <a:latin typeface="Times New Roman" panose="02020603050405020304" pitchFamily="18" charset="0"/>
              </a:rPr>
              <a:t>(Duygusunu anlayın ve kabul edin.)</a:t>
            </a:r>
          </a:p>
          <a:p>
            <a:pPr algn="just">
              <a:lnSpc>
                <a:spcPct val="200000"/>
              </a:lnSpc>
              <a:spcBef>
                <a:spcPct val="0"/>
              </a:spcBef>
              <a:buFontTx/>
              <a:buNone/>
            </a:pPr>
            <a:r>
              <a:rPr lang="tr-TR" altLang="tr-TR" sz="3600">
                <a:latin typeface="Times New Roman" panose="02020603050405020304" pitchFamily="18" charset="0"/>
              </a:rPr>
              <a:t>Kendinizi karşınızdakinin yerine koyun ve onun ne hissettiğini anlamaya çalışın. </a:t>
            </a:r>
          </a:p>
        </p:txBody>
      </p:sp>
      <p:sp>
        <p:nvSpPr>
          <p:cNvPr id="500739" name="Line 3">
            <a:extLst>
              <a:ext uri="{FF2B5EF4-FFF2-40B4-BE49-F238E27FC236}">
                <a16:creationId xmlns:a16="http://schemas.microsoft.com/office/drawing/2014/main" id="{485AD6FC-00C8-41D5-A42D-1B2BE4FEB7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3550" y="914400"/>
            <a:ext cx="7689850" cy="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 type="triangle" w="med" len="med"/>
          </a:ln>
          <a:effectLst>
            <a:prstShdw prst="shdw17" dist="17961" dir="2700000">
              <a:srgbClr val="99003D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00741" name="Text Box 5">
            <a:extLst>
              <a:ext uri="{FF2B5EF4-FFF2-40B4-BE49-F238E27FC236}">
                <a16:creationId xmlns:a16="http://schemas.microsoft.com/office/drawing/2014/main" id="{11AF62DB-3473-4EA8-85A1-7302D087EE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150" y="276225"/>
            <a:ext cx="7981950" cy="641350"/>
          </a:xfrm>
          <a:prstGeom prst="rect">
            <a:avLst/>
          </a:prstGeom>
          <a:noFill/>
          <a:ln>
            <a:noFill/>
          </a:ln>
          <a:effectLst>
            <a:outerShdw dist="45791" dir="182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3600">
                <a:solidFill>
                  <a:srgbClr val="FF3300"/>
                </a:solidFill>
                <a:latin typeface="Times New Roman" panose="02020603050405020304" pitchFamily="18" charset="0"/>
              </a:rPr>
              <a:t>İyi Bir Dinleyici Olmak İçin Temel İlkeler</a:t>
            </a:r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00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"/>
                                        <p:tgtEl>
                                          <p:spTgt spid="500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1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"/>
                                        <p:tgtEl>
                                          <p:spTgt spid="5007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2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00"/>
                                        <p:tgtEl>
                                          <p:spTgt spid="5007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0738" grpId="0" build="p" bldLvl="2" autoUpdateAnimBg="0" advAuto="0"/>
      <p:bldP spid="500741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Text Box 2">
            <a:extLst>
              <a:ext uri="{FF2B5EF4-FFF2-40B4-BE49-F238E27FC236}">
                <a16:creationId xmlns:a16="http://schemas.microsoft.com/office/drawing/2014/main" id="{56181E73-81FB-4F25-A534-9F584FF2C7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8229600" cy="4543425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>
            <a:outerShdw dist="56796" dir="17793903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lnSpc>
                <a:spcPct val="200000"/>
              </a:lnSpc>
              <a:spcBef>
                <a:spcPct val="0"/>
              </a:spcBef>
              <a:buFontTx/>
              <a:buNone/>
            </a:pPr>
            <a:r>
              <a:rPr lang="tr-TR" altLang="tr-TR" sz="3600">
                <a:solidFill>
                  <a:srgbClr val="00FF00"/>
                </a:solidFill>
                <a:latin typeface="Times New Roman" panose="02020603050405020304" pitchFamily="18" charset="0"/>
              </a:rPr>
              <a:t>6. Zaman Tanıyın; </a:t>
            </a:r>
          </a:p>
          <a:p>
            <a:pPr algn="just">
              <a:lnSpc>
                <a:spcPct val="200000"/>
              </a:lnSpc>
              <a:spcBef>
                <a:spcPct val="0"/>
              </a:spcBef>
              <a:buFontTx/>
              <a:buNone/>
            </a:pPr>
            <a:r>
              <a:rPr lang="tr-TR" altLang="tr-TR" sz="3600">
                <a:latin typeface="Times New Roman" panose="02020603050405020304" pitchFamily="18" charset="0"/>
              </a:rPr>
              <a:t>Karşınızdakinin </a:t>
            </a:r>
            <a:r>
              <a:rPr lang="tr-TR" altLang="tr-TR" sz="3600">
                <a:solidFill>
                  <a:srgbClr val="FF0000"/>
                </a:solidFill>
                <a:latin typeface="Times New Roman" panose="02020603050405020304" pitchFamily="18" charset="0"/>
              </a:rPr>
              <a:t>sözünü kesmeyin,</a:t>
            </a:r>
          </a:p>
          <a:p>
            <a:pPr algn="just">
              <a:lnSpc>
                <a:spcPct val="200000"/>
              </a:lnSpc>
              <a:spcBef>
                <a:spcPct val="0"/>
              </a:spcBef>
              <a:buFontTx/>
              <a:buNone/>
            </a:pPr>
            <a:r>
              <a:rPr lang="tr-TR" altLang="tr-TR" sz="3600">
                <a:latin typeface="Times New Roman" panose="02020603050405020304" pitchFamily="18" charset="0"/>
              </a:rPr>
              <a:t>Kendisini ifade etmesine imkan verin.</a:t>
            </a:r>
          </a:p>
          <a:p>
            <a:pPr algn="just">
              <a:lnSpc>
                <a:spcPct val="200000"/>
              </a:lnSpc>
              <a:spcBef>
                <a:spcPct val="0"/>
              </a:spcBef>
              <a:buFontTx/>
              <a:buNone/>
            </a:pPr>
            <a:endParaRPr lang="tr-TR" altLang="tr-TR" sz="3600">
              <a:latin typeface="Times New Roman" panose="02020603050405020304" pitchFamily="18" charset="0"/>
            </a:endParaRPr>
          </a:p>
        </p:txBody>
      </p:sp>
      <p:sp>
        <p:nvSpPr>
          <p:cNvPr id="501763" name="Line 3">
            <a:extLst>
              <a:ext uri="{FF2B5EF4-FFF2-40B4-BE49-F238E27FC236}">
                <a16:creationId xmlns:a16="http://schemas.microsoft.com/office/drawing/2014/main" id="{89660BAB-BE72-4C5B-884E-B953758BCF2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3550" y="914400"/>
            <a:ext cx="7689850" cy="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 type="triangle" w="med" len="med"/>
          </a:ln>
          <a:effectLst>
            <a:prstShdw prst="shdw17" dist="17961" dir="2700000">
              <a:srgbClr val="99003D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01765" name="Text Box 5">
            <a:extLst>
              <a:ext uri="{FF2B5EF4-FFF2-40B4-BE49-F238E27FC236}">
                <a16:creationId xmlns:a16="http://schemas.microsoft.com/office/drawing/2014/main" id="{D551D0C2-933A-43AB-A263-B182CC8978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150" y="276225"/>
            <a:ext cx="7981950" cy="641350"/>
          </a:xfrm>
          <a:prstGeom prst="rect">
            <a:avLst/>
          </a:prstGeom>
          <a:noFill/>
          <a:ln>
            <a:noFill/>
          </a:ln>
          <a:effectLst>
            <a:outerShdw dist="45791" dir="182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3600">
                <a:solidFill>
                  <a:srgbClr val="FF3300"/>
                </a:solidFill>
                <a:latin typeface="Times New Roman" panose="02020603050405020304" pitchFamily="18" charset="0"/>
              </a:rPr>
              <a:t>İyi Bir Dinleyici Olmak İçin Temel İlkeler</a:t>
            </a:r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1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01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"/>
                                        <p:tgtEl>
                                          <p:spTgt spid="501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"/>
                                        <p:tgtEl>
                                          <p:spTgt spid="501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7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00"/>
                                        <p:tgtEl>
                                          <p:spTgt spid="501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62" grpId="0" build="p" bldLvl="2" autoUpdateAnimBg="0" advAuto="0"/>
      <p:bldP spid="501765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6" name="Text Box 2">
            <a:extLst>
              <a:ext uri="{FF2B5EF4-FFF2-40B4-BE49-F238E27FC236}">
                <a16:creationId xmlns:a16="http://schemas.microsoft.com/office/drawing/2014/main" id="{A72401D9-BDE9-444C-AB1C-ED46E71DD8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8229600" cy="50927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>
            <a:outerShdw dist="56796" dir="17793903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tr-TR" altLang="tr-TR" sz="3600">
                <a:solidFill>
                  <a:srgbClr val="00FF00"/>
                </a:solidFill>
                <a:latin typeface="Times New Roman" panose="02020603050405020304" pitchFamily="18" charset="0"/>
              </a:rPr>
              <a:t>7. Öfke ve Olumsuz Duygularınızı Kontrol edin; </a:t>
            </a:r>
          </a:p>
          <a:p>
            <a:pPr algn="just">
              <a:lnSpc>
                <a:spcPct val="170000"/>
              </a:lnSpc>
              <a:spcBef>
                <a:spcPct val="0"/>
              </a:spcBef>
              <a:buFontTx/>
              <a:buNone/>
            </a:pPr>
            <a:r>
              <a:rPr lang="tr-TR" altLang="tr-TR" sz="3600">
                <a:solidFill>
                  <a:srgbClr val="FF3300"/>
                </a:solidFill>
                <a:latin typeface="Times New Roman" panose="02020603050405020304" pitchFamily="18" charset="0"/>
              </a:rPr>
              <a:t>Kızgın bir insan</a:t>
            </a:r>
            <a:r>
              <a:rPr lang="tr-TR" altLang="tr-TR" sz="3600">
                <a:latin typeface="Times New Roman" panose="02020603050405020304" pitchFamily="18" charset="0"/>
              </a:rPr>
              <a:t> çoğunlukla karşısındakini </a:t>
            </a:r>
            <a:r>
              <a:rPr lang="tr-TR" altLang="tr-TR" sz="3600">
                <a:solidFill>
                  <a:srgbClr val="FF0000"/>
                </a:solidFill>
                <a:latin typeface="Times New Roman" panose="02020603050405020304" pitchFamily="18" charset="0"/>
              </a:rPr>
              <a:t>yanlış anlar </a:t>
            </a:r>
            <a:r>
              <a:rPr lang="tr-TR" altLang="tr-TR" sz="3600">
                <a:latin typeface="Times New Roman" panose="02020603050405020304" pitchFamily="18" charset="0"/>
              </a:rPr>
              <a:t>ve kendini güç durumda bırakacak tepkiler verir. </a:t>
            </a:r>
          </a:p>
          <a:p>
            <a:pPr algn="just">
              <a:lnSpc>
                <a:spcPct val="170000"/>
              </a:lnSpc>
              <a:spcBef>
                <a:spcPct val="0"/>
              </a:spcBef>
              <a:buFontTx/>
              <a:buNone/>
            </a:pPr>
            <a:r>
              <a:rPr lang="tr-TR" altLang="tr-TR" sz="3600">
                <a:latin typeface="Times New Roman" panose="02020603050405020304" pitchFamily="18" charset="0"/>
              </a:rPr>
              <a:t>Bu sebeple </a:t>
            </a:r>
            <a:r>
              <a:rPr lang="tr-TR" altLang="tr-TR" sz="3600">
                <a:solidFill>
                  <a:srgbClr val="FF0000"/>
                </a:solidFill>
                <a:latin typeface="Times New Roman" panose="02020603050405020304" pitchFamily="18" charset="0"/>
              </a:rPr>
              <a:t>hemen karşılık vermeyin.</a:t>
            </a:r>
          </a:p>
        </p:txBody>
      </p:sp>
      <p:sp>
        <p:nvSpPr>
          <p:cNvPr id="502787" name="Line 3">
            <a:extLst>
              <a:ext uri="{FF2B5EF4-FFF2-40B4-BE49-F238E27FC236}">
                <a16:creationId xmlns:a16="http://schemas.microsoft.com/office/drawing/2014/main" id="{CBC486C0-3744-42A3-97BA-D273CFD355B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3550" y="914400"/>
            <a:ext cx="7689850" cy="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 type="triangle" w="med" len="med"/>
          </a:ln>
          <a:effectLst>
            <a:prstShdw prst="shdw17" dist="17961" dir="2700000">
              <a:srgbClr val="99003D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02789" name="Text Box 5">
            <a:extLst>
              <a:ext uri="{FF2B5EF4-FFF2-40B4-BE49-F238E27FC236}">
                <a16:creationId xmlns:a16="http://schemas.microsoft.com/office/drawing/2014/main" id="{979AED93-F801-4F73-9B74-2ABF1F8C9F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150" y="276225"/>
            <a:ext cx="7981950" cy="641350"/>
          </a:xfrm>
          <a:prstGeom prst="rect">
            <a:avLst/>
          </a:prstGeom>
          <a:noFill/>
          <a:ln>
            <a:noFill/>
          </a:ln>
          <a:effectLst>
            <a:outerShdw dist="45791" dir="182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3600">
                <a:solidFill>
                  <a:srgbClr val="FF3300"/>
                </a:solidFill>
                <a:latin typeface="Times New Roman" panose="02020603050405020304" pitchFamily="18" charset="0"/>
              </a:rPr>
              <a:t>İyi Bir Dinleyici Olmak İçin Temel İlkeler</a:t>
            </a:r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2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02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"/>
                                        <p:tgtEl>
                                          <p:spTgt spid="502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7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"/>
                                        <p:tgtEl>
                                          <p:spTgt spid="5027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2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00"/>
                                        <p:tgtEl>
                                          <p:spTgt spid="5027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786" grpId="0" build="p" bldLvl="2" autoUpdateAnimBg="0" advAuto="0"/>
      <p:bldP spid="502789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Text Box 2">
            <a:extLst>
              <a:ext uri="{FF2B5EF4-FFF2-40B4-BE49-F238E27FC236}">
                <a16:creationId xmlns:a16="http://schemas.microsoft.com/office/drawing/2014/main" id="{1F6CDFE1-A63F-4FFB-9FA6-DF89F09649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8229600" cy="4543425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>
            <a:outerShdw dist="56796" dir="17793903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lnSpc>
                <a:spcPct val="200000"/>
              </a:lnSpc>
              <a:spcBef>
                <a:spcPct val="0"/>
              </a:spcBef>
              <a:buFontTx/>
              <a:buNone/>
            </a:pPr>
            <a:r>
              <a:rPr lang="tr-TR" altLang="tr-TR" sz="3600">
                <a:solidFill>
                  <a:srgbClr val="00FF00"/>
                </a:solidFill>
                <a:latin typeface="Times New Roman" panose="02020603050405020304" pitchFamily="18" charset="0"/>
              </a:rPr>
              <a:t>8. Soru Sorun; </a:t>
            </a:r>
          </a:p>
          <a:p>
            <a:pPr algn="just">
              <a:lnSpc>
                <a:spcPct val="200000"/>
              </a:lnSpc>
              <a:spcBef>
                <a:spcPct val="0"/>
              </a:spcBef>
              <a:buFontTx/>
              <a:buNone/>
            </a:pPr>
            <a:r>
              <a:rPr lang="tr-TR" altLang="tr-TR" sz="3600">
                <a:latin typeface="Times New Roman" panose="02020603050405020304" pitchFamily="18" charset="0"/>
              </a:rPr>
              <a:t>Soru sormak konuşan kişiye </a:t>
            </a:r>
            <a:r>
              <a:rPr lang="tr-TR" altLang="tr-TR" sz="3600">
                <a:solidFill>
                  <a:srgbClr val="FF0000"/>
                </a:solidFill>
                <a:latin typeface="Times New Roman" panose="02020603050405020304" pitchFamily="18" charset="0"/>
              </a:rPr>
              <a:t>ilgi duyduğunuzu gösterir</a:t>
            </a:r>
            <a:r>
              <a:rPr lang="tr-TR" altLang="tr-TR" sz="3600">
                <a:latin typeface="Times New Roman" panose="02020603050405020304" pitchFamily="18" charset="0"/>
              </a:rPr>
              <a:t> ve onu konuşmayı sürdürmek konusunda </a:t>
            </a:r>
            <a:r>
              <a:rPr lang="tr-TR" altLang="tr-TR" sz="3600">
                <a:solidFill>
                  <a:srgbClr val="FF0000"/>
                </a:solidFill>
                <a:latin typeface="Times New Roman" panose="02020603050405020304" pitchFamily="18" charset="0"/>
              </a:rPr>
              <a:t>cesaretlendirir.</a:t>
            </a:r>
          </a:p>
        </p:txBody>
      </p:sp>
      <p:sp>
        <p:nvSpPr>
          <p:cNvPr id="503811" name="Line 3">
            <a:extLst>
              <a:ext uri="{FF2B5EF4-FFF2-40B4-BE49-F238E27FC236}">
                <a16:creationId xmlns:a16="http://schemas.microsoft.com/office/drawing/2014/main" id="{96F5AA8E-03FE-4ED1-B082-D2AFBBFF404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3550" y="914400"/>
            <a:ext cx="7689850" cy="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 type="triangle" w="med" len="med"/>
          </a:ln>
          <a:effectLst>
            <a:prstShdw prst="shdw17" dist="17961" dir="2700000">
              <a:srgbClr val="99003D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03813" name="Text Box 5">
            <a:extLst>
              <a:ext uri="{FF2B5EF4-FFF2-40B4-BE49-F238E27FC236}">
                <a16:creationId xmlns:a16="http://schemas.microsoft.com/office/drawing/2014/main" id="{399ED4DC-BCF0-4868-95FD-4340EAD5B9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150" y="276225"/>
            <a:ext cx="7981950" cy="641350"/>
          </a:xfrm>
          <a:prstGeom prst="rect">
            <a:avLst/>
          </a:prstGeom>
          <a:noFill/>
          <a:ln>
            <a:noFill/>
          </a:ln>
          <a:effectLst>
            <a:outerShdw dist="45791" dir="182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3600">
                <a:solidFill>
                  <a:srgbClr val="FF3300"/>
                </a:solidFill>
                <a:latin typeface="Times New Roman" panose="02020603050405020304" pitchFamily="18" charset="0"/>
              </a:rPr>
              <a:t>İyi Bir Dinleyici Olmak İçin Temel İlkeler</a:t>
            </a:r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3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03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"/>
                                        <p:tgtEl>
                                          <p:spTgt spid="503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"/>
                                        <p:tgtEl>
                                          <p:spTgt spid="503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3810" grpId="0" build="p" bldLvl="2" autoUpdateAnimBg="0" advAuto="0"/>
      <p:bldP spid="503813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Text Box 2">
            <a:extLst>
              <a:ext uri="{FF2B5EF4-FFF2-40B4-BE49-F238E27FC236}">
                <a16:creationId xmlns:a16="http://schemas.microsoft.com/office/drawing/2014/main" id="{5F3C25B3-F343-4191-A570-9B1B9D32F8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8229600" cy="3611563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>
            <a:outerShdw dist="56796" dir="17793903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lnSpc>
                <a:spcPct val="210000"/>
              </a:lnSpc>
              <a:spcBef>
                <a:spcPct val="0"/>
              </a:spcBef>
              <a:buFontTx/>
              <a:buNone/>
            </a:pPr>
            <a:r>
              <a:rPr lang="tr-TR" altLang="tr-TR" sz="3600">
                <a:solidFill>
                  <a:srgbClr val="00FF00"/>
                </a:solidFill>
                <a:latin typeface="Times New Roman" panose="02020603050405020304" pitchFamily="18" charset="0"/>
              </a:rPr>
              <a:t>9. Yargılayıcı Olmayın; </a:t>
            </a:r>
          </a:p>
          <a:p>
            <a:pPr algn="just">
              <a:lnSpc>
                <a:spcPct val="210000"/>
              </a:lnSpc>
              <a:spcBef>
                <a:spcPct val="0"/>
              </a:spcBef>
              <a:buFontTx/>
              <a:buNone/>
            </a:pPr>
            <a:r>
              <a:rPr lang="tr-TR" altLang="tr-TR" sz="3600">
                <a:solidFill>
                  <a:srgbClr val="FF0000"/>
                </a:solidFill>
                <a:latin typeface="Times New Roman" panose="02020603050405020304" pitchFamily="18" charset="0"/>
              </a:rPr>
              <a:t>Eleştirici ve tartışmacı bir tutum</a:t>
            </a:r>
            <a:r>
              <a:rPr lang="tr-TR" altLang="tr-TR" sz="3600">
                <a:latin typeface="Times New Roman" panose="02020603050405020304" pitchFamily="18" charset="0"/>
              </a:rPr>
              <a:t>, konuşanı </a:t>
            </a:r>
            <a:r>
              <a:rPr lang="tr-TR" altLang="tr-TR" sz="3600">
                <a:solidFill>
                  <a:srgbClr val="FF0000"/>
                </a:solidFill>
                <a:latin typeface="Times New Roman" panose="02020603050405020304" pitchFamily="18" charset="0"/>
              </a:rPr>
              <a:t>savunucu</a:t>
            </a:r>
            <a:r>
              <a:rPr lang="tr-TR" altLang="tr-TR" sz="360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tr-TR" altLang="tr-TR" sz="3600">
                <a:latin typeface="Times New Roman" panose="02020603050405020304" pitchFamily="18" charset="0"/>
              </a:rPr>
              <a:t>olmaya yöneltir ve </a:t>
            </a:r>
            <a:r>
              <a:rPr lang="tr-TR" altLang="tr-TR" sz="3600">
                <a:solidFill>
                  <a:srgbClr val="FF0000"/>
                </a:solidFill>
                <a:latin typeface="Times New Roman" panose="02020603050405020304" pitchFamily="18" charset="0"/>
              </a:rPr>
              <a:t>öfkelendirir.</a:t>
            </a:r>
          </a:p>
        </p:txBody>
      </p:sp>
      <p:sp>
        <p:nvSpPr>
          <p:cNvPr id="504835" name="Line 3">
            <a:extLst>
              <a:ext uri="{FF2B5EF4-FFF2-40B4-BE49-F238E27FC236}">
                <a16:creationId xmlns:a16="http://schemas.microsoft.com/office/drawing/2014/main" id="{238D844F-6936-47A1-9E74-60ABC20D3D0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3550" y="914400"/>
            <a:ext cx="7689850" cy="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 type="triangle" w="med" len="med"/>
          </a:ln>
          <a:effectLst>
            <a:prstShdw prst="shdw17" dist="17961" dir="2700000">
              <a:srgbClr val="99003D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04837" name="Text Box 5">
            <a:extLst>
              <a:ext uri="{FF2B5EF4-FFF2-40B4-BE49-F238E27FC236}">
                <a16:creationId xmlns:a16="http://schemas.microsoft.com/office/drawing/2014/main" id="{443EC896-1F87-4046-BFA2-15986184BE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150" y="276225"/>
            <a:ext cx="7981950" cy="641350"/>
          </a:xfrm>
          <a:prstGeom prst="rect">
            <a:avLst/>
          </a:prstGeom>
          <a:noFill/>
          <a:ln>
            <a:noFill/>
          </a:ln>
          <a:effectLst>
            <a:outerShdw dist="45791" dir="182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3600">
                <a:solidFill>
                  <a:srgbClr val="FF3300"/>
                </a:solidFill>
                <a:latin typeface="Times New Roman" panose="02020603050405020304" pitchFamily="18" charset="0"/>
              </a:rPr>
              <a:t>İyi Bir Dinleyici Olmak İçin Temel İlkeler</a:t>
            </a:r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4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04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"/>
                                        <p:tgtEl>
                                          <p:spTgt spid="504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"/>
                                        <p:tgtEl>
                                          <p:spTgt spid="5048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4834" grpId="0" build="p" bldLvl="2" autoUpdateAnimBg="0" advAuto="0"/>
      <p:bldP spid="504837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Text Box 2">
            <a:extLst>
              <a:ext uri="{FF2B5EF4-FFF2-40B4-BE49-F238E27FC236}">
                <a16:creationId xmlns:a16="http://schemas.microsoft.com/office/drawing/2014/main" id="{F85AC165-EC12-452A-8BD7-B580EA1515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8229600" cy="4765675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>
            <a:outerShdw dist="56796" dir="17793903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lnSpc>
                <a:spcPct val="210000"/>
              </a:lnSpc>
              <a:spcBef>
                <a:spcPct val="0"/>
              </a:spcBef>
              <a:buFontTx/>
              <a:buNone/>
            </a:pPr>
            <a:r>
              <a:rPr lang="tr-TR" altLang="tr-TR" sz="3600">
                <a:latin typeface="Times New Roman" panose="02020603050405020304" pitchFamily="18" charset="0"/>
              </a:rPr>
              <a:t>Unutmamak gerekir ki, </a:t>
            </a:r>
          </a:p>
          <a:p>
            <a:pPr algn="just">
              <a:lnSpc>
                <a:spcPct val="210000"/>
              </a:lnSpc>
              <a:spcBef>
                <a:spcPct val="0"/>
              </a:spcBef>
              <a:buFontTx/>
              <a:buNone/>
            </a:pPr>
            <a:r>
              <a:rPr lang="tr-TR" altLang="tr-TR" sz="3600">
                <a:solidFill>
                  <a:srgbClr val="00FF00"/>
                </a:solidFill>
                <a:latin typeface="Times New Roman" panose="02020603050405020304" pitchFamily="18" charset="0"/>
              </a:rPr>
              <a:t>İki</a:t>
            </a:r>
            <a:r>
              <a:rPr lang="tr-TR" altLang="tr-TR" sz="360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tr-TR" altLang="tr-TR" sz="3600">
                <a:solidFill>
                  <a:srgbClr val="FF0000"/>
                </a:solidFill>
                <a:latin typeface="Times New Roman" panose="02020603050405020304" pitchFamily="18" charset="0"/>
              </a:rPr>
              <a:t>kulağımız</a:t>
            </a:r>
            <a:r>
              <a:rPr lang="tr-TR" altLang="tr-TR" sz="3600">
                <a:latin typeface="Times New Roman" panose="02020603050405020304" pitchFamily="18" charset="0"/>
              </a:rPr>
              <a:t>, </a:t>
            </a:r>
            <a:r>
              <a:rPr lang="tr-TR" altLang="tr-TR" sz="3600">
                <a:solidFill>
                  <a:srgbClr val="00FF00"/>
                </a:solidFill>
                <a:latin typeface="Times New Roman" panose="02020603050405020304" pitchFamily="18" charset="0"/>
              </a:rPr>
              <a:t>bir</a:t>
            </a:r>
            <a:r>
              <a:rPr lang="tr-TR" altLang="tr-TR" sz="3600">
                <a:latin typeface="Times New Roman" panose="02020603050405020304" pitchFamily="18" charset="0"/>
              </a:rPr>
              <a:t> </a:t>
            </a:r>
            <a:r>
              <a:rPr lang="tr-TR" altLang="tr-TR" sz="3600">
                <a:solidFill>
                  <a:srgbClr val="FF0000"/>
                </a:solidFill>
                <a:latin typeface="Times New Roman" panose="02020603050405020304" pitchFamily="18" charset="0"/>
              </a:rPr>
              <a:t>ağzımız </a:t>
            </a:r>
            <a:r>
              <a:rPr lang="tr-TR" altLang="tr-TR" sz="3600">
                <a:latin typeface="Times New Roman" panose="02020603050405020304" pitchFamily="18" charset="0"/>
              </a:rPr>
              <a:t>vardır.</a:t>
            </a:r>
          </a:p>
          <a:p>
            <a:pPr algn="just">
              <a:lnSpc>
                <a:spcPct val="210000"/>
              </a:lnSpc>
              <a:spcBef>
                <a:spcPct val="0"/>
              </a:spcBef>
              <a:buFontTx/>
              <a:buNone/>
            </a:pPr>
            <a:r>
              <a:rPr lang="tr-TR" altLang="tr-TR" sz="3600">
                <a:latin typeface="Times New Roman" panose="02020603050405020304" pitchFamily="18" charset="0"/>
              </a:rPr>
              <a:t>Bu da </a:t>
            </a:r>
            <a:r>
              <a:rPr lang="tr-TR" altLang="tr-TR" sz="3600">
                <a:solidFill>
                  <a:srgbClr val="00FF00"/>
                </a:solidFill>
                <a:latin typeface="Times New Roman" panose="02020603050405020304" pitchFamily="18" charset="0"/>
              </a:rPr>
              <a:t>dinlemenin</a:t>
            </a:r>
            <a:r>
              <a:rPr lang="tr-TR" altLang="tr-TR" sz="3600">
                <a:latin typeface="Times New Roman" panose="02020603050405020304" pitchFamily="18" charset="0"/>
              </a:rPr>
              <a:t> </a:t>
            </a:r>
            <a:r>
              <a:rPr lang="tr-TR" altLang="tr-TR" sz="3600">
                <a:solidFill>
                  <a:srgbClr val="FF0000"/>
                </a:solidFill>
                <a:latin typeface="Times New Roman" panose="02020603050405020304" pitchFamily="18" charset="0"/>
              </a:rPr>
              <a:t>konuşmadan </a:t>
            </a:r>
            <a:r>
              <a:rPr lang="tr-TR" altLang="tr-TR" sz="3600">
                <a:solidFill>
                  <a:srgbClr val="FF3300"/>
                </a:solidFill>
                <a:latin typeface="Times New Roman" panose="02020603050405020304" pitchFamily="18" charset="0"/>
              </a:rPr>
              <a:t>daha önemli</a:t>
            </a:r>
            <a:r>
              <a:rPr lang="tr-TR" altLang="tr-TR" sz="3600">
                <a:latin typeface="Times New Roman" panose="02020603050405020304" pitchFamily="18" charset="0"/>
              </a:rPr>
              <a:t> olduğunu ortaya koymaktadır.</a:t>
            </a:r>
            <a:endParaRPr lang="tr-TR" altLang="tr-TR" sz="3600">
              <a:solidFill>
                <a:srgbClr val="00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05859" name="Line 3">
            <a:extLst>
              <a:ext uri="{FF2B5EF4-FFF2-40B4-BE49-F238E27FC236}">
                <a16:creationId xmlns:a16="http://schemas.microsoft.com/office/drawing/2014/main" id="{5B7BFF5F-59CA-4947-A695-857A315AD2E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3550" y="914400"/>
            <a:ext cx="4260850" cy="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 type="triangle" w="med" len="med"/>
          </a:ln>
          <a:effectLst>
            <a:prstShdw prst="shdw17" dist="17961" dir="2700000">
              <a:srgbClr val="99003D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05860" name="Text Box 4">
            <a:extLst>
              <a:ext uri="{FF2B5EF4-FFF2-40B4-BE49-F238E27FC236}">
                <a16:creationId xmlns:a16="http://schemas.microsoft.com/office/drawing/2014/main" id="{46960E09-11B6-4C78-8C01-0AD8FEE783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150" y="276225"/>
            <a:ext cx="4565650" cy="641350"/>
          </a:xfrm>
          <a:prstGeom prst="rect">
            <a:avLst/>
          </a:prstGeom>
          <a:noFill/>
          <a:ln>
            <a:noFill/>
          </a:ln>
          <a:effectLst>
            <a:outerShdw dist="45791" dir="182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3600">
                <a:solidFill>
                  <a:srgbClr val="FF3300"/>
                </a:solidFill>
                <a:latin typeface="Times New Roman" panose="02020603050405020304" pitchFamily="18" charset="0"/>
              </a:rPr>
              <a:t>İyi Bir Dinleyici Olmak</a:t>
            </a:r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5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"/>
                                        <p:tgtEl>
                                          <p:spTgt spid="5058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AKTIL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"/>
                                        <p:tgtEl>
                                          <p:spTgt spid="505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2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"/>
                                        <p:tgtEl>
                                          <p:spTgt spid="5058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3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00"/>
                                        <p:tgtEl>
                                          <p:spTgt spid="505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5858" grpId="0" build="p" bldLvl="2" autoUpdateAnimBg="0" advAuto="0"/>
      <p:bldP spid="505860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Line 2">
            <a:extLst>
              <a:ext uri="{FF2B5EF4-FFF2-40B4-BE49-F238E27FC236}">
                <a16:creationId xmlns:a16="http://schemas.microsoft.com/office/drawing/2014/main" id="{94170FA0-636C-4CD7-A2DA-460CD7457B8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600" y="914400"/>
            <a:ext cx="1981200" cy="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 type="triangle" w="med" len="med"/>
          </a:ln>
          <a:effectLst>
            <a:prstShdw prst="shdw17" dist="17961" dir="2700000">
              <a:srgbClr val="99003D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10627" name="Text Box 3">
            <a:extLst>
              <a:ext uri="{FF2B5EF4-FFF2-40B4-BE49-F238E27FC236}">
                <a16:creationId xmlns:a16="http://schemas.microsoft.com/office/drawing/2014/main" id="{4840A16B-CCA1-488E-B40D-76326A8FD1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276225"/>
            <a:ext cx="2178050" cy="641350"/>
          </a:xfrm>
          <a:prstGeom prst="rect">
            <a:avLst/>
          </a:prstGeom>
          <a:noFill/>
          <a:ln>
            <a:noFill/>
          </a:ln>
          <a:effectLst>
            <a:outerShdw dist="45791" dir="182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sz="3600">
                <a:latin typeface="Times New Roman" charset="0"/>
                <a:ea typeface="+mn-ea"/>
              </a:rPr>
              <a:t>Beden Dili</a:t>
            </a:r>
            <a:endParaRPr lang="tr-TR" sz="3600">
              <a:solidFill>
                <a:srgbClr val="FF3300"/>
              </a:solidFill>
              <a:latin typeface="Times New Roman" charset="0"/>
              <a:ea typeface="+mn-ea"/>
            </a:endParaRPr>
          </a:p>
        </p:txBody>
      </p:sp>
      <p:sp>
        <p:nvSpPr>
          <p:cNvPr id="410628" name="Text Box 4">
            <a:extLst>
              <a:ext uri="{FF2B5EF4-FFF2-40B4-BE49-F238E27FC236}">
                <a16:creationId xmlns:a16="http://schemas.microsoft.com/office/drawing/2014/main" id="{DF06B395-7AB6-4948-BCF0-493D605074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447800"/>
            <a:ext cx="8153400" cy="4268788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>
            <a:outerShdw dist="56796" dir="17793903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3600">
                <a:solidFill>
                  <a:srgbClr val="FF0000"/>
                </a:solidFill>
                <a:latin typeface="Times New Roman" panose="02020603050405020304" pitchFamily="18" charset="0"/>
              </a:rPr>
              <a:t>Beden dili duygu ve düşüncelerimizin yansımasıdır.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3600">
                <a:latin typeface="Times New Roman" panose="02020603050405020304" pitchFamily="18" charset="0"/>
              </a:rPr>
              <a:t>İnsanların yüzyüze kurdukları ilişkide,  </a:t>
            </a:r>
            <a:r>
              <a:rPr lang="tr-TR" altLang="tr-TR" sz="3600">
                <a:solidFill>
                  <a:srgbClr val="FF0000"/>
                </a:solidFill>
                <a:latin typeface="Times New Roman" panose="02020603050405020304" pitchFamily="18" charset="0"/>
              </a:rPr>
              <a:t>kelimeler </a:t>
            </a:r>
            <a:r>
              <a:rPr lang="tr-TR" altLang="tr-TR" sz="3600">
                <a:latin typeface="Times New Roman" panose="02020603050405020304" pitchFamily="18" charset="0"/>
              </a:rPr>
              <a:t>%10, </a:t>
            </a:r>
            <a:r>
              <a:rPr lang="tr-TR" altLang="tr-TR" sz="3600">
                <a:solidFill>
                  <a:srgbClr val="FFCC00"/>
                </a:solidFill>
                <a:latin typeface="Times New Roman" panose="02020603050405020304" pitchFamily="18" charset="0"/>
              </a:rPr>
              <a:t>ses tonu</a:t>
            </a:r>
            <a:r>
              <a:rPr lang="tr-TR" altLang="tr-TR" sz="3600">
                <a:latin typeface="Times New Roman" panose="02020603050405020304" pitchFamily="18" charset="0"/>
              </a:rPr>
              <a:t> %30, </a:t>
            </a:r>
            <a:r>
              <a:rPr lang="tr-TR" altLang="tr-TR" sz="3600">
                <a:solidFill>
                  <a:srgbClr val="00FF00"/>
                </a:solidFill>
                <a:latin typeface="Times New Roman" panose="02020603050405020304" pitchFamily="18" charset="0"/>
              </a:rPr>
              <a:t>beden dili</a:t>
            </a:r>
            <a:r>
              <a:rPr lang="tr-TR" altLang="tr-TR" sz="3600">
                <a:latin typeface="Times New Roman" panose="02020603050405020304" pitchFamily="18" charset="0"/>
              </a:rPr>
              <a:t> %60 önem taşır.</a:t>
            </a:r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0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"/>
                                        <p:tgtEl>
                                          <p:spTgt spid="410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175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"/>
                                        <p:tgtEl>
                                          <p:spTgt spid="410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275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"/>
                                        <p:tgtEl>
                                          <p:spTgt spid="410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627" grpId="0" autoUpdateAnimBg="0"/>
      <p:bldP spid="410628" grpId="0" build="p" bldLvl="2" autoUpdateAnimBg="0" advAuto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>
            <a:extLst>
              <a:ext uri="{FF2B5EF4-FFF2-40B4-BE49-F238E27FC236}">
                <a16:creationId xmlns:a16="http://schemas.microsoft.com/office/drawing/2014/main" id="{B1A7B351-EDBC-453F-A524-BC89F0D2A885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371600"/>
            <a:ext cx="4114800" cy="5029200"/>
          </a:xfrm>
          <a:ln>
            <a:solidFill>
              <a:srgbClr val="FF3300"/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eaLnBrk="1" hangingPunct="1"/>
            <a:r>
              <a:rPr lang="tr-TR" altLang="tr-TR" sz="3600">
                <a:latin typeface="Arial" panose="020B0604020202020204" pitchFamily="34" charset="0"/>
                <a:ea typeface="ＭＳ Ｐゴシック" panose="020B0600070205080204" pitchFamily="34" charset="-128"/>
              </a:rPr>
              <a:t>Beden Duruşu</a:t>
            </a:r>
          </a:p>
          <a:p>
            <a:pPr eaLnBrk="1" hangingPunct="1"/>
            <a:r>
              <a:rPr lang="tr-TR" altLang="tr-TR" sz="3600">
                <a:latin typeface="Arial" panose="020B0604020202020204" pitchFamily="34" charset="0"/>
                <a:ea typeface="ＭＳ Ｐゴシック" panose="020B0600070205080204" pitchFamily="34" charset="-128"/>
              </a:rPr>
              <a:t>Mimikler</a:t>
            </a:r>
          </a:p>
          <a:p>
            <a:pPr eaLnBrk="1" hangingPunct="1"/>
            <a:r>
              <a:rPr lang="tr-TR" altLang="tr-TR" sz="3600">
                <a:latin typeface="Arial" panose="020B0604020202020204" pitchFamily="34" charset="0"/>
                <a:ea typeface="ＭＳ Ｐゴシック" panose="020B0600070205080204" pitchFamily="34" charset="-128"/>
              </a:rPr>
              <a:t>Başın Kullanımı </a:t>
            </a:r>
          </a:p>
          <a:p>
            <a:pPr eaLnBrk="1" hangingPunct="1"/>
            <a:r>
              <a:rPr lang="tr-TR" altLang="tr-TR" sz="3600">
                <a:latin typeface="Arial" panose="020B0604020202020204" pitchFamily="34" charset="0"/>
                <a:ea typeface="ＭＳ Ｐゴシック" panose="020B0600070205080204" pitchFamily="34" charset="-128"/>
              </a:rPr>
              <a:t>Oturmak İçin Seçilen Yer</a:t>
            </a:r>
          </a:p>
          <a:p>
            <a:pPr eaLnBrk="1" hangingPunct="1"/>
            <a:r>
              <a:rPr lang="tr-TR" altLang="tr-TR" sz="3600">
                <a:latin typeface="Arial" panose="020B0604020202020204" pitchFamily="34" charset="0"/>
                <a:ea typeface="ＭＳ Ｐゴシック" panose="020B0600070205080204" pitchFamily="34" charset="-128"/>
              </a:rPr>
              <a:t>Giyim</a:t>
            </a:r>
          </a:p>
          <a:p>
            <a:pPr eaLnBrk="1" hangingPunct="1"/>
            <a:r>
              <a:rPr lang="tr-TR" altLang="tr-TR" sz="3600">
                <a:latin typeface="Arial" panose="020B0604020202020204" pitchFamily="34" charset="0"/>
                <a:ea typeface="ＭＳ Ｐゴシック" panose="020B0600070205080204" pitchFamily="34" charset="-128"/>
              </a:rPr>
              <a:t>Bakım Ve Makyaj</a:t>
            </a:r>
          </a:p>
        </p:txBody>
      </p:sp>
      <p:sp>
        <p:nvSpPr>
          <p:cNvPr id="54275" name="Rectangle 4">
            <a:extLst>
              <a:ext uri="{FF2B5EF4-FFF2-40B4-BE49-F238E27FC236}">
                <a16:creationId xmlns:a16="http://schemas.microsoft.com/office/drawing/2014/main" id="{7150BAE0-8F91-4FEB-AB0A-AC7955F8118E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876800" y="1371600"/>
            <a:ext cx="4267200" cy="5029200"/>
          </a:xfrm>
          <a:ln>
            <a:solidFill>
              <a:srgbClr val="FF3300"/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tr-TR" altLang="tr-TR" sz="3600">
                <a:latin typeface="Arial" panose="020B0604020202020204" pitchFamily="34" charset="0"/>
                <a:ea typeface="ＭＳ Ｐゴシック" panose="020B0600070205080204" pitchFamily="34" charset="-128"/>
              </a:rPr>
              <a:t>Jestler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3600">
                <a:latin typeface="Arial" panose="020B0604020202020204" pitchFamily="34" charset="0"/>
                <a:ea typeface="ＭＳ Ｐゴシック" panose="020B0600070205080204" pitchFamily="34" charset="-128"/>
              </a:rPr>
              <a:t>Göz Teması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3600">
                <a:latin typeface="Arial" panose="020B0604020202020204" pitchFamily="34" charset="0"/>
                <a:ea typeface="ＭＳ Ｐゴシック" panose="020B0600070205080204" pitchFamily="34" charset="-128"/>
              </a:rPr>
              <a:t>Ayakların Kullanımı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3600">
                <a:latin typeface="Arial" panose="020B0604020202020204" pitchFamily="34" charset="0"/>
                <a:ea typeface="ＭＳ Ｐゴシック" panose="020B0600070205080204" pitchFamily="34" charset="-128"/>
              </a:rPr>
              <a:t>Oturma Biçimi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3600">
                <a:latin typeface="Arial" panose="020B0604020202020204" pitchFamily="34" charset="0"/>
                <a:ea typeface="ＭＳ Ｐゴシック" panose="020B0600070205080204" pitchFamily="34" charset="-128"/>
              </a:rPr>
              <a:t>Mesafe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3600">
                <a:latin typeface="Arial" panose="020B0604020202020204" pitchFamily="34" charset="0"/>
                <a:ea typeface="ＭＳ Ｐゴシック" panose="020B0600070205080204" pitchFamily="34" charset="-128"/>
              </a:rPr>
              <a:t>Kullanılan Aksesuarlar</a:t>
            </a:r>
          </a:p>
        </p:txBody>
      </p:sp>
      <p:sp>
        <p:nvSpPr>
          <p:cNvPr id="461829" name="Text Box 5">
            <a:extLst>
              <a:ext uri="{FF2B5EF4-FFF2-40B4-BE49-F238E27FC236}">
                <a16:creationId xmlns:a16="http://schemas.microsoft.com/office/drawing/2014/main" id="{118CA18D-3E6B-494B-90EE-3FDD618B92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650" y="276225"/>
            <a:ext cx="4248150" cy="641350"/>
          </a:xfrm>
          <a:prstGeom prst="rect">
            <a:avLst/>
          </a:prstGeom>
          <a:noFill/>
          <a:ln>
            <a:noFill/>
          </a:ln>
          <a:effectLst>
            <a:outerShdw dist="45791" dir="182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3600">
                <a:solidFill>
                  <a:srgbClr val="FF3300"/>
                </a:solidFill>
                <a:latin typeface="Times New Roman" panose="02020603050405020304" pitchFamily="18" charset="0"/>
              </a:rPr>
              <a:t>Beden Dilinin Öğeleri</a:t>
            </a:r>
          </a:p>
        </p:txBody>
      </p:sp>
      <p:sp>
        <p:nvSpPr>
          <p:cNvPr id="461830" name="Line 6">
            <a:extLst>
              <a:ext uri="{FF2B5EF4-FFF2-40B4-BE49-F238E27FC236}">
                <a16:creationId xmlns:a16="http://schemas.microsoft.com/office/drawing/2014/main" id="{0253349F-68A3-4D56-9E5C-D501062A73D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4800" y="914400"/>
            <a:ext cx="4038600" cy="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 type="triangle" w="med" len="med"/>
          </a:ln>
          <a:effectLst>
            <a:prstShdw prst="shdw17" dist="17961" dir="2700000">
              <a:srgbClr val="99003D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61831" name="AutoShape 7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5F20927C-ED59-41C0-ACA7-CAE8C6D7F3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6800" y="6477000"/>
            <a:ext cx="457200" cy="381000"/>
          </a:xfrm>
          <a:prstGeom prst="actionButtonForwardNex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tr-TR" sz="10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1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1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"/>
                                        <p:tgtEl>
                                          <p:spTgt spid="4618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AKTIL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925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61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61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829" grpId="0" autoUpdateAnimBg="0"/>
      <p:bldP spid="4618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8D40E102-37F9-4707-9D07-79349839678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tr-TR">
              <a:ea typeface="ＭＳ Ｐゴシック" panose="020B0600070205080204" pitchFamily="34" charset="-128"/>
            </a:endParaRP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6DBBCB0C-1658-4223-9CF7-5E4D70B538D5}"/>
              </a:ext>
            </a:extLst>
          </p:cNvPr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>
                <a:latin typeface="Arial" panose="020B0604020202020204" pitchFamily="34" charset="0"/>
                <a:ea typeface="ＭＳ Ｐゴシック" panose="020B0600070205080204" pitchFamily="34" charset="-128"/>
              </a:rPr>
              <a:t>İletişim bir yoldur ve karşıdakini etkileme, kendini ifade etme, bir beynin diğer beyne mesaj gönderme biçimidir.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tr-TR" altLang="tr-TR">
                <a:latin typeface="Arial" panose="020B0604020202020204" pitchFamily="34" charset="0"/>
                <a:ea typeface="ＭＳ Ｐゴシック" panose="020B0600070205080204" pitchFamily="34" charset="-128"/>
              </a:rPr>
              <a:t>Konuşma ve kelime dışında müzik, resim, sinema, tiyatro da iletişim ve etkileyim davranışlarıdır. </a:t>
            </a:r>
          </a:p>
          <a:p>
            <a:pPr eaLnBrk="1" hangingPunct="1"/>
            <a:endParaRPr lang="tr-TR" altLang="tr-T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spd="slow">
    <p:cover dir="rd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Line 2">
            <a:extLst>
              <a:ext uri="{FF2B5EF4-FFF2-40B4-BE49-F238E27FC236}">
                <a16:creationId xmlns:a16="http://schemas.microsoft.com/office/drawing/2014/main" id="{B77D9AE0-13EF-4257-9D7C-A05209485C7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600" y="914400"/>
            <a:ext cx="2590800" cy="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 type="triangle" w="med" len="med"/>
          </a:ln>
          <a:effectLst>
            <a:prstShdw prst="shdw17" dist="17961" dir="2700000">
              <a:srgbClr val="99003D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35203" name="Text Box 3">
            <a:extLst>
              <a:ext uri="{FF2B5EF4-FFF2-40B4-BE49-F238E27FC236}">
                <a16:creationId xmlns:a16="http://schemas.microsoft.com/office/drawing/2014/main" id="{7F25BCBC-3255-4C2D-9AE8-2429994572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276225"/>
            <a:ext cx="2813050" cy="641350"/>
          </a:xfrm>
          <a:prstGeom prst="rect">
            <a:avLst/>
          </a:prstGeom>
          <a:noFill/>
          <a:ln>
            <a:noFill/>
          </a:ln>
          <a:effectLst>
            <a:outerShdw dist="45791" dir="182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3600">
                <a:solidFill>
                  <a:srgbClr val="FF3300"/>
                </a:solidFill>
                <a:latin typeface="Times New Roman" panose="02020603050405020304" pitchFamily="18" charset="0"/>
              </a:rPr>
              <a:t>Beden Duruşu</a:t>
            </a:r>
          </a:p>
        </p:txBody>
      </p:sp>
      <p:sp>
        <p:nvSpPr>
          <p:cNvPr id="435204" name="Text Box 4">
            <a:extLst>
              <a:ext uri="{FF2B5EF4-FFF2-40B4-BE49-F238E27FC236}">
                <a16:creationId xmlns:a16="http://schemas.microsoft.com/office/drawing/2014/main" id="{F38250F6-9D62-4878-9AF6-448C6E8393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778000"/>
            <a:ext cx="8153400" cy="3883025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>
            <a:outerShdw dist="56796" dir="17793903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lnSpc>
                <a:spcPct val="170000"/>
              </a:lnSpc>
              <a:spcBef>
                <a:spcPct val="0"/>
              </a:spcBef>
              <a:buFontTx/>
              <a:buNone/>
            </a:pPr>
            <a:r>
              <a:rPr lang="tr-TR" altLang="tr-TR" sz="3600">
                <a:latin typeface="Times New Roman" panose="02020603050405020304" pitchFamily="18" charset="0"/>
              </a:rPr>
              <a:t>	İlişkide olduğu kişiyi doğrudan karşısına alan ve dik bir beden duruşuna sahip bir kişi, mesajında </a:t>
            </a:r>
            <a:r>
              <a:rPr lang="tr-TR" altLang="tr-TR" sz="3600">
                <a:solidFill>
                  <a:srgbClr val="FF0000"/>
                </a:solidFill>
                <a:latin typeface="Times New Roman" panose="02020603050405020304" pitchFamily="18" charset="0"/>
              </a:rPr>
              <a:t>güvenli </a:t>
            </a:r>
            <a:r>
              <a:rPr lang="tr-TR" altLang="tr-TR" sz="3600">
                <a:latin typeface="Times New Roman" panose="02020603050405020304" pitchFamily="18" charset="0"/>
              </a:rPr>
              <a:t>bir özellik katmış olacaktır.</a:t>
            </a:r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5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"/>
                                        <p:tgtEl>
                                          <p:spTgt spid="4352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AKTIL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325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"/>
                                        <p:tgtEl>
                                          <p:spTgt spid="435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5203" grpId="0" autoUpdateAnimBg="0"/>
      <p:bldP spid="435204" grpId="0" build="p" bldLvl="2" autoUpdateAnimBg="0" advAuto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Line 2">
            <a:extLst>
              <a:ext uri="{FF2B5EF4-FFF2-40B4-BE49-F238E27FC236}">
                <a16:creationId xmlns:a16="http://schemas.microsoft.com/office/drawing/2014/main" id="{60A87669-03D1-4A8D-9169-79936ABCAD9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600" y="914400"/>
            <a:ext cx="4038600" cy="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 type="triangle" w="med" len="med"/>
          </a:ln>
          <a:effectLst>
            <a:prstShdw prst="shdw17" dist="17961" dir="2700000">
              <a:srgbClr val="99003D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31107" name="Text Box 3">
            <a:extLst>
              <a:ext uri="{FF2B5EF4-FFF2-40B4-BE49-F238E27FC236}">
                <a16:creationId xmlns:a16="http://schemas.microsoft.com/office/drawing/2014/main" id="{A979D59F-4FE7-49EA-8A88-8FFFB72A5A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276225"/>
            <a:ext cx="4248150" cy="641350"/>
          </a:xfrm>
          <a:prstGeom prst="rect">
            <a:avLst/>
          </a:prstGeom>
          <a:noFill/>
          <a:ln>
            <a:noFill/>
          </a:ln>
          <a:effectLst>
            <a:outerShdw dist="45791" dir="182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3600">
                <a:solidFill>
                  <a:srgbClr val="FF3300"/>
                </a:solidFill>
                <a:latin typeface="Times New Roman" panose="02020603050405020304" pitchFamily="18" charset="0"/>
              </a:rPr>
              <a:t>Doğrudan Göz İlişkisi</a:t>
            </a:r>
          </a:p>
        </p:txBody>
      </p:sp>
      <p:sp>
        <p:nvSpPr>
          <p:cNvPr id="431108" name="Text Box 4">
            <a:extLst>
              <a:ext uri="{FF2B5EF4-FFF2-40B4-BE49-F238E27FC236}">
                <a16:creationId xmlns:a16="http://schemas.microsoft.com/office/drawing/2014/main" id="{F0E3C41A-AB10-480C-B33B-3B5DDAA640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447800"/>
            <a:ext cx="8382000" cy="4987925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>
            <a:outerShdw dist="56796" dir="17793903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ja-JP" altLang="tr-TR" sz="3600">
                <a:latin typeface="Times New Roman" panose="02020603050405020304" pitchFamily="18" charset="0"/>
              </a:rPr>
              <a:t>“</a:t>
            </a:r>
            <a:r>
              <a:rPr lang="tr-TR" altLang="ja-JP" sz="3600">
                <a:latin typeface="Times New Roman" panose="02020603050405020304" pitchFamily="18" charset="0"/>
              </a:rPr>
              <a:t>Gözlerin konuştuğu dil her yerde aynıdır.</a:t>
            </a:r>
            <a:r>
              <a:rPr lang="ja-JP" altLang="tr-TR" sz="3600">
                <a:latin typeface="Times New Roman" panose="02020603050405020304" pitchFamily="18" charset="0"/>
              </a:rPr>
              <a:t>”</a:t>
            </a:r>
            <a:r>
              <a:rPr lang="tr-TR" altLang="ja-JP" sz="3600">
                <a:latin typeface="Times New Roman" panose="02020603050405020304" pitchFamily="18" charset="0"/>
              </a:rPr>
              <a:t> </a:t>
            </a:r>
          </a:p>
          <a:p>
            <a:pPr algn="r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tr-TR" altLang="tr-TR" sz="3600">
                <a:latin typeface="Times New Roman" panose="02020603050405020304" pitchFamily="18" charset="0"/>
              </a:rPr>
              <a:t>	(Herber)</a:t>
            </a:r>
          </a:p>
          <a:p>
            <a:pPr algn="just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tr-TR" altLang="tr-TR" sz="3600">
                <a:latin typeface="Times New Roman" panose="02020603050405020304" pitchFamily="18" charset="0"/>
              </a:rPr>
              <a:t>	</a:t>
            </a:r>
          </a:p>
          <a:p>
            <a:pPr algn="just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tr-TR" altLang="tr-TR" sz="3600">
                <a:latin typeface="Times New Roman" panose="02020603050405020304" pitchFamily="18" charset="0"/>
              </a:rPr>
              <a:t>Bir kişiye konuşurken dikkat edilecek en önemli noktalardan biri, </a:t>
            </a:r>
            <a:r>
              <a:rPr lang="tr-TR" altLang="tr-TR" sz="3600">
                <a:solidFill>
                  <a:srgbClr val="FF0000"/>
                </a:solidFill>
                <a:latin typeface="Times New Roman" panose="02020603050405020304" pitchFamily="18" charset="0"/>
              </a:rPr>
              <a:t>nereye baktığınızdır.</a:t>
            </a:r>
          </a:p>
          <a:p>
            <a:pPr algn="just">
              <a:lnSpc>
                <a:spcPct val="110000"/>
              </a:lnSpc>
              <a:spcBef>
                <a:spcPct val="0"/>
              </a:spcBef>
              <a:buFontTx/>
              <a:buNone/>
            </a:pPr>
            <a:endParaRPr lang="tr-TR" altLang="tr-TR" sz="3600">
              <a:latin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ct val="0"/>
              </a:spcBef>
              <a:buFontTx/>
              <a:buNone/>
            </a:pPr>
            <a:endParaRPr lang="tr-TR" altLang="tr-TR" sz="36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1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"/>
                                        <p:tgtEl>
                                          <p:spTgt spid="4311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AKTIL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925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"/>
                                        <p:tgtEl>
                                          <p:spTgt spid="431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325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"/>
                                        <p:tgtEl>
                                          <p:spTgt spid="431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225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00"/>
                                        <p:tgtEl>
                                          <p:spTgt spid="431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225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"/>
                                        <p:tgtEl>
                                          <p:spTgt spid="431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107" grpId="0" autoUpdateAnimBg="0"/>
      <p:bldP spid="431108" grpId="0" build="p" bldLvl="2" autoUpdateAnimBg="0" advAuto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Text Box 2">
            <a:extLst>
              <a:ext uri="{FF2B5EF4-FFF2-40B4-BE49-F238E27FC236}">
                <a16:creationId xmlns:a16="http://schemas.microsoft.com/office/drawing/2014/main" id="{04CEED11-5F5C-42D2-8F4A-94BFB9770D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362200"/>
            <a:ext cx="8458200" cy="231775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>
            <a:outerShdw dist="56796" dir="17793903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lnSpc>
                <a:spcPct val="210000"/>
              </a:lnSpc>
              <a:spcBef>
                <a:spcPct val="0"/>
              </a:spcBef>
              <a:buFontTx/>
              <a:buNone/>
            </a:pPr>
            <a:r>
              <a:rPr lang="tr-TR" altLang="tr-TR" sz="3600">
                <a:solidFill>
                  <a:srgbClr val="00FF00"/>
                </a:solidFill>
                <a:latin typeface="Times New Roman" panose="02020603050405020304" pitchFamily="18" charset="0"/>
              </a:rPr>
              <a:t>Güvenli</a:t>
            </a:r>
            <a:r>
              <a:rPr lang="tr-TR" altLang="tr-TR" sz="3600">
                <a:latin typeface="Times New Roman" panose="02020603050405020304" pitchFamily="18" charset="0"/>
              </a:rPr>
              <a:t> bir ifade, verilen mesajla</a:t>
            </a:r>
            <a:r>
              <a:rPr lang="tr-TR" altLang="tr-TR" sz="360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tr-TR" altLang="tr-TR" sz="3600">
                <a:solidFill>
                  <a:srgbClr val="FF0000"/>
                </a:solidFill>
                <a:latin typeface="Times New Roman" panose="02020603050405020304" pitchFamily="18" charset="0"/>
              </a:rPr>
              <a:t>uyum </a:t>
            </a:r>
            <a:r>
              <a:rPr lang="tr-TR" altLang="tr-TR" sz="3600">
                <a:latin typeface="Times New Roman" panose="02020603050405020304" pitchFamily="18" charset="0"/>
              </a:rPr>
              <a:t>içindeki ifadedir.</a:t>
            </a:r>
          </a:p>
        </p:txBody>
      </p:sp>
      <p:sp>
        <p:nvSpPr>
          <p:cNvPr id="465923" name="Line 3">
            <a:extLst>
              <a:ext uri="{FF2B5EF4-FFF2-40B4-BE49-F238E27FC236}">
                <a16:creationId xmlns:a16="http://schemas.microsoft.com/office/drawing/2014/main" id="{7CE28BD2-D8E7-4242-A646-5BBA9426EC0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3550" y="914400"/>
            <a:ext cx="1670050" cy="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 type="triangle" w="med" len="med"/>
          </a:ln>
          <a:effectLst>
            <a:prstShdw prst="shdw17" dist="17961" dir="2700000">
              <a:srgbClr val="99003D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65924" name="Text Box 4">
            <a:extLst>
              <a:ext uri="{FF2B5EF4-FFF2-40B4-BE49-F238E27FC236}">
                <a16:creationId xmlns:a16="http://schemas.microsoft.com/office/drawing/2014/main" id="{19EE7973-6837-468D-9DFD-04D4F9F964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150" y="276225"/>
            <a:ext cx="2254250" cy="641350"/>
          </a:xfrm>
          <a:prstGeom prst="rect">
            <a:avLst/>
          </a:prstGeom>
          <a:noFill/>
          <a:ln>
            <a:noFill/>
          </a:ln>
          <a:effectLst>
            <a:outerShdw dist="45791" dir="182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sz="3600">
                <a:solidFill>
                  <a:srgbClr val="FF3300"/>
                </a:solidFill>
                <a:latin typeface="Times New Roman" charset="0"/>
                <a:ea typeface="+mn-ea"/>
              </a:rPr>
              <a:t>Mimikler   </a:t>
            </a:r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5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"/>
                                        <p:tgtEl>
                                          <p:spTgt spid="4659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AKTIL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"/>
                                        <p:tgtEl>
                                          <p:spTgt spid="465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922" grpId="0" build="p" bldLvl="2" autoUpdateAnimBg="0" advAuto="0"/>
      <p:bldP spid="465924" grpId="0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Text Box 2">
            <a:extLst>
              <a:ext uri="{FF2B5EF4-FFF2-40B4-BE49-F238E27FC236}">
                <a16:creationId xmlns:a16="http://schemas.microsoft.com/office/drawing/2014/main" id="{C5F9E980-5019-4296-9AFB-99A65542B5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371600"/>
            <a:ext cx="8458200" cy="4930775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>
            <a:outerShdw dist="56796" dir="17793903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tr-TR" altLang="tr-TR" sz="3600">
                <a:latin typeface="Times New Roman" panose="02020603050405020304" pitchFamily="18" charset="0"/>
              </a:rPr>
              <a:t>	İnsanlar arası ilişkilerde yaşanan en küçük </a:t>
            </a:r>
            <a:r>
              <a:rPr lang="tr-TR" altLang="tr-TR" sz="3600">
                <a:solidFill>
                  <a:srgbClr val="FF3300"/>
                </a:solidFill>
                <a:latin typeface="Times New Roman" panose="02020603050405020304" pitchFamily="18" charset="0"/>
              </a:rPr>
              <a:t>gerginlik,</a:t>
            </a:r>
            <a:r>
              <a:rPr lang="tr-TR" altLang="tr-TR" sz="3600">
                <a:latin typeface="Times New Roman" panose="02020603050405020304" pitchFamily="18" charset="0"/>
              </a:rPr>
              <a:t> kendini önce ses tonuyla ortaya koyar.</a:t>
            </a:r>
          </a:p>
          <a:p>
            <a:pPr algn="just">
              <a:lnSpc>
                <a:spcPct val="160000"/>
              </a:lnSpc>
              <a:spcBef>
                <a:spcPct val="0"/>
              </a:spcBef>
              <a:buFontTx/>
              <a:buNone/>
            </a:pPr>
            <a:r>
              <a:rPr lang="tr-TR" altLang="tr-TR" sz="3600">
                <a:latin typeface="Times New Roman" panose="02020603050405020304" pitchFamily="18" charset="0"/>
              </a:rPr>
              <a:t>	Büyük çoğunlukla gündelik ilişlilerde  </a:t>
            </a:r>
            <a:r>
              <a:rPr lang="tr-TR" altLang="tr-TR" sz="3600">
                <a:solidFill>
                  <a:srgbClr val="FF0000"/>
                </a:solidFill>
                <a:latin typeface="Times New Roman" panose="02020603050405020304" pitchFamily="18" charset="0"/>
              </a:rPr>
              <a:t>canlı, neşeli, enerjik </a:t>
            </a:r>
            <a:r>
              <a:rPr lang="tr-TR" altLang="tr-TR" sz="3600">
                <a:latin typeface="Times New Roman" panose="02020603050405020304" pitchFamily="18" charset="0"/>
              </a:rPr>
              <a:t>bir ses tonu, insanlar üzerinde </a:t>
            </a:r>
            <a:r>
              <a:rPr lang="tr-TR" altLang="tr-TR" sz="3600">
                <a:solidFill>
                  <a:srgbClr val="00FF00"/>
                </a:solidFill>
                <a:latin typeface="Times New Roman" panose="02020603050405020304" pitchFamily="18" charset="0"/>
              </a:rPr>
              <a:t>olumlu etki</a:t>
            </a:r>
            <a:r>
              <a:rPr lang="tr-TR" altLang="tr-TR" sz="3600">
                <a:latin typeface="Times New Roman" panose="02020603050405020304" pitchFamily="18" charset="0"/>
              </a:rPr>
              <a:t> bırakır.</a:t>
            </a:r>
          </a:p>
        </p:txBody>
      </p:sp>
      <p:sp>
        <p:nvSpPr>
          <p:cNvPr id="466947" name="Line 3">
            <a:extLst>
              <a:ext uri="{FF2B5EF4-FFF2-40B4-BE49-F238E27FC236}">
                <a16:creationId xmlns:a16="http://schemas.microsoft.com/office/drawing/2014/main" id="{82CA99A7-E1C7-49ED-9E4F-1271E631620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3550" y="914400"/>
            <a:ext cx="7766050" cy="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 type="triangle" w="med" len="med"/>
          </a:ln>
          <a:effectLst>
            <a:prstShdw prst="shdw17" dist="17961" dir="2700000">
              <a:srgbClr val="99003D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66948" name="Text Box 4">
            <a:extLst>
              <a:ext uri="{FF2B5EF4-FFF2-40B4-BE49-F238E27FC236}">
                <a16:creationId xmlns:a16="http://schemas.microsoft.com/office/drawing/2014/main" id="{A1467074-5EB0-47CE-AF35-8B4ED88DB9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150" y="276225"/>
            <a:ext cx="8147050" cy="641350"/>
          </a:xfrm>
          <a:prstGeom prst="rect">
            <a:avLst/>
          </a:prstGeom>
          <a:noFill/>
          <a:ln>
            <a:noFill/>
          </a:ln>
          <a:effectLst>
            <a:outerShdw dist="45791" dir="182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3600">
                <a:solidFill>
                  <a:srgbClr val="FF3300"/>
                </a:solidFill>
                <a:latin typeface="Times New Roman" panose="02020603050405020304" pitchFamily="18" charset="0"/>
              </a:rPr>
              <a:t>Ses Tonu, Şiddet ve Konuşmanın Akıcılığı </a:t>
            </a:r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6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"/>
                                        <p:tgtEl>
                                          <p:spTgt spid="4669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AKTIL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"/>
                                        <p:tgtEl>
                                          <p:spTgt spid="466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71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"/>
                                        <p:tgtEl>
                                          <p:spTgt spid="466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6946" grpId="0" build="p" bldLvl="2" autoUpdateAnimBg="0" advAuto="0"/>
      <p:bldP spid="466948" grpId="0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70" name="Text Box 2">
            <a:extLst>
              <a:ext uri="{FF2B5EF4-FFF2-40B4-BE49-F238E27FC236}">
                <a16:creationId xmlns:a16="http://schemas.microsoft.com/office/drawing/2014/main" id="{2F58C50F-2CD8-4616-9D12-31297C1FED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371600"/>
            <a:ext cx="8458200" cy="3773488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>
            <a:outerShdw dist="56796" dir="17793903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220000"/>
              </a:lnSpc>
              <a:spcBef>
                <a:spcPct val="0"/>
              </a:spcBef>
              <a:buFontTx/>
              <a:buNone/>
            </a:pPr>
            <a:r>
              <a:rPr lang="ja-JP" altLang="tr-TR" sz="3600">
                <a:latin typeface="Times New Roman" panose="02020603050405020304" pitchFamily="18" charset="0"/>
              </a:rPr>
              <a:t>“</a:t>
            </a:r>
            <a:r>
              <a:rPr lang="tr-TR" altLang="ja-JP" sz="3600">
                <a:latin typeface="Times New Roman" panose="02020603050405020304" pitchFamily="18" charset="0"/>
              </a:rPr>
              <a:t>Etrafımızdaki kişileri oldukları gibi değil, kendi olduğumuz gibi görürüz.</a:t>
            </a:r>
            <a:r>
              <a:rPr lang="ja-JP" altLang="tr-TR" sz="3600">
                <a:latin typeface="Times New Roman" panose="02020603050405020304" pitchFamily="18" charset="0"/>
              </a:rPr>
              <a:t>”</a:t>
            </a:r>
            <a:r>
              <a:rPr lang="tr-TR" altLang="ja-JP" sz="3600">
                <a:latin typeface="Times New Roman" panose="02020603050405020304" pitchFamily="18" charset="0"/>
              </a:rPr>
              <a:t> </a:t>
            </a:r>
          </a:p>
          <a:p>
            <a:pPr algn="r">
              <a:lnSpc>
                <a:spcPct val="220000"/>
              </a:lnSpc>
              <a:spcBef>
                <a:spcPct val="0"/>
              </a:spcBef>
              <a:buFontTx/>
              <a:buNone/>
            </a:pPr>
            <a:r>
              <a:rPr lang="tr-TR" altLang="tr-TR" sz="3600">
                <a:latin typeface="Times New Roman" panose="02020603050405020304" pitchFamily="18" charset="0"/>
              </a:rPr>
              <a:t>(A. Nin)</a:t>
            </a:r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75"/>
                                        <p:tgtEl>
                                          <p:spTgt spid="467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7970" grpId="0" animBg="1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Text Box 2">
            <a:extLst>
              <a:ext uri="{FF2B5EF4-FFF2-40B4-BE49-F238E27FC236}">
                <a16:creationId xmlns:a16="http://schemas.microsoft.com/office/drawing/2014/main" id="{829A5D13-8D3C-42BA-9AEB-DC8C97BF56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81000"/>
            <a:ext cx="7924800" cy="593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tr-TR" altLang="tr-TR" sz="5800" b="1">
                <a:solidFill>
                  <a:srgbClr val="DB053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ÇEVRENİZDE OLUMLU İZLENİM OLUŞTURMAK İÇİN </a:t>
            </a:r>
          </a:p>
          <a:p>
            <a:pPr algn="ctr">
              <a:spcBef>
                <a:spcPct val="50000"/>
              </a:spcBef>
              <a:defRPr/>
            </a:pPr>
            <a:r>
              <a:rPr lang="tr-TR" altLang="tr-TR" sz="7600" b="1">
                <a:solidFill>
                  <a:srgbClr val="1E1E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NASIL</a:t>
            </a:r>
          </a:p>
          <a:p>
            <a:pPr algn="ctr">
              <a:spcBef>
                <a:spcPct val="50000"/>
              </a:spcBef>
              <a:defRPr/>
            </a:pPr>
            <a:r>
              <a:rPr lang="tr-TR" altLang="tr-TR" sz="2500" b="1">
                <a:solidFill>
                  <a:srgbClr val="DB053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  <a:r>
              <a:rPr lang="tr-TR" altLang="tr-TR" sz="5800" b="1">
                <a:solidFill>
                  <a:srgbClr val="DB053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DAVRANMALISINIZ?</a:t>
            </a:r>
            <a:endParaRPr lang="tr-TR" altLang="tr-TR" sz="6000" b="1">
              <a:solidFill>
                <a:srgbClr val="DB053D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ransition spd="slow">
    <p:cover dir="rd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>
            <a:extLst>
              <a:ext uri="{FF2B5EF4-FFF2-40B4-BE49-F238E27FC236}">
                <a16:creationId xmlns:a16="http://schemas.microsoft.com/office/drawing/2014/main" id="{60FD554C-1234-42E0-B651-314773BAD4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6019800"/>
            <a:ext cx="640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tr-TR" sz="2400" b="1">
                <a:latin typeface="Verdana" panose="020B0604030504040204" pitchFamily="34" charset="0"/>
              </a:rPr>
              <a:t>BELİRSİZ MESAJLAR VERMEYİN. </a:t>
            </a:r>
          </a:p>
        </p:txBody>
      </p:sp>
      <p:sp>
        <p:nvSpPr>
          <p:cNvPr id="61443" name="Text Box 3">
            <a:extLst>
              <a:ext uri="{FF2B5EF4-FFF2-40B4-BE49-F238E27FC236}">
                <a16:creationId xmlns:a16="http://schemas.microsoft.com/office/drawing/2014/main" id="{67FB4807-D77A-4C10-BB80-2D5D9670AB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04800"/>
            <a:ext cx="578326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4400" b="1" i="1">
                <a:solidFill>
                  <a:srgbClr val="DB053D"/>
                </a:solidFill>
                <a:latin typeface="Verdana" panose="020B0604030504040204" pitchFamily="34" charset="0"/>
              </a:rPr>
              <a:t>İçten ve açık olun</a:t>
            </a:r>
            <a:endParaRPr lang="tr-TR" altLang="tr-TR" sz="4000" b="1" i="1">
              <a:latin typeface="Times New Roman" panose="02020603050405020304" pitchFamily="18" charset="0"/>
            </a:endParaRPr>
          </a:p>
        </p:txBody>
      </p:sp>
      <p:pic>
        <p:nvPicPr>
          <p:cNvPr id="61444" name="Picture 4">
            <a:extLst>
              <a:ext uri="{FF2B5EF4-FFF2-40B4-BE49-F238E27FC236}">
                <a16:creationId xmlns:a16="http://schemas.microsoft.com/office/drawing/2014/main" id="{75B5D797-71CD-4BEE-B2D5-48645A48F7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371600"/>
            <a:ext cx="315277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 dir="rd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>
            <a:extLst>
              <a:ext uri="{FF2B5EF4-FFF2-40B4-BE49-F238E27FC236}">
                <a16:creationId xmlns:a16="http://schemas.microsoft.com/office/drawing/2014/main" id="{99CA8518-D55F-4DD6-BD34-45E0D1E9CB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454650"/>
            <a:ext cx="80930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tr-TR" altLang="tr-TR" sz="2800" b="1">
                <a:latin typeface="Verdana" panose="020B0604030504040204" pitchFamily="34" charset="0"/>
              </a:rPr>
              <a:t>Daima konuştuğunuz veya sizinle konuşan insana dönük durun.</a:t>
            </a:r>
            <a:r>
              <a:rPr lang="tr-TR" altLang="tr-TR" sz="2400">
                <a:latin typeface="Verdana" panose="020B0604030504040204" pitchFamily="34" charset="0"/>
              </a:rPr>
              <a:t> </a:t>
            </a:r>
          </a:p>
        </p:txBody>
      </p:sp>
      <p:pic>
        <p:nvPicPr>
          <p:cNvPr id="62467" name="Picture 3">
            <a:extLst>
              <a:ext uri="{FF2B5EF4-FFF2-40B4-BE49-F238E27FC236}">
                <a16:creationId xmlns:a16="http://schemas.microsoft.com/office/drawing/2014/main" id="{3E972FE6-595C-4472-A92B-69B9956E45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219200"/>
            <a:ext cx="5791200" cy="395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68" name="Text Box 4">
            <a:extLst>
              <a:ext uri="{FF2B5EF4-FFF2-40B4-BE49-F238E27FC236}">
                <a16:creationId xmlns:a16="http://schemas.microsoft.com/office/drawing/2014/main" id="{F51DBAEE-DB74-4125-A24C-B0C35B1E3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53988"/>
            <a:ext cx="24606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4400" b="1">
                <a:solidFill>
                  <a:srgbClr val="DB053D"/>
                </a:solidFill>
                <a:latin typeface="Verdana" panose="020B0604030504040204" pitchFamily="34" charset="0"/>
              </a:rPr>
              <a:t>Yöneliş</a:t>
            </a:r>
          </a:p>
        </p:txBody>
      </p:sp>
    </p:spTree>
  </p:cSld>
  <p:clrMapOvr>
    <a:masterClrMapping/>
  </p:clrMapOvr>
  <p:transition spd="slow">
    <p:cover dir="rd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>
            <a:extLst>
              <a:ext uri="{FF2B5EF4-FFF2-40B4-BE49-F238E27FC236}">
                <a16:creationId xmlns:a16="http://schemas.microsoft.com/office/drawing/2014/main" id="{627DDF1E-8BF0-4F8A-9099-97B650D7ED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9538" y="230188"/>
            <a:ext cx="64690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tr-TR" altLang="tr-TR" sz="4000" b="1" i="1">
                <a:solidFill>
                  <a:srgbClr val="000066"/>
                </a:solidFill>
                <a:latin typeface="Verdana" panose="020B0604030504040204" pitchFamily="34" charset="0"/>
              </a:rPr>
              <a:t>Dinlediğinizi Gösterin</a:t>
            </a:r>
            <a:r>
              <a:rPr lang="tr-TR" altLang="tr-TR" sz="3600" b="1" i="1">
                <a:solidFill>
                  <a:srgbClr val="000066"/>
                </a:solidFill>
                <a:latin typeface="Verdana" panose="020B0604030504040204" pitchFamily="34" charset="0"/>
              </a:rPr>
              <a:t> </a:t>
            </a:r>
            <a:endParaRPr lang="tr-TR" altLang="tr-TR" sz="360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63491" name="Picture 3">
            <a:extLst>
              <a:ext uri="{FF2B5EF4-FFF2-40B4-BE49-F238E27FC236}">
                <a16:creationId xmlns:a16="http://schemas.microsoft.com/office/drawing/2014/main" id="{27E94F41-DDC3-4BD7-B8C6-AD8F19960D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228725"/>
            <a:ext cx="6400800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2" name="Text Box 4">
            <a:extLst>
              <a:ext uri="{FF2B5EF4-FFF2-40B4-BE49-F238E27FC236}">
                <a16:creationId xmlns:a16="http://schemas.microsoft.com/office/drawing/2014/main" id="{96D7CEBC-5B61-49C8-9497-D184AE55DF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270500"/>
            <a:ext cx="8077200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tr-TR" altLang="tr-TR" sz="2600" b="1">
                <a:latin typeface="Verdana" panose="020B0604030504040204" pitchFamily="34" charset="0"/>
              </a:rPr>
              <a:t>Karşınızdaki konuşurken sık sık başınızı hafifçe aşağı-yukarı hareket ettirerek onu dinlediğinizi ve anladığınızı hissettirin.</a:t>
            </a:r>
            <a:r>
              <a:rPr lang="tr-TR" altLang="tr-TR" sz="2600"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63493" name="Rectangle 5">
            <a:extLst>
              <a:ext uri="{FF2B5EF4-FFF2-40B4-BE49-F238E27FC236}">
                <a16:creationId xmlns:a16="http://schemas.microsoft.com/office/drawing/2014/main" id="{FF2864EA-26B7-454D-8D46-A97A08A912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5029200"/>
            <a:ext cx="7315200" cy="304800"/>
          </a:xfrm>
          <a:prstGeom prst="rect">
            <a:avLst/>
          </a:prstGeom>
          <a:solidFill>
            <a:srgbClr val="FF7C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tr-TR" sz="20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over dir="rd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>
            <a:extLst>
              <a:ext uri="{FF2B5EF4-FFF2-40B4-BE49-F238E27FC236}">
                <a16:creationId xmlns:a16="http://schemas.microsoft.com/office/drawing/2014/main" id="{3F99CDF3-BD37-40A6-BC92-EECF828A0D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93725"/>
            <a:ext cx="78105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tr-TR" altLang="tr-TR" sz="4000" b="1">
                <a:solidFill>
                  <a:srgbClr val="000066"/>
                </a:solidFill>
                <a:latin typeface="Verdana" panose="020B0604030504040204" pitchFamily="34" charset="0"/>
              </a:rPr>
              <a:t>Dokunmaktan Kaçınmayın</a:t>
            </a:r>
            <a:r>
              <a:rPr lang="tr-TR" altLang="tr-TR" sz="3600" b="1">
                <a:solidFill>
                  <a:srgbClr val="000066"/>
                </a:solidFill>
                <a:latin typeface="Verdana" panose="020B0604030504040204" pitchFamily="34" charset="0"/>
              </a:rPr>
              <a:t> </a:t>
            </a:r>
            <a:endParaRPr lang="tr-TR" altLang="tr-TR" sz="360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64515" name="Picture 3">
            <a:extLst>
              <a:ext uri="{FF2B5EF4-FFF2-40B4-BE49-F238E27FC236}">
                <a16:creationId xmlns:a16="http://schemas.microsoft.com/office/drawing/2014/main" id="{27472448-15BC-416C-8DFF-4D1E69D275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0775" y="1981200"/>
            <a:ext cx="3857625" cy="3779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E09AFA5F-322F-445D-99B4-DCF23FAEA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>
                <a:ea typeface="ＭＳ Ｐゴシック" panose="020B0600070205080204" pitchFamily="34" charset="-128"/>
              </a:rPr>
              <a:t>Doğru İletişim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7D15480A-46F1-4E8C-B885-9BFC30AB90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Ne</a:t>
            </a:r>
            <a:r>
              <a:rPr lang="tr-TR" altLang="tr-TR">
                <a:latin typeface="Times New Roman" panose="02020603050405020304" pitchFamily="18" charset="0"/>
                <a:ea typeface="ＭＳ Ｐゴシック" panose="020B0600070205080204" pitchFamily="34" charset="-128"/>
              </a:rPr>
              <a:t> söyleyeceğiz</a:t>
            </a:r>
          </a:p>
          <a:p>
            <a:pPr eaLnBrk="1" hangingPunct="1"/>
            <a:r>
              <a:rPr lang="tr-TR" altLang="tr-TR">
                <a:latin typeface="Times New Roman" panose="02020603050405020304" pitchFamily="18" charset="0"/>
                <a:ea typeface="ＭＳ Ｐゴシック" panose="020B0600070205080204" pitchFamily="34" charset="-128"/>
              </a:rPr>
              <a:t>Ne zaman söyleyeceğiz, uygun zaman nedir</a:t>
            </a:r>
          </a:p>
          <a:p>
            <a:pPr eaLnBrk="1" hangingPunct="1"/>
            <a:r>
              <a:rPr lang="tr-TR" altLang="tr-TR">
                <a:latin typeface="Times New Roman" panose="02020603050405020304" pitchFamily="18" charset="0"/>
                <a:ea typeface="ＭＳ Ｐゴシック" panose="020B0600070205080204" pitchFamily="34" charset="-128"/>
              </a:rPr>
              <a:t>Nerede söyleyeceğiz?</a:t>
            </a:r>
          </a:p>
          <a:p>
            <a:pPr eaLnBrk="1" hangingPunct="1"/>
            <a:r>
              <a:rPr lang="tr-TR" altLang="tr-TR">
                <a:latin typeface="Times New Roman" panose="02020603050405020304" pitchFamily="18" charset="0"/>
                <a:ea typeface="ＭＳ Ｐゴシック" panose="020B0600070205080204" pitchFamily="34" charset="-128"/>
              </a:rPr>
              <a:t>En iyi nasıl söyleyebiliriz?</a:t>
            </a:r>
            <a:br>
              <a:rPr lang="tr-TR" altLang="tr-TR">
                <a:latin typeface="Times New Roman" panose="02020603050405020304" pitchFamily="18" charset="0"/>
                <a:ea typeface="ＭＳ Ｐゴシック" panose="020B0600070205080204" pitchFamily="34" charset="-128"/>
              </a:rPr>
            </a:br>
            <a:endParaRPr lang="tr-TR" altLang="tr-TR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tr-TR">
                <a:ea typeface="ＭＳ Ｐゴシック" panose="020B0600070205080204" pitchFamily="34" charset="-128"/>
              </a:rPr>
              <a:t>Doğru iletişimde bütün bunların çoğu doğru yapılır. Ancak çoğu zaman olaylar kendiliğinden gelişir.</a:t>
            </a:r>
          </a:p>
        </p:txBody>
      </p:sp>
    </p:spTree>
  </p:cSld>
  <p:clrMapOvr>
    <a:masterClrMapping/>
  </p:clrMapOvr>
  <p:transition spd="slow">
    <p:cover dir="rd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2">
            <a:extLst>
              <a:ext uri="{FF2B5EF4-FFF2-40B4-BE49-F238E27FC236}">
                <a16:creationId xmlns:a16="http://schemas.microsoft.com/office/drawing/2014/main" id="{7B51DE48-99A3-4354-9E5E-861F16A620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9363" y="5957888"/>
            <a:ext cx="41862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tr-TR" sz="2800" b="1">
                <a:latin typeface="Verdana" panose="020B0604030504040204" pitchFamily="34" charset="0"/>
              </a:rPr>
              <a:t>GÜLER YÜZLÜ OLUN</a:t>
            </a:r>
            <a:endParaRPr lang="tr-TR" altLang="tr-TR" sz="2400">
              <a:latin typeface="Times New Roman" panose="02020603050405020304" pitchFamily="18" charset="0"/>
            </a:endParaRPr>
          </a:p>
        </p:txBody>
      </p:sp>
      <p:sp>
        <p:nvSpPr>
          <p:cNvPr id="65539" name="Text Box 3">
            <a:extLst>
              <a:ext uri="{FF2B5EF4-FFF2-40B4-BE49-F238E27FC236}">
                <a16:creationId xmlns:a16="http://schemas.microsoft.com/office/drawing/2014/main" id="{1F514A9C-7C17-4F2C-B945-B081FAEC19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7275" y="212725"/>
            <a:ext cx="68675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tr-TR" altLang="tr-TR" sz="4000" b="1">
                <a:solidFill>
                  <a:srgbClr val="000066"/>
                </a:solidFill>
                <a:latin typeface="Verdana" panose="020B0604030504040204" pitchFamily="34" charset="0"/>
              </a:rPr>
              <a:t>Tebessümü Unutmayın</a:t>
            </a:r>
            <a:r>
              <a:rPr lang="tr-TR" altLang="tr-TR" sz="3600" b="1">
                <a:solidFill>
                  <a:srgbClr val="000066"/>
                </a:solidFill>
                <a:latin typeface="Verdana" panose="020B0604030504040204" pitchFamily="34" charset="0"/>
              </a:rPr>
              <a:t> </a:t>
            </a:r>
            <a:endParaRPr lang="tr-TR" altLang="tr-TR" sz="3600" b="1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65540" name="Picture 4">
            <a:extLst>
              <a:ext uri="{FF2B5EF4-FFF2-40B4-BE49-F238E27FC236}">
                <a16:creationId xmlns:a16="http://schemas.microsoft.com/office/drawing/2014/main" id="{D79E3FD7-5559-4E2C-A7E8-17A6323257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1463" y="1143000"/>
            <a:ext cx="3817937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 dir="rd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>
            <a:extLst>
              <a:ext uri="{FF2B5EF4-FFF2-40B4-BE49-F238E27FC236}">
                <a16:creationId xmlns:a16="http://schemas.microsoft.com/office/drawing/2014/main" id="{1C931740-239F-44F1-B62E-FEBDF6F145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5867400"/>
            <a:ext cx="2355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2400" b="1">
                <a:latin typeface="Verdana" panose="020B0604030504040204" pitchFamily="34" charset="0"/>
              </a:rPr>
              <a:t>NAZİK OLUN</a:t>
            </a:r>
            <a:endParaRPr lang="tr-TR" altLang="tr-TR" sz="2400">
              <a:latin typeface="Times New Roman" panose="02020603050405020304" pitchFamily="18" charset="0"/>
            </a:endParaRPr>
          </a:p>
        </p:txBody>
      </p:sp>
      <p:pic>
        <p:nvPicPr>
          <p:cNvPr id="66563" name="Picture 3">
            <a:extLst>
              <a:ext uri="{FF2B5EF4-FFF2-40B4-BE49-F238E27FC236}">
                <a16:creationId xmlns:a16="http://schemas.microsoft.com/office/drawing/2014/main" id="{CFD99DE4-553C-446E-B280-DA254F02CA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447800"/>
            <a:ext cx="70866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564" name="Text Box 4">
            <a:extLst>
              <a:ext uri="{FF2B5EF4-FFF2-40B4-BE49-F238E27FC236}">
                <a16:creationId xmlns:a16="http://schemas.microsoft.com/office/drawing/2014/main" id="{3E18F7D9-12DD-4574-AE54-0E9167ED6C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650" y="273050"/>
            <a:ext cx="826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3600" b="1">
                <a:solidFill>
                  <a:srgbClr val="DB053D"/>
                </a:solidFill>
                <a:latin typeface="Verdana" panose="020B0604030504040204" pitchFamily="34" charset="0"/>
              </a:rPr>
              <a:t>Nezaketli olmayı ihmal etmeyin</a:t>
            </a:r>
            <a:endParaRPr lang="tr-TR" altLang="tr-TR" b="1">
              <a:solidFill>
                <a:srgbClr val="DB053D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over dir="rd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>
            <a:extLst>
              <a:ext uri="{FF2B5EF4-FFF2-40B4-BE49-F238E27FC236}">
                <a16:creationId xmlns:a16="http://schemas.microsoft.com/office/drawing/2014/main" id="{A1CD9A72-3052-46CF-9102-405F42F8C3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654675"/>
            <a:ext cx="8001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tr-TR" sz="2400" b="1">
                <a:latin typeface="Verdana" panose="020B0604030504040204" pitchFamily="34" charset="0"/>
              </a:rPr>
              <a:t>SESİNİZİ NASIL KULLANDIĞINIZIN VE SES TONUNUZUN FARKINDA OLUN</a:t>
            </a:r>
            <a:endParaRPr lang="tr-TR" altLang="tr-TR" sz="2400">
              <a:latin typeface="Times New Roman" panose="02020603050405020304" pitchFamily="18" charset="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AC122170-84D3-4E18-895B-0EE46717D7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25450"/>
            <a:ext cx="6953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3600" b="1">
                <a:solidFill>
                  <a:srgbClr val="DB053D"/>
                </a:solidFill>
                <a:latin typeface="Verdana" panose="020B0604030504040204" pitchFamily="34" charset="0"/>
              </a:rPr>
              <a:t>Ses tonunuzu iyi ayarlayın</a:t>
            </a:r>
            <a:endParaRPr lang="tr-TR" altLang="tr-TR">
              <a:latin typeface="Times New Roman" panose="02020603050405020304" pitchFamily="18" charset="0"/>
            </a:endParaRPr>
          </a:p>
        </p:txBody>
      </p:sp>
      <p:pic>
        <p:nvPicPr>
          <p:cNvPr id="67588" name="Picture 4">
            <a:extLst>
              <a:ext uri="{FF2B5EF4-FFF2-40B4-BE49-F238E27FC236}">
                <a16:creationId xmlns:a16="http://schemas.microsoft.com/office/drawing/2014/main" id="{9F73A201-FF93-4296-BF58-5E4FB7F78B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4663" y="1504950"/>
            <a:ext cx="2776537" cy="352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 dir="rd"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>
            <a:extLst>
              <a:ext uri="{FF2B5EF4-FFF2-40B4-BE49-F238E27FC236}">
                <a16:creationId xmlns:a16="http://schemas.microsoft.com/office/drawing/2014/main" id="{3BFC9D11-D8C5-46D5-A16C-FA567B50A6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257800"/>
            <a:ext cx="78486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tr-TR" sz="2800" b="1">
                <a:latin typeface="Verdana" panose="020B0604030504040204" pitchFamily="34" charset="0"/>
              </a:rPr>
              <a:t>İFADE ETMEK İSTEDİĞİNİZ DUYGULARINIZI ORTAYA KOYACAK DURUŞ SERGİLEYİN</a:t>
            </a:r>
            <a:endParaRPr lang="tr-TR" altLang="tr-TR" sz="2800">
              <a:latin typeface="Times New Roman" panose="02020603050405020304" pitchFamily="18" charset="0"/>
            </a:endParaRPr>
          </a:p>
        </p:txBody>
      </p:sp>
      <p:pic>
        <p:nvPicPr>
          <p:cNvPr id="68611" name="Picture 3" descr="komik">
            <a:extLst>
              <a:ext uri="{FF2B5EF4-FFF2-40B4-BE49-F238E27FC236}">
                <a16:creationId xmlns:a16="http://schemas.microsoft.com/office/drawing/2014/main" id="{8CE717DF-76E9-418C-B5B9-44F4D753B6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81000"/>
            <a:ext cx="7086600" cy="470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612" name="Rectangle 4">
            <a:extLst>
              <a:ext uri="{FF2B5EF4-FFF2-40B4-BE49-F238E27FC236}">
                <a16:creationId xmlns:a16="http://schemas.microsoft.com/office/drawing/2014/main" id="{EEF66DAC-291D-4E16-B7F1-763C46EA8F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4724400"/>
            <a:ext cx="7467600" cy="45720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tr-TR" sz="20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over dir="rd"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>
            <a:extLst>
              <a:ext uri="{FF2B5EF4-FFF2-40B4-BE49-F238E27FC236}">
                <a16:creationId xmlns:a16="http://schemas.microsoft.com/office/drawing/2014/main" id="{FD32BD70-548F-4542-AB15-62F4689807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88925"/>
            <a:ext cx="5715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tr-TR" altLang="tr-TR" sz="4000" b="1">
                <a:solidFill>
                  <a:srgbClr val="000066"/>
                </a:solidFill>
                <a:latin typeface="Verdana" panose="020B0604030504040204" pitchFamily="34" charset="0"/>
              </a:rPr>
              <a:t>Jestleri Unutmayın</a:t>
            </a:r>
            <a:r>
              <a:rPr lang="tr-TR" altLang="tr-TR" sz="3600" b="1">
                <a:solidFill>
                  <a:srgbClr val="000066"/>
                </a:solidFill>
                <a:latin typeface="Verdana" panose="020B0604030504040204" pitchFamily="34" charset="0"/>
              </a:rPr>
              <a:t> </a:t>
            </a:r>
            <a:endParaRPr lang="tr-TR" altLang="tr-TR" sz="360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69635" name="Text Box 3">
            <a:extLst>
              <a:ext uri="{FF2B5EF4-FFF2-40B4-BE49-F238E27FC236}">
                <a16:creationId xmlns:a16="http://schemas.microsoft.com/office/drawing/2014/main" id="{CE00CBD9-16D1-492E-A70A-BA927F32F9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257800"/>
            <a:ext cx="79406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2400" b="1">
                <a:latin typeface="Verdana" panose="020B0604030504040204" pitchFamily="34" charset="0"/>
              </a:rPr>
              <a:t>Ellerinizi cebinizde tutmaktan ve kollarınızı kavuşturmaktan, ellerinizle ağzınızı örtmekten kaçının. </a:t>
            </a:r>
          </a:p>
        </p:txBody>
      </p:sp>
      <p:pic>
        <p:nvPicPr>
          <p:cNvPr id="69636" name="Picture 4">
            <a:extLst>
              <a:ext uri="{FF2B5EF4-FFF2-40B4-BE49-F238E27FC236}">
                <a16:creationId xmlns:a16="http://schemas.microsoft.com/office/drawing/2014/main" id="{68AFD495-E4F8-4F05-9B9D-AB50DE169C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295400"/>
            <a:ext cx="2657475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 dir="rd"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>
            <a:extLst>
              <a:ext uri="{FF2B5EF4-FFF2-40B4-BE49-F238E27FC236}">
                <a16:creationId xmlns:a16="http://schemas.microsoft.com/office/drawing/2014/main" id="{90F0D530-E69A-4C95-AABD-3C91B89E8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943600"/>
            <a:ext cx="65817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tr-TR" sz="2800" b="1">
                <a:latin typeface="Verdana" panose="020B0604030504040204" pitchFamily="34" charset="0"/>
              </a:rPr>
              <a:t>GÖZ TEMASINI İHMAL ETMEYİN</a:t>
            </a:r>
            <a:endParaRPr lang="tr-TR" altLang="tr-TR" sz="2800" b="1">
              <a:latin typeface="Times New Roman" panose="02020603050405020304" pitchFamily="18" charset="0"/>
            </a:endParaRPr>
          </a:p>
        </p:txBody>
      </p:sp>
      <p:pic>
        <p:nvPicPr>
          <p:cNvPr id="70659" name="Picture 3" descr="nene-çocuk">
            <a:extLst>
              <a:ext uri="{FF2B5EF4-FFF2-40B4-BE49-F238E27FC236}">
                <a16:creationId xmlns:a16="http://schemas.microsoft.com/office/drawing/2014/main" id="{47EAD2E3-3B97-401F-B559-B2C0DDCA87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8438" y="1219200"/>
            <a:ext cx="3509962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660" name="Text Box 4">
            <a:extLst>
              <a:ext uri="{FF2B5EF4-FFF2-40B4-BE49-F238E27FC236}">
                <a16:creationId xmlns:a16="http://schemas.microsoft.com/office/drawing/2014/main" id="{05FD145B-9E26-41AD-93E2-EAA29649ED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28600"/>
            <a:ext cx="7848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tr-TR" altLang="tr-TR" sz="3600" b="1" i="1">
                <a:solidFill>
                  <a:srgbClr val="000066"/>
                </a:solidFill>
                <a:latin typeface="Verdana" panose="020B0604030504040204" pitchFamily="34" charset="0"/>
              </a:rPr>
              <a:t>Konuşurken Gözlere Bakın</a:t>
            </a:r>
            <a:r>
              <a:rPr lang="tr-TR" altLang="tr-TR" b="1" i="1">
                <a:solidFill>
                  <a:srgbClr val="000066"/>
                </a:solidFill>
                <a:latin typeface="Verdana" panose="020B0604030504040204" pitchFamily="34" charset="0"/>
              </a:rPr>
              <a:t> </a:t>
            </a:r>
            <a:endParaRPr lang="tr-TR" altLang="tr-TR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over dir="rd"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9">
            <a:extLst>
              <a:ext uri="{FF2B5EF4-FFF2-40B4-BE49-F238E27FC236}">
                <a16:creationId xmlns:a16="http://schemas.microsoft.com/office/drawing/2014/main" id="{7E6AF4A3-E827-4E69-94B0-7EC21A905D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981200"/>
            <a:ext cx="39624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7941" name="Text Box 5">
            <a:extLst>
              <a:ext uri="{FF2B5EF4-FFF2-40B4-BE49-F238E27FC236}">
                <a16:creationId xmlns:a16="http://schemas.microsoft.com/office/drawing/2014/main" id="{CE331980-67A4-4EB9-AB3D-16A2F4E3D4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19200"/>
            <a:ext cx="39624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tr-TR" altLang="tr-TR" sz="2800" b="1" i="1">
                <a:solidFill>
                  <a:srgbClr val="DB053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"Çevrenizden Göreceğiniz İtibar ve Saygı, Kendinize Gösterdiğiniz Özen Kadardır."</a:t>
            </a:r>
            <a:r>
              <a:rPr lang="tr-TR" altLang="tr-TR" sz="2600" b="1" i="1">
                <a:solidFill>
                  <a:srgbClr val="DB053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  <a:endParaRPr lang="tr-TR" altLang="tr-TR" sz="2600" b="1">
              <a:solidFill>
                <a:srgbClr val="DB053D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942" name="Text Box 6">
            <a:extLst>
              <a:ext uri="{FF2B5EF4-FFF2-40B4-BE49-F238E27FC236}">
                <a16:creationId xmlns:a16="http://schemas.microsoft.com/office/drawing/2014/main" id="{C1EC9FB3-09E7-492B-8119-CA4FD9A129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905375"/>
            <a:ext cx="45720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2800" b="1">
                <a:solidFill>
                  <a:srgbClr val="DB053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“</a:t>
            </a:r>
            <a:r>
              <a:rPr lang="en-US" altLang="tr-TR" sz="2800" b="1">
                <a:solidFill>
                  <a:srgbClr val="DB053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Doğru giyinin, önemli görünün karşılığını her zaman alırsınız.</a:t>
            </a:r>
            <a:r>
              <a:rPr lang="en-US" altLang="en-US" sz="2800" b="1">
                <a:solidFill>
                  <a:srgbClr val="DB053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”</a:t>
            </a:r>
            <a:endParaRPr lang="tr-TR" altLang="tr-TR" sz="2800" b="1">
              <a:solidFill>
                <a:srgbClr val="DB053D"/>
              </a:solidFill>
              <a:latin typeface="Times New Roman" pitchFamily="18" charset="0"/>
            </a:endParaRPr>
          </a:p>
        </p:txBody>
      </p:sp>
      <p:sp>
        <p:nvSpPr>
          <p:cNvPr id="71685" name="Text Box 8">
            <a:extLst>
              <a:ext uri="{FF2B5EF4-FFF2-40B4-BE49-F238E27FC236}">
                <a16:creationId xmlns:a16="http://schemas.microsoft.com/office/drawing/2014/main" id="{6BA7681A-6F35-4EAD-A46B-85B995F8F6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33350"/>
            <a:ext cx="5213350" cy="113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tr-TR" altLang="tr-TR" sz="2800" b="1" i="1">
                <a:solidFill>
                  <a:srgbClr val="DB053D"/>
                </a:solidFill>
                <a:latin typeface="Verdana" panose="020B0604030504040204" pitchFamily="34" charset="0"/>
              </a:rPr>
              <a:t>Kendinize Özen Gösterin</a:t>
            </a:r>
            <a:r>
              <a:rPr lang="tr-TR" altLang="tr-TR" sz="2800" b="1" i="1">
                <a:latin typeface="Verdana" panose="020B0604030504040204" pitchFamily="34" charset="0"/>
              </a:rPr>
              <a:t> </a:t>
            </a:r>
          </a:p>
          <a:p>
            <a:pPr>
              <a:spcBef>
                <a:spcPts val="500"/>
              </a:spcBef>
              <a:spcAft>
                <a:spcPts val="500"/>
              </a:spcAft>
              <a:buFontTx/>
              <a:buNone/>
            </a:pPr>
            <a:endParaRPr lang="tr-TR" altLang="tr-TR" sz="2800">
              <a:latin typeface="Times New Roman" panose="02020603050405020304" pitchFamily="18" charset="0"/>
            </a:endParaRPr>
          </a:p>
        </p:txBody>
      </p:sp>
      <p:sp>
        <p:nvSpPr>
          <p:cNvPr id="71686" name="Text Box 10">
            <a:extLst>
              <a:ext uri="{FF2B5EF4-FFF2-40B4-BE49-F238E27FC236}">
                <a16:creationId xmlns:a16="http://schemas.microsoft.com/office/drawing/2014/main" id="{BF24FEA3-C95C-41C7-A0B9-5FB07393EB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962400"/>
            <a:ext cx="4895850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tr-TR" sz="2400">
                <a:latin typeface="Times New Roman" panose="02020603050405020304" pitchFamily="18" charset="0"/>
              </a:rPr>
              <a:t>- </a:t>
            </a:r>
            <a:r>
              <a:rPr lang="en-US" altLang="tr-TR" sz="2400" b="1">
                <a:latin typeface="Verdana" panose="020B0604030504040204" pitchFamily="34" charset="0"/>
              </a:rPr>
              <a:t>GİYİMİNİZE DİKKAT EDİN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2800" b="1" i="1">
                <a:latin typeface="Verdana" panose="020B0604030504040204" pitchFamily="34" charset="0"/>
              </a:rPr>
              <a:t>(Dış görünüş)</a:t>
            </a:r>
          </a:p>
        </p:txBody>
      </p:sp>
      <p:pic>
        <p:nvPicPr>
          <p:cNvPr id="71687" name="Picture 11">
            <a:extLst>
              <a:ext uri="{FF2B5EF4-FFF2-40B4-BE49-F238E27FC236}">
                <a16:creationId xmlns:a16="http://schemas.microsoft.com/office/drawing/2014/main" id="{4ECD3C85-1436-4470-A35D-2DAAB7ED67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28600"/>
            <a:ext cx="3200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>
            <a:extLst>
              <a:ext uri="{FF2B5EF4-FFF2-40B4-BE49-F238E27FC236}">
                <a16:creationId xmlns:a16="http://schemas.microsoft.com/office/drawing/2014/main" id="{98383001-FE17-4F76-9CB8-7245C4CC65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692150"/>
            <a:ext cx="7561263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tr-TR" altLang="tr-TR" sz="2800" b="1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lang="tr-TR" altLang="tr-TR" sz="2800">
                <a:latin typeface="Times New Roman" panose="02020603050405020304" pitchFamily="18" charset="0"/>
              </a:rPr>
              <a:t>Karşıdakinin anlayabileceği biçimde basitçe anlatabilmek</a:t>
            </a:r>
          </a:p>
          <a:p>
            <a:pPr>
              <a:spcBef>
                <a:spcPct val="0"/>
              </a:spcBef>
            </a:pPr>
            <a:r>
              <a:rPr lang="tr-TR" altLang="tr-TR" sz="2800">
                <a:latin typeface="Times New Roman" panose="02020603050405020304" pitchFamily="18" charset="0"/>
              </a:rPr>
              <a:t>Dili akıcı bir biçimde ve doğru göz ilişkisi ile kurarak ifade edebilmek.</a:t>
            </a:r>
          </a:p>
          <a:p>
            <a:pPr>
              <a:spcBef>
                <a:spcPct val="0"/>
              </a:spcBef>
            </a:pPr>
            <a:r>
              <a:rPr lang="tr-TR" altLang="tr-TR" sz="2800">
                <a:latin typeface="Times New Roman" panose="02020603050405020304" pitchFamily="18" charset="0"/>
              </a:rPr>
              <a:t>İfade edilen mesajların karşıdaki tarafından doğru biçimde alınıp alınmadığını fark edebilmek</a:t>
            </a:r>
          </a:p>
        </p:txBody>
      </p:sp>
    </p:spTree>
  </p:cSld>
  <p:clrMapOvr>
    <a:masterClrMapping/>
  </p:clrMapOvr>
  <p:transition spd="slow">
    <p:cover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4AD24A90-C49A-4BAC-9C4C-1485DED27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tr-TR">
              <a:ea typeface="ＭＳ Ｐゴシック" panose="020B0600070205080204" pitchFamily="34" charset="-128"/>
            </a:endParaRP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9B1B2ACD-2DDE-4841-AED8-46952C6E2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tr-TR">
                <a:ea typeface="ＭＳ Ｐゴシック" panose="020B0600070205080204" pitchFamily="34" charset="-128"/>
              </a:rPr>
              <a:t>İletişim için cesaretli olmak</a:t>
            </a:r>
          </a:p>
          <a:p>
            <a:pPr eaLnBrk="1" hangingPunct="1"/>
            <a:r>
              <a:rPr lang="en-US" altLang="tr-TR">
                <a:ea typeface="ＭＳ Ｐゴシック" panose="020B0600070205080204" pitchFamily="34" charset="-128"/>
              </a:rPr>
              <a:t>Önce dinlemek ve olayları değerlendirmek</a:t>
            </a:r>
          </a:p>
          <a:p>
            <a:pPr lvl="1" eaLnBrk="1" hangingPunct="1"/>
            <a:r>
              <a:rPr lang="en-US" altLang="tr-TR">
                <a:ea typeface="ＭＳ Ｐゴシック" panose="020B0600070205080204" pitchFamily="34" charset="-128"/>
              </a:rPr>
              <a:t>Aktif dinlemek karşıdakini saygıyla ve anlama isteğiyle sonuna kadar dinlemek demektir.</a:t>
            </a:r>
          </a:p>
          <a:p>
            <a:pPr eaLnBrk="1" hangingPunct="1"/>
            <a:r>
              <a:rPr lang="en-US" altLang="tr-TR">
                <a:ea typeface="ＭＳ Ｐゴシック" panose="020B0600070205080204" pitchFamily="34" charset="-128"/>
              </a:rPr>
              <a:t>Israrcı olmadan doğruyu basitçe ifade etmek</a:t>
            </a:r>
          </a:p>
          <a:p>
            <a:pPr eaLnBrk="1" hangingPunct="1"/>
            <a:r>
              <a:rPr lang="en-US" altLang="tr-TR">
                <a:ea typeface="ＭＳ Ｐゴシック" panose="020B0600070205080204" pitchFamily="34" charset="-128"/>
              </a:rPr>
              <a:t>Sözler kadar jest ve mimikleri de kullanmak</a:t>
            </a:r>
          </a:p>
          <a:p>
            <a:pPr eaLnBrk="1" hangingPunct="1"/>
            <a:r>
              <a:rPr lang="en-US" altLang="tr-TR">
                <a:ea typeface="ＭＳ Ｐゴシック" panose="020B0600070205080204" pitchFamily="34" charset="-128"/>
              </a:rPr>
              <a:t>Doğru iletişim, doğru hayat demektir.</a:t>
            </a:r>
          </a:p>
          <a:p>
            <a:pPr eaLnBrk="1" hangingPunct="1"/>
            <a:endParaRPr lang="en-US" altLang="tr-TR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spd="slow">
    <p:cover dir="r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>
            <a:extLst>
              <a:ext uri="{FF2B5EF4-FFF2-40B4-BE49-F238E27FC236}">
                <a16:creationId xmlns:a16="http://schemas.microsoft.com/office/drawing/2014/main" id="{27CB2739-AD9A-4CF4-872D-81F25A4E5C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333375"/>
            <a:ext cx="8534400" cy="476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tr-TR" altLang="tr-TR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tr-TR" altLang="tr-TR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tr-TR" altLang="tr-TR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Ancak doğru iletişimle düşüncelerimiz ilgili herkes tarafından doğru olarak algılanabilir.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br>
              <a:rPr lang="tr-TR" altLang="tr-TR" sz="36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altLang="tr-TR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over dir="r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58A5B0CB-492F-4F43-891C-227F1DDEC6C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tr-TR" altLang="tr-TR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ＭＳ Ｐゴシック" pitchFamily="34" charset="-128"/>
              </a:rPr>
              <a:t>İletişimin Temel İlkeleri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9B79A811-3E00-46BE-8B9F-F38F58C68218}"/>
              </a:ext>
            </a:extLst>
          </p:cNvPr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800">
                <a:latin typeface="Arial" panose="020B0604020202020204" pitchFamily="34" charset="0"/>
                <a:ea typeface="ＭＳ Ｐゴシック" panose="020B0600070205080204" pitchFamily="34" charset="-128"/>
              </a:rPr>
              <a:t>    Sağlıklı ve doğru bir iletişimde;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sz="280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tr-TR" altLang="tr-TR" sz="2800">
                <a:latin typeface="Arial" panose="020B0604020202020204" pitchFamily="34" charset="0"/>
                <a:ea typeface="ＭＳ Ｐゴシック" panose="020B0600070205080204" pitchFamily="34" charset="-128"/>
              </a:rPr>
              <a:t>Karşıdaki kişiyi olduğu gibi kabul etmek,</a:t>
            </a:r>
          </a:p>
          <a:p>
            <a:pPr eaLnBrk="1" hangingPunct="1"/>
            <a:r>
              <a:rPr lang="tr-TR" altLang="tr-TR" sz="2800">
                <a:latin typeface="Arial" panose="020B0604020202020204" pitchFamily="34" charset="0"/>
                <a:ea typeface="ＭＳ Ｐゴシック" panose="020B0600070205080204" pitchFamily="34" charset="-128"/>
              </a:rPr>
              <a:t>Doğal ve şeffaf olmak,</a:t>
            </a:r>
          </a:p>
          <a:p>
            <a:pPr eaLnBrk="1" hangingPunct="1"/>
            <a:r>
              <a:rPr lang="tr-TR" altLang="tr-TR" sz="2800">
                <a:latin typeface="Arial" panose="020B0604020202020204" pitchFamily="34" charset="0"/>
                <a:ea typeface="ＭＳ Ｐゴシック" panose="020B0600070205080204" pitchFamily="34" charset="-128"/>
              </a:rPr>
              <a:t>Sorunları çözebilmek için iletişimin gücüne inanmak,</a:t>
            </a:r>
          </a:p>
          <a:p>
            <a:pPr eaLnBrk="1" hangingPunct="1"/>
            <a:r>
              <a:rPr lang="tr-TR" altLang="tr-TR" sz="2800">
                <a:latin typeface="Arial" panose="020B0604020202020204" pitchFamily="34" charset="0"/>
                <a:ea typeface="ＭＳ Ｐゴシック" panose="020B0600070205080204" pitchFamily="34" charset="-128"/>
              </a:rPr>
              <a:t>Düşüncelerin ifadesinde tutarlı olmak, </a:t>
            </a:r>
          </a:p>
          <a:p>
            <a:pPr eaLnBrk="1" hangingPunct="1"/>
            <a:r>
              <a:rPr lang="tr-TR" altLang="tr-TR" sz="2800">
                <a:latin typeface="Arial" panose="020B0604020202020204" pitchFamily="34" charset="0"/>
                <a:ea typeface="ＭＳ Ｐゴシック" panose="020B0600070205080204" pitchFamily="34" charset="-128"/>
              </a:rPr>
              <a:t>Empati yapabilmek.</a:t>
            </a:r>
          </a:p>
        </p:txBody>
      </p:sp>
    </p:spTree>
  </p:cSld>
  <p:clrMapOvr>
    <a:masterClrMapping/>
  </p:clrMapOvr>
  <p:transition spd="slow">
    <p:cover dir="rd"/>
  </p:transition>
</p:sld>
</file>

<file path=ppt/theme/theme1.xml><?xml version="1.0" encoding="utf-8"?>
<a:theme xmlns:a="http://schemas.openxmlformats.org/drawingml/2006/main" name="2_Uçuş">
  <a:themeElements>
    <a:clrScheme name="Uçuş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2_Uçuş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çuş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çuş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çuş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çuş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çuş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1840</TotalTime>
  <Words>1272</Words>
  <Application>Microsoft Office PowerPoint</Application>
  <PresentationFormat>Ekran Gösterisi (4:3)</PresentationFormat>
  <Paragraphs>220</Paragraphs>
  <Slides>56</Slides>
  <Notes>1</Notes>
  <HiddenSlides>6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56</vt:i4>
      </vt:variant>
    </vt:vector>
  </HeadingPairs>
  <TitlesOfParts>
    <vt:vector size="66" baseType="lpstr">
      <vt:lpstr>Arial</vt:lpstr>
      <vt:lpstr>ＭＳ Ｐゴシック</vt:lpstr>
      <vt:lpstr>Wingdings</vt:lpstr>
      <vt:lpstr>Calibri</vt:lpstr>
      <vt:lpstr>Times New Roman</vt:lpstr>
      <vt:lpstr>Comic Sans MS</vt:lpstr>
      <vt:lpstr>Tahoma</vt:lpstr>
      <vt:lpstr>Verdana</vt:lpstr>
      <vt:lpstr>2_Uçuş</vt:lpstr>
      <vt:lpstr>Office Theme</vt:lpstr>
      <vt:lpstr>   İLETİŞİM VE İNSAN İLİŞKİLERİ   </vt:lpstr>
      <vt:lpstr>İletişim Nedir?</vt:lpstr>
      <vt:lpstr>PowerPoint Sunusu</vt:lpstr>
      <vt:lpstr>PowerPoint Sunusu</vt:lpstr>
      <vt:lpstr>Doğru İletişim</vt:lpstr>
      <vt:lpstr>PowerPoint Sunusu</vt:lpstr>
      <vt:lpstr>PowerPoint Sunusu</vt:lpstr>
      <vt:lpstr>PowerPoint Sunusu</vt:lpstr>
      <vt:lpstr>İletişimin Temel İlkeleri</vt:lpstr>
      <vt:lpstr>3A Formülü</vt:lpstr>
      <vt:lpstr>İLETİŞİM  SÜRECİ</vt:lpstr>
      <vt:lpstr>İLETİŞİM SÜRECİ</vt:lpstr>
      <vt:lpstr>Doğru iletişim yoluyla</vt:lpstr>
      <vt:lpstr>İletişim doğru ise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İLETİŞİM VE İNSAN İLİŞKİLERİ </dc:title>
  <dc:creator>http://www.nedir.org</dc:creator>
  <cp:lastModifiedBy>mehmet genç</cp:lastModifiedBy>
  <cp:revision>125</cp:revision>
  <dcterms:created xsi:type="dcterms:W3CDTF">2004-11-26T21:24:07Z</dcterms:created>
  <dcterms:modified xsi:type="dcterms:W3CDTF">2018-11-07T08:11:17Z</dcterms:modified>
</cp:coreProperties>
</file>