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2" r:id="rId3"/>
    <p:sldId id="257" r:id="rId4"/>
    <p:sldId id="263" r:id="rId5"/>
    <p:sldId id="288" r:id="rId6"/>
    <p:sldId id="289" r:id="rId7"/>
    <p:sldId id="290" r:id="rId8"/>
    <p:sldId id="291" r:id="rId9"/>
    <p:sldId id="287" r:id="rId10"/>
  </p:sldIdLst>
  <p:sldSz cx="11704638" cy="658336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99FF"/>
    <a:srgbClr val="FF33CC"/>
    <a:srgbClr val="CC0000"/>
    <a:srgbClr val="FF3300"/>
    <a:srgbClr val="083D7F"/>
    <a:srgbClr val="F7DAA7"/>
    <a:srgbClr val="FF6600"/>
    <a:srgbClr val="FBE7CD"/>
    <a:srgbClr val="FFF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9" autoAdjust="0"/>
    <p:restoredTop sz="94643" autoAdjust="0"/>
  </p:normalViewPr>
  <p:slideViewPr>
    <p:cSldViewPr snapToGrid="0" snapToObjects="1">
      <p:cViewPr varScale="1">
        <p:scale>
          <a:sx n="88" d="100"/>
          <a:sy n="88" d="100"/>
        </p:scale>
        <p:origin x="840" y="90"/>
      </p:cViewPr>
      <p:guideLst>
        <p:guide orient="horz" pos="2074"/>
        <p:guide pos="3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3AEEF-B862-9740-8273-9BB02300698C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A434-687A-9D4F-9E3F-E1EA622E2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2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761D-3C33-4D40-B069-A8D67A84C167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8A099-66A5-D545-B149-BC4AE8BAEB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56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F976-EF98-1041-85E9-132DFECC306D}" type="datetime1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p:transition advClick="0" advTm="8639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F03-2A7E-3C42-AF15-0E6D27DCA054}" type="datetime1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p:transition advClick="0" advTm="8639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079-662C-E44B-A071-2998F7FF1F96}" type="datetime1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p:transition advClick="0" advTm="8639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79D-4E5E-964A-A8DD-336FBDCAAE3E}" type="datetime1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p:transition advClick="0" advTm="8639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B15B-2914-E949-B144-ABF83FF00637}" type="datetime1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p:transition advClick="0" advTm="8639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3A82-140C-8141-8A39-F02BDC0A4D60}" type="datetime1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p:transition advClick="0" advTm="8639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F0E2-8CB2-6945-84B5-6ACA39800821}" type="datetime1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p:transition advClick="0" advTm="8639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7DE-B049-0741-83B8-3DB8EE08F013}" type="datetime1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p:transition advClick="0" advTm="8639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5E15-2523-6D41-B3E0-0638DA66CD89}" type="datetime1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p:transition advClick="0" advTm="8639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6A19-F4B6-6B44-BDA2-AA0ACC50F539}" type="datetime1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p:transition advClick="0" advTm="8639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EC3-986C-F54C-A92F-E70DF603B7B0}" type="datetime1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p:transition advClick="0" advTm="8639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A9AA-FFF2-C94E-8957-AC8226C036FF}" type="datetime1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6399000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hyperlink" Target="http://tr.wikipedia.org/wiki/K%C3%BCtle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FEN ve TEKNOLOJİ 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KALDIRMA KUVVETİ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5" name="14 Başlık"/>
          <p:cNvSpPr>
            <a:spLocks noGrp="1"/>
          </p:cNvSpPr>
          <p:nvPr>
            <p:ph type="ctrTitle"/>
          </p:nvPr>
        </p:nvSpPr>
        <p:spPr>
          <a:xfrm>
            <a:off x="226668" y="1828800"/>
            <a:ext cx="3972911" cy="2565909"/>
          </a:xfrm>
          <a:noFill/>
        </p:spPr>
        <p:txBody>
          <a:bodyPr>
            <a:normAutofit/>
          </a:bodyPr>
          <a:lstStyle/>
          <a:p>
            <a:r>
              <a:rPr lang="tr-TR" sz="4000" b="1" dirty="0"/>
              <a:t>KALDIRMA KUVVETİ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9 Resim" descr="Eba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82" y="5682301"/>
            <a:ext cx="1441230" cy="636734"/>
          </a:xfrm>
          <a:prstGeom prst="rect">
            <a:avLst/>
          </a:prstGeom>
        </p:spPr>
      </p:pic>
      <p:pic>
        <p:nvPicPr>
          <p:cNvPr id="11" name="10 Resim" descr="Fen Bilgisi arka pl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2328" y="599872"/>
            <a:ext cx="259953" cy="259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Resim" descr="C:\Users\Sirin DEMIRCAN.KARANFILALANI\Desktop\Ekran Alıntısı.PN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100897" y="1495743"/>
            <a:ext cx="4085208" cy="2898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ransition advClick="0" advTm="86399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FEN ve TEKNOLOJİ 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KALDIRMA KUVVETİ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10 Resim" descr="Fen Bilgisi arka p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328" y="599872"/>
            <a:ext cx="259953" cy="259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16 Dikdörtgen"/>
          <p:cNvSpPr/>
          <p:nvPr/>
        </p:nvSpPr>
        <p:spPr>
          <a:xfrm>
            <a:off x="382027" y="2009955"/>
            <a:ext cx="4586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Her cisim dünyanın merkezine doğru bir çekim kuvvetinin etkisindedir. Dünyanın cisimlere uyguladığı yerçekimi kuvvetine </a:t>
            </a:r>
            <a:r>
              <a:rPr lang="tr-TR" b="1" dirty="0"/>
              <a:t>ağırlık</a:t>
            </a:r>
            <a:r>
              <a:rPr lang="tr-TR" dirty="0"/>
              <a:t> denir. Ağırlık yerin merkezine doğrudur. </a:t>
            </a:r>
          </a:p>
          <a:p>
            <a:r>
              <a:rPr lang="tr-TR" dirty="0"/>
              <a:t>Cisimlerin ağırlıklarını ölçmek için dinamometre kullanılır.</a:t>
            </a:r>
          </a:p>
          <a:p>
            <a:endParaRPr lang="tr-TR" dirty="0"/>
          </a:p>
        </p:txBody>
      </p:sp>
      <p:pic>
        <p:nvPicPr>
          <p:cNvPr id="9" name="8 Resim" descr="t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27" y="920553"/>
            <a:ext cx="3149539" cy="324847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3803576"/>
      </p:ext>
    </p:extLst>
  </p:cSld>
  <p:clrMapOvr>
    <a:masterClrMapping/>
  </p:clrMapOvr>
  <p:transition advClick="0" advTm="8639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FEN ve TEKNOLOJİ 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KALDIRMA KUVVETİ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10 Resim" descr="Fen Bilgisi arka p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328" y="599872"/>
            <a:ext cx="259953" cy="259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Resim" descr="Bazı Cisimler Neden Yüzer veya Batar? (Konu Anlatımı) |  görsel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6" y="1247338"/>
            <a:ext cx="2606865" cy="1955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11 Resim" descr="Hayvan, Kuş, Ördek, Yüzmek, Su, Gölet, Göl, Hız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80" y="1247339"/>
            <a:ext cx="2606865" cy="1955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12 Resim" descr="http://82.222.152.134/fotogaleri/haber_icerik/images/shark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7" y="3499721"/>
            <a:ext cx="2606865" cy="1955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14 Resim" descr="C:\Users\Sirin DEMIRCAN.KARANFILALANI\Desktop\ucan-balon-servisi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81" y="3499721"/>
            <a:ext cx="2606865" cy="1955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20 Dikdörtgen"/>
          <p:cNvSpPr/>
          <p:nvPr/>
        </p:nvSpPr>
        <p:spPr>
          <a:xfrm rot="21242480">
            <a:off x="441482" y="2812897"/>
            <a:ext cx="2807138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chemeClr val="bg1"/>
                </a:solidFill>
              </a:rPr>
              <a:t>Gemiler su üzerinde nasıl durur?</a:t>
            </a:r>
            <a:endParaRPr lang="tr-TR" sz="1400" b="1" i="1" dirty="0">
              <a:solidFill>
                <a:schemeClr val="bg1"/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 rot="21242480">
            <a:off x="3381014" y="2812897"/>
            <a:ext cx="2807138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chemeClr val="bg1"/>
                </a:solidFill>
              </a:rPr>
              <a:t>Ördek su üzerinde nasıl ilerler?</a:t>
            </a:r>
          </a:p>
        </p:txBody>
      </p:sp>
      <p:sp>
        <p:nvSpPr>
          <p:cNvPr id="23" name="22 Dikdörtgen"/>
          <p:cNvSpPr/>
          <p:nvPr/>
        </p:nvSpPr>
        <p:spPr>
          <a:xfrm rot="21242480">
            <a:off x="441482" y="5109380"/>
            <a:ext cx="2807138" cy="2616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solidFill>
                  <a:schemeClr val="bg1"/>
                </a:solidFill>
              </a:rPr>
              <a:t>Balıklar  ya da insanlar suda nasıl yüzerler?</a:t>
            </a:r>
            <a:endParaRPr lang="tr-TR" sz="1100" b="1" i="1" dirty="0">
              <a:solidFill>
                <a:schemeClr val="bg1"/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 rot="21242480">
            <a:off x="3381016" y="5065278"/>
            <a:ext cx="2807138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chemeClr val="bg1"/>
                </a:solidFill>
              </a:rPr>
              <a:t>Balonlar nasıl uçar?</a:t>
            </a:r>
            <a:endParaRPr lang="tr-TR" sz="1400" b="1" i="1" dirty="0">
              <a:solidFill>
                <a:schemeClr val="bg1"/>
              </a:solidFill>
            </a:endParaRPr>
          </a:p>
        </p:txBody>
      </p:sp>
      <p:sp>
        <p:nvSpPr>
          <p:cNvPr id="16" name="16 Dikdörtgen"/>
          <p:cNvSpPr/>
          <p:nvPr/>
        </p:nvSpPr>
        <p:spPr>
          <a:xfrm rot="21187854">
            <a:off x="6373982" y="820967"/>
            <a:ext cx="23657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 olayların gerçekleşebilmesi için yerçekimi kuvvetine zıt yönde bir itme kuvvetinin olması gerekmektedir. </a:t>
            </a:r>
          </a:p>
          <a:p>
            <a:r>
              <a:rPr lang="tr-TR" dirty="0"/>
              <a:t>Bu itme kuvvetine </a:t>
            </a:r>
            <a:r>
              <a:rPr lang="tr-TR" b="1" dirty="0"/>
              <a:t>kaldırma kuvveti </a:t>
            </a:r>
            <a:r>
              <a:rPr lang="tr-TR" dirty="0"/>
              <a:t>denir.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ransition advClick="0" advTm="8639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FEN ve TEKNOLOJİ 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KALDIRMA KUVVETİ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10 Resim" descr="Fen Bilgisi arka p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328" y="599872"/>
            <a:ext cx="259953" cy="259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Resim" descr="e01045_847c221d540a3ab0e95ba7a55f6c15cc.png_5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35" y="1125383"/>
            <a:ext cx="7817011" cy="3472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5 Resim" descr="pushpin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13" y="455602"/>
            <a:ext cx="1645676" cy="2350252"/>
          </a:xfrm>
          <a:prstGeom prst="rect">
            <a:avLst/>
          </a:prstGeom>
        </p:spPr>
      </p:pic>
      <p:sp>
        <p:nvSpPr>
          <p:cNvPr id="17" name="16 Dikdörtgen"/>
          <p:cNvSpPr/>
          <p:nvPr/>
        </p:nvSpPr>
        <p:spPr>
          <a:xfrm rot="21324753">
            <a:off x="836159" y="1578313"/>
            <a:ext cx="75162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dirty="0"/>
              <a:t> </a:t>
            </a:r>
            <a:r>
              <a:rPr lang="tr-TR" b="1" dirty="0"/>
              <a:t>SIVILARIN KALDIRMA KUVVETİ</a:t>
            </a:r>
          </a:p>
          <a:p>
            <a:endParaRPr lang="tr-TR" b="1" dirty="0"/>
          </a:p>
          <a:p>
            <a:r>
              <a:rPr lang="tr-TR" dirty="0"/>
              <a:t>Sıvı içerisine bırakılan bir cisme her yönden kuvvet etki eder. Bu kuvvetler cismi yukarı doğru iten bir bileşke kuvvet oluştururlar. Bu kuvvete </a:t>
            </a:r>
            <a:r>
              <a:rPr lang="tr-TR" b="1" dirty="0"/>
              <a:t>kaldırma kuvveti </a:t>
            </a:r>
            <a:r>
              <a:rPr lang="tr-TR" dirty="0"/>
              <a:t>denir. Kaldırma kuvveti </a:t>
            </a:r>
            <a:r>
              <a:rPr lang="tr-TR" b="1" dirty="0"/>
              <a:t>F</a:t>
            </a:r>
            <a:r>
              <a:rPr lang="tr-TR" b="1" baseline="-25000" dirty="0"/>
              <a:t>K</a:t>
            </a:r>
            <a:r>
              <a:rPr lang="tr-TR" dirty="0"/>
              <a:t> ile gösterilir ve cismin ağırlığının zıt yönünde etki eder.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" name="9 Resim" descr="C:\Users\Sirin DEMIRCAN.KARANFILALANI\Desktop\kaldirma_kuvveti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2993176" y="3850403"/>
            <a:ext cx="2838450" cy="218492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ransition advClick="0" advTm="8639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FEN ve TEKNOLOJİ 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KALDIRMA KUVVETİ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10 Resim" descr="Fen Bilgisi arka p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328" y="599872"/>
            <a:ext cx="259953" cy="259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16 Dikdörtgen"/>
          <p:cNvSpPr/>
          <p:nvPr/>
        </p:nvSpPr>
        <p:spPr>
          <a:xfrm>
            <a:off x="226668" y="966158"/>
            <a:ext cx="58062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Archimedes</a:t>
            </a:r>
            <a:r>
              <a:rPr lang="tr-TR" dirty="0"/>
              <a:t>, kendi adıyla tanınan sıvıların dengesi kanununu da bulmuştur. Söylendiğine göre, bir gün Kral II.</a:t>
            </a:r>
            <a:r>
              <a:rPr lang="tr-TR" dirty="0" err="1"/>
              <a:t>Hieron</a:t>
            </a:r>
            <a:r>
              <a:rPr lang="tr-TR" dirty="0"/>
              <a:t> yaptırmış olduğu altın tacın içine kuyumcunun gümüş karıştırdığından kuşkulanmış ve bu sorunun çözümünü </a:t>
            </a:r>
            <a:r>
              <a:rPr lang="tr-TR" dirty="0" err="1"/>
              <a:t>Archimedes’e</a:t>
            </a:r>
            <a:r>
              <a:rPr lang="tr-TR" dirty="0"/>
              <a:t> havale etmiş. Bir hayli düşünmüş olmasına rağmen sorunu bir türlü çözemeyen </a:t>
            </a:r>
            <a:r>
              <a:rPr lang="tr-TR" dirty="0" err="1"/>
              <a:t>Archimedes</a:t>
            </a:r>
            <a:r>
              <a:rPr lang="tr-TR" dirty="0"/>
              <a:t>, bir gün yıkanmak için hamama gittiğinde, hamam havuzunun içindeyken ağırlığının azaldığını hissetmiş ve “Buldum, buldum!” diyerek hamamdan fırlamış.</a:t>
            </a:r>
          </a:p>
        </p:txBody>
      </p:sp>
      <p:pic>
        <p:nvPicPr>
          <p:cNvPr id="12" name="11 Resim" descr="C:\Users\Sirin DEMIRCAN.KARANFILALANI\Desktop\arsimet-266x3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58" y="1136992"/>
            <a:ext cx="1937642" cy="2185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12 Dikdörtgen"/>
          <p:cNvSpPr/>
          <p:nvPr/>
        </p:nvSpPr>
        <p:spPr>
          <a:xfrm>
            <a:off x="226668" y="3750047"/>
            <a:ext cx="5806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Böylelikle aynı </a:t>
            </a:r>
            <a:r>
              <a:rPr lang="tr-TR" dirty="0">
                <a:hlinkClick r:id="rId5" tooltip="Kütle"/>
              </a:rPr>
              <a:t>kütledeki</a:t>
            </a:r>
            <a:r>
              <a:rPr lang="tr-TR" dirty="0"/>
              <a:t> altın bir taç ile bir altın külçesinin taşıracakları su miktarlarının aynı olması gerektiğini ileri sürmüş ve taşırdıkları su miktarları aynı değerde çıkmayınca tacın saf altın olmadığını anlamıştır.</a:t>
            </a:r>
          </a:p>
        </p:txBody>
      </p:sp>
      <p:pic>
        <p:nvPicPr>
          <p:cNvPr id="15" name="14 Resim" descr="C:\Users\Sirin DEMIRCAN.KARANFILALANI\Desktop\Archimedes_water_balance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58" y="3518280"/>
            <a:ext cx="1937642" cy="2583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ransition advClick="0" advTm="8639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Serbest Form"/>
          <p:cNvSpPr/>
          <p:nvPr/>
        </p:nvSpPr>
        <p:spPr>
          <a:xfrm>
            <a:off x="5842929" y="2843320"/>
            <a:ext cx="1130744" cy="651990"/>
          </a:xfrm>
          <a:custGeom>
            <a:avLst/>
            <a:gdLst>
              <a:gd name="connsiteX0" fmla="*/ 0 w 1414053"/>
              <a:gd name="connsiteY0" fmla="*/ 0 h 815179"/>
              <a:gd name="connsiteX1" fmla="*/ 1414053 w 1414053"/>
              <a:gd name="connsiteY1" fmla="*/ 0 h 815179"/>
              <a:gd name="connsiteX2" fmla="*/ 1414053 w 1414053"/>
              <a:gd name="connsiteY2" fmla="*/ 815179 h 815179"/>
              <a:gd name="connsiteX3" fmla="*/ 0 w 1414053"/>
              <a:gd name="connsiteY3" fmla="*/ 815179 h 815179"/>
              <a:gd name="connsiteX4" fmla="*/ 0 w 1414053"/>
              <a:gd name="connsiteY4" fmla="*/ 0 h 815179"/>
              <a:gd name="connsiteX0" fmla="*/ 0 w 1414053"/>
              <a:gd name="connsiteY0" fmla="*/ 0 h 815179"/>
              <a:gd name="connsiteX1" fmla="*/ 1414053 w 1414053"/>
              <a:gd name="connsiteY1" fmla="*/ 0 h 815179"/>
              <a:gd name="connsiteX2" fmla="*/ 1414053 w 1414053"/>
              <a:gd name="connsiteY2" fmla="*/ 815179 h 815179"/>
              <a:gd name="connsiteX3" fmla="*/ 420294 w 1414053"/>
              <a:gd name="connsiteY3" fmla="*/ 815179 h 815179"/>
              <a:gd name="connsiteX4" fmla="*/ 0 w 1414053"/>
              <a:gd name="connsiteY4" fmla="*/ 0 h 815179"/>
              <a:gd name="connsiteX0" fmla="*/ 0 w 1414053"/>
              <a:gd name="connsiteY0" fmla="*/ 0 h 815179"/>
              <a:gd name="connsiteX1" fmla="*/ 1414053 w 1414053"/>
              <a:gd name="connsiteY1" fmla="*/ 0 h 815179"/>
              <a:gd name="connsiteX2" fmla="*/ 1414053 w 1414053"/>
              <a:gd name="connsiteY2" fmla="*/ 815179 h 815179"/>
              <a:gd name="connsiteX3" fmla="*/ 163201 w 1414053"/>
              <a:gd name="connsiteY3" fmla="*/ 815179 h 815179"/>
              <a:gd name="connsiteX4" fmla="*/ 0 w 1414053"/>
              <a:gd name="connsiteY4" fmla="*/ 0 h 815179"/>
              <a:gd name="connsiteX0" fmla="*/ 0 w 1414053"/>
              <a:gd name="connsiteY0" fmla="*/ 0 h 815179"/>
              <a:gd name="connsiteX1" fmla="*/ 1414053 w 1414053"/>
              <a:gd name="connsiteY1" fmla="*/ 0 h 815179"/>
              <a:gd name="connsiteX2" fmla="*/ 1117001 w 1414053"/>
              <a:gd name="connsiteY2" fmla="*/ 815179 h 815179"/>
              <a:gd name="connsiteX3" fmla="*/ 163201 w 1414053"/>
              <a:gd name="connsiteY3" fmla="*/ 815179 h 815179"/>
              <a:gd name="connsiteX4" fmla="*/ 0 w 1414053"/>
              <a:gd name="connsiteY4" fmla="*/ 0 h 815179"/>
              <a:gd name="connsiteX0" fmla="*/ 0 w 1414053"/>
              <a:gd name="connsiteY0" fmla="*/ 0 h 815179"/>
              <a:gd name="connsiteX1" fmla="*/ 1414053 w 1414053"/>
              <a:gd name="connsiteY1" fmla="*/ 0 h 815179"/>
              <a:gd name="connsiteX2" fmla="*/ 1117001 w 1414053"/>
              <a:gd name="connsiteY2" fmla="*/ 815179 h 815179"/>
              <a:gd name="connsiteX3" fmla="*/ 318714 w 1414053"/>
              <a:gd name="connsiteY3" fmla="*/ 815179 h 815179"/>
              <a:gd name="connsiteX4" fmla="*/ 0 w 1414053"/>
              <a:gd name="connsiteY4" fmla="*/ 0 h 815179"/>
              <a:gd name="connsiteX0" fmla="*/ 0 w 1414053"/>
              <a:gd name="connsiteY0" fmla="*/ 0 h 815179"/>
              <a:gd name="connsiteX1" fmla="*/ 1414053 w 1414053"/>
              <a:gd name="connsiteY1" fmla="*/ 0 h 815179"/>
              <a:gd name="connsiteX2" fmla="*/ 1117001 w 1414053"/>
              <a:gd name="connsiteY2" fmla="*/ 815179 h 815179"/>
              <a:gd name="connsiteX3" fmla="*/ 275171 w 1414053"/>
              <a:gd name="connsiteY3" fmla="*/ 815179 h 815179"/>
              <a:gd name="connsiteX4" fmla="*/ 0 w 1414053"/>
              <a:gd name="connsiteY4" fmla="*/ 0 h 815179"/>
              <a:gd name="connsiteX0" fmla="*/ 0 w 1414053"/>
              <a:gd name="connsiteY0" fmla="*/ 0 h 815179"/>
              <a:gd name="connsiteX1" fmla="*/ 1414053 w 1414053"/>
              <a:gd name="connsiteY1" fmla="*/ 0 h 815179"/>
              <a:gd name="connsiteX2" fmla="*/ 1117001 w 1414053"/>
              <a:gd name="connsiteY2" fmla="*/ 815179 h 815179"/>
              <a:gd name="connsiteX3" fmla="*/ 275171 w 1414053"/>
              <a:gd name="connsiteY3" fmla="*/ 815179 h 815179"/>
              <a:gd name="connsiteX4" fmla="*/ 0 w 1414053"/>
              <a:gd name="connsiteY4" fmla="*/ 0 h 815179"/>
              <a:gd name="connsiteX0" fmla="*/ 0 w 1414053"/>
              <a:gd name="connsiteY0" fmla="*/ 0 h 815179"/>
              <a:gd name="connsiteX1" fmla="*/ 1414053 w 1414053"/>
              <a:gd name="connsiteY1" fmla="*/ 0 h 815179"/>
              <a:gd name="connsiteX2" fmla="*/ 1117001 w 1414053"/>
              <a:gd name="connsiteY2" fmla="*/ 815179 h 815179"/>
              <a:gd name="connsiteX3" fmla="*/ 275171 w 1414053"/>
              <a:gd name="connsiteY3" fmla="*/ 815179 h 815179"/>
              <a:gd name="connsiteX4" fmla="*/ 0 w 1414053"/>
              <a:gd name="connsiteY4" fmla="*/ 0 h 815179"/>
              <a:gd name="connsiteX0" fmla="*/ 0 w 1414053"/>
              <a:gd name="connsiteY0" fmla="*/ 0 h 815179"/>
              <a:gd name="connsiteX1" fmla="*/ 1414053 w 1414053"/>
              <a:gd name="connsiteY1" fmla="*/ 0 h 815179"/>
              <a:gd name="connsiteX2" fmla="*/ 1117001 w 1414053"/>
              <a:gd name="connsiteY2" fmla="*/ 815179 h 815179"/>
              <a:gd name="connsiteX3" fmla="*/ 275171 w 1414053"/>
              <a:gd name="connsiteY3" fmla="*/ 815179 h 815179"/>
              <a:gd name="connsiteX4" fmla="*/ 0 w 1414053"/>
              <a:gd name="connsiteY4" fmla="*/ 0 h 815179"/>
              <a:gd name="connsiteX0" fmla="*/ 0 w 1414053"/>
              <a:gd name="connsiteY0" fmla="*/ 0 h 815179"/>
              <a:gd name="connsiteX1" fmla="*/ 1414053 w 1414053"/>
              <a:gd name="connsiteY1" fmla="*/ 0 h 815179"/>
              <a:gd name="connsiteX2" fmla="*/ 1117001 w 1414053"/>
              <a:gd name="connsiteY2" fmla="*/ 815179 h 815179"/>
              <a:gd name="connsiteX3" fmla="*/ 275171 w 1414053"/>
              <a:gd name="connsiteY3" fmla="*/ 815179 h 815179"/>
              <a:gd name="connsiteX4" fmla="*/ 0 w 1414053"/>
              <a:gd name="connsiteY4" fmla="*/ 0 h 815179"/>
              <a:gd name="connsiteX0" fmla="*/ 1167 w 1415220"/>
              <a:gd name="connsiteY0" fmla="*/ 0 h 815179"/>
              <a:gd name="connsiteX1" fmla="*/ 1415220 w 1415220"/>
              <a:gd name="connsiteY1" fmla="*/ 0 h 815179"/>
              <a:gd name="connsiteX2" fmla="*/ 1118168 w 1415220"/>
              <a:gd name="connsiteY2" fmla="*/ 815179 h 815179"/>
              <a:gd name="connsiteX3" fmla="*/ 276338 w 1415220"/>
              <a:gd name="connsiteY3" fmla="*/ 815179 h 815179"/>
              <a:gd name="connsiteX4" fmla="*/ 1167 w 1415220"/>
              <a:gd name="connsiteY4" fmla="*/ 0 h 815179"/>
              <a:gd name="connsiteX0" fmla="*/ 1167 w 1415220"/>
              <a:gd name="connsiteY0" fmla="*/ 0 h 815179"/>
              <a:gd name="connsiteX1" fmla="*/ 1415220 w 1415220"/>
              <a:gd name="connsiteY1" fmla="*/ 0 h 815179"/>
              <a:gd name="connsiteX2" fmla="*/ 1118168 w 1415220"/>
              <a:gd name="connsiteY2" fmla="*/ 815179 h 815179"/>
              <a:gd name="connsiteX3" fmla="*/ 276338 w 1415220"/>
              <a:gd name="connsiteY3" fmla="*/ 815179 h 815179"/>
              <a:gd name="connsiteX4" fmla="*/ 1167 w 1415220"/>
              <a:gd name="connsiteY4" fmla="*/ 0 h 81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220" h="815179">
                <a:moveTo>
                  <a:pt x="1167" y="0"/>
                </a:moveTo>
                <a:lnTo>
                  <a:pt x="1415220" y="0"/>
                </a:lnTo>
                <a:cubicBezTo>
                  <a:pt x="1388774" y="257562"/>
                  <a:pt x="1365231" y="662470"/>
                  <a:pt x="1118168" y="815179"/>
                </a:cubicBezTo>
                <a:lnTo>
                  <a:pt x="276338" y="815179"/>
                </a:lnTo>
                <a:cubicBezTo>
                  <a:pt x="87579" y="703110"/>
                  <a:pt x="0" y="277532"/>
                  <a:pt x="1167" y="0"/>
                </a:cubicBezTo>
                <a:close/>
              </a:path>
            </a:pathLst>
          </a:custGeom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FEN ve TEKNOLOJİ 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KALDIRMA KUVVETİ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10 Resim" descr="Fen Bilgisi arka p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328" y="599872"/>
            <a:ext cx="259953" cy="259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16 Dikdörtgen"/>
          <p:cNvSpPr/>
          <p:nvPr/>
        </p:nvSpPr>
        <p:spPr>
          <a:xfrm>
            <a:off x="226668" y="978170"/>
            <a:ext cx="6747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Kaldırma kuvveti, cisme aşağı yönde etki eden kuvvetin (ağırlığın) etkisini azaltır. Böylelikle cisimlerin havadaki ve sudaki ağırlıkları birbirinden farklıdır.</a:t>
            </a:r>
          </a:p>
          <a:p>
            <a:endParaRPr lang="tr-TR" dirty="0"/>
          </a:p>
        </p:txBody>
      </p:sp>
      <p:cxnSp>
        <p:nvCxnSpPr>
          <p:cNvPr id="16" name="15 Düz Bağlayıcı"/>
          <p:cNvCxnSpPr/>
          <p:nvPr/>
        </p:nvCxnSpPr>
        <p:spPr>
          <a:xfrm>
            <a:off x="1770638" y="2763864"/>
            <a:ext cx="0" cy="183931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Düz Bağlayıcı"/>
          <p:cNvCxnSpPr/>
          <p:nvPr/>
        </p:nvCxnSpPr>
        <p:spPr>
          <a:xfrm>
            <a:off x="604690" y="2763864"/>
            <a:ext cx="2331895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3 İkizkenar Üçgen"/>
          <p:cNvSpPr/>
          <p:nvPr/>
        </p:nvSpPr>
        <p:spPr>
          <a:xfrm>
            <a:off x="226668" y="2763864"/>
            <a:ext cx="756044" cy="651762"/>
          </a:xfrm>
          <a:prstGeom prst="triangl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İkizkenar Üçgen"/>
          <p:cNvSpPr/>
          <p:nvPr/>
        </p:nvSpPr>
        <p:spPr>
          <a:xfrm>
            <a:off x="2558563" y="2763864"/>
            <a:ext cx="756044" cy="651762"/>
          </a:xfrm>
          <a:prstGeom prst="triangl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7" name="26 Düz Bağlayıcı"/>
          <p:cNvCxnSpPr/>
          <p:nvPr/>
        </p:nvCxnSpPr>
        <p:spPr>
          <a:xfrm>
            <a:off x="1442364" y="4603175"/>
            <a:ext cx="656547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30 Oval"/>
          <p:cNvSpPr/>
          <p:nvPr/>
        </p:nvSpPr>
        <p:spPr>
          <a:xfrm>
            <a:off x="473251" y="3142238"/>
            <a:ext cx="241858" cy="24185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Oval"/>
          <p:cNvSpPr/>
          <p:nvPr/>
        </p:nvSpPr>
        <p:spPr>
          <a:xfrm>
            <a:off x="2815656" y="3142238"/>
            <a:ext cx="241858" cy="24185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6668" y="4775859"/>
            <a:ext cx="674700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Kaldırma kuvveti = Cismin havadaki ağırlığı - Cismin sudaki ağırlığı</a:t>
            </a:r>
            <a:endParaRPr kumimoji="0" lang="tr-T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32 Düz Bağlayıcı"/>
          <p:cNvCxnSpPr/>
          <p:nvPr/>
        </p:nvCxnSpPr>
        <p:spPr>
          <a:xfrm>
            <a:off x="5252281" y="2774374"/>
            <a:ext cx="0" cy="183931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Düz Bağlayıcı"/>
          <p:cNvCxnSpPr/>
          <p:nvPr/>
        </p:nvCxnSpPr>
        <p:spPr>
          <a:xfrm flipV="1">
            <a:off x="4086333" y="2500986"/>
            <a:ext cx="2331895" cy="55716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34 İkizkenar Üçgen"/>
          <p:cNvSpPr/>
          <p:nvPr/>
        </p:nvSpPr>
        <p:spPr>
          <a:xfrm>
            <a:off x="3708311" y="3068664"/>
            <a:ext cx="756044" cy="651762"/>
          </a:xfrm>
          <a:prstGeom prst="triangl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İkizkenar Üçgen"/>
          <p:cNvSpPr/>
          <p:nvPr/>
        </p:nvSpPr>
        <p:spPr>
          <a:xfrm>
            <a:off x="6040206" y="2522006"/>
            <a:ext cx="756044" cy="651762"/>
          </a:xfrm>
          <a:prstGeom prst="triangl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7" name="36 Düz Bağlayıcı"/>
          <p:cNvCxnSpPr/>
          <p:nvPr/>
        </p:nvCxnSpPr>
        <p:spPr>
          <a:xfrm>
            <a:off x="4924007" y="4613685"/>
            <a:ext cx="656547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37 Oval"/>
          <p:cNvSpPr/>
          <p:nvPr/>
        </p:nvSpPr>
        <p:spPr>
          <a:xfrm>
            <a:off x="3954894" y="3447038"/>
            <a:ext cx="241858" cy="24185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38 Oval"/>
          <p:cNvSpPr/>
          <p:nvPr/>
        </p:nvSpPr>
        <p:spPr>
          <a:xfrm>
            <a:off x="6297299" y="2900380"/>
            <a:ext cx="241858" cy="24185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Sağ Köşeli Ayraç"/>
          <p:cNvSpPr/>
          <p:nvPr/>
        </p:nvSpPr>
        <p:spPr>
          <a:xfrm rot="5400000">
            <a:off x="6042694" y="2564099"/>
            <a:ext cx="731445" cy="1130975"/>
          </a:xfrm>
          <a:prstGeom prst="rightBracket">
            <a:avLst>
              <a:gd name="adj" fmla="val 33617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44 Dikdörtgen"/>
          <p:cNvSpPr/>
          <p:nvPr/>
        </p:nvSpPr>
        <p:spPr>
          <a:xfrm>
            <a:off x="226668" y="5114412"/>
            <a:ext cx="674700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F</a:t>
            </a:r>
            <a:r>
              <a:rPr lang="tr-TR" sz="2400" b="1" baseline="-30000" dirty="0" err="1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k</a:t>
            </a:r>
            <a:r>
              <a:rPr lang="tr-TR" sz="2400" b="1" baseline="-30000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sz="24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=</a:t>
            </a:r>
            <a:r>
              <a:rPr lang="tr-T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</a:t>
            </a:r>
            <a:r>
              <a:rPr lang="tr-TR" sz="2400" b="1" baseline="-30000" dirty="0" err="1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havada</a:t>
            </a:r>
            <a:r>
              <a:rPr lang="tr-TR" sz="2400" b="1" dirty="0" err="1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-G</a:t>
            </a:r>
            <a:r>
              <a:rPr lang="tr-TR" sz="2400" b="1" baseline="-30000" dirty="0" err="1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sıvıda</a:t>
            </a:r>
            <a:endParaRPr lang="tr-TR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7" name="46 Düz Ok Bağlayıcısı"/>
          <p:cNvCxnSpPr/>
          <p:nvPr/>
        </p:nvCxnSpPr>
        <p:spPr>
          <a:xfrm flipV="1">
            <a:off x="6418228" y="3221922"/>
            <a:ext cx="0" cy="273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ransition advClick="0" advTm="8639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FEN ve TEKNOLOJİ 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KALDIRMA KUVVETİ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10 Resim" descr="Fen Bilgisi arka p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328" y="599872"/>
            <a:ext cx="259953" cy="259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16 Dikdörtgen"/>
          <p:cNvSpPr/>
          <p:nvPr/>
        </p:nvSpPr>
        <p:spPr>
          <a:xfrm>
            <a:off x="226668" y="997688"/>
            <a:ext cx="7582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ÖRNEK: </a:t>
            </a:r>
            <a:r>
              <a:rPr lang="tr-TR" sz="2000" dirty="0"/>
              <a:t>Havadaki ağırlığı 40 N olan bir maddenin sudaki ağırlığı 30 N olarak belirlenmiştir. Kaldırma kuvvetinin değeri kaç N’ dur?</a:t>
            </a:r>
          </a:p>
        </p:txBody>
      </p:sp>
      <p:pic>
        <p:nvPicPr>
          <p:cNvPr id="28" name="27 Resim" descr="C:\Users\Sirin DEMIRCAN.KARANFILALANI\Desktop\dinamometr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3" y="1975768"/>
            <a:ext cx="3202015" cy="2720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" name="28 Dikdörtgen"/>
          <p:cNvSpPr/>
          <p:nvPr/>
        </p:nvSpPr>
        <p:spPr>
          <a:xfrm>
            <a:off x="3762704" y="1975768"/>
            <a:ext cx="3857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i="1" dirty="0" err="1"/>
              <a:t>F</a:t>
            </a:r>
            <a:r>
              <a:rPr lang="tr-TR" sz="3200" b="1" i="1" baseline="-25000" dirty="0" err="1"/>
              <a:t>k</a:t>
            </a:r>
            <a:r>
              <a:rPr lang="tr-TR" sz="3200" b="1" i="1" dirty="0"/>
              <a:t> = </a:t>
            </a:r>
            <a:r>
              <a:rPr lang="tr-TR" sz="3200" b="1" i="1" dirty="0" err="1"/>
              <a:t>G</a:t>
            </a:r>
            <a:r>
              <a:rPr lang="tr-TR" sz="3200" b="1" i="1" baseline="-25000" dirty="0" err="1"/>
              <a:t>havada</a:t>
            </a:r>
            <a:r>
              <a:rPr lang="tr-TR" sz="3200" b="1" i="1" dirty="0"/>
              <a:t>- </a:t>
            </a:r>
            <a:r>
              <a:rPr lang="tr-TR" sz="3200" b="1" i="1" dirty="0" err="1"/>
              <a:t>G</a:t>
            </a:r>
            <a:r>
              <a:rPr lang="tr-TR" sz="3200" b="1" i="1" baseline="-25000" dirty="0" err="1"/>
              <a:t>suda</a:t>
            </a:r>
            <a:endParaRPr lang="tr-TR" sz="3200" b="1" i="1" baseline="-25000" dirty="0"/>
          </a:p>
        </p:txBody>
      </p:sp>
      <p:sp>
        <p:nvSpPr>
          <p:cNvPr id="30" name="29 Dikdörtgen"/>
          <p:cNvSpPr/>
          <p:nvPr/>
        </p:nvSpPr>
        <p:spPr>
          <a:xfrm>
            <a:off x="3762704" y="2560543"/>
            <a:ext cx="235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i="1" dirty="0" err="1"/>
              <a:t>F</a:t>
            </a:r>
            <a:r>
              <a:rPr lang="tr-TR" sz="3200" i="1" baseline="-25000" dirty="0" err="1"/>
              <a:t>k</a:t>
            </a:r>
            <a:r>
              <a:rPr lang="tr-TR" sz="3200" i="1" dirty="0"/>
              <a:t> = 40-30</a:t>
            </a:r>
          </a:p>
          <a:p>
            <a:r>
              <a:rPr lang="tr-TR" sz="3200" i="1" dirty="0" err="1"/>
              <a:t>F</a:t>
            </a:r>
            <a:r>
              <a:rPr lang="tr-TR" sz="3200" i="1" baseline="-25000" dirty="0" err="1"/>
              <a:t>k</a:t>
            </a:r>
            <a:r>
              <a:rPr lang="tr-TR" sz="3200" i="1" dirty="0"/>
              <a:t> = 10 N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360993" y="4846059"/>
            <a:ext cx="3233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i="1" dirty="0" err="1"/>
              <a:t>G</a:t>
            </a:r>
            <a:r>
              <a:rPr lang="tr-TR" sz="2000" i="1" baseline="-25000" dirty="0" err="1"/>
              <a:t>havada</a:t>
            </a:r>
            <a:r>
              <a:rPr lang="tr-TR" sz="2000" i="1" dirty="0"/>
              <a:t> = 40 N     </a:t>
            </a:r>
            <a:r>
              <a:rPr lang="tr-TR" sz="2000" i="1" dirty="0" err="1"/>
              <a:t>G</a:t>
            </a:r>
            <a:r>
              <a:rPr lang="tr-TR" sz="2000" i="1" baseline="-25000" dirty="0" err="1"/>
              <a:t>suda</a:t>
            </a:r>
            <a:r>
              <a:rPr lang="tr-TR" sz="2000" i="1" dirty="0"/>
              <a:t> = 30 N</a:t>
            </a:r>
          </a:p>
        </p:txBody>
      </p:sp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ransition advClick="0" advTm="8639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  <p:bldP spid="3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FEN ve TEKNOLOJİ 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KALDIRMA KUVVETİ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10 Resim" descr="Fen Bilgisi arka p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328" y="599872"/>
            <a:ext cx="259953" cy="259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850546"/>
              </p:ext>
            </p:extLst>
          </p:nvPr>
        </p:nvGraphicFramePr>
        <p:xfrm>
          <a:off x="226668" y="1156138"/>
          <a:ext cx="7803092" cy="408852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reflection blurRad="6350" stA="52000" endA="300" endPos="35000" dir="5400000" sy="-100000" algn="bl" rotWithShape="0"/>
                </a:effectLst>
                <a:tableStyleId>{073A0DAA-6AF3-43AB-8588-CEC1D06C72B9}</a:tableStyleId>
              </a:tblPr>
              <a:tblGrid>
                <a:gridCol w="1950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9446"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800" b="1" kern="1200" dirty="0"/>
                    </a:p>
                    <a:p>
                      <a:pPr algn="ctr"/>
                      <a:r>
                        <a:rPr lang="tr-TR" sz="1800" b="1" kern="1200" dirty="0"/>
                        <a:t>Havadaki ağırlığı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800" b="1" kern="1200" dirty="0"/>
                    </a:p>
                    <a:p>
                      <a:pPr algn="ctr"/>
                      <a:r>
                        <a:rPr lang="tr-TR" sz="1800" b="1" kern="1200" dirty="0"/>
                        <a:t>Sudaki ağırlığı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800" b="1" kern="1200" dirty="0"/>
                    </a:p>
                    <a:p>
                      <a:pPr algn="ctr"/>
                      <a:r>
                        <a:rPr lang="tr-TR" sz="1800" b="1" kern="1200" dirty="0"/>
                        <a:t>Kaldırma kuvveti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359">
                <a:tc>
                  <a:txBody>
                    <a:bodyPr/>
                    <a:lstStyle/>
                    <a:p>
                      <a:pPr algn="ctr"/>
                      <a:endParaRPr lang="tr-TR" sz="2400" b="1" kern="1200" dirty="0"/>
                    </a:p>
                    <a:p>
                      <a:pPr algn="ctr"/>
                      <a:r>
                        <a:rPr lang="tr-TR" sz="2400" b="1" kern="1200" dirty="0"/>
                        <a:t>X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kern="1200" dirty="0"/>
                    </a:p>
                    <a:p>
                      <a:pPr algn="ctr"/>
                      <a:r>
                        <a:rPr lang="tr-TR" sz="2400" b="1" kern="1200" dirty="0"/>
                        <a:t>50 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kern="1200" dirty="0"/>
                    </a:p>
                    <a:p>
                      <a:pPr algn="ctr"/>
                      <a:r>
                        <a:rPr lang="tr-TR" sz="2400" b="1" kern="1200" dirty="0"/>
                        <a:t>30 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359">
                <a:tc>
                  <a:txBody>
                    <a:bodyPr/>
                    <a:lstStyle/>
                    <a:p>
                      <a:pPr algn="ctr"/>
                      <a:endParaRPr lang="tr-TR" sz="2400" b="1" kern="1200" dirty="0"/>
                    </a:p>
                    <a:p>
                      <a:pPr algn="ctr"/>
                      <a:r>
                        <a:rPr lang="tr-TR" sz="2400" b="1" kern="1200" dirty="0"/>
                        <a:t>y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kern="1200" dirty="0"/>
                    </a:p>
                    <a:p>
                      <a:pPr algn="ctr"/>
                      <a:r>
                        <a:rPr lang="tr-TR" sz="2400" b="1" kern="1200" dirty="0"/>
                        <a:t>15 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kern="1200" dirty="0"/>
                    </a:p>
                    <a:p>
                      <a:pPr algn="ctr"/>
                      <a:r>
                        <a:rPr lang="tr-TR" sz="2400" b="1" kern="1200" dirty="0"/>
                        <a:t>5 N</a:t>
                      </a:r>
                      <a:endParaRPr lang="tr-T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359">
                <a:tc>
                  <a:txBody>
                    <a:bodyPr/>
                    <a:lstStyle/>
                    <a:p>
                      <a:pPr algn="ctr"/>
                      <a:endParaRPr lang="tr-TR" sz="2400" b="1" kern="1200" dirty="0"/>
                    </a:p>
                    <a:p>
                      <a:pPr algn="ctr"/>
                      <a:r>
                        <a:rPr lang="tr-TR" sz="2400" b="1" kern="1200" dirty="0"/>
                        <a:t>z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kern="1200" dirty="0"/>
                    </a:p>
                    <a:p>
                      <a:pPr algn="ctr"/>
                      <a:r>
                        <a:rPr lang="tr-TR" sz="2400" b="1" kern="1200" dirty="0"/>
                        <a:t>15 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kern="1200" dirty="0"/>
                    </a:p>
                    <a:p>
                      <a:pPr algn="ctr"/>
                      <a:r>
                        <a:rPr lang="tr-TR" sz="2400" b="1" kern="1200" dirty="0"/>
                        <a:t>10 N</a:t>
                      </a:r>
                      <a:endParaRPr lang="tr-T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13 Dikdörtgen"/>
          <p:cNvSpPr/>
          <p:nvPr/>
        </p:nvSpPr>
        <p:spPr>
          <a:xfrm>
            <a:off x="6673095" y="2510113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20 N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4714588" y="3521364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10 N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2768502" y="4603926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25 N</a:t>
            </a:r>
          </a:p>
        </p:txBody>
      </p:sp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ransition advClick="0" advTm="8639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FEN ve TEKNOLOJİ 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KALDIRMA KUVVETİ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10 Resim" descr="Fen Bilgisi arka p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328" y="599872"/>
            <a:ext cx="259953" cy="259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Dikdörtgen"/>
          <p:cNvSpPr/>
          <p:nvPr/>
        </p:nvSpPr>
        <p:spPr>
          <a:xfrm>
            <a:off x="948905" y="1806064"/>
            <a:ext cx="10755733" cy="3406016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424057" y="1275540"/>
            <a:ext cx="1061049" cy="1061049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1741172" y="2191494"/>
            <a:ext cx="68295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Gemilerin ve ördeklerin su üzerinde ilerleyişi, balıkların  ve insanların yüzebilmesi, balonun uçarak havada ilerleyişi yer çekimine zıt yönde etki eden </a:t>
            </a:r>
            <a:r>
              <a:rPr lang="tr-TR" sz="2000" b="1" i="1" dirty="0">
                <a:solidFill>
                  <a:srgbClr val="FFFF00"/>
                </a:solidFill>
              </a:rPr>
              <a:t>kaldırma kuvveti</a:t>
            </a:r>
            <a:r>
              <a:rPr lang="tr-TR" sz="2000" b="1" dirty="0">
                <a:solidFill>
                  <a:srgbClr val="FFFF00"/>
                </a:solidFill>
              </a:rPr>
              <a:t> sayesinde olur.</a:t>
            </a:r>
          </a:p>
          <a:p>
            <a:endParaRPr lang="tr-TR" sz="2000" b="1" dirty="0">
              <a:solidFill>
                <a:srgbClr val="FFFF00"/>
              </a:solidFill>
            </a:endParaRPr>
          </a:p>
          <a:p>
            <a:r>
              <a:rPr lang="tr-TR" sz="2000" b="1" dirty="0">
                <a:solidFill>
                  <a:schemeClr val="bg1"/>
                </a:solidFill>
              </a:rPr>
              <a:t>Kaldırma kuvvetinin etkisiyle bir cismin havadaki ve sudaki ağırlıkları birbirinden farklıdır. Kaldırma kuvvetinin etkisi aradaki bu fark hesaplanarak bulunur.</a:t>
            </a:r>
            <a:endParaRPr lang="tr-TR" sz="2000" b="1" i="1" dirty="0">
              <a:solidFill>
                <a:schemeClr val="bg1"/>
              </a:solidFill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692839" y="1218132"/>
            <a:ext cx="486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7200" b="1" dirty="0"/>
              <a:t>!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ransition advClick="0" advTm="8639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PRESENTER_VERSION" val="6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7315</TotalTime>
  <Words>414</Words>
  <Application>Microsoft Office PowerPoint</Application>
  <PresentationFormat>Özel</PresentationFormat>
  <Paragraphs>75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Comic Sans MS</vt:lpstr>
      <vt:lpstr>Times New Roman</vt:lpstr>
      <vt:lpstr>Office Theme</vt:lpstr>
      <vt:lpstr>KALDIRMA KUVVETİ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Kaldırma Kuvveti</dc:title>
  <dc:creator>http://www.nedir.org</dc:creator>
  <cp:lastModifiedBy>mehmet genç</cp:lastModifiedBy>
  <cp:revision>1309</cp:revision>
  <dcterms:created xsi:type="dcterms:W3CDTF">2014-03-24T15:31:55Z</dcterms:created>
  <dcterms:modified xsi:type="dcterms:W3CDTF">2018-11-18T09:56:05Z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turkce_sablon</vt:lpwstr>
  </property>
  <property fmtid="{D5CDD505-2E9C-101B-9397-08002B2CF9AE}" pid="4" name="ArticulateGUID">
    <vt:lpwstr>7FFBC183-2C05-44FC-83DA-42753AFFB04F</vt:lpwstr>
  </property>
  <property fmtid="{D5CDD505-2E9C-101B-9397-08002B2CF9AE}" pid="5" name="ArticulateProjectFull">
    <vt:lpwstr>C:\Users\Tanzer OZDER\Desktop\Fen Bilgisi Video Ders Sunu Tasarım\SUNULAR\14.senaryo-kaldırma kuvveti.ppta</vt:lpwstr>
  </property>
</Properties>
</file>