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B0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>
            <a:extLst>
              <a:ext uri="{FF2B5EF4-FFF2-40B4-BE49-F238E27FC236}">
                <a16:creationId xmlns:a16="http://schemas.microsoft.com/office/drawing/2014/main" id="{7C38AC8D-B1AD-49D7-B752-F797B935A0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>
            <a:extLst>
              <a:ext uri="{FF2B5EF4-FFF2-40B4-BE49-F238E27FC236}">
                <a16:creationId xmlns:a16="http://schemas.microsoft.com/office/drawing/2014/main" id="{98F38284-31B2-42EE-B364-30F66AAE8B6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1617A4-BFDC-49F6-91AD-925EF6FAD1E7}" type="datetimeFigureOut">
              <a:rPr lang="tr-TR"/>
              <a:pPr>
                <a:defRPr/>
              </a:pPr>
              <a:t>18.11.2018</a:t>
            </a:fld>
            <a:endParaRPr lang="tr-TR"/>
          </a:p>
        </p:txBody>
      </p:sp>
      <p:sp>
        <p:nvSpPr>
          <p:cNvPr id="4" name="3 Slayt Görüntüsü Yer Tutucusu">
            <a:extLst>
              <a:ext uri="{FF2B5EF4-FFF2-40B4-BE49-F238E27FC236}">
                <a16:creationId xmlns:a16="http://schemas.microsoft.com/office/drawing/2014/main" id="{ADAA72DE-53AD-404B-BF43-F3C7A6AE07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>
            <a:extLst>
              <a:ext uri="{FF2B5EF4-FFF2-40B4-BE49-F238E27FC236}">
                <a16:creationId xmlns:a16="http://schemas.microsoft.com/office/drawing/2014/main" id="{5E302C65-C6C9-4809-B7AD-24BFFBB49C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5 Altbilgi Yer Tutucusu">
            <a:extLst>
              <a:ext uri="{FF2B5EF4-FFF2-40B4-BE49-F238E27FC236}">
                <a16:creationId xmlns:a16="http://schemas.microsoft.com/office/drawing/2014/main" id="{00FEDA7F-0589-4795-8F71-D2A78EC1E14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>
            <a:extLst>
              <a:ext uri="{FF2B5EF4-FFF2-40B4-BE49-F238E27FC236}">
                <a16:creationId xmlns:a16="http://schemas.microsoft.com/office/drawing/2014/main" id="{43058169-3268-4E34-8802-F07E193458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FD97730-ECBC-4A1D-AB12-A73B0CBE06C3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Slayt Görüntüsü Yer Tutucusu">
            <a:extLst>
              <a:ext uri="{FF2B5EF4-FFF2-40B4-BE49-F238E27FC236}">
                <a16:creationId xmlns:a16="http://schemas.microsoft.com/office/drawing/2014/main" id="{4E7FFDBF-0399-462D-AB81-DF9E30019D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2 Not Yer Tutucusu">
            <a:extLst>
              <a:ext uri="{FF2B5EF4-FFF2-40B4-BE49-F238E27FC236}">
                <a16:creationId xmlns:a16="http://schemas.microsoft.com/office/drawing/2014/main" id="{DBCD9021-1A62-40CD-88D6-0611DD3391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3556" name="3 Slayt Numarası Yer Tutucusu">
            <a:extLst>
              <a:ext uri="{FF2B5EF4-FFF2-40B4-BE49-F238E27FC236}">
                <a16:creationId xmlns:a16="http://schemas.microsoft.com/office/drawing/2014/main" id="{24F7810E-8B88-417A-ADEA-FD056BFC39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BB2297-91A7-4B58-BEA8-22E998DC35FE}" type="slidenum">
              <a:rPr lang="tr-TR" altLang="tr-TR">
                <a:latin typeface="Calibri" panose="020F0502020204030204" pitchFamily="34" charset="0"/>
              </a:rPr>
              <a:pPr eaLnBrk="1" hangingPunct="1"/>
              <a:t>1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Slayt Görüntüsü Yer Tutucusu">
            <a:extLst>
              <a:ext uri="{FF2B5EF4-FFF2-40B4-BE49-F238E27FC236}">
                <a16:creationId xmlns:a16="http://schemas.microsoft.com/office/drawing/2014/main" id="{9D616BF5-88E9-45DB-B059-EED2F8A8F3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2 Not Yer Tutucusu">
            <a:extLst>
              <a:ext uri="{FF2B5EF4-FFF2-40B4-BE49-F238E27FC236}">
                <a16:creationId xmlns:a16="http://schemas.microsoft.com/office/drawing/2014/main" id="{0A13400A-7200-47A7-9FCB-4201A01AF1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32772" name="3 Slayt Numarası Yer Tutucusu">
            <a:extLst>
              <a:ext uri="{FF2B5EF4-FFF2-40B4-BE49-F238E27FC236}">
                <a16:creationId xmlns:a16="http://schemas.microsoft.com/office/drawing/2014/main" id="{9A8D32B8-78FD-4620-A1A3-40FE3A7DA6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FC7C229-3749-4DBF-9098-9DC52BBE2768}" type="slidenum">
              <a:rPr lang="tr-TR" altLang="tr-TR">
                <a:latin typeface="Calibri" panose="020F0502020204030204" pitchFamily="34" charset="0"/>
              </a:rPr>
              <a:pPr eaLnBrk="1" hangingPunct="1"/>
              <a:t>10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Slayt Görüntüsü Yer Tutucusu">
            <a:extLst>
              <a:ext uri="{FF2B5EF4-FFF2-40B4-BE49-F238E27FC236}">
                <a16:creationId xmlns:a16="http://schemas.microsoft.com/office/drawing/2014/main" id="{F640372E-FC54-4295-8C93-CA89E0A4A0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2 Not Yer Tutucusu">
            <a:extLst>
              <a:ext uri="{FF2B5EF4-FFF2-40B4-BE49-F238E27FC236}">
                <a16:creationId xmlns:a16="http://schemas.microsoft.com/office/drawing/2014/main" id="{A0E71F93-89F8-4FE6-8033-D2229B71B8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33796" name="3 Slayt Numarası Yer Tutucusu">
            <a:extLst>
              <a:ext uri="{FF2B5EF4-FFF2-40B4-BE49-F238E27FC236}">
                <a16:creationId xmlns:a16="http://schemas.microsoft.com/office/drawing/2014/main" id="{A0FC5358-3E44-46F4-B2F4-FCCD27CFF1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C33E19-5A92-42D0-87BC-FAF6968D8859}" type="slidenum">
              <a:rPr lang="tr-TR" altLang="tr-TR">
                <a:latin typeface="Calibri" panose="020F0502020204030204" pitchFamily="34" charset="0"/>
              </a:rPr>
              <a:pPr eaLnBrk="1" hangingPunct="1"/>
              <a:t>11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Slayt Görüntüsü Yer Tutucusu">
            <a:extLst>
              <a:ext uri="{FF2B5EF4-FFF2-40B4-BE49-F238E27FC236}">
                <a16:creationId xmlns:a16="http://schemas.microsoft.com/office/drawing/2014/main" id="{F8856B4B-3426-455B-9437-A341CBAE2C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2 Not Yer Tutucusu">
            <a:extLst>
              <a:ext uri="{FF2B5EF4-FFF2-40B4-BE49-F238E27FC236}">
                <a16:creationId xmlns:a16="http://schemas.microsoft.com/office/drawing/2014/main" id="{D4A13492-2C3F-428D-A597-8B53BFAC3B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34820" name="3 Slayt Numarası Yer Tutucusu">
            <a:extLst>
              <a:ext uri="{FF2B5EF4-FFF2-40B4-BE49-F238E27FC236}">
                <a16:creationId xmlns:a16="http://schemas.microsoft.com/office/drawing/2014/main" id="{BCBE6EF6-23C9-4EA8-87BC-B18C1F1405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A66956-B740-4193-ADB8-ACF36539FBB7}" type="slidenum">
              <a:rPr lang="tr-TR" altLang="tr-TR">
                <a:latin typeface="Calibri" panose="020F0502020204030204" pitchFamily="34" charset="0"/>
              </a:rPr>
              <a:pPr eaLnBrk="1" hangingPunct="1"/>
              <a:t>12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Slayt Görüntüsü Yer Tutucusu">
            <a:extLst>
              <a:ext uri="{FF2B5EF4-FFF2-40B4-BE49-F238E27FC236}">
                <a16:creationId xmlns:a16="http://schemas.microsoft.com/office/drawing/2014/main" id="{1F5BFE65-7A30-40EF-948D-B4788A7A6F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2 Not Yer Tutucusu">
            <a:extLst>
              <a:ext uri="{FF2B5EF4-FFF2-40B4-BE49-F238E27FC236}">
                <a16:creationId xmlns:a16="http://schemas.microsoft.com/office/drawing/2014/main" id="{058AA8D5-E77E-4CDA-A0D6-3629C128AE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35844" name="3 Slayt Numarası Yer Tutucusu">
            <a:extLst>
              <a:ext uri="{FF2B5EF4-FFF2-40B4-BE49-F238E27FC236}">
                <a16:creationId xmlns:a16="http://schemas.microsoft.com/office/drawing/2014/main" id="{59B75E66-5ACE-46E5-9BA4-C2C4C40852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B93A62-AEDB-485E-9E27-4E895372A81B}" type="slidenum">
              <a:rPr lang="tr-TR" altLang="tr-TR">
                <a:latin typeface="Calibri" panose="020F0502020204030204" pitchFamily="34" charset="0"/>
              </a:rPr>
              <a:pPr eaLnBrk="1" hangingPunct="1"/>
              <a:t>13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Slayt Görüntüsü Yer Tutucusu">
            <a:extLst>
              <a:ext uri="{FF2B5EF4-FFF2-40B4-BE49-F238E27FC236}">
                <a16:creationId xmlns:a16="http://schemas.microsoft.com/office/drawing/2014/main" id="{76A1768A-F0A0-47AB-9996-E0477DFBDB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2 Not Yer Tutucusu">
            <a:extLst>
              <a:ext uri="{FF2B5EF4-FFF2-40B4-BE49-F238E27FC236}">
                <a16:creationId xmlns:a16="http://schemas.microsoft.com/office/drawing/2014/main" id="{85E9974D-FC69-4AAD-BDCD-D9B29D2B20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36868" name="3 Slayt Numarası Yer Tutucusu">
            <a:extLst>
              <a:ext uri="{FF2B5EF4-FFF2-40B4-BE49-F238E27FC236}">
                <a16:creationId xmlns:a16="http://schemas.microsoft.com/office/drawing/2014/main" id="{01F190B5-7453-4D1C-98AD-DE729B9EC1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D4B2E23-BF63-41D8-8FAC-0FE005393225}" type="slidenum">
              <a:rPr lang="tr-TR" altLang="tr-TR">
                <a:latin typeface="Calibri" panose="020F0502020204030204" pitchFamily="34" charset="0"/>
              </a:rPr>
              <a:pPr eaLnBrk="1" hangingPunct="1"/>
              <a:t>14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Slayt Görüntüsü Yer Tutucusu">
            <a:extLst>
              <a:ext uri="{FF2B5EF4-FFF2-40B4-BE49-F238E27FC236}">
                <a16:creationId xmlns:a16="http://schemas.microsoft.com/office/drawing/2014/main" id="{937D8B04-CC6B-4744-B898-BBAB62A611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2 Not Yer Tutucusu">
            <a:extLst>
              <a:ext uri="{FF2B5EF4-FFF2-40B4-BE49-F238E27FC236}">
                <a16:creationId xmlns:a16="http://schemas.microsoft.com/office/drawing/2014/main" id="{B2C9E76C-779C-4442-8DB3-DFD433165E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37892" name="3 Slayt Numarası Yer Tutucusu">
            <a:extLst>
              <a:ext uri="{FF2B5EF4-FFF2-40B4-BE49-F238E27FC236}">
                <a16:creationId xmlns:a16="http://schemas.microsoft.com/office/drawing/2014/main" id="{C5DBE361-8E03-4828-B399-C755D18445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D5EE9B-4B3A-4DC5-AE37-D75B5A417CBB}" type="slidenum">
              <a:rPr lang="tr-TR" altLang="tr-TR">
                <a:latin typeface="Calibri" panose="020F0502020204030204" pitchFamily="34" charset="0"/>
              </a:rPr>
              <a:pPr eaLnBrk="1" hangingPunct="1"/>
              <a:t>15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Slayt Görüntüsü Yer Tutucusu">
            <a:extLst>
              <a:ext uri="{FF2B5EF4-FFF2-40B4-BE49-F238E27FC236}">
                <a16:creationId xmlns:a16="http://schemas.microsoft.com/office/drawing/2014/main" id="{188B7C90-930C-4811-9D4A-8A9D125DF0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2 Not Yer Tutucusu">
            <a:extLst>
              <a:ext uri="{FF2B5EF4-FFF2-40B4-BE49-F238E27FC236}">
                <a16:creationId xmlns:a16="http://schemas.microsoft.com/office/drawing/2014/main" id="{D76F8B55-48B1-4B20-9F47-391CE5F281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38916" name="3 Slayt Numarası Yer Tutucusu">
            <a:extLst>
              <a:ext uri="{FF2B5EF4-FFF2-40B4-BE49-F238E27FC236}">
                <a16:creationId xmlns:a16="http://schemas.microsoft.com/office/drawing/2014/main" id="{556468F1-14DC-4A51-B485-C5CC7D40BF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9FF0F8-7B8C-4580-9DC8-D6EBC30BEFA2}" type="slidenum">
              <a:rPr lang="tr-TR" altLang="tr-TR">
                <a:latin typeface="Calibri" panose="020F0502020204030204" pitchFamily="34" charset="0"/>
              </a:rPr>
              <a:pPr eaLnBrk="1" hangingPunct="1"/>
              <a:t>16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Slayt Görüntüsü Yer Tutucusu">
            <a:extLst>
              <a:ext uri="{FF2B5EF4-FFF2-40B4-BE49-F238E27FC236}">
                <a16:creationId xmlns:a16="http://schemas.microsoft.com/office/drawing/2014/main" id="{469D886E-A491-487F-B1A9-0D0B969463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Not Yer Tutucusu">
            <a:extLst>
              <a:ext uri="{FF2B5EF4-FFF2-40B4-BE49-F238E27FC236}">
                <a16:creationId xmlns:a16="http://schemas.microsoft.com/office/drawing/2014/main" id="{1949A3AB-31DA-4B2A-BB0A-246AB35FA9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39940" name="3 Slayt Numarası Yer Tutucusu">
            <a:extLst>
              <a:ext uri="{FF2B5EF4-FFF2-40B4-BE49-F238E27FC236}">
                <a16:creationId xmlns:a16="http://schemas.microsoft.com/office/drawing/2014/main" id="{B2A70304-4508-4A95-A749-1244EABC9F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28E00F-696F-4693-B48F-36DC25B24E2D}" type="slidenum">
              <a:rPr lang="tr-TR" altLang="tr-TR">
                <a:latin typeface="Calibri" panose="020F0502020204030204" pitchFamily="34" charset="0"/>
              </a:rPr>
              <a:pPr eaLnBrk="1" hangingPunct="1"/>
              <a:t>17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Slayt Görüntüsü Yer Tutucusu">
            <a:extLst>
              <a:ext uri="{FF2B5EF4-FFF2-40B4-BE49-F238E27FC236}">
                <a16:creationId xmlns:a16="http://schemas.microsoft.com/office/drawing/2014/main" id="{B09E113D-2574-4D56-8CD0-DD7282FE9B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Not Yer Tutucusu">
            <a:extLst>
              <a:ext uri="{FF2B5EF4-FFF2-40B4-BE49-F238E27FC236}">
                <a16:creationId xmlns:a16="http://schemas.microsoft.com/office/drawing/2014/main" id="{9C479F00-0DB8-4583-AD50-1C5B801DCB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40964" name="3 Slayt Numarası Yer Tutucusu">
            <a:extLst>
              <a:ext uri="{FF2B5EF4-FFF2-40B4-BE49-F238E27FC236}">
                <a16:creationId xmlns:a16="http://schemas.microsoft.com/office/drawing/2014/main" id="{F4E92EBC-61BC-4604-937A-CD44C99D54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8F4C1E-2C65-4BAD-B5FA-8AFBFF73D259}" type="slidenum">
              <a:rPr lang="tr-TR" altLang="tr-TR">
                <a:latin typeface="Calibri" panose="020F0502020204030204" pitchFamily="34" charset="0"/>
              </a:rPr>
              <a:pPr eaLnBrk="1" hangingPunct="1"/>
              <a:t>18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Slayt Görüntüsü Yer Tutucusu">
            <a:extLst>
              <a:ext uri="{FF2B5EF4-FFF2-40B4-BE49-F238E27FC236}">
                <a16:creationId xmlns:a16="http://schemas.microsoft.com/office/drawing/2014/main" id="{3236C39C-9E4F-4515-9DFB-CC50CA04AF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2 Not Yer Tutucusu">
            <a:extLst>
              <a:ext uri="{FF2B5EF4-FFF2-40B4-BE49-F238E27FC236}">
                <a16:creationId xmlns:a16="http://schemas.microsoft.com/office/drawing/2014/main" id="{931BC28F-6069-45C5-A622-8FCD784B19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41988" name="3 Slayt Numarası Yer Tutucusu">
            <a:extLst>
              <a:ext uri="{FF2B5EF4-FFF2-40B4-BE49-F238E27FC236}">
                <a16:creationId xmlns:a16="http://schemas.microsoft.com/office/drawing/2014/main" id="{F2281A9F-A803-48D9-8A53-D69655D708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881AD6-D5B4-4264-8E06-E516709B3FD0}" type="slidenum">
              <a:rPr lang="tr-TR" altLang="tr-TR">
                <a:latin typeface="Calibri" panose="020F0502020204030204" pitchFamily="34" charset="0"/>
              </a:rPr>
              <a:pPr eaLnBrk="1" hangingPunct="1"/>
              <a:t>19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Slayt Görüntüsü Yer Tutucusu">
            <a:extLst>
              <a:ext uri="{FF2B5EF4-FFF2-40B4-BE49-F238E27FC236}">
                <a16:creationId xmlns:a16="http://schemas.microsoft.com/office/drawing/2014/main" id="{6DAECF7B-E0FB-4FBC-8903-80641C3F50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Not Yer Tutucusu">
            <a:extLst>
              <a:ext uri="{FF2B5EF4-FFF2-40B4-BE49-F238E27FC236}">
                <a16:creationId xmlns:a16="http://schemas.microsoft.com/office/drawing/2014/main" id="{2FE08C8A-773A-4F9F-BDA0-D00DBDBA3A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4580" name="3 Slayt Numarası Yer Tutucusu">
            <a:extLst>
              <a:ext uri="{FF2B5EF4-FFF2-40B4-BE49-F238E27FC236}">
                <a16:creationId xmlns:a16="http://schemas.microsoft.com/office/drawing/2014/main" id="{43597346-ED60-4F57-8FE2-298986F05B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3F1F05-D113-4A29-8EBC-EA228A3AD1FF}" type="slidenum">
              <a:rPr lang="tr-TR" altLang="tr-TR">
                <a:latin typeface="Calibri" panose="020F0502020204030204" pitchFamily="34" charset="0"/>
              </a:rPr>
              <a:pPr eaLnBrk="1" hangingPunct="1"/>
              <a:t>2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Slayt Görüntüsü Yer Tutucusu">
            <a:extLst>
              <a:ext uri="{FF2B5EF4-FFF2-40B4-BE49-F238E27FC236}">
                <a16:creationId xmlns:a16="http://schemas.microsoft.com/office/drawing/2014/main" id="{1B03E37E-95F7-4547-A2C7-E3838B86B7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2 Not Yer Tutucusu">
            <a:extLst>
              <a:ext uri="{FF2B5EF4-FFF2-40B4-BE49-F238E27FC236}">
                <a16:creationId xmlns:a16="http://schemas.microsoft.com/office/drawing/2014/main" id="{B3745BE8-9AFB-4807-924D-B64283F2F6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5604" name="3 Slayt Numarası Yer Tutucusu">
            <a:extLst>
              <a:ext uri="{FF2B5EF4-FFF2-40B4-BE49-F238E27FC236}">
                <a16:creationId xmlns:a16="http://schemas.microsoft.com/office/drawing/2014/main" id="{83B0882F-3116-4B5A-A433-67F0F0E580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79F04F-2A7D-483A-88DC-C1248030F11A}" type="slidenum">
              <a:rPr lang="tr-TR" altLang="tr-TR">
                <a:latin typeface="Calibri" panose="020F0502020204030204" pitchFamily="34" charset="0"/>
              </a:rPr>
              <a:pPr eaLnBrk="1" hangingPunct="1"/>
              <a:t>3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Slayt Görüntüsü Yer Tutucusu">
            <a:extLst>
              <a:ext uri="{FF2B5EF4-FFF2-40B4-BE49-F238E27FC236}">
                <a16:creationId xmlns:a16="http://schemas.microsoft.com/office/drawing/2014/main" id="{816A6277-0F1A-48FD-BB0D-A41A462148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2 Not Yer Tutucusu">
            <a:extLst>
              <a:ext uri="{FF2B5EF4-FFF2-40B4-BE49-F238E27FC236}">
                <a16:creationId xmlns:a16="http://schemas.microsoft.com/office/drawing/2014/main" id="{558F78D4-85D5-4643-AE84-15D00F425E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6628" name="3 Slayt Numarası Yer Tutucusu">
            <a:extLst>
              <a:ext uri="{FF2B5EF4-FFF2-40B4-BE49-F238E27FC236}">
                <a16:creationId xmlns:a16="http://schemas.microsoft.com/office/drawing/2014/main" id="{E183D4C1-749B-4762-B515-5AAC29BC7E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819A252-9E65-41A1-95D7-48C3614FF433}" type="slidenum">
              <a:rPr lang="tr-TR" altLang="tr-TR">
                <a:latin typeface="Calibri" panose="020F0502020204030204" pitchFamily="34" charset="0"/>
              </a:rPr>
              <a:pPr eaLnBrk="1" hangingPunct="1"/>
              <a:t>4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Slayt Görüntüsü Yer Tutucusu">
            <a:extLst>
              <a:ext uri="{FF2B5EF4-FFF2-40B4-BE49-F238E27FC236}">
                <a16:creationId xmlns:a16="http://schemas.microsoft.com/office/drawing/2014/main" id="{DBAD4211-2118-4ADF-8B58-4B5F358232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2 Not Yer Tutucusu">
            <a:extLst>
              <a:ext uri="{FF2B5EF4-FFF2-40B4-BE49-F238E27FC236}">
                <a16:creationId xmlns:a16="http://schemas.microsoft.com/office/drawing/2014/main" id="{DD6542EF-AE47-4C34-8B4D-4723936444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7652" name="3 Slayt Numarası Yer Tutucusu">
            <a:extLst>
              <a:ext uri="{FF2B5EF4-FFF2-40B4-BE49-F238E27FC236}">
                <a16:creationId xmlns:a16="http://schemas.microsoft.com/office/drawing/2014/main" id="{459E4CB6-2401-449C-8336-0E5B1FCF52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0B5A11-B30A-44B8-9692-A0E6190C4811}" type="slidenum">
              <a:rPr lang="tr-TR" altLang="tr-TR">
                <a:latin typeface="Calibri" panose="020F0502020204030204" pitchFamily="34" charset="0"/>
              </a:rPr>
              <a:pPr eaLnBrk="1" hangingPunct="1"/>
              <a:t>5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Slayt Görüntüsü Yer Tutucusu">
            <a:extLst>
              <a:ext uri="{FF2B5EF4-FFF2-40B4-BE49-F238E27FC236}">
                <a16:creationId xmlns:a16="http://schemas.microsoft.com/office/drawing/2014/main" id="{F9DB9B39-4305-4EB2-9A13-57602439CA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2 Not Yer Tutucusu">
            <a:extLst>
              <a:ext uri="{FF2B5EF4-FFF2-40B4-BE49-F238E27FC236}">
                <a16:creationId xmlns:a16="http://schemas.microsoft.com/office/drawing/2014/main" id="{86A8A364-E810-490B-AA8F-B4A6173CC6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8676" name="3 Slayt Numarası Yer Tutucusu">
            <a:extLst>
              <a:ext uri="{FF2B5EF4-FFF2-40B4-BE49-F238E27FC236}">
                <a16:creationId xmlns:a16="http://schemas.microsoft.com/office/drawing/2014/main" id="{BC15F8A8-A6C1-4EFB-BE43-F75037B6C0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59869E-783D-4A2B-962C-65ED5B1A1B49}" type="slidenum">
              <a:rPr lang="tr-TR" altLang="tr-TR">
                <a:latin typeface="Calibri" panose="020F0502020204030204" pitchFamily="34" charset="0"/>
              </a:rPr>
              <a:pPr eaLnBrk="1" hangingPunct="1"/>
              <a:t>6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Slayt Görüntüsü Yer Tutucusu">
            <a:extLst>
              <a:ext uri="{FF2B5EF4-FFF2-40B4-BE49-F238E27FC236}">
                <a16:creationId xmlns:a16="http://schemas.microsoft.com/office/drawing/2014/main" id="{8F61530E-3B11-474B-9EE0-EB4A03FE5C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2 Not Yer Tutucusu">
            <a:extLst>
              <a:ext uri="{FF2B5EF4-FFF2-40B4-BE49-F238E27FC236}">
                <a16:creationId xmlns:a16="http://schemas.microsoft.com/office/drawing/2014/main" id="{F067B39A-EF30-4C9A-984C-EFE5AE285F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9700" name="3 Slayt Numarası Yer Tutucusu">
            <a:extLst>
              <a:ext uri="{FF2B5EF4-FFF2-40B4-BE49-F238E27FC236}">
                <a16:creationId xmlns:a16="http://schemas.microsoft.com/office/drawing/2014/main" id="{A8C10258-BD2E-479A-9C6D-FFBF51DFA5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8D49C1-2C97-4C39-BDFD-58505429C583}" type="slidenum">
              <a:rPr lang="tr-TR" altLang="tr-TR">
                <a:latin typeface="Calibri" panose="020F0502020204030204" pitchFamily="34" charset="0"/>
              </a:rPr>
              <a:pPr eaLnBrk="1" hangingPunct="1"/>
              <a:t>7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Slayt Görüntüsü Yer Tutucusu">
            <a:extLst>
              <a:ext uri="{FF2B5EF4-FFF2-40B4-BE49-F238E27FC236}">
                <a16:creationId xmlns:a16="http://schemas.microsoft.com/office/drawing/2014/main" id="{C04FE5B9-C848-4EF8-88E8-D10BCD8516D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Not Yer Tutucusu">
            <a:extLst>
              <a:ext uri="{FF2B5EF4-FFF2-40B4-BE49-F238E27FC236}">
                <a16:creationId xmlns:a16="http://schemas.microsoft.com/office/drawing/2014/main" id="{8500FA35-B63F-4902-BC7D-FFD65A591D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30724" name="3 Slayt Numarası Yer Tutucusu">
            <a:extLst>
              <a:ext uri="{FF2B5EF4-FFF2-40B4-BE49-F238E27FC236}">
                <a16:creationId xmlns:a16="http://schemas.microsoft.com/office/drawing/2014/main" id="{B9811EEC-7096-461C-923F-81D3338E7C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DD6B06-45A1-47B4-BEF0-2C286A8E567A}" type="slidenum">
              <a:rPr lang="tr-TR" altLang="tr-TR">
                <a:latin typeface="Calibri" panose="020F0502020204030204" pitchFamily="34" charset="0"/>
              </a:rPr>
              <a:pPr eaLnBrk="1" hangingPunct="1"/>
              <a:t>8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Slayt Görüntüsü Yer Tutucusu">
            <a:extLst>
              <a:ext uri="{FF2B5EF4-FFF2-40B4-BE49-F238E27FC236}">
                <a16:creationId xmlns:a16="http://schemas.microsoft.com/office/drawing/2014/main" id="{9C870B5A-9CB2-4025-9F04-2DBFEBD3F6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2 Not Yer Tutucusu">
            <a:extLst>
              <a:ext uri="{FF2B5EF4-FFF2-40B4-BE49-F238E27FC236}">
                <a16:creationId xmlns:a16="http://schemas.microsoft.com/office/drawing/2014/main" id="{80619CBA-B0F6-42F7-8317-A03CC84D0C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31748" name="3 Slayt Numarası Yer Tutucusu">
            <a:extLst>
              <a:ext uri="{FF2B5EF4-FFF2-40B4-BE49-F238E27FC236}">
                <a16:creationId xmlns:a16="http://schemas.microsoft.com/office/drawing/2014/main" id="{8DDB166C-1B6A-4ABB-AB4E-96885A7820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706F5A-8695-4A72-8A0C-938C8BF4A6AC}" type="slidenum">
              <a:rPr lang="tr-TR" altLang="tr-TR">
                <a:latin typeface="Calibri" panose="020F0502020204030204" pitchFamily="34" charset="0"/>
              </a:rPr>
              <a:pPr eaLnBrk="1" hangingPunct="1"/>
              <a:t>9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9 Veri Yer Tutucusu">
            <a:extLst>
              <a:ext uri="{FF2B5EF4-FFF2-40B4-BE49-F238E27FC236}">
                <a16:creationId xmlns:a16="http://schemas.microsoft.com/office/drawing/2014/main" id="{AE68A7BF-4970-46FF-876F-C6FC48283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94EFD-6DF7-4E41-BD0F-DE73390DA6D3}" type="datetimeFigureOut">
              <a:rPr lang="tr-TR"/>
              <a:pPr>
                <a:defRPr/>
              </a:pPr>
              <a:t>18.11.2018</a:t>
            </a:fld>
            <a:endParaRPr lang="tr-TR"/>
          </a:p>
        </p:txBody>
      </p:sp>
      <p:sp>
        <p:nvSpPr>
          <p:cNvPr id="5" name="21 Altbilgi Yer Tutucusu">
            <a:extLst>
              <a:ext uri="{FF2B5EF4-FFF2-40B4-BE49-F238E27FC236}">
                <a16:creationId xmlns:a16="http://schemas.microsoft.com/office/drawing/2014/main" id="{034DEF5D-3E51-4EE5-BBB4-73468BDD7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>
            <a:extLst>
              <a:ext uri="{FF2B5EF4-FFF2-40B4-BE49-F238E27FC236}">
                <a16:creationId xmlns:a16="http://schemas.microsoft.com/office/drawing/2014/main" id="{078124D8-A60F-436E-A53D-C6B08DB3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8B674-69AE-407D-A052-F1F17190746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6604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>
            <a:extLst>
              <a:ext uri="{FF2B5EF4-FFF2-40B4-BE49-F238E27FC236}">
                <a16:creationId xmlns:a16="http://schemas.microsoft.com/office/drawing/2014/main" id="{ADCE6901-6F9E-4D58-9448-C10846B04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9FCB6-892B-4B70-BAF9-D7913C214DFA}" type="datetimeFigureOut">
              <a:rPr lang="tr-TR"/>
              <a:pPr>
                <a:defRPr/>
              </a:pPr>
              <a:t>18.11.2018</a:t>
            </a:fld>
            <a:endParaRPr lang="tr-TR"/>
          </a:p>
        </p:txBody>
      </p:sp>
      <p:sp>
        <p:nvSpPr>
          <p:cNvPr id="5" name="21 Altbilgi Yer Tutucusu">
            <a:extLst>
              <a:ext uri="{FF2B5EF4-FFF2-40B4-BE49-F238E27FC236}">
                <a16:creationId xmlns:a16="http://schemas.microsoft.com/office/drawing/2014/main" id="{9758F096-FC6E-4803-8078-9032CA04B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>
            <a:extLst>
              <a:ext uri="{FF2B5EF4-FFF2-40B4-BE49-F238E27FC236}">
                <a16:creationId xmlns:a16="http://schemas.microsoft.com/office/drawing/2014/main" id="{2D5286E4-67CE-47E7-85A4-37C916758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B6A3F-B0F9-4A34-86C2-F1BF88B753E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1075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>
            <a:extLst>
              <a:ext uri="{FF2B5EF4-FFF2-40B4-BE49-F238E27FC236}">
                <a16:creationId xmlns:a16="http://schemas.microsoft.com/office/drawing/2014/main" id="{EEBD60AC-3E4F-49C3-AF2C-320ADFFF5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D6AC3-D082-4BDB-B8B7-E20FF414A3A6}" type="datetimeFigureOut">
              <a:rPr lang="tr-TR"/>
              <a:pPr>
                <a:defRPr/>
              </a:pPr>
              <a:t>18.11.2018</a:t>
            </a:fld>
            <a:endParaRPr lang="tr-TR"/>
          </a:p>
        </p:txBody>
      </p:sp>
      <p:sp>
        <p:nvSpPr>
          <p:cNvPr id="5" name="21 Altbilgi Yer Tutucusu">
            <a:extLst>
              <a:ext uri="{FF2B5EF4-FFF2-40B4-BE49-F238E27FC236}">
                <a16:creationId xmlns:a16="http://schemas.microsoft.com/office/drawing/2014/main" id="{2A7A3792-80B5-40CE-B01C-6F5539C82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>
            <a:extLst>
              <a:ext uri="{FF2B5EF4-FFF2-40B4-BE49-F238E27FC236}">
                <a16:creationId xmlns:a16="http://schemas.microsoft.com/office/drawing/2014/main" id="{C5C468F7-1B4E-4B0D-9E41-B5FACA223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1FE45-ABC5-4B68-9867-122C41E4044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559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>
            <a:extLst>
              <a:ext uri="{FF2B5EF4-FFF2-40B4-BE49-F238E27FC236}">
                <a16:creationId xmlns:a16="http://schemas.microsoft.com/office/drawing/2014/main" id="{E1271C8C-F857-4E6A-B364-DEE03BAC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2C933-475A-4DB0-BB37-26A71298E6EF}" type="datetimeFigureOut">
              <a:rPr lang="tr-TR"/>
              <a:pPr>
                <a:defRPr/>
              </a:pPr>
              <a:t>18.11.2018</a:t>
            </a:fld>
            <a:endParaRPr lang="tr-TR"/>
          </a:p>
        </p:txBody>
      </p:sp>
      <p:sp>
        <p:nvSpPr>
          <p:cNvPr id="5" name="21 Altbilgi Yer Tutucusu">
            <a:extLst>
              <a:ext uri="{FF2B5EF4-FFF2-40B4-BE49-F238E27FC236}">
                <a16:creationId xmlns:a16="http://schemas.microsoft.com/office/drawing/2014/main" id="{D691E880-5627-40DF-9317-E5966E5F9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>
            <a:extLst>
              <a:ext uri="{FF2B5EF4-FFF2-40B4-BE49-F238E27FC236}">
                <a16:creationId xmlns:a16="http://schemas.microsoft.com/office/drawing/2014/main" id="{15F3D1F1-E791-4BDA-AEFE-425BEDC9E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5E8DA-3188-4205-A533-E487245D24E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5320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9 Veri Yer Tutucusu">
            <a:extLst>
              <a:ext uri="{FF2B5EF4-FFF2-40B4-BE49-F238E27FC236}">
                <a16:creationId xmlns:a16="http://schemas.microsoft.com/office/drawing/2014/main" id="{33686CBC-2144-4EA4-BEC3-B8EFE8A25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FDC95-BF09-433B-95A8-ECA109587099}" type="datetimeFigureOut">
              <a:rPr lang="tr-TR"/>
              <a:pPr>
                <a:defRPr/>
              </a:pPr>
              <a:t>18.11.2018</a:t>
            </a:fld>
            <a:endParaRPr lang="tr-TR"/>
          </a:p>
        </p:txBody>
      </p:sp>
      <p:sp>
        <p:nvSpPr>
          <p:cNvPr id="5" name="21 Altbilgi Yer Tutucusu">
            <a:extLst>
              <a:ext uri="{FF2B5EF4-FFF2-40B4-BE49-F238E27FC236}">
                <a16:creationId xmlns:a16="http://schemas.microsoft.com/office/drawing/2014/main" id="{33F8DFDE-D10D-4A97-9307-61A331B9E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>
            <a:extLst>
              <a:ext uri="{FF2B5EF4-FFF2-40B4-BE49-F238E27FC236}">
                <a16:creationId xmlns:a16="http://schemas.microsoft.com/office/drawing/2014/main" id="{A849E607-C0ED-4EE3-B342-567D0842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3A543-1D98-4AC9-B046-B3BFBC50BE2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4802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9 Veri Yer Tutucusu">
            <a:extLst>
              <a:ext uri="{FF2B5EF4-FFF2-40B4-BE49-F238E27FC236}">
                <a16:creationId xmlns:a16="http://schemas.microsoft.com/office/drawing/2014/main" id="{A97E50B7-E7BF-404D-A6DE-1E0327CC0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15EAA-39A4-42BC-B601-C411E099F903}" type="datetimeFigureOut">
              <a:rPr lang="tr-TR"/>
              <a:pPr>
                <a:defRPr/>
              </a:pPr>
              <a:t>18.11.2018</a:t>
            </a:fld>
            <a:endParaRPr lang="tr-TR"/>
          </a:p>
        </p:txBody>
      </p:sp>
      <p:sp>
        <p:nvSpPr>
          <p:cNvPr id="6" name="21 Altbilgi Yer Tutucusu">
            <a:extLst>
              <a:ext uri="{FF2B5EF4-FFF2-40B4-BE49-F238E27FC236}">
                <a16:creationId xmlns:a16="http://schemas.microsoft.com/office/drawing/2014/main" id="{C568D729-85E9-478B-8333-0FEE73C76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>
            <a:extLst>
              <a:ext uri="{FF2B5EF4-FFF2-40B4-BE49-F238E27FC236}">
                <a16:creationId xmlns:a16="http://schemas.microsoft.com/office/drawing/2014/main" id="{85621415-420E-4DC5-BC0D-96F52E49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15E89-80F9-4218-8AB1-2941F68D819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5480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9 Veri Yer Tutucusu">
            <a:extLst>
              <a:ext uri="{FF2B5EF4-FFF2-40B4-BE49-F238E27FC236}">
                <a16:creationId xmlns:a16="http://schemas.microsoft.com/office/drawing/2014/main" id="{121D45CE-3036-432C-BC22-DC43C8F73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4EB7C-5582-44DD-BCAB-5E982C9E34BC}" type="datetimeFigureOut">
              <a:rPr lang="tr-TR"/>
              <a:pPr>
                <a:defRPr/>
              </a:pPr>
              <a:t>18.11.2018</a:t>
            </a:fld>
            <a:endParaRPr lang="tr-TR"/>
          </a:p>
        </p:txBody>
      </p:sp>
      <p:sp>
        <p:nvSpPr>
          <p:cNvPr id="8" name="21 Altbilgi Yer Tutucusu">
            <a:extLst>
              <a:ext uri="{FF2B5EF4-FFF2-40B4-BE49-F238E27FC236}">
                <a16:creationId xmlns:a16="http://schemas.microsoft.com/office/drawing/2014/main" id="{75CB7FEA-D10E-4A38-9107-870F02394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>
            <a:extLst>
              <a:ext uri="{FF2B5EF4-FFF2-40B4-BE49-F238E27FC236}">
                <a16:creationId xmlns:a16="http://schemas.microsoft.com/office/drawing/2014/main" id="{EC4B9ED5-B9E5-4BA8-A695-4168DF357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F3194-CE75-4CFD-9C2D-B1ED5B972BB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7915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9 Veri Yer Tutucusu">
            <a:extLst>
              <a:ext uri="{FF2B5EF4-FFF2-40B4-BE49-F238E27FC236}">
                <a16:creationId xmlns:a16="http://schemas.microsoft.com/office/drawing/2014/main" id="{F15C396D-BB63-4F39-8CF1-5806C6EB7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2C08C-4745-49BE-97BF-1CC215AA0D3D}" type="datetimeFigureOut">
              <a:rPr lang="tr-TR"/>
              <a:pPr>
                <a:defRPr/>
              </a:pPr>
              <a:t>18.11.2018</a:t>
            </a:fld>
            <a:endParaRPr lang="tr-TR"/>
          </a:p>
        </p:txBody>
      </p:sp>
      <p:sp>
        <p:nvSpPr>
          <p:cNvPr id="4" name="21 Altbilgi Yer Tutucusu">
            <a:extLst>
              <a:ext uri="{FF2B5EF4-FFF2-40B4-BE49-F238E27FC236}">
                <a16:creationId xmlns:a16="http://schemas.microsoft.com/office/drawing/2014/main" id="{C409138D-19B5-426F-91E4-899E2FE16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>
            <a:extLst>
              <a:ext uri="{FF2B5EF4-FFF2-40B4-BE49-F238E27FC236}">
                <a16:creationId xmlns:a16="http://schemas.microsoft.com/office/drawing/2014/main" id="{2E003E72-B189-43BA-96A7-39850264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B7CD0-2C0B-4282-A781-69AF77477C9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6954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>
            <a:extLst>
              <a:ext uri="{FF2B5EF4-FFF2-40B4-BE49-F238E27FC236}">
                <a16:creationId xmlns:a16="http://schemas.microsoft.com/office/drawing/2014/main" id="{19465CD0-A2A4-438E-AFC9-31F631D2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51127-5166-4331-B7AF-CFB7FB3AFB78}" type="datetimeFigureOut">
              <a:rPr lang="tr-TR"/>
              <a:pPr>
                <a:defRPr/>
              </a:pPr>
              <a:t>18.11.2018</a:t>
            </a:fld>
            <a:endParaRPr lang="tr-TR"/>
          </a:p>
        </p:txBody>
      </p:sp>
      <p:sp>
        <p:nvSpPr>
          <p:cNvPr id="3" name="21 Altbilgi Yer Tutucusu">
            <a:extLst>
              <a:ext uri="{FF2B5EF4-FFF2-40B4-BE49-F238E27FC236}">
                <a16:creationId xmlns:a16="http://schemas.microsoft.com/office/drawing/2014/main" id="{AB658D53-B0C1-482C-AB6F-1B3B7D1A4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>
            <a:extLst>
              <a:ext uri="{FF2B5EF4-FFF2-40B4-BE49-F238E27FC236}">
                <a16:creationId xmlns:a16="http://schemas.microsoft.com/office/drawing/2014/main" id="{6C7A0BA9-27A2-46D0-936D-B43C8319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D2A59-B47A-4AB8-8C98-590440CD2FC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5430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9 Veri Yer Tutucusu">
            <a:extLst>
              <a:ext uri="{FF2B5EF4-FFF2-40B4-BE49-F238E27FC236}">
                <a16:creationId xmlns:a16="http://schemas.microsoft.com/office/drawing/2014/main" id="{B5118B24-196E-4D2F-B131-23EEA0AA8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66A8F-7CF2-4ED3-AA14-A40F9DEAA45E}" type="datetimeFigureOut">
              <a:rPr lang="tr-TR"/>
              <a:pPr>
                <a:defRPr/>
              </a:pPr>
              <a:t>18.11.2018</a:t>
            </a:fld>
            <a:endParaRPr lang="tr-TR"/>
          </a:p>
        </p:txBody>
      </p:sp>
      <p:sp>
        <p:nvSpPr>
          <p:cNvPr id="6" name="21 Altbilgi Yer Tutucusu">
            <a:extLst>
              <a:ext uri="{FF2B5EF4-FFF2-40B4-BE49-F238E27FC236}">
                <a16:creationId xmlns:a16="http://schemas.microsoft.com/office/drawing/2014/main" id="{A295142C-5C75-442A-8BB3-E5C2A2720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>
            <a:extLst>
              <a:ext uri="{FF2B5EF4-FFF2-40B4-BE49-F238E27FC236}">
                <a16:creationId xmlns:a16="http://schemas.microsoft.com/office/drawing/2014/main" id="{9FFA839E-4C6E-4234-BD26-D2DC82DE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45883-843F-4C71-A324-C89A81F658E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6753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>
            <a:extLst>
              <a:ext uri="{FF2B5EF4-FFF2-40B4-BE49-F238E27FC236}">
                <a16:creationId xmlns:a16="http://schemas.microsoft.com/office/drawing/2014/main" id="{7DC98D07-06CB-453F-8F1F-2295BB918AF3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4 Dik Üçgen">
            <a:extLst>
              <a:ext uri="{FF2B5EF4-FFF2-40B4-BE49-F238E27FC236}">
                <a16:creationId xmlns:a16="http://schemas.microsoft.com/office/drawing/2014/main" id="{9BEC7B6A-6393-4A28-AA9E-6FFD726BD1F3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5 Serbest Form">
            <a:extLst>
              <a:ext uri="{FF2B5EF4-FFF2-40B4-BE49-F238E27FC236}">
                <a16:creationId xmlns:a16="http://schemas.microsoft.com/office/drawing/2014/main" id="{A2E17427-A9F6-4855-B107-860902747BF6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6 Serbest Form">
            <a:extLst>
              <a:ext uri="{FF2B5EF4-FFF2-40B4-BE49-F238E27FC236}">
                <a16:creationId xmlns:a16="http://schemas.microsoft.com/office/drawing/2014/main" id="{C0B2FFF8-961E-410D-933B-E75E165F91AC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>
            <a:extLst>
              <a:ext uri="{FF2B5EF4-FFF2-40B4-BE49-F238E27FC236}">
                <a16:creationId xmlns:a16="http://schemas.microsoft.com/office/drawing/2014/main" id="{838960BE-95B3-4644-9404-F77C9ED65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0111D-98FA-49E3-B47F-D30DAF9FC769}" type="datetimeFigureOut">
              <a:rPr lang="tr-TR"/>
              <a:pPr>
                <a:defRPr/>
              </a:pPr>
              <a:t>18.11.2018</a:t>
            </a:fld>
            <a:endParaRPr lang="tr-TR"/>
          </a:p>
        </p:txBody>
      </p:sp>
      <p:sp>
        <p:nvSpPr>
          <p:cNvPr id="10" name="5 Altbilgi Yer Tutucusu">
            <a:extLst>
              <a:ext uri="{FF2B5EF4-FFF2-40B4-BE49-F238E27FC236}">
                <a16:creationId xmlns:a16="http://schemas.microsoft.com/office/drawing/2014/main" id="{9B8D6AB6-9E0F-431F-87CB-B95A0C88C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>
            <a:extLst>
              <a:ext uri="{FF2B5EF4-FFF2-40B4-BE49-F238E27FC236}">
                <a16:creationId xmlns:a16="http://schemas.microsoft.com/office/drawing/2014/main" id="{4D2D3FF7-1E8A-472F-BB9F-763DFE42D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2E15ABEC-5565-496D-8AEE-9CE3A7E1510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4143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>
            <a:extLst>
              <a:ext uri="{FF2B5EF4-FFF2-40B4-BE49-F238E27FC236}">
                <a16:creationId xmlns:a16="http://schemas.microsoft.com/office/drawing/2014/main" id="{6098C70F-7216-4CCD-A14E-C22C5E9ED204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Serbest Form">
            <a:extLst>
              <a:ext uri="{FF2B5EF4-FFF2-40B4-BE49-F238E27FC236}">
                <a16:creationId xmlns:a16="http://schemas.microsoft.com/office/drawing/2014/main" id="{E61A4F24-BD7B-4FE0-855C-1C0483F9E548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Başlık Yer Tutucusu">
            <a:extLst>
              <a:ext uri="{FF2B5EF4-FFF2-40B4-BE49-F238E27FC236}">
                <a16:creationId xmlns:a16="http://schemas.microsoft.com/office/drawing/2014/main" id="{B46C382F-C895-4140-B789-7365760EE62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  <a:endParaRPr lang="en-US" altLang="tr-TR"/>
          </a:p>
        </p:txBody>
      </p:sp>
      <p:sp>
        <p:nvSpPr>
          <p:cNvPr id="1029" name="29 Metin Yer Tutucusu">
            <a:extLst>
              <a:ext uri="{FF2B5EF4-FFF2-40B4-BE49-F238E27FC236}">
                <a16:creationId xmlns:a16="http://schemas.microsoft.com/office/drawing/2014/main" id="{9C55F8EB-8A12-46AB-976C-95D3F9C785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  <a:endParaRPr lang="en-US" altLang="tr-TR"/>
          </a:p>
        </p:txBody>
      </p:sp>
      <p:sp>
        <p:nvSpPr>
          <p:cNvPr id="10" name="9 Veri Yer Tutucusu">
            <a:extLst>
              <a:ext uri="{FF2B5EF4-FFF2-40B4-BE49-F238E27FC236}">
                <a16:creationId xmlns:a16="http://schemas.microsoft.com/office/drawing/2014/main" id="{76B0DB2F-BCC1-45CE-A968-AACCEDEF0E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6402DA-0FC8-4559-91EA-78AE7CF0E262}" type="datetimeFigureOut">
              <a:rPr lang="tr-TR"/>
              <a:pPr>
                <a:defRPr/>
              </a:pPr>
              <a:t>18.11.2018</a:t>
            </a:fld>
            <a:endParaRPr lang="tr-TR"/>
          </a:p>
        </p:txBody>
      </p:sp>
      <p:sp>
        <p:nvSpPr>
          <p:cNvPr id="22" name="21 Altbilgi Yer Tutucusu">
            <a:extLst>
              <a:ext uri="{FF2B5EF4-FFF2-40B4-BE49-F238E27FC236}">
                <a16:creationId xmlns:a16="http://schemas.microsoft.com/office/drawing/2014/main" id="{4EB28781-4EDD-4D30-A97C-257619F55C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>
            <a:extLst>
              <a:ext uri="{FF2B5EF4-FFF2-40B4-BE49-F238E27FC236}">
                <a16:creationId xmlns:a16="http://schemas.microsoft.com/office/drawing/2014/main" id="{F7E7B8B9-1527-4FBF-9421-C879B6F97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82EADEA2-8C28-46C0-A4BD-DB383821D6F9}" type="slidenum">
              <a:rPr lang="tr-TR" altLang="tr-TR"/>
              <a:pPr/>
              <a:t>‹#›</a:t>
            </a:fld>
            <a:endParaRPr lang="tr-TR" altLang="tr-TR"/>
          </a:p>
        </p:txBody>
      </p:sp>
      <p:grpSp>
        <p:nvGrpSpPr>
          <p:cNvPr id="1033" name="1 Grup">
            <a:extLst>
              <a:ext uri="{FF2B5EF4-FFF2-40B4-BE49-F238E27FC236}">
                <a16:creationId xmlns:a16="http://schemas.microsoft.com/office/drawing/2014/main" id="{C95AA86D-5FD8-41CE-A44C-8E8512129BDC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>
              <a:extLst>
                <a:ext uri="{FF2B5EF4-FFF2-40B4-BE49-F238E27FC236}">
                  <a16:creationId xmlns:a16="http://schemas.microsoft.com/office/drawing/2014/main" id="{F7949C1F-60B9-4123-A393-528134D10C18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12 Serbest Form">
              <a:extLst>
                <a:ext uri="{FF2B5EF4-FFF2-40B4-BE49-F238E27FC236}">
                  <a16:creationId xmlns:a16="http://schemas.microsoft.com/office/drawing/2014/main" id="{193CC3E0-6EAB-491C-AF90-F94BEA1D7A55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5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images.google.com.tr/imgres?imgurl=http://www.fizikist.com/images/icerikresim/ders-madde_clip_image021.gif&amp;imgrefurl=http://www.webfizik.net/index.php?cat=5&amp;usg=__i1SMWgQWwVZMrx8uYrodxUL_EE4=&amp;h=138&amp;w=172&amp;sz=2&amp;hl=tr&amp;start=99&amp;sig2=oypD89YCGx6_xzAJ8zWI3Q&amp;um=1&amp;tbnid=XwfpgMTV1tOlgM:&amp;tbnh=80&amp;tbnw=100&amp;prev=/images?q=s%C4%B1v%C4%B1lar%C4%B1n+kald%C4%B1rma+kuvveti&amp;ndsp=18&amp;hl=tr&amp;sa=N&amp;start=90&amp;um=1&amp;ei=rSSBSr7PEYKOjAflwMn3Cg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>
            <a:extLst>
              <a:ext uri="{FF2B5EF4-FFF2-40B4-BE49-F238E27FC236}">
                <a16:creationId xmlns:a16="http://schemas.microsoft.com/office/drawing/2014/main" id="{EA37F84A-0CA4-4BFB-8AE4-A2186BDD1876}"/>
              </a:ext>
            </a:extLst>
          </p:cNvPr>
          <p:cNvSpPr/>
          <p:nvPr/>
        </p:nvSpPr>
        <p:spPr>
          <a:xfrm>
            <a:off x="428596" y="214290"/>
            <a:ext cx="8501122" cy="4000528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spcFirstLastPara="1">
            <a:prstTxWarp prst="textArchDow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72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KALDIRMA </a:t>
            </a:r>
            <a:r>
              <a:rPr lang="tr-TR" sz="80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KUVVETİ</a:t>
            </a:r>
            <a:endParaRPr lang="tr-TR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5882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6B0F9D23-D0A6-44A0-9BA9-076001EF1BA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YÜZEN CİSİMLER</a:t>
            </a:r>
          </a:p>
        </p:txBody>
      </p:sp>
      <p:pic>
        <p:nvPicPr>
          <p:cNvPr id="12291" name="Picture 3" descr="image024.gif">
            <a:extLst>
              <a:ext uri="{FF2B5EF4-FFF2-40B4-BE49-F238E27FC236}">
                <a16:creationId xmlns:a16="http://schemas.microsoft.com/office/drawing/2014/main" id="{EBA31EFE-79D0-49F4-B39B-3DB5C327C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785938"/>
            <a:ext cx="42862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3 Metin kutusu">
            <a:extLst>
              <a:ext uri="{FF2B5EF4-FFF2-40B4-BE49-F238E27FC236}">
                <a16:creationId xmlns:a16="http://schemas.microsoft.com/office/drawing/2014/main" id="{D40032B6-8CE1-4088-97E9-329AAFBFD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4500563"/>
            <a:ext cx="7286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Constantia" panose="02030602050306030303" pitchFamily="18" charset="0"/>
              </a:rPr>
              <a:t>SIVIYA BIRAKILAN CİSİMLERİN HACİMLERİNİN BİR KISMI SIVI ÜZERİNDE KALIYORSA BU CİSİMLERE YÜZEN CİSİMLER DENİR.</a:t>
            </a:r>
          </a:p>
          <a:p>
            <a:pPr eaLnBrk="1" hangingPunct="1"/>
            <a:r>
              <a:rPr lang="tr-TR" altLang="tr-TR">
                <a:latin typeface="Constantia" panose="02030602050306030303" pitchFamily="18" charset="0"/>
              </a:rPr>
              <a:t>YÜZENCİSİMLERİN YOĞUNLUKLARI İÇLERİNDE BULUNDUKLARI SIVILARIN YOĞUNLUKLARINDAN KÜÇÜKTÜR. </a:t>
            </a:r>
            <a:r>
              <a:rPr lang="tr-TR" altLang="tr-TR">
                <a:solidFill>
                  <a:srgbClr val="FF0000"/>
                </a:solidFill>
                <a:latin typeface="Constantia" panose="02030602050306030303" pitchFamily="18" charset="0"/>
              </a:rPr>
              <a:t>dcisim&lt; dsıvı</a:t>
            </a:r>
            <a:endParaRPr lang="tr-TR" altLang="tr-TR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>
            <a:extLst>
              <a:ext uri="{FF2B5EF4-FFF2-40B4-BE49-F238E27FC236}">
                <a16:creationId xmlns:a16="http://schemas.microsoft.com/office/drawing/2014/main" id="{4D6CA28F-9D47-471E-8CE0-B14315329FE5}"/>
              </a:ext>
            </a:extLst>
          </p:cNvPr>
          <p:cNvSpPr txBox="1"/>
          <p:nvPr/>
        </p:nvSpPr>
        <p:spPr>
          <a:xfrm>
            <a:off x="857224" y="1142984"/>
            <a:ext cx="7858180" cy="5262979"/>
          </a:xfrm>
          <a:prstGeom prst="rect">
            <a:avLst/>
          </a:prstGeom>
          <a:solidFill>
            <a:srgbClr val="FF00FF"/>
          </a:solidFill>
          <a:ln w="76200">
            <a:solidFill>
              <a:srgbClr val="FF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800" b="1" cap="all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YÜZEN CİMLERDE  KALDIRMA KUVVETİ İLE CİSMİN AĞIRLIĞI BİRBİRİNE EŞİTTİR VE BİRBİRLERİNİ DENGELERLER.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800" b="1" cap="all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                       </a:t>
            </a:r>
            <a:r>
              <a:rPr lang="tr-TR" sz="4800" b="1" cap="all" dirty="0" err="1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F</a:t>
            </a:r>
            <a:r>
              <a:rPr lang="tr-TR" sz="4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k</a:t>
            </a:r>
            <a:r>
              <a:rPr lang="tr-TR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= G</a:t>
            </a:r>
            <a:endParaRPr lang="tr-TR" sz="4800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etin kutusu">
            <a:extLst>
              <a:ext uri="{FF2B5EF4-FFF2-40B4-BE49-F238E27FC236}">
                <a16:creationId xmlns:a16="http://schemas.microsoft.com/office/drawing/2014/main" id="{13034355-53E9-42E6-8AA1-39497A73F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785813"/>
            <a:ext cx="7500937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4000">
                <a:latin typeface="Constantia" panose="02030602050306030303" pitchFamily="18" charset="0"/>
              </a:rPr>
              <a:t>YÜZEN CİSİMLERDE CİSMİN BATAN HACMİNİN TÜM HACMİNE ORANI İLE  CİSMİN YOĞUNLUĞUNUN SIVININ YOĞUNLUĞUNA  ORANI BİRBİRİNE  </a:t>
            </a:r>
            <a:r>
              <a:rPr lang="tr-TR" altLang="tr-TR" sz="4000">
                <a:solidFill>
                  <a:srgbClr val="FF0000"/>
                </a:solidFill>
                <a:latin typeface="Constantia" panose="02030602050306030303" pitchFamily="18" charset="0"/>
              </a:rPr>
              <a:t>EŞİTTİR</a:t>
            </a:r>
          </a:p>
          <a:p>
            <a:pPr eaLnBrk="1" hangingPunct="1"/>
            <a:r>
              <a:rPr lang="tr-TR" altLang="tr-TR" sz="4000">
                <a:solidFill>
                  <a:srgbClr val="FF0000"/>
                </a:solidFill>
                <a:latin typeface="Constantia" panose="02030602050306030303" pitchFamily="18" charset="0"/>
              </a:rPr>
              <a:t>             </a:t>
            </a:r>
            <a:r>
              <a:rPr lang="tr-TR" altLang="tr-TR" sz="4000" u="sng">
                <a:solidFill>
                  <a:srgbClr val="FF0000"/>
                </a:solidFill>
                <a:latin typeface="Constantia" panose="02030602050306030303" pitchFamily="18" charset="0"/>
              </a:rPr>
              <a:t>V batan  </a:t>
            </a:r>
            <a:r>
              <a:rPr lang="tr-TR" altLang="tr-TR" sz="4000">
                <a:solidFill>
                  <a:srgbClr val="FF0000"/>
                </a:solidFill>
                <a:latin typeface="Constantia" panose="02030602050306030303" pitchFamily="18" charset="0"/>
              </a:rPr>
              <a:t>= </a:t>
            </a:r>
            <a:r>
              <a:rPr lang="tr-TR" altLang="tr-TR" sz="4000" u="sng">
                <a:solidFill>
                  <a:srgbClr val="FF0000"/>
                </a:solidFill>
                <a:latin typeface="Constantia" panose="02030602050306030303" pitchFamily="18" charset="0"/>
              </a:rPr>
              <a:t>d cisim </a:t>
            </a:r>
          </a:p>
          <a:p>
            <a:pPr eaLnBrk="1" hangingPunct="1"/>
            <a:r>
              <a:rPr lang="tr-TR" altLang="tr-TR" sz="4000">
                <a:solidFill>
                  <a:srgbClr val="FF0000"/>
                </a:solidFill>
                <a:latin typeface="Constantia" panose="02030602050306030303" pitchFamily="18" charset="0"/>
              </a:rPr>
              <a:t>              V cisim     d sıvı                                </a:t>
            </a:r>
          </a:p>
          <a:p>
            <a:pPr eaLnBrk="1" hangingPunct="1"/>
            <a:r>
              <a:rPr lang="tr-TR" altLang="tr-TR" sz="4000">
                <a:solidFill>
                  <a:srgbClr val="FF0000"/>
                </a:solidFill>
                <a:latin typeface="Constantia" panose="02030602050306030303" pitchFamily="18" charset="0"/>
              </a:rPr>
              <a:t>       </a:t>
            </a:r>
          </a:p>
          <a:p>
            <a:pPr eaLnBrk="1" hangingPunct="1"/>
            <a:endParaRPr lang="tr-TR" altLang="tr-TR" sz="4000">
              <a:solidFill>
                <a:srgbClr val="FF0000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>
            <a:extLst>
              <a:ext uri="{FF2B5EF4-FFF2-40B4-BE49-F238E27FC236}">
                <a16:creationId xmlns:a16="http://schemas.microsoft.com/office/drawing/2014/main" id="{03F69D12-194F-4EFC-A374-FF21860AE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pPr algn="ctr" eaLnBrk="1" hangingPunct="1"/>
            <a:r>
              <a:rPr lang="tr-TR" altLang="tr-TR"/>
              <a:t>ASKIDA   KALAN  CİSİMLER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53335564-D21A-4156-B539-EED5DD047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494212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3000" dirty="0"/>
              <a:t>Şekildeki gibi sıvı içinde dibe değmeden duran cisimlere askıda kalan cisimler denir.</a:t>
            </a:r>
            <a:r>
              <a:rPr lang="tr-TR" sz="3000" dirty="0">
                <a:solidFill>
                  <a:srgbClr val="FF0000"/>
                </a:solidFill>
              </a:rPr>
              <a:t> Askıda kalan cisimlerin öz kütleleri (yoğunlukları) sıvıların yoğunluklarına eşittir  </a:t>
            </a:r>
            <a:r>
              <a:rPr lang="tr-TR" sz="3000" dirty="0">
                <a:solidFill>
                  <a:srgbClr val="002060"/>
                </a:solidFill>
              </a:rPr>
              <a:t>d cisim = d sıvı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>
                <a:solidFill>
                  <a:srgbClr val="7030A0"/>
                </a:solidFill>
              </a:rPr>
              <a:t>not: Sıvının uyguladığı kaldırma kuvveti cismin sıvı içindeki </a:t>
            </a:r>
            <a:r>
              <a:rPr lang="tr-TR" dirty="0">
                <a:solidFill>
                  <a:srgbClr val="C00000"/>
                </a:solidFill>
              </a:rPr>
              <a:t>DERİNLİĞİNE </a:t>
            </a:r>
            <a:r>
              <a:rPr lang="tr-TR" dirty="0">
                <a:solidFill>
                  <a:srgbClr val="7030A0"/>
                </a:solidFill>
              </a:rPr>
              <a:t>bağlı değildir.</a:t>
            </a:r>
          </a:p>
        </p:txBody>
      </p:sp>
      <p:pic>
        <p:nvPicPr>
          <p:cNvPr id="15364" name="Picture 3" descr="image026.gif">
            <a:extLst>
              <a:ext uri="{FF2B5EF4-FFF2-40B4-BE49-F238E27FC236}">
                <a16:creationId xmlns:a16="http://schemas.microsoft.com/office/drawing/2014/main" id="{CC4616AE-40D9-4480-A827-90B1236A3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143000"/>
            <a:ext cx="75723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>
            <a:extLst>
              <a:ext uri="{FF2B5EF4-FFF2-40B4-BE49-F238E27FC236}">
                <a16:creationId xmlns:a16="http://schemas.microsoft.com/office/drawing/2014/main" id="{6644572F-F214-4985-B460-19BF9FF0F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7200"/>
              <a:t>BATAN CİSİMLER</a:t>
            </a:r>
          </a:p>
        </p:txBody>
      </p:sp>
      <p:sp>
        <p:nvSpPr>
          <p:cNvPr id="16387" name="2 İçerik Yer Tutucusu">
            <a:extLst>
              <a:ext uri="{FF2B5EF4-FFF2-40B4-BE49-F238E27FC236}">
                <a16:creationId xmlns:a16="http://schemas.microsoft.com/office/drawing/2014/main" id="{53FE52E2-21C9-495E-96C2-EB848364F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/>
          </a:p>
          <a:p>
            <a:pPr eaLnBrk="1" hangingPunct="1"/>
            <a:endParaRPr lang="tr-TR" altLang="tr-TR"/>
          </a:p>
          <a:p>
            <a:pPr eaLnBrk="1" hangingPunct="1"/>
            <a:endParaRPr lang="tr-TR" altLang="tr-TR"/>
          </a:p>
          <a:p>
            <a:pPr eaLnBrk="1" hangingPunct="1"/>
            <a:endParaRPr lang="tr-TR" altLang="tr-TR"/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CİSİMLERİN YOĞUNLUKLARI İÇLERİNE ATILDIKLARI SIVILARIN YOĞUNLUKLARINDAN BÜYÜKSE CİSİMLER SIVI İÇİNDE BATARLAR .</a:t>
            </a:r>
          </a:p>
          <a:p>
            <a:pPr algn="just" eaLnBrk="1" hangingPunct="1"/>
            <a:r>
              <a:rPr lang="tr-TR" altLang="tr-TR" sz="3200" b="1">
                <a:solidFill>
                  <a:srgbClr val="C00000"/>
                </a:solidFill>
              </a:rPr>
              <a:t>            d cisim&gt; d sıvı  cisim batar</a:t>
            </a:r>
          </a:p>
          <a:p>
            <a:pPr eaLnBrk="1" hangingPunct="1"/>
            <a:endParaRPr lang="tr-TR" altLang="tr-TR"/>
          </a:p>
        </p:txBody>
      </p:sp>
      <p:pic>
        <p:nvPicPr>
          <p:cNvPr id="16388" name="Picture 3" descr="image027.gif">
            <a:extLst>
              <a:ext uri="{FF2B5EF4-FFF2-40B4-BE49-F238E27FC236}">
                <a16:creationId xmlns:a16="http://schemas.microsoft.com/office/drawing/2014/main" id="{59160097-A528-47F2-9236-AFCB65075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000250"/>
            <a:ext cx="45720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D0A4307D-FF29-4C18-A30B-11E8D1CAE41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/>
              <a:t>ÖZEL    DURUMLAR</a:t>
            </a:r>
          </a:p>
        </p:txBody>
      </p:sp>
      <p:sp>
        <p:nvSpPr>
          <p:cNvPr id="17411" name="2 Metin kutusu">
            <a:extLst>
              <a:ext uri="{FF2B5EF4-FFF2-40B4-BE49-F238E27FC236}">
                <a16:creationId xmlns:a16="http://schemas.microsoft.com/office/drawing/2014/main" id="{DB602E70-9943-47D6-9CAC-711D0B566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2428875"/>
            <a:ext cx="7358063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>
                <a:latin typeface="Constantia" panose="02030602050306030303" pitchFamily="18" charset="0"/>
              </a:rPr>
              <a:t>BİR CİSİM SIVI İÇİNDE TAMAMEN BATMASI KOŞULU İLE CİSME UYGULANAN KALDIRMA KUVVETİ CİSMİN DERİNLİĞİNE BAĞLI DEĞİLDİR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>
                <a:latin typeface="Constantia" panose="02030602050306030303" pitchFamily="18" charset="0"/>
              </a:rPr>
              <a:t>SIVI İÇİNE DALDIRILAN BİR CİSİM, HAVADAKİ AĞIRLIĞINA GÖRE , GÖRÜLEN AĞIRLIĞI KALDIRMA KUVVETİ KADAR AZALIR.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>
                <a:solidFill>
                  <a:srgbClr val="C00000"/>
                </a:solidFill>
                <a:latin typeface="Constantia" panose="02030602050306030303" pitchFamily="18" charset="0"/>
              </a:rPr>
              <a:t>GÖRÜLEN AĞIRLIK = HAVADAKİ AĞIRLIK- KALDIRMA KUVVETİ </a:t>
            </a:r>
          </a:p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tr-TR" altLang="tr-TR" sz="4400">
                <a:solidFill>
                  <a:srgbClr val="C00000"/>
                </a:solidFill>
                <a:latin typeface="Constantia" panose="02030602050306030303" pitchFamily="18" charset="0"/>
              </a:rPr>
              <a:t>Gsıvı= Ghava – Fk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tr-TR" altLang="tr-TR">
              <a:solidFill>
                <a:srgbClr val="C00000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etin kutusu">
            <a:extLst>
              <a:ext uri="{FF2B5EF4-FFF2-40B4-BE49-F238E27FC236}">
                <a16:creationId xmlns:a16="http://schemas.microsoft.com/office/drawing/2014/main" id="{FF208C4F-A5EF-4809-BB0E-9FD56A9AA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000125"/>
            <a:ext cx="8001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3200" b="1">
                <a:solidFill>
                  <a:srgbClr val="7030A0"/>
                </a:solidFill>
                <a:latin typeface="Constantia" panose="02030602050306030303" pitchFamily="18" charset="0"/>
              </a:rPr>
              <a:t>KATI BİR CİSİM KENDİ SIVISINDA YÜZÜYORSA TAMAMEN ERİDİĞİ ZAMAN SIVI SEVİYESİNDE DEĞİŞME OLMAZ.</a:t>
            </a:r>
          </a:p>
          <a:p>
            <a:pPr eaLnBrk="1" hangingPunct="1"/>
            <a:r>
              <a:rPr lang="tr-TR" altLang="tr-TR" sz="3200" b="1">
                <a:solidFill>
                  <a:srgbClr val="7030A0"/>
                </a:solidFill>
                <a:latin typeface="Constantia" panose="02030602050306030303" pitchFamily="18" charset="0"/>
              </a:rPr>
              <a:t>ALTTAKİ ŞEKİLDE GÖRÜLEN BUZ ERİDİĞİ ZAMAN SUYUN SEVİYESİNİ YÜKSELTMEZ.</a:t>
            </a:r>
          </a:p>
        </p:txBody>
      </p:sp>
      <p:pic>
        <p:nvPicPr>
          <p:cNvPr id="18435" name="Picture 3" descr="image030.gif">
            <a:extLst>
              <a:ext uri="{FF2B5EF4-FFF2-40B4-BE49-F238E27FC236}">
                <a16:creationId xmlns:a16="http://schemas.microsoft.com/office/drawing/2014/main" id="{CF6AEC6B-EFAA-4153-9220-36BCE481B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4643438"/>
            <a:ext cx="514350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etin kutusu">
            <a:extLst>
              <a:ext uri="{FF2B5EF4-FFF2-40B4-BE49-F238E27FC236}">
                <a16:creationId xmlns:a16="http://schemas.microsoft.com/office/drawing/2014/main" id="{7F66CD39-EF91-40DE-B3F9-6DF6A896E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571625"/>
            <a:ext cx="82867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3600">
                <a:latin typeface="Constantia" panose="02030602050306030303" pitchFamily="18" charset="0"/>
              </a:rPr>
              <a:t>Öz kütlesi sıvının öz kütlesine eşit olan cisimler taşırma kabında ağzına kadar sıvı dolu  olan kaba bırakıldıklarında kendi ağırlıkları kadar sıvı taşırırlar. </a:t>
            </a:r>
          </a:p>
          <a:p>
            <a:pPr eaLnBrk="1" hangingPunct="1"/>
            <a:endParaRPr lang="tr-TR" altLang="tr-TR" sz="360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eaLnBrk="1" hangingPunct="1"/>
            <a:endParaRPr lang="tr-TR" altLang="tr-TR" sz="360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eaLnBrk="1" hangingPunct="1"/>
            <a:r>
              <a:rPr lang="tr-TR" altLang="tr-TR" sz="3600">
                <a:solidFill>
                  <a:srgbClr val="C00000"/>
                </a:solidFill>
                <a:latin typeface="Constantia" panose="02030602050306030303" pitchFamily="18" charset="0"/>
              </a:rPr>
              <a:t>Bu nedenle kabın ağırlığında değişme olmaz.</a:t>
            </a:r>
          </a:p>
        </p:txBody>
      </p:sp>
      <p:pic>
        <p:nvPicPr>
          <p:cNvPr id="19459" name="Picture 7" descr="image031.gif">
            <a:extLst>
              <a:ext uri="{FF2B5EF4-FFF2-40B4-BE49-F238E27FC236}">
                <a16:creationId xmlns:a16="http://schemas.microsoft.com/office/drawing/2014/main" id="{0A9108BD-FF41-433D-88A1-AEC5718BB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3786188"/>
            <a:ext cx="21431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etin kutusu">
            <a:extLst>
              <a:ext uri="{FF2B5EF4-FFF2-40B4-BE49-F238E27FC236}">
                <a16:creationId xmlns:a16="http://schemas.microsoft.com/office/drawing/2014/main" id="{FD06165C-F95F-4070-8861-EB42E1D91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857250"/>
            <a:ext cx="74295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>
                <a:latin typeface="Constantia" panose="02030602050306030303" pitchFamily="18" charset="0"/>
              </a:rPr>
              <a:t>GAZLAR DA SIVILAR GİBİ CİSİMLERE KALDIRMA KUVVETİ UYGULAR.</a:t>
            </a:r>
          </a:p>
          <a:p>
            <a:pPr eaLnBrk="1" hangingPunct="1"/>
            <a:r>
              <a:rPr lang="tr-TR" altLang="tr-TR" sz="2800" b="1">
                <a:latin typeface="Constantia" panose="02030602050306030303" pitchFamily="18" charset="0"/>
              </a:rPr>
              <a:t>GAZLARIN KALDIRMA KUVVETİ SIVILARDA OLDUĞU GİBİ CİSMİN HACMİNE VE GAZIN YOĞUNLUĞUNA BAĞLIDIR</a:t>
            </a:r>
          </a:p>
          <a:p>
            <a:pPr eaLnBrk="1" hangingPunct="1"/>
            <a:r>
              <a:rPr lang="tr-TR" altLang="tr-TR" sz="2800" b="1">
                <a:solidFill>
                  <a:srgbClr val="C00000"/>
                </a:solidFill>
                <a:latin typeface="Constantia" panose="02030602050306030303" pitchFamily="18" charset="0"/>
              </a:rPr>
              <a:t>            </a:t>
            </a:r>
            <a:r>
              <a:rPr lang="tr-TR" altLang="tr-TR" sz="4800" b="1">
                <a:solidFill>
                  <a:srgbClr val="C00000"/>
                </a:solidFill>
                <a:latin typeface="Constantia" panose="02030602050306030303" pitchFamily="18" charset="0"/>
              </a:rPr>
              <a:t> Fk = Vcisim  x dgaz</a:t>
            </a:r>
            <a:endParaRPr lang="tr-TR" altLang="tr-TR" sz="2800" b="1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eaLnBrk="1" hangingPunct="1"/>
            <a:r>
              <a:rPr lang="tr-TR" altLang="tr-TR" sz="2800" b="1">
                <a:solidFill>
                  <a:srgbClr val="C00000"/>
                </a:solidFill>
                <a:latin typeface="Constantia" panose="02030602050306030303" pitchFamily="18" charset="0"/>
              </a:rPr>
              <a:t>   </a:t>
            </a:r>
          </a:p>
          <a:p>
            <a:pPr eaLnBrk="1" hangingPunct="1"/>
            <a:r>
              <a:rPr lang="tr-TR" altLang="tr-TR" sz="2800" b="1">
                <a:solidFill>
                  <a:srgbClr val="C00000"/>
                </a:solidFill>
                <a:latin typeface="Constantia" panose="02030602050306030303" pitchFamily="18" charset="0"/>
              </a:rPr>
              <a:t> CİSİMLERİN HACİMLERİ BÜYÜDÜKÇE HAVANIN UYGULADIĞI KALDIRMA KUVVETİ ARTAR.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>
            <a:extLst>
              <a:ext uri="{FF2B5EF4-FFF2-40B4-BE49-F238E27FC236}">
                <a16:creationId xmlns:a16="http://schemas.microsoft.com/office/drawing/2014/main" id="{7EA0E63C-0008-4B53-8987-5E871ED484E4}"/>
              </a:ext>
            </a:extLst>
          </p:cNvPr>
          <p:cNvSpPr txBox="1"/>
          <p:nvPr/>
        </p:nvSpPr>
        <p:spPr>
          <a:xfrm>
            <a:off x="500063" y="1143000"/>
            <a:ext cx="8072437" cy="4800600"/>
          </a:xfrm>
          <a:prstGeom prst="rect">
            <a:avLst/>
          </a:prstGeom>
          <a:solidFill>
            <a:schemeClr val="bg2">
              <a:lumMod val="75000"/>
            </a:schemeClr>
          </a:solidFill>
          <a:ln w="57150">
            <a:solidFill>
              <a:srgbClr val="CB05A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tr-TR" sz="2400" b="1" dirty="0"/>
              <a:t>CİSMİN AĞIRLIĞI HAVANIN KALDIRMA KUVVETİNDEN BÜYÜK İSE CİSİM YERE DOĞRU DÜŞER.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tr-TR" sz="3200" b="1" dirty="0" err="1">
                <a:solidFill>
                  <a:schemeClr val="tx2">
                    <a:lumMod val="50000"/>
                  </a:schemeClr>
                </a:solidFill>
              </a:rPr>
              <a:t>Gcisim</a:t>
            </a:r>
            <a:r>
              <a:rPr lang="tr-TR" sz="3200" b="1" dirty="0">
                <a:solidFill>
                  <a:schemeClr val="tx2">
                    <a:lumMod val="50000"/>
                  </a:schemeClr>
                </a:solidFill>
              </a:rPr>
              <a:t> &gt; </a:t>
            </a:r>
            <a:r>
              <a:rPr lang="tr-TR" sz="3200" b="1" dirty="0" err="1">
                <a:solidFill>
                  <a:schemeClr val="tx2">
                    <a:lumMod val="50000"/>
                  </a:schemeClr>
                </a:solidFill>
              </a:rPr>
              <a:t>Fk</a:t>
            </a:r>
            <a:endParaRPr lang="tr-TR" sz="3200" b="1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tr-TR" sz="2400" b="1" dirty="0"/>
              <a:t>CİSMİN AĞIRLIĞI HAVANIN KALDIRMA KUVVETİNDEN KÜÇÜK İSE CİSİM HAVADA YÜKSELEREK  UÇAR. (UÇAN BALONLAR 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tr-TR" sz="3200" b="1" dirty="0" err="1">
                <a:solidFill>
                  <a:schemeClr val="tx2">
                    <a:lumMod val="50000"/>
                  </a:schemeClr>
                </a:solidFill>
              </a:rPr>
              <a:t>Gcisim</a:t>
            </a:r>
            <a:r>
              <a:rPr lang="tr-TR" sz="3200" b="1" dirty="0">
                <a:solidFill>
                  <a:schemeClr val="tx2">
                    <a:lumMod val="50000"/>
                  </a:schemeClr>
                </a:solidFill>
              </a:rPr>
              <a:t> &lt; </a:t>
            </a:r>
            <a:r>
              <a:rPr lang="tr-TR" sz="3200" b="1" dirty="0" err="1">
                <a:solidFill>
                  <a:schemeClr val="tx2">
                    <a:lumMod val="50000"/>
                  </a:schemeClr>
                </a:solidFill>
              </a:rPr>
              <a:t>Fk</a:t>
            </a:r>
            <a:r>
              <a:rPr lang="tr-TR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tr-TR" sz="2400" b="1" dirty="0"/>
              <a:t>CİSMİN AĞIRLIĞI HAVANIN KALDIRMA KUVVETİNE EŞİT İSE CİSİM HAVADA ASKIDA KALIR.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tr-TR" sz="3200" b="1" dirty="0" err="1">
                <a:solidFill>
                  <a:schemeClr val="tx2">
                    <a:lumMod val="50000"/>
                  </a:schemeClr>
                </a:solidFill>
              </a:rPr>
              <a:t>Gcisim</a:t>
            </a:r>
            <a:r>
              <a:rPr lang="tr-TR" sz="3200" b="1" dirty="0">
                <a:solidFill>
                  <a:schemeClr val="tx2">
                    <a:lumMod val="50000"/>
                  </a:schemeClr>
                </a:solidFill>
              </a:rPr>
              <a:t> = </a:t>
            </a:r>
            <a:r>
              <a:rPr lang="tr-TR" sz="3200" b="1" dirty="0" err="1">
                <a:solidFill>
                  <a:schemeClr val="tx2">
                    <a:lumMod val="50000"/>
                  </a:schemeClr>
                </a:solidFill>
              </a:rPr>
              <a:t>Fk</a:t>
            </a:r>
            <a:endParaRPr lang="tr-TR" sz="3200" b="1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EF1BB5FF-FD93-467E-81D6-76AC8D4B7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  <a:noFill/>
          <a:ln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7200" b="1" dirty="0">
                <a:solidFill>
                  <a:srgbClr val="002060"/>
                </a:solidFill>
              </a:rPr>
              <a:t>SIVILARIN KALDIRMA KUVVETİ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7C0B284D-F45F-45DB-9DD5-B16AB1F55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697288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4000" dirty="0"/>
              <a:t>SIVILAR İÇİNE ATILAN CİSİMLERE SIVILAR TARAFINDAN UYGULANAN </a:t>
            </a:r>
            <a:r>
              <a:rPr lang="tr-TR" sz="4000" dirty="0">
                <a:solidFill>
                  <a:srgbClr val="FF0000"/>
                </a:solidFill>
              </a:rPr>
              <a:t>YERÇEKİMİ KUVVETİNİN TERS YÖNÜNDEKİ </a:t>
            </a:r>
            <a:r>
              <a:rPr lang="tr-TR" sz="4000" dirty="0">
                <a:solidFill>
                  <a:schemeClr val="tx2">
                    <a:lumMod val="50000"/>
                  </a:schemeClr>
                </a:solidFill>
              </a:rPr>
              <a:t> KUVVETE KALDIRMA KUVVETİ DENİR.</a:t>
            </a:r>
            <a:endParaRPr lang="tr-TR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etin kutusu">
            <a:extLst>
              <a:ext uri="{FF2B5EF4-FFF2-40B4-BE49-F238E27FC236}">
                <a16:creationId xmlns:a16="http://schemas.microsoft.com/office/drawing/2014/main" id="{91C102FE-9247-487F-8D57-B2C1CF56A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1000125"/>
            <a:ext cx="7929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3200">
                <a:solidFill>
                  <a:srgbClr val="7030A0"/>
                </a:solidFill>
                <a:latin typeface="Constantia" panose="02030602050306030303" pitchFamily="18" charset="0"/>
              </a:rPr>
              <a:t>KALDIRMA KUVVETİ CİSİMLERİ NASIL ETKİLER</a:t>
            </a:r>
          </a:p>
        </p:txBody>
      </p:sp>
      <p:pic>
        <p:nvPicPr>
          <p:cNvPr id="5123" name="Picture 2" descr="http://egitek.meb.gov.tr/dersdesmer/son_deney/deneyler/deney60_dosyalar/image007.jpg">
            <a:extLst>
              <a:ext uri="{FF2B5EF4-FFF2-40B4-BE49-F238E27FC236}">
                <a16:creationId xmlns:a16="http://schemas.microsoft.com/office/drawing/2014/main" id="{2CE7494C-11F4-48B3-A089-34D5BBBE7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1928813"/>
            <a:ext cx="1643062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http://stu.inonu.edu.tr/~esenol/180%20yap.JPG">
            <a:extLst>
              <a:ext uri="{FF2B5EF4-FFF2-40B4-BE49-F238E27FC236}">
                <a16:creationId xmlns:a16="http://schemas.microsoft.com/office/drawing/2014/main" id="{12446564-35FF-4BEE-BAB0-65E150B90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928813"/>
            <a:ext cx="17145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http://tbn1.google.com/images?q=tbn:XwfpgMTV1tOlgM:http://www.fizikist.com/images/icerikresim/ders-madde_clip_image021.gif">
            <a:hlinkClick r:id="rId5"/>
            <a:extLst>
              <a:ext uri="{FF2B5EF4-FFF2-40B4-BE49-F238E27FC236}">
                <a16:creationId xmlns:a16="http://schemas.microsoft.com/office/drawing/2014/main" id="{DBA1D44B-FC01-4C58-99CC-071DDCC27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2786063"/>
            <a:ext cx="27146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CFA64216-0320-48AC-A5AF-EE5811BA7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rgbClr val="7030A0"/>
                </a:solidFill>
              </a:rPr>
              <a:t>KALDIRMA KUVVETİCİSMİN AĞIRLIĞININ TERS YÖNÜNDE OLDUĞUNDAN;</a:t>
            </a:r>
            <a:br>
              <a:rPr lang="tr-TR" b="1" dirty="0">
                <a:solidFill>
                  <a:srgbClr val="7030A0"/>
                </a:solidFill>
              </a:rPr>
            </a:br>
            <a:r>
              <a:rPr lang="tr-TR" b="1" dirty="0">
                <a:solidFill>
                  <a:srgbClr val="7030A0"/>
                </a:solidFill>
              </a:rPr>
              <a:t>CİSMİN AĞIRLIĞININ AZALMASINA VE CİSMİN YÜZMESİNE NEDEN OLABİLİR.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fenokulu.net/yuzmesarti2.jpg">
            <a:extLst>
              <a:ext uri="{FF2B5EF4-FFF2-40B4-BE49-F238E27FC236}">
                <a16:creationId xmlns:a16="http://schemas.microsoft.com/office/drawing/2014/main" id="{CDF7E2A3-835C-4928-86B4-BB6AFF2E9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785813"/>
            <a:ext cx="8418513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 descr="C:\Users\Toshiba\Desktop\kaldirmakuvveti1.gif">
            <a:extLst>
              <a:ext uri="{FF2B5EF4-FFF2-40B4-BE49-F238E27FC236}">
                <a16:creationId xmlns:a16="http://schemas.microsoft.com/office/drawing/2014/main" id="{F4654A99-52AD-497E-A9EE-EE0F8E1C3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571500"/>
            <a:ext cx="4786312" cy="592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6 Metin kutusu">
            <a:extLst>
              <a:ext uri="{FF2B5EF4-FFF2-40B4-BE49-F238E27FC236}">
                <a16:creationId xmlns:a16="http://schemas.microsoft.com/office/drawing/2014/main" id="{E44A5CBD-64FE-4BE6-9986-1C676F23D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1214438"/>
            <a:ext cx="3286125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>
                <a:latin typeface="Constantia" panose="02030602050306030303" pitchFamily="18" charset="0"/>
              </a:rPr>
              <a:t>SIVI İÇİNDEKİ CİSİMLERE YANDAKİ ŞEKİLDE GÖRÜLDÜĞÜ GİBİ FARKLI YÖNLERDE İTME KUVVETİ UYGULANIR. AĞIRLIĞIN TERS YÖNÜNDEKİ KUVVET,</a:t>
            </a:r>
            <a:r>
              <a:rPr lang="tr-TR" altLang="tr-TR" sz="2800" b="1">
                <a:solidFill>
                  <a:srgbClr val="FF0000"/>
                </a:solidFill>
                <a:latin typeface="Constantia" panose="02030602050306030303" pitchFamily="18" charset="0"/>
              </a:rPr>
              <a:t>KALDIRMA KUVVETİDİR.</a:t>
            </a:r>
            <a:endParaRPr lang="tr-TR" altLang="tr-TR" sz="2800" b="1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562FF92C-E181-4C69-B3BF-0B76D040F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/>
              <a:t>KALDIRMA KUVVETİ NELERE BAĞLIDIR</a:t>
            </a:r>
          </a:p>
        </p:txBody>
      </p:sp>
      <p:sp>
        <p:nvSpPr>
          <p:cNvPr id="9219" name="2 İçerik Yer Tutucusu">
            <a:extLst>
              <a:ext uri="{FF2B5EF4-FFF2-40B4-BE49-F238E27FC236}">
                <a16:creationId xmlns:a16="http://schemas.microsoft.com/office/drawing/2014/main" id="{2E32EB50-82E3-400A-8292-CED2B0728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SIVININ YOĞUNLUĞUNA BAĞLIDIR. YOĞUNLUK ARTTIKÇA KALDIRMA KUVVETİNİN DEĞERİ ARTAR. </a:t>
            </a:r>
          </a:p>
          <a:p>
            <a:pPr eaLnBrk="1" hangingPunct="1"/>
            <a:endParaRPr lang="tr-TR" altLang="tr-TR"/>
          </a:p>
          <a:p>
            <a:pPr eaLnBrk="1" hangingPunct="1"/>
            <a:endParaRPr lang="tr-TR" altLang="tr-TR"/>
          </a:p>
          <a:p>
            <a:pPr eaLnBrk="1" hangingPunct="1"/>
            <a:endParaRPr lang="tr-TR" altLang="tr-TR"/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YOĞUNLUK BAKIMINDAN; X &lt; Y &lt; Z  SIVISI                                                                                              </a:t>
            </a:r>
          </a:p>
        </p:txBody>
      </p:sp>
      <p:pic>
        <p:nvPicPr>
          <p:cNvPr id="9220" name="Picture 2" descr="http://ebrar.files.wordpress.com/2007/02/image022.gif">
            <a:extLst>
              <a:ext uri="{FF2B5EF4-FFF2-40B4-BE49-F238E27FC236}">
                <a16:creationId xmlns:a16="http://schemas.microsoft.com/office/drawing/2014/main" id="{0FA40F0F-57AB-495D-A2B3-2F7373176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286125"/>
            <a:ext cx="678656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556669E1-7606-4EFE-94FD-9245F40E5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/>
              <a:t>SAF VETUZLU SUDA KALDIRMA KUVVETİ</a:t>
            </a:r>
          </a:p>
        </p:txBody>
      </p:sp>
      <p:sp>
        <p:nvSpPr>
          <p:cNvPr id="10243" name="2 İçerik Yer Tutucusu">
            <a:extLst>
              <a:ext uri="{FF2B5EF4-FFF2-40B4-BE49-F238E27FC236}">
                <a16:creationId xmlns:a16="http://schemas.microsoft.com/office/drawing/2014/main" id="{29F60FAB-9CDA-413A-B4D0-30BBD56A9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895725"/>
          </a:xfrm>
        </p:spPr>
        <p:txBody>
          <a:bodyPr/>
          <a:lstStyle/>
          <a:p>
            <a:pPr eaLnBrk="1" hangingPunct="1"/>
            <a:endParaRPr lang="tr-TR" altLang="tr-TR"/>
          </a:p>
        </p:txBody>
      </p:sp>
      <p:pic>
        <p:nvPicPr>
          <p:cNvPr id="10244" name="Picture 2" descr="http://ebrar.files.wordpress.com/2007/02/image023.gif">
            <a:extLst>
              <a:ext uri="{FF2B5EF4-FFF2-40B4-BE49-F238E27FC236}">
                <a16:creationId xmlns:a16="http://schemas.microsoft.com/office/drawing/2014/main" id="{56D3B2D2-4CD3-4A9A-B2E4-41DF9AAB8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143125"/>
            <a:ext cx="7786687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8C5F22F2-B072-46E3-95DB-FE8B4DE6585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/>
              <a:t>KALDIRMA</a:t>
            </a:r>
            <a:r>
              <a:rPr lang="tr-TR" dirty="0"/>
              <a:t> </a:t>
            </a:r>
            <a:r>
              <a:rPr lang="tr-TR" sz="4000" dirty="0"/>
              <a:t>KUVVETİ CİSMİN SIVI İÇİNE BATAN HACMİNİN AĞIRLIĞINA BAĞLIDIR.</a:t>
            </a:r>
          </a:p>
        </p:txBody>
      </p:sp>
      <p:sp>
        <p:nvSpPr>
          <p:cNvPr id="11267" name="4 Dikdörtgen">
            <a:extLst>
              <a:ext uri="{FF2B5EF4-FFF2-40B4-BE49-F238E27FC236}">
                <a16:creationId xmlns:a16="http://schemas.microsoft.com/office/drawing/2014/main" id="{B2888FC7-31A2-4177-9B15-BB1710CBA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105150"/>
            <a:ext cx="457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>
              <a:latin typeface="Constantia" panose="02030602050306030303" pitchFamily="18" charset="0"/>
            </a:endParaRPr>
          </a:p>
          <a:p>
            <a:pPr eaLnBrk="1" hangingPunct="1"/>
            <a:r>
              <a:rPr lang="tr-TR" altLang="tr-TR">
                <a:latin typeface="Constantia" panose="02030602050306030303" pitchFamily="18" charset="0"/>
              </a:rPr>
              <a:t> </a:t>
            </a:r>
          </a:p>
        </p:txBody>
      </p:sp>
      <p:sp>
        <p:nvSpPr>
          <p:cNvPr id="11268" name="5 Dikdörtgen">
            <a:extLst>
              <a:ext uri="{FF2B5EF4-FFF2-40B4-BE49-F238E27FC236}">
                <a16:creationId xmlns:a16="http://schemas.microsoft.com/office/drawing/2014/main" id="{3C6CA4E9-FD6E-41DD-B8D5-095B48BC8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105150"/>
            <a:ext cx="457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>
              <a:latin typeface="Constantia" panose="02030602050306030303" pitchFamily="18" charset="0"/>
            </a:endParaRPr>
          </a:p>
          <a:p>
            <a:pPr eaLnBrk="1" hangingPunct="1"/>
            <a:r>
              <a:rPr lang="tr-TR" altLang="tr-TR">
                <a:latin typeface="Constantia" panose="02030602050306030303" pitchFamily="18" charset="0"/>
              </a:rPr>
              <a:t> </a:t>
            </a:r>
          </a:p>
        </p:txBody>
      </p:sp>
      <p:sp>
        <p:nvSpPr>
          <p:cNvPr id="11269" name="6 Dikdörtgen">
            <a:extLst>
              <a:ext uri="{FF2B5EF4-FFF2-40B4-BE49-F238E27FC236}">
                <a16:creationId xmlns:a16="http://schemas.microsoft.com/office/drawing/2014/main" id="{B6B1EF6C-DEC1-4A98-B5F0-1257361F9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105150"/>
            <a:ext cx="457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>
              <a:latin typeface="Constantia" panose="02030602050306030303" pitchFamily="18" charset="0"/>
            </a:endParaRPr>
          </a:p>
          <a:p>
            <a:pPr eaLnBrk="1" hangingPunct="1"/>
            <a:r>
              <a:rPr lang="tr-TR" altLang="tr-TR">
                <a:latin typeface="Constantia" panose="02030602050306030303" pitchFamily="18" charset="0"/>
              </a:rPr>
              <a:t> </a:t>
            </a:r>
          </a:p>
        </p:txBody>
      </p:sp>
      <p:pic>
        <p:nvPicPr>
          <p:cNvPr id="11270" name="Picture 1" descr="C:\Users\Toshiba\Desktop\kaldirmakuvveti2.gif">
            <a:extLst>
              <a:ext uri="{FF2B5EF4-FFF2-40B4-BE49-F238E27FC236}">
                <a16:creationId xmlns:a16="http://schemas.microsoft.com/office/drawing/2014/main" id="{3E2A8DF9-8F68-4D51-A0AC-885CE484C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000250"/>
            <a:ext cx="74295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8 Metin kutusu">
            <a:extLst>
              <a:ext uri="{FF2B5EF4-FFF2-40B4-BE49-F238E27FC236}">
                <a16:creationId xmlns:a16="http://schemas.microsoft.com/office/drawing/2014/main" id="{E8FEB157-8145-4A12-8CEF-722B0CC4A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5072063"/>
            <a:ext cx="750093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>
                <a:latin typeface="Constantia" panose="02030602050306030303" pitchFamily="18" charset="0"/>
              </a:rPr>
              <a:t>SIVI İÇİNE BATAN HACİM OLARAK  2 &gt; 1&gt; 3=4 OLDUĞUNDAN ENFAZLA KALDIRMA KUVVETİ 2 NUMARALI CİSME EN AZ KALDIRMA KUVVETİ DE BATAN HACİMLERİ EN KÜÇÜK VE EŞİT OLDUĞUNDAN 3 VE 4 NUMARALI CİSMLERE UYGULANIR</a:t>
            </a:r>
            <a:r>
              <a:rPr lang="tr-TR" altLang="tr-TR">
                <a:latin typeface="Constantia" panose="02030602050306030303" pitchFamily="18" charset="0"/>
              </a:rPr>
              <a:t>.</a:t>
            </a:r>
          </a:p>
          <a:p>
            <a:pPr eaLnBrk="1" hangingPunct="1"/>
            <a:r>
              <a:rPr lang="tr-TR" altLang="tr-TR" b="1" u="sng">
                <a:latin typeface="Constantia" panose="02030602050306030303" pitchFamily="18" charset="0"/>
              </a:rPr>
              <a:t>KALDIRMA KUVVETİDEĞERİ;  </a:t>
            </a:r>
            <a:r>
              <a:rPr lang="tr-TR" altLang="tr-TR" b="1" u="sng">
                <a:solidFill>
                  <a:srgbClr val="FF0000"/>
                </a:solidFill>
                <a:latin typeface="Constantia" panose="02030602050306030303" pitchFamily="18" charset="0"/>
              </a:rPr>
              <a:t>F2&gt; F1&gt; F3= F4 ŞEKLİNDE OLUR.</a:t>
            </a:r>
            <a:endParaRPr lang="tr-TR" altLang="tr-TR" b="1" u="sng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444</TotalTime>
  <Words>489</Words>
  <Application>Microsoft Office PowerPoint</Application>
  <PresentationFormat>Ekran Gösterisi (4:3)</PresentationFormat>
  <Paragraphs>90</Paragraphs>
  <Slides>19</Slides>
  <Notes>19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Constantia</vt:lpstr>
      <vt:lpstr>Wingdings 2</vt:lpstr>
      <vt:lpstr>Wingdings</vt:lpstr>
      <vt:lpstr>Akış</vt:lpstr>
      <vt:lpstr>PowerPoint Sunusu</vt:lpstr>
      <vt:lpstr>SIVILARIN KALDIRMA KUVVETİ</vt:lpstr>
      <vt:lpstr>PowerPoint Sunusu</vt:lpstr>
      <vt:lpstr>KALDIRMA KUVVETİCİSMİN AĞIRLIĞININ TERS YÖNÜNDE OLDUĞUNDAN; CİSMİN AĞIRLIĞININ AZALMASINA VE CİSMİN YÜZMESİNE NEDEN OLABİLİR.</vt:lpstr>
      <vt:lpstr>PowerPoint Sunusu</vt:lpstr>
      <vt:lpstr>PowerPoint Sunusu</vt:lpstr>
      <vt:lpstr>KALDIRMA KUVVETİ NELERE BAĞLIDIR</vt:lpstr>
      <vt:lpstr>SAF VETUZLU SUDA KALDIRMA KUVVETİ</vt:lpstr>
      <vt:lpstr>KALDIRMA KUVVETİ CİSMİN SIVI İÇİNE BATAN HACMİNİN AĞIRLIĞINA BAĞLIDIR.</vt:lpstr>
      <vt:lpstr>YÜZEN CİSİMLER</vt:lpstr>
      <vt:lpstr>PowerPoint Sunusu</vt:lpstr>
      <vt:lpstr>PowerPoint Sunusu</vt:lpstr>
      <vt:lpstr>ASKIDA   KALAN  CİSİMLER</vt:lpstr>
      <vt:lpstr>BATAN CİSİMLER</vt:lpstr>
      <vt:lpstr>ÖZEL    DURUMLAR</vt:lpstr>
      <vt:lpstr>PowerPoint Sunusu</vt:lpstr>
      <vt:lpstr>PowerPoint Sunusu</vt:lpstr>
      <vt:lpstr>PowerPoint Sunusu</vt:lpstr>
      <vt:lpstr>PowerPoint Sunusu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KALDIRMA KUVVETİ</dc:title>
  <dc:creator>http://www.nedir.org</dc:creator>
  <cp:lastModifiedBy>mehmet genç</cp:lastModifiedBy>
  <cp:revision>44</cp:revision>
  <dcterms:created xsi:type="dcterms:W3CDTF">2009-08-11T07:11:13Z</dcterms:created>
  <dcterms:modified xsi:type="dcterms:W3CDTF">2018-11-18T09:54:44Z</dcterms:modified>
</cp:coreProperties>
</file>