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7" r:id="rId2"/>
    <p:sldId id="32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361" r:id="rId14"/>
    <p:sldId id="269" r:id="rId15"/>
    <p:sldId id="270" r:id="rId16"/>
    <p:sldId id="271" r:id="rId17"/>
    <p:sldId id="272" r:id="rId18"/>
    <p:sldId id="273" r:id="rId19"/>
    <p:sldId id="362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3" r:id="rId36"/>
    <p:sldId id="295" r:id="rId37"/>
    <p:sldId id="296" r:id="rId38"/>
    <p:sldId id="336" r:id="rId39"/>
    <p:sldId id="298" r:id="rId40"/>
    <p:sldId id="299" r:id="rId41"/>
    <p:sldId id="331" r:id="rId42"/>
    <p:sldId id="300" r:id="rId43"/>
    <p:sldId id="301" r:id="rId44"/>
    <p:sldId id="307" r:id="rId45"/>
    <p:sldId id="316" r:id="rId46"/>
    <p:sldId id="309" r:id="rId47"/>
    <p:sldId id="306" r:id="rId48"/>
    <p:sldId id="313" r:id="rId49"/>
    <p:sldId id="363" r:id="rId50"/>
    <p:sldId id="314" r:id="rId51"/>
    <p:sldId id="308" r:id="rId52"/>
    <p:sldId id="364" r:id="rId53"/>
    <p:sldId id="318" r:id="rId54"/>
    <p:sldId id="333" r:id="rId55"/>
    <p:sldId id="334" r:id="rId56"/>
    <p:sldId id="319" r:id="rId57"/>
    <p:sldId id="320" r:id="rId58"/>
    <p:sldId id="321" r:id="rId59"/>
    <p:sldId id="322" r:id="rId60"/>
    <p:sldId id="323" r:id="rId61"/>
    <p:sldId id="325" r:id="rId62"/>
    <p:sldId id="341" r:id="rId63"/>
    <p:sldId id="339" r:id="rId64"/>
    <p:sldId id="342" r:id="rId65"/>
    <p:sldId id="338" r:id="rId66"/>
    <p:sldId id="346" r:id="rId67"/>
    <p:sldId id="347" r:id="rId68"/>
    <p:sldId id="348" r:id="rId69"/>
    <p:sldId id="349" r:id="rId70"/>
    <p:sldId id="350" r:id="rId71"/>
    <p:sldId id="351" r:id="rId72"/>
    <p:sldId id="352" r:id="rId73"/>
    <p:sldId id="353" r:id="rId74"/>
    <p:sldId id="357" r:id="rId75"/>
    <p:sldId id="355" r:id="rId76"/>
    <p:sldId id="356" r:id="rId77"/>
    <p:sldId id="358" r:id="rId78"/>
    <p:sldId id="360" r:id="rId79"/>
    <p:sldId id="359" r:id="rId80"/>
    <p:sldId id="332" r:id="rId8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Relationship Id="rId4" Type="http://schemas.openxmlformats.org/officeDocument/2006/relationships/image" Target="../media/image5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F1DDC-8FD8-4185-A180-D1C8414890F2}" type="datetimeFigureOut">
              <a:rPr lang="tr-TR" smtClean="0"/>
              <a:pPr/>
              <a:t>26.12.2018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2E71F-8F66-44A7-A736-D78C1D1027A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2E71F-8F66-44A7-A736-D78C1D1027A1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imes New Roman" charset="0"/>
            </a:endParaRPr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0AA959-E396-4E45-8931-7AD92727DCF8}" type="slidenum">
              <a:rPr lang="tr-TR" smtClean="0">
                <a:latin typeface="Times New Roman" charset="0"/>
              </a:rPr>
              <a:pPr/>
              <a:t>62</a:t>
            </a:fld>
            <a:endParaRPr lang="tr-TR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3A1F-D9C3-4A76-A360-D45B12936213}" type="datetimeFigureOut">
              <a:rPr lang="tr-TR" smtClean="0"/>
              <a:pPr/>
              <a:t>26.12.2018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F434-4B44-45A0-B559-A456548CF7F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3A1F-D9C3-4A76-A360-D45B12936213}" type="datetimeFigureOut">
              <a:rPr lang="tr-TR" smtClean="0"/>
              <a:pPr/>
              <a:t>26.12.2018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F434-4B44-45A0-B559-A456548CF7F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3A1F-D9C3-4A76-A360-D45B12936213}" type="datetimeFigureOut">
              <a:rPr lang="tr-TR" smtClean="0"/>
              <a:pPr/>
              <a:t>26.12.2018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F434-4B44-45A0-B559-A456548CF7F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10F90-BCA7-428D-9DDB-7F72EEEE434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19F71-5AE8-4CE5-B45A-5D5ED8C693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3A1F-D9C3-4A76-A360-D45B12936213}" type="datetimeFigureOut">
              <a:rPr lang="tr-TR" smtClean="0"/>
              <a:pPr/>
              <a:t>26.12.2018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F434-4B44-45A0-B559-A456548CF7F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3A1F-D9C3-4A76-A360-D45B12936213}" type="datetimeFigureOut">
              <a:rPr lang="tr-TR" smtClean="0"/>
              <a:pPr/>
              <a:t>26.12.2018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F434-4B44-45A0-B559-A456548CF7F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3A1F-D9C3-4A76-A360-D45B12936213}" type="datetimeFigureOut">
              <a:rPr lang="tr-TR" smtClean="0"/>
              <a:pPr/>
              <a:t>26.12.2018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F434-4B44-45A0-B559-A456548CF7F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3A1F-D9C3-4A76-A360-D45B12936213}" type="datetimeFigureOut">
              <a:rPr lang="tr-TR" smtClean="0"/>
              <a:pPr/>
              <a:t>26.12.2018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F434-4B44-45A0-B559-A456548CF7F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3A1F-D9C3-4A76-A360-D45B12936213}" type="datetimeFigureOut">
              <a:rPr lang="tr-TR" smtClean="0"/>
              <a:pPr/>
              <a:t>26.12.2018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F434-4B44-45A0-B559-A456548CF7F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3A1F-D9C3-4A76-A360-D45B12936213}" type="datetimeFigureOut">
              <a:rPr lang="tr-TR" smtClean="0"/>
              <a:pPr/>
              <a:t>26.12.2018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F434-4B44-45A0-B559-A456548CF7F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3A1F-D9C3-4A76-A360-D45B12936213}" type="datetimeFigureOut">
              <a:rPr lang="tr-TR" smtClean="0"/>
              <a:pPr/>
              <a:t>26.12.2018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F434-4B44-45A0-B559-A456548CF7F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3A1F-D9C3-4A76-A360-D45B12936213}" type="datetimeFigureOut">
              <a:rPr lang="tr-TR" smtClean="0"/>
              <a:pPr/>
              <a:t>26.12.2018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F434-4B44-45A0-B559-A456548CF7F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B3A1F-D9C3-4A76-A360-D45B12936213}" type="datetimeFigureOut">
              <a:rPr lang="tr-TR" smtClean="0"/>
              <a:pPr/>
              <a:t>26.12.2018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CF434-4B44-45A0-B559-A456548CF7F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071538" y="2643182"/>
            <a:ext cx="6400800" cy="1944216"/>
          </a:xfrm>
        </p:spPr>
        <p:txBody>
          <a:bodyPr>
            <a:normAutofit/>
          </a:bodyPr>
          <a:lstStyle/>
          <a:p>
            <a:pPr marL="88900">
              <a:lnSpc>
                <a:spcPct val="115000"/>
              </a:lnSpc>
            </a:pPr>
            <a:r>
              <a:rPr lang="tr-TR" sz="2800" b="1">
                <a:solidFill>
                  <a:srgbClr val="CC0000"/>
                </a:solidFill>
                <a:latin typeface="Arial" charset="0"/>
              </a:rPr>
              <a:t> </a:t>
            </a:r>
            <a:r>
              <a:rPr lang="tr-TR" sz="2000" b="1">
                <a:solidFill>
                  <a:srgbClr val="FF0000"/>
                </a:solidFill>
                <a:latin typeface="Arial" charset="0"/>
              </a:rPr>
              <a:t>İLK YARDIM EĞİTİMİNE</a:t>
            </a:r>
            <a:endParaRPr lang="tr-TR" sz="2000" b="1" dirty="0">
              <a:solidFill>
                <a:srgbClr val="FF0000"/>
              </a:solidFill>
              <a:latin typeface="Arial" charset="0"/>
            </a:endParaRPr>
          </a:p>
          <a:p>
            <a:pPr marL="88900">
              <a:lnSpc>
                <a:spcPct val="115000"/>
              </a:lnSpc>
            </a:pPr>
            <a:r>
              <a:rPr lang="tr-TR" sz="5600" b="1" dirty="0">
                <a:solidFill>
                  <a:schemeClr val="tx1"/>
                </a:solidFill>
                <a:latin typeface="Arial" charset="0"/>
              </a:rPr>
              <a:t>HOŞGELDİNİZ</a:t>
            </a:r>
            <a:r>
              <a:rPr lang="tr-TR" sz="3600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7" name="6 Dikdörtgen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4932040" y="4941168"/>
            <a:ext cx="2973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Dr.İlknur</a:t>
            </a:r>
            <a:r>
              <a:rPr lang="tr-TR" dirty="0"/>
              <a:t> </a:t>
            </a:r>
            <a:r>
              <a:rPr lang="tr-TR" dirty="0" err="1"/>
              <a:t>G.Derin</a:t>
            </a:r>
            <a:endParaRPr lang="tr-TR" dirty="0"/>
          </a:p>
          <a:p>
            <a:r>
              <a:rPr lang="tr-TR" dirty="0"/>
              <a:t>Bursa Halk Sağlığı Müdürlüğü </a:t>
            </a:r>
          </a:p>
          <a:p>
            <a:r>
              <a:rPr lang="tr-TR" dirty="0"/>
              <a:t>Çalışan Sağlığı Şubesi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ozge.akdag\Desktop\İlk Yardım Eğitimci Eğitimi\ilk yardım fotoğrafları\ER1_4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25680"/>
            <a:ext cx="5007992" cy="363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Başlık"/>
          <p:cNvSpPr txBox="1">
            <a:spLocks/>
          </p:cNvSpPr>
          <p:nvPr/>
        </p:nvSpPr>
        <p:spPr>
          <a:xfrm>
            <a:off x="971600" y="1196752"/>
            <a:ext cx="7085722" cy="1355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3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/>
              </a:rPr>
              <a:t>KORUMA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1043608" y="2564904"/>
            <a:ext cx="6954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atin typeface="Arial" charset="0"/>
              </a:rPr>
              <a:t> Olay yerinde olası tehlikeleri belirleyerek </a:t>
            </a:r>
            <a:r>
              <a:rPr lang="tr-TR" sz="2400" b="1" u="sng" dirty="0">
                <a:solidFill>
                  <a:srgbClr val="FF0000"/>
                </a:solidFill>
                <a:latin typeface="Arial" charset="0"/>
              </a:rPr>
              <a:t>güvenli bir çevre</a:t>
            </a:r>
            <a:r>
              <a:rPr lang="tr-TR" sz="2400" b="1" dirty="0">
                <a:latin typeface="Arial" charset="0"/>
              </a:rPr>
              <a:t> oluşturmaktır.</a:t>
            </a:r>
          </a:p>
        </p:txBody>
      </p:sp>
      <p:pic>
        <p:nvPicPr>
          <p:cNvPr id="11" name="Picture 7" descr="C:\Documents and Settings\ozge.akdag\Desktop\İlk Yardım Eğitimci Eğitimi\ilk yardım fotoğrafları\ER1_3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89040"/>
            <a:ext cx="310038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C:\Documents and Settings\ozge.akdag\Desktop\İlk Yardım Eğitimci Eğitimi\ilk yardım fotoğrafları\ER1_4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84984"/>
            <a:ext cx="41910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Başlık"/>
          <p:cNvSpPr txBox="1">
            <a:spLocks/>
          </p:cNvSpPr>
          <p:nvPr/>
        </p:nvSpPr>
        <p:spPr>
          <a:xfrm>
            <a:off x="971600" y="1209409"/>
            <a:ext cx="7085722" cy="1355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BİLDİRME (112)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1043608" y="2204864"/>
            <a:ext cx="6954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atin typeface="Arial" charset="0"/>
              </a:rPr>
              <a:t>En hızlı şekilde gerekli yardım kuruluşlarına haber verilmesidir.</a:t>
            </a:r>
          </a:p>
        </p:txBody>
      </p:sp>
      <p:pic>
        <p:nvPicPr>
          <p:cNvPr id="18434" name="Picture 2" descr="http://www.clker.com/cliparts/4/f/3/e/11949848961774791944telephone_lutte_incendi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501008"/>
            <a:ext cx="985292" cy="985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Başlık"/>
          <p:cNvSpPr txBox="1">
            <a:spLocks/>
          </p:cNvSpPr>
          <p:nvPr/>
        </p:nvSpPr>
        <p:spPr>
          <a:xfrm>
            <a:off x="971600" y="1209409"/>
            <a:ext cx="7085722" cy="1355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BİLDİRME (112)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2411760" y="2492896"/>
            <a:ext cx="50405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Kesin yer ve adres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Kim, hangi numaradan arıyor?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Olayın tanımı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Hasta/yaralı sayısı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Hasta/yaralıların durumu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Nasıl bir yardım aldıkları? </a:t>
            </a:r>
          </a:p>
          <a:p>
            <a:pPr>
              <a:buClr>
                <a:srgbClr val="C00000"/>
              </a:buClr>
            </a:pPr>
            <a:r>
              <a:rPr lang="tr-TR" sz="2400" b="1" u="sng" dirty="0">
                <a:latin typeface="Arial" charset="0"/>
              </a:rPr>
              <a:t>   AÇIKLANMALIDIR</a:t>
            </a:r>
            <a:endParaRPr lang="tr-TR" sz="24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Başlık"/>
          <p:cNvSpPr txBox="1">
            <a:spLocks/>
          </p:cNvSpPr>
          <p:nvPr/>
        </p:nvSpPr>
        <p:spPr>
          <a:xfrm>
            <a:off x="971600" y="908720"/>
            <a:ext cx="7085722" cy="1355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KURTARMA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1331640" y="1916832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atin typeface="Arial" charset="0"/>
              </a:rPr>
              <a:t> Olay yerinde hasta yaralılara müdahale;</a:t>
            </a:r>
          </a:p>
          <a:p>
            <a:pPr algn="ctr"/>
            <a:r>
              <a:rPr lang="tr-TR" sz="2400" b="1" dirty="0">
                <a:latin typeface="Arial" charset="0"/>
              </a:rPr>
              <a:t>  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</a:rPr>
              <a:t>hızlı</a:t>
            </a:r>
            <a:r>
              <a:rPr lang="tr-TR" sz="2400" b="1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tr-TR" sz="2400" b="1" dirty="0">
                <a:latin typeface="Arial" charset="0"/>
              </a:rPr>
              <a:t>ancak</a:t>
            </a:r>
            <a:r>
              <a:rPr lang="tr-TR" sz="2400" b="1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</a:rPr>
              <a:t>sakin</a:t>
            </a:r>
            <a:r>
              <a:rPr lang="tr-TR" sz="2400" b="1" dirty="0">
                <a:latin typeface="Arial" charset="0"/>
              </a:rPr>
              <a:t> ve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</a:rPr>
              <a:t>bilinçli</a:t>
            </a:r>
            <a:r>
              <a:rPr lang="tr-TR" sz="2400" b="1" dirty="0">
                <a:latin typeface="Arial" charset="0"/>
              </a:rPr>
              <a:t>  bir şekilde yapılmalıdır.</a:t>
            </a:r>
          </a:p>
        </p:txBody>
      </p:sp>
      <p:grpSp>
        <p:nvGrpSpPr>
          <p:cNvPr id="2" name="20 Grup"/>
          <p:cNvGrpSpPr/>
          <p:nvPr/>
        </p:nvGrpSpPr>
        <p:grpSpPr>
          <a:xfrm>
            <a:off x="1043608" y="3068960"/>
            <a:ext cx="6992044" cy="3240360"/>
            <a:chOff x="683568" y="3284984"/>
            <a:chExt cx="6992044" cy="3240360"/>
          </a:xfrm>
        </p:grpSpPr>
        <p:pic>
          <p:nvPicPr>
            <p:cNvPr id="17" name="Picture 8" descr="C:\Documents and Settings\ozge.akdag\Desktop\İlk Yardım Eğitimci Eğitimi\ilk yardım fotoğrafları\ER1_309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3888" y="4509120"/>
              <a:ext cx="1285875" cy="19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 descr="C:\Documents and Settings\ozge.akdag\Desktop\İlk Yardım Eğitimci Eğitimi\ilk yardım fotoğrafları\ER1_300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5039444"/>
              <a:ext cx="2238375" cy="148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 descr="C:\Documents and Settings\ozge.akdag\Desktop\İlk Yardım Eğitimci Eğitimi\ilk yardım fotoğrafları\ER1_297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7250" y="3357563"/>
              <a:ext cx="2044700" cy="135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 descr="C:\Documents and Settings\ozge.akdag\Desktop\İlk Yardım Eğitimci Eğitimi\ilk yardım fotoğrafları\ER1_304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15816" y="3284984"/>
              <a:ext cx="2384425" cy="158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7" descr="C:\Documents and Settings\ozge.akdag\Desktop\İlk Yardım Eğitimci Eğitimi\ilk yardım fotoğrafları\ER1_3068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08104" y="3429000"/>
              <a:ext cx="2058987" cy="136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9" descr="C:\Documents and Settings\ozge.akdag\Desktop\İlk Yardım Eğitimci Eğitimi\ilk yardım fotoğrafları\ER1_2826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80112" y="5085184"/>
              <a:ext cx="2095500" cy="139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Başlık"/>
          <p:cNvSpPr txBox="1">
            <a:spLocks/>
          </p:cNvSpPr>
          <p:nvPr/>
        </p:nvSpPr>
        <p:spPr>
          <a:xfrm>
            <a:off x="755576" y="1412776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İLK YARDIMCININ </a:t>
            </a:r>
            <a:br>
              <a:rPr lang="tr-TR" sz="3700" b="1" dirty="0">
                <a:solidFill>
                  <a:srgbClr val="FF0000"/>
                </a:solidFill>
                <a:latin typeface="Arial" charset="0"/>
              </a:rPr>
            </a:b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YAPMASI GEREKENLER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971600" y="2852936"/>
            <a:ext cx="7525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tr-TR" sz="2400" b="1" dirty="0">
              <a:latin typeface="Arial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Hasta/yaralıların durumunu değerlendirmek ve </a:t>
            </a:r>
          </a:p>
          <a:p>
            <a:pPr>
              <a:buClr>
                <a:srgbClr val="C00000"/>
              </a:buClr>
            </a:pPr>
            <a:r>
              <a:rPr lang="tr-TR" sz="2400" b="1" dirty="0">
                <a:latin typeface="Arial" charset="0"/>
              </a:rPr>
              <a:t>önce müdahale edilecekleri belirlemek.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Hasta yaralıların korku ve endişelerini gidermek.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Hasta yaralılara müdahalede yardımcı olacak </a:t>
            </a:r>
          </a:p>
          <a:p>
            <a:pPr>
              <a:buClr>
                <a:srgbClr val="C00000"/>
              </a:buClr>
            </a:pPr>
            <a:r>
              <a:rPr lang="tr-TR" sz="2400" b="1" dirty="0">
                <a:latin typeface="Arial" charset="0"/>
              </a:rPr>
              <a:t>kişileri organize etmek.</a:t>
            </a:r>
          </a:p>
          <a:p>
            <a:pPr>
              <a:buClr>
                <a:srgbClr val="C00000"/>
              </a:buClr>
            </a:pPr>
            <a:endParaRPr lang="tr-TR" sz="2400" b="1" u="sng" dirty="0"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Başlık"/>
          <p:cNvSpPr txBox="1">
            <a:spLocks/>
          </p:cNvSpPr>
          <p:nvPr/>
        </p:nvSpPr>
        <p:spPr>
          <a:xfrm>
            <a:off x="755576" y="1412776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İLK YARDIMCININ </a:t>
            </a:r>
            <a:br>
              <a:rPr lang="tr-TR" sz="3700" b="1" dirty="0">
                <a:solidFill>
                  <a:srgbClr val="FF0000"/>
                </a:solidFill>
                <a:latin typeface="Arial" charset="0"/>
              </a:rPr>
            </a:b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YAPMASI GEREKENLER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1115616" y="2852936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Hasta yaralının durumunun ağırlaşmasını  önlemek için  kendi kişisel olanaklarıyla gerekli müdahalede bulunmak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Kanama,kırık,çıkık ve burkulma vb. durumlarda yerinde müdahale etmek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Hasta yaralıyı sıcak tutmak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Yarasını görmesine izin vermemek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Başlık"/>
          <p:cNvSpPr txBox="1">
            <a:spLocks/>
          </p:cNvSpPr>
          <p:nvPr/>
        </p:nvSpPr>
        <p:spPr>
          <a:xfrm>
            <a:off x="755576" y="1412776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İLK YARDIMCININ </a:t>
            </a:r>
            <a:br>
              <a:rPr lang="tr-TR" sz="3700" b="1" dirty="0">
                <a:solidFill>
                  <a:srgbClr val="FF0000"/>
                </a:solidFill>
                <a:latin typeface="Arial" charset="0"/>
              </a:rPr>
            </a:b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YAPMASI GEREKENLER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899592" y="2852936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Hasta yaralıları  hareket ettirmeden müdahale yapmak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tr-TR" sz="2400" b="1" dirty="0">
              <a:latin typeface="Arial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Hasta yaralıların en uygun yöntemlerle en yakın sağlık kuruluşuna sevkini sağlamak (112)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tr-TR" sz="2400" b="1" u="sng" dirty="0">
              <a:latin typeface="Arial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Ancak herhangi bir tehlike yok ise hasta yaralı        yerinden kımıldatılmamalıdır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Başlık"/>
          <p:cNvSpPr txBox="1">
            <a:spLocks/>
          </p:cNvSpPr>
          <p:nvPr/>
        </p:nvSpPr>
        <p:spPr>
          <a:xfrm>
            <a:off x="755576" y="1412776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OLAY YERİNİN DEĞERLENDİRİLMESİ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611560" y="3068960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sz="2400" b="1" dirty="0">
                <a:solidFill>
                  <a:srgbClr val="FF0000"/>
                </a:solidFill>
                <a:latin typeface="Arial" charset="0"/>
              </a:rPr>
              <a:t>AMAÇ</a:t>
            </a:r>
          </a:p>
          <a:p>
            <a:pPr>
              <a:lnSpc>
                <a:spcPct val="90000"/>
              </a:lnSpc>
            </a:pPr>
            <a:endParaRPr lang="tr-TR" sz="2400" b="1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tr-TR" sz="2400" b="1" dirty="0">
                <a:latin typeface="Arial" charset="0"/>
              </a:rPr>
              <a:t>          Tekrar kaza olması riskini ortadan kaldırmak,</a:t>
            </a:r>
          </a:p>
          <a:p>
            <a:pPr>
              <a:lnSpc>
                <a:spcPct val="90000"/>
              </a:lnSpc>
            </a:pPr>
            <a:r>
              <a:rPr lang="tr-TR" sz="2400" b="1" dirty="0">
                <a:latin typeface="Arial" charset="0"/>
              </a:rPr>
              <a:t>Olay yerindeki yaralıların sayısı ve türlerini belirlemek</a:t>
            </a:r>
          </a:p>
          <a:p>
            <a:pPr>
              <a:lnSpc>
                <a:spcPct val="90000"/>
              </a:lnSpc>
            </a:pPr>
            <a:endParaRPr lang="tr-TR" sz="24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Başlık"/>
          <p:cNvSpPr txBox="1">
            <a:spLocks/>
          </p:cNvSpPr>
          <p:nvPr/>
        </p:nvSpPr>
        <p:spPr>
          <a:xfrm>
            <a:off x="755576" y="1412776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OLAY YERİNİN DEĞERLENDİRİLMESİNDE </a:t>
            </a:r>
            <a:br>
              <a:rPr lang="tr-TR" sz="3700" b="1" dirty="0">
                <a:solidFill>
                  <a:srgbClr val="FF0000"/>
                </a:solidFill>
                <a:latin typeface="Arial" charset="0"/>
              </a:rPr>
            </a:b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YAPILACAK İŞLER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1043608" y="2708920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tr-TR" sz="2400" b="1" dirty="0">
              <a:latin typeface="Arial" charset="0"/>
            </a:endParaRPr>
          </a:p>
          <a:p>
            <a:pPr>
              <a:buClr>
                <a:srgbClr val="C00000"/>
              </a:buClr>
            </a:pPr>
            <a:r>
              <a:rPr lang="tr-TR" sz="2400" b="1" dirty="0">
                <a:latin typeface="Arial" charset="0"/>
              </a:rPr>
              <a:t> 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</a:rPr>
              <a:t>Trafik kazasında;</a:t>
            </a:r>
          </a:p>
          <a:p>
            <a:pPr>
              <a:buClr>
                <a:srgbClr val="C00000"/>
              </a:buClr>
            </a:pPr>
            <a:endParaRPr lang="tr-TR" sz="2400" b="1" dirty="0">
              <a:solidFill>
                <a:srgbClr val="FF0000"/>
              </a:solidFill>
              <a:latin typeface="Arial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Kazaya uğrayan aracın kontak anahtarı kapatılmalıdır.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Sigara içilmemelidir ve içilmesine izin verilmemelidir.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Hasta yaralılar yerlerinden kımıldatılmamalıdır.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Başlık"/>
          <p:cNvSpPr txBox="1">
            <a:spLocks/>
          </p:cNvSpPr>
          <p:nvPr/>
        </p:nvSpPr>
        <p:spPr>
          <a:xfrm>
            <a:off x="755576" y="1412776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OLAY YERİNİN DEĞERLENDİRİLMESİNDE </a:t>
            </a:r>
            <a:br>
              <a:rPr lang="tr-TR" sz="3700" b="1" dirty="0">
                <a:solidFill>
                  <a:srgbClr val="FF0000"/>
                </a:solidFill>
                <a:latin typeface="Arial" charset="0"/>
              </a:rPr>
            </a:b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YAPILACAK İŞLER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755576" y="3140968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i="1" dirty="0">
                <a:solidFill>
                  <a:srgbClr val="FF0000"/>
                </a:solidFill>
                <a:latin typeface="Arial" charset="0"/>
              </a:rPr>
              <a:t>Gaz varlığı söz konusu ise; </a:t>
            </a:r>
          </a:p>
          <a:p>
            <a:r>
              <a:rPr lang="tr-TR" sz="2400" b="1" dirty="0">
                <a:latin typeface="Arial" charset="0"/>
              </a:rPr>
              <a:t>    zehirlenmelerin önlenmesi için gerekli önlemler alınmalıdır.</a:t>
            </a:r>
          </a:p>
          <a:p>
            <a:pPr>
              <a:buFont typeface="Wingdings" pitchFamily="2" charset="2"/>
              <a:buChar char=""/>
            </a:pPr>
            <a:endParaRPr lang="tr-TR" sz="2400" b="1" dirty="0">
              <a:latin typeface="Arial" charset="0"/>
            </a:endParaRPr>
          </a:p>
          <a:p>
            <a:pPr lvl="1">
              <a:buClr>
                <a:srgbClr val="CC0000"/>
              </a:buClr>
              <a:buFont typeface="Wingdings" pitchFamily="2" charset="2"/>
              <a:buChar char="\"/>
            </a:pPr>
            <a:r>
              <a:rPr lang="tr-TR" b="1" dirty="0">
                <a:latin typeface="Arial" charset="0"/>
              </a:rPr>
              <a:t>Gaz tüpünün vanası kapatılmalıdır.</a:t>
            </a:r>
          </a:p>
          <a:p>
            <a:pPr lvl="1">
              <a:buClr>
                <a:srgbClr val="CC0000"/>
              </a:buClr>
              <a:buFont typeface="Wingdings" pitchFamily="2" charset="2"/>
              <a:buChar char="\"/>
            </a:pPr>
            <a:r>
              <a:rPr lang="tr-TR" b="1" dirty="0">
                <a:latin typeface="Arial" charset="0"/>
              </a:rPr>
              <a:t>Ortam havalandırılmalıdır.</a:t>
            </a:r>
          </a:p>
          <a:p>
            <a:pPr lvl="1">
              <a:buClr>
                <a:srgbClr val="CC0000"/>
              </a:buClr>
              <a:buFont typeface="Wingdings" pitchFamily="2" charset="2"/>
              <a:buChar char="\"/>
            </a:pPr>
            <a:r>
              <a:rPr lang="tr-TR" b="1" dirty="0">
                <a:latin typeface="Arial" charset="0"/>
              </a:rPr>
              <a:t>Kıvılcım oluşturacak ışıklandırma veya çağrı araçlarını kullanımına izin verilmemelidir.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ara000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33721" y="1226229"/>
            <a:ext cx="6206631" cy="5371123"/>
          </a:xfrm>
          <a:solidFill>
            <a:schemeClr val="bg1"/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Başlık"/>
          <p:cNvSpPr txBox="1">
            <a:spLocks/>
          </p:cNvSpPr>
          <p:nvPr/>
        </p:nvSpPr>
        <p:spPr>
          <a:xfrm>
            <a:off x="755576" y="1412776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OLAY YERİNİN DEĞERLENDİRİLMESİNDE </a:t>
            </a:r>
            <a:br>
              <a:rPr lang="tr-TR" sz="3700" b="1" dirty="0">
                <a:solidFill>
                  <a:srgbClr val="FF0000"/>
                </a:solidFill>
                <a:latin typeface="Arial" charset="0"/>
              </a:rPr>
            </a:b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YAPILACAK İŞLER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1259632" y="3501008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Hasta yaralılar yaşam bulguları yönünden </a:t>
            </a:r>
          </a:p>
          <a:p>
            <a:r>
              <a:rPr lang="tr-TR" sz="2400" b="1" dirty="0">
                <a:latin typeface="Arial" charset="0"/>
              </a:rPr>
              <a:t>    değerlendirilmelidir.</a:t>
            </a: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Hasta yaralılar  kırık ve kanama yönünden </a:t>
            </a:r>
          </a:p>
          <a:p>
            <a:r>
              <a:rPr lang="tr-TR" sz="2400" b="1" dirty="0">
                <a:latin typeface="Arial" charset="0"/>
              </a:rPr>
              <a:t>    değerlendirilmelidir.</a:t>
            </a:r>
            <a:endParaRPr lang="tr-TR" sz="2400" b="1" u="sng" dirty="0">
              <a:latin typeface="Arial" charset="0"/>
            </a:endParaRP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Hasta yaralılar  sıcak tutulmalıdır.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Başlık"/>
          <p:cNvSpPr txBox="1">
            <a:spLocks/>
          </p:cNvSpPr>
          <p:nvPr/>
        </p:nvSpPr>
        <p:spPr>
          <a:xfrm>
            <a:off x="755576" y="1412776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HASTA YARALININ İLK </a:t>
            </a:r>
            <a:br>
              <a:rPr lang="tr-TR" sz="3700" b="1" dirty="0">
                <a:solidFill>
                  <a:srgbClr val="FF0000"/>
                </a:solidFill>
                <a:latin typeface="Arial" charset="0"/>
              </a:rPr>
            </a:b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DEĞERLENDİRME AŞAMALARI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13 Grup"/>
          <p:cNvGrpSpPr/>
          <p:nvPr/>
        </p:nvGrpSpPr>
        <p:grpSpPr>
          <a:xfrm>
            <a:off x="755576" y="3356992"/>
            <a:ext cx="7468835" cy="1988120"/>
            <a:chOff x="395536" y="3789040"/>
            <a:chExt cx="7468835" cy="1988120"/>
          </a:xfrm>
        </p:grpSpPr>
        <p:pic>
          <p:nvPicPr>
            <p:cNvPr id="9" name="Picture 2" descr="C:\Documents and Settings\ozge.akdag\Desktop\İlk Yardım Eğitimci Eğitimi\ilk yardım fotoğrafları\ER1_2713.TIF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776" y="3789040"/>
              <a:ext cx="2088232" cy="1988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 descr="C:\Documents and Settings\ozge.akdag\Desktop\İlk Yardım Eğitimci Eğitimi\ilk yardım fotoğrafları\ER1_2799 copy cop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3861048"/>
              <a:ext cx="3004339" cy="189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 descr="C:\Documents and Settings\ozge.akdag\Desktop\İlk Yardım Eğitimci Eğitimi\ilk yardım fotoğrafları\ER1_285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3789040"/>
              <a:ext cx="2060575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Başlık"/>
          <p:cNvSpPr txBox="1">
            <a:spLocks/>
          </p:cNvSpPr>
          <p:nvPr/>
        </p:nvSpPr>
        <p:spPr>
          <a:xfrm>
            <a:off x="755576" y="1412776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Wingdings" pitchFamily="2" charset="2"/>
              <a:buNone/>
            </a:pPr>
            <a:r>
              <a:rPr lang="tr-TR" sz="2400" b="1" dirty="0">
                <a:solidFill>
                  <a:srgbClr val="FF0000"/>
                </a:solidFill>
                <a:latin typeface="Arial" charset="0"/>
              </a:rPr>
              <a:t>EĞER; </a:t>
            </a:r>
          </a:p>
          <a:p>
            <a:pPr>
              <a:buClr>
                <a:srgbClr val="C00000"/>
              </a:buClr>
              <a:buFont typeface="Wingdings" pitchFamily="2" charset="2"/>
              <a:buNone/>
            </a:pPr>
            <a:r>
              <a:rPr lang="tr-TR" sz="2400" b="1" dirty="0">
                <a:latin typeface="Arial" charset="0"/>
              </a:rPr>
              <a:t>Hasta/yaralının bilinci kapalı fakat solunum varsa derhal koma pozisyonuna getirerek diğer yaralılar değerlendirilir.</a:t>
            </a:r>
          </a:p>
        </p:txBody>
      </p:sp>
      <p:pic>
        <p:nvPicPr>
          <p:cNvPr id="15" name="Picture 2" descr="C:\Documents and Settings\ozge.akdag\Desktop\İlk Yardım Eğitimci Eğitimi\ilk yardım fotoğrafları\ER1_3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068960"/>
            <a:ext cx="63627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908720"/>
            <a:ext cx="7452733" cy="5520975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Başlık"/>
          <p:cNvSpPr txBox="1">
            <a:spLocks/>
          </p:cNvSpPr>
          <p:nvPr/>
        </p:nvSpPr>
        <p:spPr>
          <a:xfrm>
            <a:off x="755576" y="1124744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Önemli ilkyardım bilgileri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 descr="http://www.resimle.net/data/media/221/unlem-dikk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04864"/>
            <a:ext cx="3581400" cy="355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Başlık"/>
          <p:cNvSpPr txBox="1">
            <a:spLocks/>
          </p:cNvSpPr>
          <p:nvPr/>
        </p:nvSpPr>
        <p:spPr>
          <a:xfrm>
            <a:off x="827584" y="3573016"/>
            <a:ext cx="756084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SOLUNUM YOLU </a:t>
            </a:r>
          </a:p>
          <a:p>
            <a:pPr algn="ctr">
              <a:buFont typeface="Wingdings" pitchFamily="2" charset="2"/>
              <a:buNone/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TIKANIKLIKLARINDA </a:t>
            </a:r>
          </a:p>
          <a:p>
            <a:pPr algn="ctr">
              <a:buFont typeface="Wingdings" pitchFamily="2" charset="2"/>
              <a:buNone/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İLK YARDIM</a:t>
            </a:r>
          </a:p>
        </p:txBody>
      </p:sp>
      <p:pic>
        <p:nvPicPr>
          <p:cNvPr id="25602" name="Picture 2" descr="http://www.resimle.net/data/media/221/unlem-dikk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84784"/>
            <a:ext cx="2274333" cy="2256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Başlık"/>
          <p:cNvSpPr txBox="1">
            <a:spLocks/>
          </p:cNvSpPr>
          <p:nvPr/>
        </p:nvSpPr>
        <p:spPr>
          <a:xfrm>
            <a:off x="755576" y="1412776"/>
            <a:ext cx="75608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SOLUNUM YOLU TIKANIKLIĞI</a:t>
            </a:r>
            <a:r>
              <a:rPr lang="tr-TR" sz="3700" b="1" dirty="0">
                <a:latin typeface="Arial" charset="0"/>
              </a:rPr>
              <a:t> </a:t>
            </a:r>
            <a:endParaRPr lang="tr-TR" sz="37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1547664" y="2492896"/>
            <a:ext cx="6552728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tr-TR" sz="2400" b="1" dirty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tr-TR" sz="2400" b="1" dirty="0">
                <a:solidFill>
                  <a:srgbClr val="FF0000"/>
                </a:solidFill>
                <a:latin typeface="Arial" charset="0"/>
              </a:rPr>
              <a:t>KISMİ TIKANMA</a:t>
            </a:r>
          </a:p>
          <a:p>
            <a:pPr>
              <a:lnSpc>
                <a:spcPct val="80000"/>
              </a:lnSpc>
            </a:pPr>
            <a:endParaRPr lang="tr-TR" sz="2400" b="1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tr-TR" sz="2400" b="1" dirty="0">
                <a:solidFill>
                  <a:srgbClr val="FF0000"/>
                </a:solidFill>
                <a:latin typeface="Arial" charset="0"/>
              </a:rPr>
              <a:t>Belirtileri</a:t>
            </a:r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 Öksürür</a:t>
            </a:r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 Nefes alabilir</a:t>
            </a:r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 Konuşabilir</a:t>
            </a:r>
          </a:p>
          <a:p>
            <a:pPr>
              <a:lnSpc>
                <a:spcPct val="80000"/>
              </a:lnSpc>
            </a:pPr>
            <a:endParaRPr lang="tr-TR" sz="2400" b="1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Clr>
                <a:srgbClr val="CC0000"/>
              </a:buClr>
            </a:pPr>
            <a:r>
              <a:rPr lang="tr-TR" sz="2400" b="1" dirty="0">
                <a:solidFill>
                  <a:srgbClr val="FF0000"/>
                </a:solidFill>
                <a:latin typeface="Arial" charset="0"/>
              </a:rPr>
              <a:t>DOKUNULMAZ !!!</a:t>
            </a:r>
          </a:p>
          <a:p>
            <a:pPr algn="ctr">
              <a:lnSpc>
                <a:spcPct val="80000"/>
              </a:lnSpc>
              <a:buClr>
                <a:srgbClr val="CC0000"/>
              </a:buClr>
            </a:pPr>
            <a:endParaRPr lang="tr-TR" sz="2400" b="1" dirty="0">
              <a:solidFill>
                <a:srgbClr val="FF0000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Clr>
                <a:srgbClr val="CC0000"/>
              </a:buClr>
            </a:pPr>
            <a:r>
              <a:rPr lang="tr-TR" sz="2400" b="1" dirty="0">
                <a:latin typeface="Arial" charset="0"/>
              </a:rPr>
              <a:t>ÖKSÜRMEYE TEŞVİK EDİLİR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Documents and Settings\ozge.akdag\Desktop\İlk Yardım Eğitimci Eğitimi\ilk yardım fotoğrafları\ER1_3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060848"/>
            <a:ext cx="2376264" cy="357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 Başlık"/>
          <p:cNvSpPr txBox="1">
            <a:spLocks/>
          </p:cNvSpPr>
          <p:nvPr/>
        </p:nvSpPr>
        <p:spPr>
          <a:xfrm>
            <a:off x="755576" y="1412776"/>
            <a:ext cx="75608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SOLUNUM YOLU TIKANIKLIĞI</a:t>
            </a:r>
            <a:r>
              <a:rPr lang="tr-TR" sz="3700" b="1" dirty="0">
                <a:latin typeface="Arial" charset="0"/>
              </a:rPr>
              <a:t> </a:t>
            </a:r>
            <a:endParaRPr lang="tr-TR" sz="37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539552" y="2564904"/>
            <a:ext cx="6552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tr-TR" sz="2400" b="1" dirty="0">
                <a:solidFill>
                  <a:srgbClr val="FF0000"/>
                </a:solidFill>
                <a:latin typeface="Arial" charset="0"/>
              </a:rPr>
              <a:t>TAM TIKANMA</a:t>
            </a:r>
          </a:p>
          <a:p>
            <a:pPr>
              <a:lnSpc>
                <a:spcPct val="80000"/>
              </a:lnSpc>
            </a:pPr>
            <a:endParaRPr lang="tr-TR" sz="2400" b="1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tr-TR" sz="2400" b="1" dirty="0">
                <a:solidFill>
                  <a:srgbClr val="FF0000"/>
                </a:solidFill>
                <a:latin typeface="Arial" charset="0"/>
              </a:rPr>
              <a:t>Belirtileri;</a:t>
            </a:r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i="1" dirty="0">
                <a:latin typeface="Arial" charset="0"/>
              </a:rPr>
              <a:t> </a:t>
            </a:r>
            <a:r>
              <a:rPr lang="tr-TR" sz="2400" b="1" dirty="0">
                <a:latin typeface="Arial" charset="0"/>
              </a:rPr>
              <a:t>Nefes alamaz !</a:t>
            </a:r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 Acı çeker, ellerini boynuna götürür !</a:t>
            </a:r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 Konuşamaz !</a:t>
            </a:r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 Rengi morarmıştır</a:t>
            </a:r>
          </a:p>
          <a:p>
            <a:pPr>
              <a:lnSpc>
                <a:spcPct val="80000"/>
              </a:lnSpc>
            </a:pPr>
            <a:endParaRPr lang="tr-TR" sz="2400" b="1" dirty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tr-TR" sz="2400" b="1" dirty="0">
              <a:solidFill>
                <a:srgbClr val="CC0000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</a:pPr>
            <a:r>
              <a:rPr lang="tr-TR" sz="2400" b="1" i="1" dirty="0">
                <a:solidFill>
                  <a:srgbClr val="FF0000"/>
                </a:solidFill>
                <a:latin typeface="Arial" charset="0"/>
              </a:rPr>
              <a:t>“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</a:rPr>
              <a:t>HEIMLICH MANEVRASI”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Documents and Settings\ozge.akdag\Desktop\İlk Yardım Eğitimci Eğitimi\ilk yardım fotoğrafları\ER1_3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76872"/>
            <a:ext cx="2520280" cy="379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 Başlık"/>
          <p:cNvSpPr txBox="1">
            <a:spLocks/>
          </p:cNvSpPr>
          <p:nvPr/>
        </p:nvSpPr>
        <p:spPr>
          <a:xfrm>
            <a:off x="755576" y="1412776"/>
            <a:ext cx="75608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HEIMLICH MANEVRASI</a:t>
            </a:r>
            <a:br>
              <a:rPr lang="tr-TR" sz="3700" b="1" dirty="0">
                <a:solidFill>
                  <a:srgbClr val="FF0000"/>
                </a:solidFill>
                <a:latin typeface="Arial" charset="0"/>
              </a:rPr>
            </a:b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( YETİŞKİN – ÇOCUK )</a:t>
            </a:r>
          </a:p>
        </p:txBody>
      </p:sp>
      <p:pic>
        <p:nvPicPr>
          <p:cNvPr id="13" name="Picture 2" descr="C:\Documents and Settings\ozge.akdag\Desktop\İlk Yardım Eğitimci Eğitimi\ilk yardım fotoğrafları\ER1_3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4608512" cy="339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Başlık"/>
          <p:cNvSpPr txBox="1">
            <a:spLocks/>
          </p:cNvSpPr>
          <p:nvPr/>
        </p:nvSpPr>
        <p:spPr>
          <a:xfrm>
            <a:off x="755576" y="1412776"/>
            <a:ext cx="75608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HEIMLICH MANEVRASI</a:t>
            </a:r>
            <a:br>
              <a:rPr lang="tr-TR" sz="3700" b="1" dirty="0">
                <a:solidFill>
                  <a:srgbClr val="FF0000"/>
                </a:solidFill>
                <a:latin typeface="Arial" charset="0"/>
              </a:rPr>
            </a:b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( YETİŞKİN – ÇOCUK )</a:t>
            </a:r>
          </a:p>
        </p:txBody>
      </p:sp>
      <p:grpSp>
        <p:nvGrpSpPr>
          <p:cNvPr id="18" name="17 Grup"/>
          <p:cNvGrpSpPr/>
          <p:nvPr/>
        </p:nvGrpSpPr>
        <p:grpSpPr>
          <a:xfrm>
            <a:off x="611560" y="2564904"/>
            <a:ext cx="8245013" cy="3358531"/>
            <a:chOff x="-414446" y="1455968"/>
            <a:chExt cx="11750140" cy="4786312"/>
          </a:xfrm>
        </p:grpSpPr>
        <p:pic>
          <p:nvPicPr>
            <p:cNvPr id="11" name="Picture 2" descr="C:\Documents and Settings\ozge.akdag\Desktop\İlk Yardım Eğitimci Eğitimi\ilk yardım fotoğrafları\ER1_309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4446" y="1455968"/>
              <a:ext cx="3182938" cy="4786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 descr="C:\Documents and Settings\ozge.akdag\Desktop\İlk Yardım Eğitimci Eğitimi\ilk yardım fotoğrafları\ER1_309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0180" y="1514704"/>
              <a:ext cx="3143251" cy="4727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" descr="C:\Documents and Settings\ozge.akdag\Desktop\İlk Yardım Eğitimci Eğitimi\ilk yardım fotoğrafları\ER1_309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34900" y="2276928"/>
              <a:ext cx="5900794" cy="3918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1412776"/>
            <a:ext cx="5976664" cy="566936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 İLK YARDIMIN ÖNEMİ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492896"/>
            <a:ext cx="5122912" cy="3268959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/>
              <a:t>Tüm kazalarda ölümlerin %10’u </a:t>
            </a:r>
          </a:p>
          <a:p>
            <a:pPr>
              <a:buNone/>
            </a:pPr>
            <a:r>
              <a:rPr lang="tr-TR" b="1" dirty="0"/>
              <a:t>	ilk 5 dakikada %45’i  ilk 30</a:t>
            </a:r>
          </a:p>
          <a:p>
            <a:pPr>
              <a:buNone/>
            </a:pPr>
            <a:r>
              <a:rPr lang="tr-TR" b="1" dirty="0"/>
              <a:t>	dakikada olmaktadır.</a:t>
            </a:r>
          </a:p>
          <a:p>
            <a:endParaRPr lang="tr-TR" b="1" dirty="0"/>
          </a:p>
          <a:p>
            <a:r>
              <a:rPr lang="tr-TR" b="1" dirty="0"/>
              <a:t>Dünyada sadece trafik kazalarında bir yılda 1.2 milyon ölüm 20-50 milyon yaralanma ve sakat kalma milyonlarca lira ekonomik kayıp olmaktadır.</a:t>
            </a:r>
          </a:p>
          <a:p>
            <a:endParaRPr lang="tr-TR" dirty="0"/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5796136" y="2564904"/>
          <a:ext cx="3022600" cy="2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Bit Eşlem Resmi" r:id="rId3" imgW="8554644" imgH="3134162" progId="PBrush">
                  <p:embed/>
                </p:oleObj>
              </mc:Choice>
              <mc:Fallback>
                <p:oleObj name="Bit Eşlem Resmi" r:id="rId3" imgW="8554644" imgH="3134162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2564904"/>
                        <a:ext cx="3022600" cy="295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Başlık"/>
          <p:cNvSpPr txBox="1">
            <a:spLocks/>
          </p:cNvSpPr>
          <p:nvPr/>
        </p:nvSpPr>
        <p:spPr>
          <a:xfrm>
            <a:off x="755576" y="1412776"/>
            <a:ext cx="75608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HEIMLICH MANEVRASI</a:t>
            </a:r>
            <a:br>
              <a:rPr lang="tr-TR" sz="3700" b="1" dirty="0">
                <a:solidFill>
                  <a:srgbClr val="FF0000"/>
                </a:solidFill>
                <a:latin typeface="Arial" charset="0"/>
              </a:rPr>
            </a:b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( YETİŞKİN – ÇOCUK )</a:t>
            </a:r>
          </a:p>
        </p:txBody>
      </p:sp>
      <p:pic>
        <p:nvPicPr>
          <p:cNvPr id="13" name="Picture 2" descr="C:\Documents and Settings\ozge.akdag\Desktop\İlk Yardım Eğitimci Eğitimi\ilk yardım fotoğrafları\ER1_2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36912"/>
            <a:ext cx="2278725" cy="386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Documents and Settings\ozge.akdag\Desktop\İlk Yardım Eğitimci Eğitimi\ilk yardım fotoğrafları\ER1_2792 copy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36912"/>
            <a:ext cx="1767375" cy="404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Başlık"/>
          <p:cNvSpPr txBox="1">
            <a:spLocks/>
          </p:cNvSpPr>
          <p:nvPr/>
        </p:nvSpPr>
        <p:spPr>
          <a:xfrm>
            <a:off x="755576" y="1412776"/>
            <a:ext cx="75608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HEIMLICH MANEVRASI</a:t>
            </a:r>
            <a:br>
              <a:rPr lang="tr-TR" sz="3700" b="1" dirty="0">
                <a:solidFill>
                  <a:srgbClr val="FF0000"/>
                </a:solidFill>
                <a:latin typeface="Arial" charset="0"/>
              </a:rPr>
            </a:b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(ÇOCUKLARDA )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2636912"/>
            <a:ext cx="2733675" cy="3778250"/>
          </a:xfrm>
          <a:prstGeom prst="rect">
            <a:avLst/>
          </a:prstGeom>
          <a:noFill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492896"/>
            <a:ext cx="29940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:\Documents and Settings\ozge.akdag\Desktop\İlk Yardım Eğitimci Eğitimi\ilk yardım fotoğrafları\ER1_3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00808"/>
            <a:ext cx="3141662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 Başlık"/>
          <p:cNvSpPr txBox="1">
            <a:spLocks/>
          </p:cNvSpPr>
          <p:nvPr/>
        </p:nvSpPr>
        <p:spPr>
          <a:xfrm>
            <a:off x="755576" y="1412776"/>
            <a:ext cx="75608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TEK BAŞINA İSENİZ</a:t>
            </a:r>
          </a:p>
        </p:txBody>
      </p:sp>
      <p:pic>
        <p:nvPicPr>
          <p:cNvPr id="13" name="Picture 4" descr="C:\Documents and Settings\ozge.akdag\Desktop\İlk Yardım Eğitimci Eğitimi\ilk yardım fotoğrafları\ER1_3239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76872"/>
            <a:ext cx="3117345" cy="420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Documents and Settings\ozge.akdag\Desktop\İlk Yardım Eğitimci Eğitimi\ilk yardım fotoğrafları\ER1_2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003" y="2924944"/>
            <a:ext cx="4643437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 Başlık"/>
          <p:cNvSpPr txBox="1">
            <a:spLocks/>
          </p:cNvSpPr>
          <p:nvPr/>
        </p:nvSpPr>
        <p:spPr>
          <a:xfrm>
            <a:off x="755576" y="1412776"/>
            <a:ext cx="75608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HEIMLICH MANEVRASI</a:t>
            </a:r>
            <a:br>
              <a:rPr lang="tr-TR" sz="3700" b="1" dirty="0">
                <a:solidFill>
                  <a:srgbClr val="FF0000"/>
                </a:solidFill>
                <a:latin typeface="Arial" charset="0"/>
              </a:rPr>
            </a:b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(BEBEKLERDE )</a:t>
            </a:r>
          </a:p>
        </p:txBody>
      </p:sp>
      <p:pic>
        <p:nvPicPr>
          <p:cNvPr id="13" name="Picture 2" descr="C:\Documents and Settings\ozge.akdag\Desktop\İlk Yardım Eğitimci Eğitimi\ilk yardım fotoğrafları\ER1_2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611" y="2924944"/>
            <a:ext cx="3926656" cy="300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Başlık"/>
          <p:cNvSpPr txBox="1">
            <a:spLocks/>
          </p:cNvSpPr>
          <p:nvPr/>
        </p:nvSpPr>
        <p:spPr>
          <a:xfrm>
            <a:off x="755576" y="1412776"/>
            <a:ext cx="75608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HEIMLICH MANEVRASI</a:t>
            </a:r>
            <a:br>
              <a:rPr lang="tr-TR" sz="3700" b="1" dirty="0">
                <a:solidFill>
                  <a:srgbClr val="FF0000"/>
                </a:solidFill>
                <a:latin typeface="Arial" charset="0"/>
              </a:rPr>
            </a:b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(BEBEKLERDE )</a:t>
            </a:r>
          </a:p>
        </p:txBody>
      </p:sp>
      <p:pic>
        <p:nvPicPr>
          <p:cNvPr id="11" name="Picture 2" descr="C:\Documents and Settings\ozge.akdag\Desktop\İlk Yardım Eğitimci Eğitimi\ilk yardım fotoğrafları\ER1_2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64904"/>
            <a:ext cx="2330596" cy="395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Documents and Settings\ozge.akdag\Desktop\İlk Yardım Eğitimci Eğitimi\ilk yardım fotoğrafları\ER1_2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36912"/>
            <a:ext cx="2331908" cy="392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Başlık"/>
          <p:cNvSpPr txBox="1">
            <a:spLocks/>
          </p:cNvSpPr>
          <p:nvPr/>
        </p:nvSpPr>
        <p:spPr>
          <a:xfrm>
            <a:off x="755576" y="1124744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Önemli ilkyardım bilgileri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 descr="http://www.resimle.net/data/media/221/unlem-dikk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04864"/>
            <a:ext cx="3581400" cy="355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Başlık"/>
          <p:cNvSpPr txBox="1">
            <a:spLocks/>
          </p:cNvSpPr>
          <p:nvPr/>
        </p:nvSpPr>
        <p:spPr>
          <a:xfrm>
            <a:off x="755576" y="1052736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KANAMA NEDİR?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467544" y="2204864"/>
            <a:ext cx="799288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	Damar bütünlüğünün bozulması sonucu kanın damar dışına (vücut içine veya dışına doğru) çıkmasına </a:t>
            </a:r>
            <a:r>
              <a:rPr lang="tr-T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kanama</a:t>
            </a:r>
            <a:r>
              <a:rPr lang="tr-TR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denir.</a:t>
            </a:r>
          </a:p>
        </p:txBody>
      </p:sp>
      <p:grpSp>
        <p:nvGrpSpPr>
          <p:cNvPr id="14" name="13 Grup"/>
          <p:cNvGrpSpPr/>
          <p:nvPr/>
        </p:nvGrpSpPr>
        <p:grpSpPr>
          <a:xfrm>
            <a:off x="107504" y="3645024"/>
            <a:ext cx="8846541" cy="2235200"/>
            <a:chOff x="-180528" y="3930936"/>
            <a:chExt cx="9172128" cy="2317464"/>
          </a:xfrm>
        </p:grpSpPr>
        <p:pic>
          <p:nvPicPr>
            <p:cNvPr id="9" name="Picture 5" descr="pihti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15816" y="3933056"/>
              <a:ext cx="3033899" cy="2315344"/>
            </a:xfrm>
            <a:prstGeom prst="rect">
              <a:avLst/>
            </a:prstGeom>
            <a:noFill/>
          </p:spPr>
        </p:pic>
        <p:pic>
          <p:nvPicPr>
            <p:cNvPr id="11" name="Picture 6" descr="pihti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80528" y="3930936"/>
              <a:ext cx="3004120" cy="2317464"/>
            </a:xfrm>
            <a:prstGeom prst="rect">
              <a:avLst/>
            </a:prstGeom>
            <a:noFill/>
          </p:spPr>
        </p:pic>
        <p:pic>
          <p:nvPicPr>
            <p:cNvPr id="13" name="Picture 7" descr="pihti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9800" y="3962400"/>
              <a:ext cx="2971800" cy="2286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Başlık"/>
          <p:cNvSpPr txBox="1">
            <a:spLocks/>
          </p:cNvSpPr>
          <p:nvPr/>
        </p:nvSpPr>
        <p:spPr>
          <a:xfrm>
            <a:off x="755576" y="1052736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KANAMA ÇEŞİTLERİ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611560" y="2420888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tr-TR" sz="2400" b="1" u="sng" dirty="0">
                <a:latin typeface="Arial" pitchFamily="34" charset="0"/>
                <a:cs typeface="Arial" pitchFamily="34" charset="0"/>
              </a:rPr>
              <a:t>OLUŞTUĞU BÖLGEYE GÖRE:</a:t>
            </a:r>
          </a:p>
          <a:p>
            <a:pPr marL="609600" indent="-609600">
              <a:buFont typeface="Wingdings" pitchFamily="2" charset="2"/>
              <a:buNone/>
            </a:pPr>
            <a:endParaRPr lang="tr-TR" sz="2400" b="1" u="sng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buClr>
                <a:srgbClr val="FF0000"/>
              </a:buClr>
              <a:buSzPct val="85000"/>
              <a:buFont typeface="Wingdings" pitchFamily="2" charset="2"/>
              <a:buAutoNum type="arabicPeriod"/>
            </a:pP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Dış kanamalar</a:t>
            </a:r>
          </a:p>
          <a:p>
            <a:pPr marL="609600" indent="-609600">
              <a:buClr>
                <a:srgbClr val="FF0000"/>
              </a:buClr>
              <a:buSzPct val="85000"/>
              <a:buFont typeface="Wingdings" pitchFamily="2" charset="2"/>
              <a:buAutoNum type="arabicPeriod"/>
            </a:pP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İç kanamalar</a:t>
            </a:r>
          </a:p>
          <a:p>
            <a:pPr marL="609600" indent="-609600">
              <a:buClr>
                <a:srgbClr val="FF0000"/>
              </a:buClr>
              <a:buSzPct val="85000"/>
              <a:buFont typeface="Wingdings" pitchFamily="2" charset="2"/>
              <a:buAutoNum type="arabicPeriod"/>
            </a:pP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Doğal deliklerden olan kanamalar: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Kulak, burun, ağız, anüs ve üreme organlarından olan kanamalar.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2 Resim" descr="Resi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785938"/>
            <a:ext cx="82899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 rot="10800000" flipV="1">
            <a:off x="2928925" y="758828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KANAMA ÇEŞİTLERİ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Başlık"/>
          <p:cNvSpPr txBox="1">
            <a:spLocks/>
          </p:cNvSpPr>
          <p:nvPr/>
        </p:nvSpPr>
        <p:spPr>
          <a:xfrm>
            <a:off x="755576" y="1052736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DIŞ KANAMLARDA İLK YARDIM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611560" y="2649335"/>
            <a:ext cx="799288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AMAÇ: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 Kanamayı kısa zamanda kontrol altına almak ve yarayı temiz tutmaktır!</a:t>
            </a:r>
          </a:p>
          <a:p>
            <a:pPr marL="609600" indent="-609600">
              <a:lnSpc>
                <a:spcPct val="90000"/>
              </a:lnSpc>
              <a:buClr>
                <a:srgbClr val="FF3300"/>
              </a:buClr>
              <a:buFont typeface="Wingdings" pitchFamily="2" charset="2"/>
              <a:buAutoNum type="arabicPeriod"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Yara üzerine direk baskı yapılır,</a:t>
            </a:r>
          </a:p>
          <a:p>
            <a:pPr marL="609600" indent="-609600">
              <a:lnSpc>
                <a:spcPct val="90000"/>
              </a:lnSpc>
              <a:buClr>
                <a:srgbClr val="FF3300"/>
              </a:buClr>
              <a:buFont typeface="Wingdings" pitchFamily="2" charset="2"/>
              <a:buAutoNum type="arabicPeriod"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Kanama durmazsa ikinci bir bez konarak basınç arttırılır,</a:t>
            </a:r>
          </a:p>
          <a:p>
            <a:pPr marL="609600" indent="-609600">
              <a:lnSpc>
                <a:spcPct val="90000"/>
              </a:lnSpc>
              <a:buClr>
                <a:srgbClr val="FF3300"/>
              </a:buClr>
              <a:buFont typeface="Wingdings" pitchFamily="2" charset="2"/>
              <a:buAutoNum type="arabicPeriod"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Gerekirse bandaj ile sarılarak kanlanmış bezler kaldırılmadan basınç arttırılır,</a:t>
            </a:r>
          </a:p>
          <a:p>
            <a:pPr marL="609600" indent="-609600">
              <a:lnSpc>
                <a:spcPct val="90000"/>
              </a:lnSpc>
              <a:buClr>
                <a:srgbClr val="FF3300"/>
              </a:buClr>
              <a:buFont typeface="Wingdings" pitchFamily="2" charset="2"/>
              <a:buAutoNum type="arabicPeriod"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Kanayan bölgeye en yakın basınç noktasına bası uygulanır,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Başlık"/>
          <p:cNvSpPr txBox="1">
            <a:spLocks/>
          </p:cNvSpPr>
          <p:nvPr/>
        </p:nvSpPr>
        <p:spPr>
          <a:xfrm>
            <a:off x="1259632" y="5013176"/>
            <a:ext cx="6671426" cy="1208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ilk yardım nedir?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4" name="Picture 4" descr="http://www.freeimagesarchive.com/data/media/34/6_ques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340768"/>
            <a:ext cx="2857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Başlık"/>
          <p:cNvSpPr txBox="1">
            <a:spLocks/>
          </p:cNvSpPr>
          <p:nvPr/>
        </p:nvSpPr>
        <p:spPr>
          <a:xfrm>
            <a:off x="755576" y="1052736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DIŞ KANAMLARDA İLK YARDIM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2" descr="C:\Documents and Settings\ozge.akdag\Desktop\İlk Yardım Eğitimci Eğitimi\ilk yardım fotoğrafları\ER1_2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3929063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Documents and Settings\ozge.akdag\Desktop\İlk Yardım Eğitimci Eğitimi\ilk yardım fotoğrafları\ER1_29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36912"/>
            <a:ext cx="3984955" cy="264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Başlık"/>
          <p:cNvSpPr txBox="1">
            <a:spLocks/>
          </p:cNvSpPr>
          <p:nvPr/>
        </p:nvSpPr>
        <p:spPr>
          <a:xfrm>
            <a:off x="755576" y="1052736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DIŞ KANAMLARDA İLK YARDIM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611560" y="2649335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300" indent="-495300">
              <a:buClr>
                <a:srgbClr val="FF3300"/>
              </a:buClr>
              <a:buFont typeface="Wingdings" pitchFamily="2" charset="2"/>
              <a:buAutoNum type="arabicPeriod" startAt="5"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Kanayan bölge yukarı kaldırılır,</a:t>
            </a:r>
          </a:p>
          <a:p>
            <a:pPr marL="495300" indent="-495300">
              <a:buClr>
                <a:srgbClr val="FF3300"/>
              </a:buClr>
              <a:buFont typeface="Wingdings" pitchFamily="2" charset="2"/>
              <a:buNone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	Kanama kol veya bacaklardaysa ve kırık şüphesi</a:t>
            </a:r>
          </a:p>
          <a:p>
            <a:pPr marL="495300" indent="-495300">
              <a:buClr>
                <a:srgbClr val="FF3300"/>
              </a:buClr>
              <a:buFont typeface="Wingdings" pitchFamily="2" charset="2"/>
              <a:buNone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      yoksa, kanama bölgesini kalp hizasından yukarıda tutulur,</a:t>
            </a:r>
          </a:p>
          <a:p>
            <a:pPr marL="495300" indent="-495300">
              <a:buClr>
                <a:srgbClr val="FF3300"/>
              </a:buClr>
              <a:buFont typeface="Wingdings" pitchFamily="2" charset="2"/>
              <a:buAutoNum type="arabicPeriod" startAt="6"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Şok pozisyonu verilir,</a:t>
            </a:r>
          </a:p>
          <a:p>
            <a:pPr marL="495300" indent="-495300">
              <a:buClr>
                <a:srgbClr val="FF3300"/>
              </a:buClr>
              <a:buFont typeface="Wingdings" pitchFamily="2" charset="2"/>
              <a:buAutoNum type="arabicPeriod" startAt="6"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Sık sık yaşam bulguları kontrol edilir ( 2-3 </a:t>
            </a:r>
            <a:r>
              <a:rPr lang="tr-TR" sz="2400" b="1" dirty="0" err="1">
                <a:latin typeface="Arial" pitchFamily="34" charset="0"/>
                <a:cs typeface="Arial" pitchFamily="34" charset="0"/>
              </a:rPr>
              <a:t>dk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. arayla ).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Başlık"/>
          <p:cNvSpPr txBox="1">
            <a:spLocks/>
          </p:cNvSpPr>
          <p:nvPr/>
        </p:nvSpPr>
        <p:spPr>
          <a:xfrm>
            <a:off x="755576" y="1052736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DIŞ KANAMLARDA İLK YARDIM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3" name="Picture 2" descr="C:\Documents and Settings\ozge.akdag\Desktop\İlk Yardım Eğitimci Eğitimi\ilk yardım fotoğrafları\ER1_2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4944"/>
            <a:ext cx="37861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ozge.akdag\Desktop\İlk Yardım Eğitimci Eğitimi\ilk yardım fotoğrafları\ER1_2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4944"/>
            <a:ext cx="3816424" cy="253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Başlık"/>
          <p:cNvSpPr txBox="1">
            <a:spLocks/>
          </p:cNvSpPr>
          <p:nvPr/>
        </p:nvSpPr>
        <p:spPr>
          <a:xfrm>
            <a:off x="755576" y="1052736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DIŞ KANAMLARDA İLK YARDIM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" name="Picture 4" descr="C:\Documents and Settings\ozge.akdag\Desktop\İlk Yardım Eğitimci Eğitimi\ilk yardım fotoğrafları\ER1_3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832738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Documents and Settings\ozge.akdag\Desktop\İlk Yardım Eğitimci Eğitimi\ilk yardım fotoğrafları\ER1_5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861048"/>
            <a:ext cx="1500187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Documents and Settings\ozge.akdag\Desktop\İlk Yardım Eğitimci Eğitimi\ilk yardım fotoğrafları\ER1_5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77072"/>
            <a:ext cx="3024188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1 Başlık"/>
          <p:cNvSpPr txBox="1">
            <a:spLocks/>
          </p:cNvSpPr>
          <p:nvPr/>
        </p:nvSpPr>
        <p:spPr>
          <a:xfrm>
            <a:off x="755576" y="1052736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BURUN KANAMASI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1187624" y="2276872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Hasta/yaralı sakinleştirilir,endişeleri giderilir.</a:t>
            </a: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Oturtulur.</a:t>
            </a: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Başı hafifçe öne eğilir.</a:t>
            </a: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Burun kanatları 5 dakika süreyle sıkılır.</a:t>
            </a: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Doktora gitmesi sağlanır.</a:t>
            </a:r>
          </a:p>
          <a:p>
            <a:endParaRPr lang="tr-TR" sz="24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Başlık"/>
          <p:cNvSpPr txBox="1">
            <a:spLocks/>
          </p:cNvSpPr>
          <p:nvPr/>
        </p:nvSpPr>
        <p:spPr>
          <a:xfrm>
            <a:off x="755576" y="1124744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Önemli ilkyardım bilgileri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 descr="http://www.resimle.net/data/media/221/unlem-dikk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04864"/>
            <a:ext cx="3581400" cy="355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Başlık"/>
          <p:cNvSpPr txBox="1">
            <a:spLocks/>
          </p:cNvSpPr>
          <p:nvPr/>
        </p:nvSpPr>
        <p:spPr>
          <a:xfrm>
            <a:off x="827584" y="3573016"/>
            <a:ext cx="756084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YANIKLARDA</a:t>
            </a:r>
          </a:p>
          <a:p>
            <a:pPr algn="ctr">
              <a:buFont typeface="Wingdings" pitchFamily="2" charset="2"/>
              <a:buNone/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İLK YARDIM</a:t>
            </a:r>
          </a:p>
        </p:txBody>
      </p:sp>
      <p:pic>
        <p:nvPicPr>
          <p:cNvPr id="25602" name="Picture 2" descr="http://www.resimle.net/data/media/221/unlem-dikk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84784"/>
            <a:ext cx="2274333" cy="2256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Başlık"/>
          <p:cNvSpPr txBox="1">
            <a:spLocks/>
          </p:cNvSpPr>
          <p:nvPr/>
        </p:nvSpPr>
        <p:spPr>
          <a:xfrm>
            <a:off x="755576" y="1196752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ISI İLE OLUŞAN YANIKLARDA İLK YARDIM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971600" y="2649101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Yanık bölge ,en az 20 dakika, soğuk su altında tutulur.(yanık yüzeyi büyükse ısı kaybı çok olacağından önerilmez)</a:t>
            </a: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Şişlik oluşabileceği düşünülerek yüzük, bilezik vb. eşyalar çıkarılır.</a:t>
            </a: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Derinin zarar görmesini önlemek için sabunlu su ile dikkatlice temizlenir.</a:t>
            </a: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Yanmış alandaki deriler kaldırılmadan giysiler çıkarılır.</a:t>
            </a: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endParaRPr lang="tr-TR" sz="2400" b="1" dirty="0">
              <a:latin typeface="Arial" charset="0"/>
            </a:endParaRPr>
          </a:p>
          <a:p>
            <a:pPr>
              <a:buClr>
                <a:srgbClr val="CC0000"/>
              </a:buClr>
            </a:pPr>
            <a:endParaRPr lang="tr-TR" sz="2400" b="1" dirty="0">
              <a:latin typeface="Arial" charset="0"/>
            </a:endParaRPr>
          </a:p>
          <a:p>
            <a:endParaRPr lang="tr-TR" sz="24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Başlık"/>
          <p:cNvSpPr txBox="1">
            <a:spLocks/>
          </p:cNvSpPr>
          <p:nvPr/>
        </p:nvSpPr>
        <p:spPr>
          <a:xfrm>
            <a:off x="755576" y="1196752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ISI İLE OLUŞAN YANIKLARDA İLK YARDIM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3" descr="C:\Documents and Settings\ozge.akdag\Desktop\İlk Yardım Eğitimci Eğitimi\ilk yardım fotoğrafları\ER1_5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36912"/>
            <a:ext cx="554513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Başlık"/>
          <p:cNvSpPr txBox="1">
            <a:spLocks/>
          </p:cNvSpPr>
          <p:nvPr/>
        </p:nvSpPr>
        <p:spPr>
          <a:xfrm>
            <a:off x="755576" y="1196752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ISI İLE OLUŞAN YANIKLARDA İLK YARDIM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1475656" y="2780342"/>
            <a:ext cx="741682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Su toplamış yerler patlatılmaz.</a:t>
            </a:r>
          </a:p>
          <a:p>
            <a:pPr>
              <a:lnSpc>
                <a:spcPct val="13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Yanık üzerine hiçbir madde (ilaç dahil) sürülmemelidir.</a:t>
            </a:r>
          </a:p>
          <a:p>
            <a:pPr>
              <a:lnSpc>
                <a:spcPct val="13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Yanığın üzeri temiz bezle örtülür</a:t>
            </a:r>
          </a:p>
          <a:p>
            <a:pPr>
              <a:lnSpc>
                <a:spcPct val="13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Hasta/yaralının üzeri battaniye ile örtülür.</a:t>
            </a: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endParaRPr lang="tr-TR" sz="2400" b="1" dirty="0">
              <a:latin typeface="Arial" charset="0"/>
            </a:endParaRPr>
          </a:p>
          <a:p>
            <a:pPr>
              <a:buClr>
                <a:srgbClr val="CC0000"/>
              </a:buClr>
            </a:pPr>
            <a:endParaRPr lang="tr-TR" sz="2400" b="1" dirty="0">
              <a:latin typeface="Arial" charset="0"/>
            </a:endParaRPr>
          </a:p>
          <a:p>
            <a:endParaRPr lang="tr-TR" sz="24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Başlık"/>
          <p:cNvSpPr txBox="1">
            <a:spLocks/>
          </p:cNvSpPr>
          <p:nvPr/>
        </p:nvSpPr>
        <p:spPr>
          <a:xfrm>
            <a:off x="971600" y="1124744"/>
            <a:ext cx="7085722" cy="1283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tr-TR" sz="4800" b="1" dirty="0">
                <a:solidFill>
                  <a:srgbClr val="FF0000"/>
                </a:solidFill>
                <a:latin typeface="Arial" charset="0"/>
              </a:rPr>
              <a:t>İLK YARDIMIN TANIMI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187624" y="2132856"/>
            <a:ext cx="648072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8900" lvl="0" algn="just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</a:pPr>
            <a:r>
              <a:rPr kumimoji="0" lang="tr-TR" sz="24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	Herhangi bir kaza ya da yaşamı tehlikeye düşüren bir durumda, sağlık görevlilerinin tıbbi yardımı sağlanıncaya kadar; hayatın kurtarılması, durumun daha kötüye gitmesini önlemek amacıyla </a:t>
            </a:r>
            <a:r>
              <a:rPr kumimoji="0" lang="tr-TR" sz="2400" b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olay yerinde</a:t>
            </a:r>
            <a:r>
              <a:rPr kumimoji="0" lang="tr-TR" sz="24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, tıbbi araç gereç aranmaksızın mevcut araç, gereçle yapılan </a:t>
            </a:r>
            <a:r>
              <a:rPr kumimoji="0" lang="tr-TR" sz="2400" b="1" u="none" strike="noStrike" kern="0" cap="none" spc="0" normalizeH="0" baseline="0" noProof="0" dirty="0">
                <a:ln>
                  <a:noFill/>
                </a:ln>
                <a:solidFill>
                  <a:srgbClr val="FF1F1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İLAÇSIZ </a:t>
            </a:r>
            <a:r>
              <a:rPr kumimoji="0" lang="tr-TR" sz="24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uygulamalardır.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Başlık"/>
          <p:cNvSpPr txBox="1">
            <a:spLocks/>
          </p:cNvSpPr>
          <p:nvPr/>
        </p:nvSpPr>
        <p:spPr>
          <a:xfrm>
            <a:off x="755576" y="2780928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YANIK YÜZEYİNE DİŞ MACUNU, SALÇA, YOĞURT GİBİ MADDELER</a:t>
            </a:r>
            <a:br>
              <a:rPr lang="tr-TR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KESİNLİKLE </a:t>
            </a:r>
            <a:br>
              <a:rPr lang="tr-TR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SÜRÜLMEMELİDİR</a:t>
            </a:r>
            <a:r>
              <a:rPr lang="tr-TR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Başlık"/>
          <p:cNvSpPr txBox="1">
            <a:spLocks/>
          </p:cNvSpPr>
          <p:nvPr/>
        </p:nvSpPr>
        <p:spPr>
          <a:xfrm>
            <a:off x="755576" y="1124744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Önemli ilkyardım bilgileri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 descr="http://www.resimle.net/data/media/221/unlem-dikk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04864"/>
            <a:ext cx="3581400" cy="355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Düz Bağlayıcı"/>
          <p:cNvCxnSpPr/>
          <p:nvPr/>
        </p:nvCxnSpPr>
        <p:spPr>
          <a:xfrm>
            <a:off x="0" y="764704"/>
            <a:ext cx="37799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1052736"/>
            <a:ext cx="37799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Düz Bağlayıcı"/>
          <p:cNvCxnSpPr/>
          <p:nvPr/>
        </p:nvCxnSpPr>
        <p:spPr>
          <a:xfrm>
            <a:off x="5220072" y="76470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üz Bağlayıcı"/>
          <p:cNvCxnSpPr/>
          <p:nvPr/>
        </p:nvCxnSpPr>
        <p:spPr>
          <a:xfrm>
            <a:off x="5220072" y="1052736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 Başlık"/>
          <p:cNvSpPr txBox="1">
            <a:spLocks/>
          </p:cNvSpPr>
          <p:nvPr/>
        </p:nvSpPr>
        <p:spPr>
          <a:xfrm>
            <a:off x="827584" y="3573016"/>
            <a:ext cx="756084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SOLUNUM YOLU ZEHİRLENMESİ</a:t>
            </a:r>
          </a:p>
        </p:txBody>
      </p:sp>
      <p:pic>
        <p:nvPicPr>
          <p:cNvPr id="25602" name="Picture 2" descr="http://www.resimle.net/data/media/221/unlem-dikk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84784"/>
            <a:ext cx="2274333" cy="2256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Başlık"/>
          <p:cNvSpPr txBox="1">
            <a:spLocks/>
          </p:cNvSpPr>
          <p:nvPr/>
        </p:nvSpPr>
        <p:spPr>
          <a:xfrm>
            <a:off x="755576" y="1052736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600" b="1" dirty="0">
                <a:solidFill>
                  <a:srgbClr val="CC0000"/>
                </a:solidFill>
                <a:latin typeface="Arial" charset="0"/>
              </a:rPr>
              <a:t>SOLUNUM YOLU İLE ZEHİRLENMELERDE İLK YARDIM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684213" y="1844675"/>
            <a:ext cx="8245475" cy="45307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Hasta temiz havaya çıkarılır ya da cam, kapı vb. açılarak ortam havalandırılır,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Hasta/yaralının bilinci ve yaşamsal bulgular değerlendirilir,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Hasta/yaralıya </a:t>
            </a:r>
            <a:r>
              <a:rPr kumimoji="0" lang="tr-TR" sz="2400" b="1" i="0" u="none" strike="noStrike" kern="1200" cap="none" spc="0" normalizeH="0" baseline="0" noProof="0">
                <a:ln>
                  <a:noFill/>
                </a:ln>
                <a:solidFill>
                  <a:srgbClr val="F1316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yarı oturur </a:t>
            </a:r>
            <a:r>
              <a:rPr kumimoji="0" lang="tr-T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pozisyon verilir,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Bilinci kapalı ise; koma pozisyonu verilir.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Tıbbi yardım için 112 aranır.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tr-TR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  <a:defRPr/>
            </a:pPr>
            <a:endParaRPr kumimoji="0" lang="tr-TR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Başlık"/>
          <p:cNvSpPr txBox="1">
            <a:spLocks/>
          </p:cNvSpPr>
          <p:nvPr/>
        </p:nvSpPr>
        <p:spPr>
          <a:xfrm>
            <a:off x="827584" y="3573016"/>
            <a:ext cx="756084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KIRIK-ÇIKIK VE </a:t>
            </a:r>
          </a:p>
          <a:p>
            <a:pPr algn="ctr">
              <a:buFont typeface="Wingdings" pitchFamily="2" charset="2"/>
              <a:buNone/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BURKULMALAR</a:t>
            </a:r>
          </a:p>
        </p:txBody>
      </p:sp>
      <p:pic>
        <p:nvPicPr>
          <p:cNvPr id="25602" name="Picture 2" descr="http://www.resimle.net/data/media/221/unlem-dikk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84784"/>
            <a:ext cx="2274333" cy="2256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83968" y="2348880"/>
            <a:ext cx="4572000" cy="4114800"/>
            <a:chOff x="2880" y="1728"/>
            <a:chExt cx="2880" cy="2592"/>
          </a:xfrm>
        </p:grpSpPr>
        <p:pic>
          <p:nvPicPr>
            <p:cNvPr id="23" name="Picture 8" descr="bacak kýrý"/>
            <p:cNvPicPr>
              <a:picLocks noChangeAspect="1" noChangeArrowheads="1"/>
            </p:cNvPicPr>
            <p:nvPr/>
          </p:nvPicPr>
          <p:blipFill>
            <a:blip r:embed="rId2" cstate="print"/>
            <a:srcRect l="12376" r="8066" b="73796"/>
            <a:stretch>
              <a:fillRect/>
            </a:stretch>
          </p:blipFill>
          <p:spPr bwMode="auto">
            <a:xfrm>
              <a:off x="2880" y="2912"/>
              <a:ext cx="2880" cy="1408"/>
            </a:xfrm>
            <a:prstGeom prst="rect">
              <a:avLst/>
            </a:prstGeom>
            <a:solidFill>
              <a:srgbClr val="CCFFFF"/>
            </a:solidFill>
          </p:spPr>
        </p:pic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>
              <a:off x="4032" y="2175"/>
              <a:ext cx="1344" cy="480"/>
            </a:xfrm>
            <a:prstGeom prst="downArrowCallout">
              <a:avLst>
                <a:gd name="adj1" fmla="val 88744"/>
                <a:gd name="adj2" fmla="val 70000"/>
                <a:gd name="adj3" fmla="val 23750"/>
                <a:gd name="adj4" fmla="val 6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tr-TR" sz="2600" dirty="0">
                  <a:latin typeface="Arial Black" pitchFamily="34" charset="0"/>
                </a:rPr>
                <a:t>KAPALI KIRIK</a:t>
              </a:r>
            </a:p>
          </p:txBody>
        </p:sp>
        <p:sp>
          <p:nvSpPr>
            <p:cNvPr id="25" name="AutoShape 10"/>
            <p:cNvSpPr>
              <a:spLocks noChangeArrowheads="1"/>
            </p:cNvSpPr>
            <p:nvPr/>
          </p:nvSpPr>
          <p:spPr bwMode="auto">
            <a:xfrm rot="2289865">
              <a:off x="3648" y="1728"/>
              <a:ext cx="384" cy="336"/>
            </a:xfrm>
            <a:prstGeom prst="rightArrow">
              <a:avLst>
                <a:gd name="adj1" fmla="val 50000"/>
                <a:gd name="adj2" fmla="val 28571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22" name="1 Başlık"/>
          <p:cNvSpPr txBox="1">
            <a:spLocks/>
          </p:cNvSpPr>
          <p:nvPr/>
        </p:nvSpPr>
        <p:spPr>
          <a:xfrm>
            <a:off x="755576" y="1052736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KIRIK ÇEŞİTLERİ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67866" y="2338536"/>
            <a:ext cx="4248150" cy="4114800"/>
            <a:chOff x="0" y="1728"/>
            <a:chExt cx="2880" cy="2592"/>
          </a:xfrm>
        </p:grpSpPr>
        <p:pic>
          <p:nvPicPr>
            <p:cNvPr id="16" name="Picture 4" descr="bacak kýrý"/>
            <p:cNvPicPr>
              <a:picLocks noChangeAspect="1" noChangeArrowheads="1"/>
            </p:cNvPicPr>
            <p:nvPr/>
          </p:nvPicPr>
          <p:blipFill>
            <a:blip r:embed="rId2" cstate="print"/>
            <a:srcRect l="11603" t="34525" r="8839" b="39265"/>
            <a:stretch>
              <a:fillRect/>
            </a:stretch>
          </p:blipFill>
          <p:spPr bwMode="auto">
            <a:xfrm>
              <a:off x="0" y="2912"/>
              <a:ext cx="2880" cy="1408"/>
            </a:xfrm>
            <a:prstGeom prst="rect">
              <a:avLst/>
            </a:prstGeom>
            <a:solidFill>
              <a:srgbClr val="CCFFFF"/>
            </a:solidFill>
          </p:spPr>
        </p:pic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>
              <a:off x="384" y="2160"/>
              <a:ext cx="1344" cy="480"/>
            </a:xfrm>
            <a:prstGeom prst="downArrowCallout">
              <a:avLst>
                <a:gd name="adj1" fmla="val 88744"/>
                <a:gd name="adj2" fmla="val 70000"/>
                <a:gd name="adj3" fmla="val 23750"/>
                <a:gd name="adj4" fmla="val 6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tr-TR" sz="2600" dirty="0">
                  <a:latin typeface="Arial Black" pitchFamily="34" charset="0"/>
                </a:rPr>
                <a:t>AÇIK KIRIK</a:t>
              </a:r>
            </a:p>
          </p:txBody>
        </p:sp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 rot="8351920">
              <a:off x="1584" y="1728"/>
              <a:ext cx="384" cy="336"/>
            </a:xfrm>
            <a:prstGeom prst="rightArrow">
              <a:avLst>
                <a:gd name="adj1" fmla="val 50000"/>
                <a:gd name="adj2" fmla="val 28571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Başlık"/>
          <p:cNvSpPr txBox="1">
            <a:spLocks/>
          </p:cNvSpPr>
          <p:nvPr/>
        </p:nvSpPr>
        <p:spPr>
          <a:xfrm>
            <a:off x="755576" y="1196752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KIRIĞIN YOL AÇABİLECEĞİ OLUMSUZ DURUMLAR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1043608" y="2924944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x"/>
            </a:pPr>
            <a:r>
              <a:rPr lang="tr-TR" sz="2400" b="1" dirty="0"/>
              <a:t>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Kırık yakınındaki damar, sinir, kaslarda yaralanma ve sıkışma. 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tr-TR" sz="2400" b="1" i="1" dirty="0">
                <a:latin typeface="Arial" pitchFamily="34" charset="0"/>
                <a:cs typeface="Arial" pitchFamily="34" charset="0"/>
              </a:rPr>
              <a:t> ( Kırık bölgede nabız alınamaması, soğukluk, solukluk, aşırı hassasiyet )</a:t>
            </a:r>
          </a:p>
          <a:p>
            <a:pPr>
              <a:buClr>
                <a:srgbClr val="FF0000"/>
              </a:buClr>
              <a:buFont typeface="Wingdings" pitchFamily="2" charset="2"/>
              <a:buChar char="x"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 Parçalı kırıklarda kanamaya bağlı şok.</a:t>
            </a:r>
          </a:p>
          <a:p>
            <a:pPr>
              <a:buClr>
                <a:srgbClr val="FF0000"/>
              </a:buClr>
              <a:buFont typeface="Wingdings" pitchFamily="2" charset="2"/>
              <a:buChar char="x"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 Açık kırıklarda enfeksiyon riski GÖRÜLEBİLİR.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Başlık"/>
          <p:cNvSpPr txBox="1">
            <a:spLocks/>
          </p:cNvSpPr>
          <p:nvPr/>
        </p:nvSpPr>
        <p:spPr>
          <a:xfrm>
            <a:off x="755576" y="1513932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400" b="1" dirty="0">
                <a:solidFill>
                  <a:srgbClr val="FF0000"/>
                </a:solidFill>
                <a:latin typeface="Arial" charset="0"/>
              </a:rPr>
              <a:t>KIRIK - ÇIKIK VE BURKULMALARDA TESPİT UYGULAMALARI NASIL YAPILIR?</a:t>
            </a:r>
            <a:endParaRPr kumimoji="0" lang="tr-TR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1043608" y="3386140"/>
            <a:ext cx="7416824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Yaralı bölge </a:t>
            </a:r>
            <a:r>
              <a:rPr lang="tr-TR" sz="2400" b="1" u="sng" dirty="0">
                <a:solidFill>
                  <a:srgbClr val="493CF6"/>
                </a:solidFill>
                <a:latin typeface="Arial" pitchFamily="34" charset="0"/>
                <a:cs typeface="Arial" pitchFamily="34" charset="0"/>
              </a:rPr>
              <a:t>sabit tutulmalı</a:t>
            </a:r>
            <a:r>
              <a:rPr lang="tr-TR" sz="2400" b="1" dirty="0">
                <a:solidFill>
                  <a:srgbClr val="493CF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tr-TR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tr-TR" sz="2400" b="1" u="sng" dirty="0">
                <a:solidFill>
                  <a:srgbClr val="493CF6"/>
                </a:solidFill>
                <a:latin typeface="Arial" pitchFamily="34" charset="0"/>
                <a:cs typeface="Arial" pitchFamily="34" charset="0"/>
              </a:rPr>
              <a:t>Yara varsa üzeri temiz bir bezle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 kapatılmalı.</a:t>
            </a:r>
          </a:p>
          <a:p>
            <a:pPr marL="609600" indent="-609600">
              <a:lnSpc>
                <a:spcPct val="90000"/>
              </a:lnSpc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Yaralı bölge </a:t>
            </a:r>
            <a:r>
              <a:rPr lang="tr-TR" sz="2400" b="1" u="sng" dirty="0">
                <a:solidFill>
                  <a:srgbClr val="493CF6"/>
                </a:solidFill>
                <a:latin typeface="Arial" pitchFamily="34" charset="0"/>
                <a:cs typeface="Arial" pitchFamily="34" charset="0"/>
              </a:rPr>
              <a:t>nasıl bulunduysa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 öyle tespit edilmeli.</a:t>
            </a:r>
          </a:p>
          <a:p>
            <a:pPr marL="609600" indent="-609600">
              <a:lnSpc>
                <a:spcPct val="90000"/>
              </a:lnSpc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Tespit: Kırık, çıkık, burkulmanın </a:t>
            </a:r>
            <a:r>
              <a:rPr lang="tr-TR" sz="2400" b="1" u="sng" dirty="0">
                <a:solidFill>
                  <a:srgbClr val="493CF6"/>
                </a:solidFill>
                <a:latin typeface="Arial" pitchFamily="34" charset="0"/>
                <a:cs typeface="Arial" pitchFamily="34" charset="0"/>
              </a:rPr>
              <a:t>üstünde ve altında kalan eklemleri de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 içerecek şekilde yapılmalıdır.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Başlık"/>
          <p:cNvSpPr txBox="1">
            <a:spLocks/>
          </p:cNvSpPr>
          <p:nvPr/>
        </p:nvSpPr>
        <p:spPr>
          <a:xfrm>
            <a:off x="467544" y="2924944"/>
            <a:ext cx="8064896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KIRIKÇI , ÇIKIKÇI GİBİ </a:t>
            </a:r>
          </a:p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TIBBİ BİLGİSİ OLMAYAN KİŞİLERE </a:t>
            </a:r>
            <a:br>
              <a:rPr lang="tr-TR" sz="3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3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KESİNLİKLE İTİBAR ETMEYİNİZ!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755650" y="1296144"/>
            <a:ext cx="7772400" cy="515938"/>
          </a:xfrm>
        </p:spPr>
        <p:txBody>
          <a:bodyPr/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Arial" charset="0"/>
              </a:rPr>
              <a:t>KOL VE KÖPRÜCÜK KEMİĞİ TESPİTİ</a:t>
            </a:r>
          </a:p>
        </p:txBody>
      </p:sp>
      <p:grpSp>
        <p:nvGrpSpPr>
          <p:cNvPr id="13" name="12 Grup"/>
          <p:cNvGrpSpPr/>
          <p:nvPr/>
        </p:nvGrpSpPr>
        <p:grpSpPr>
          <a:xfrm>
            <a:off x="2339752" y="1844824"/>
            <a:ext cx="4248472" cy="1708183"/>
            <a:chOff x="1907704" y="2132856"/>
            <a:chExt cx="4927500" cy="1981200"/>
          </a:xfrm>
        </p:grpSpPr>
        <p:graphicFrame>
          <p:nvGraphicFramePr>
            <p:cNvPr id="9" name="Object 3"/>
            <p:cNvGraphicFramePr>
              <a:graphicFrameLocks noGrp="1" noChangeAspect="1"/>
            </p:cNvGraphicFramePr>
            <p:nvPr>
              <p:ph sz="quarter" idx="4294967295"/>
            </p:nvPr>
          </p:nvGraphicFramePr>
          <p:xfrm>
            <a:off x="1907704" y="2132856"/>
            <a:ext cx="2389188" cy="198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2" name="Bit Eşlem Resmi" r:id="rId3" imgW="4458322" imgH="3696216" progId="PBrush">
                    <p:embed/>
                  </p:oleObj>
                </mc:Choice>
                <mc:Fallback>
                  <p:oleObj name="Bit Eşlem Resmi" r:id="rId3" imgW="4458322" imgH="3696216" progId="PBrush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614"/>
                        <a:stretch>
                          <a:fillRect/>
                        </a:stretch>
                      </p:blipFill>
                      <p:spPr bwMode="auto">
                        <a:xfrm>
                          <a:off x="1907704" y="2132856"/>
                          <a:ext cx="2389188" cy="198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4"/>
            <p:cNvGraphicFramePr>
              <a:graphicFrameLocks noGrp="1" noChangeAspect="1"/>
            </p:cNvGraphicFramePr>
            <p:nvPr>
              <p:ph sz="quarter" idx="4294967295"/>
            </p:nvPr>
          </p:nvGraphicFramePr>
          <p:xfrm>
            <a:off x="4499992" y="2132856"/>
            <a:ext cx="2335212" cy="198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3" name="Bit Eşlem Resmi" r:id="rId5" imgW="3048426" imgH="3914286" progId="PBrush">
                    <p:embed/>
                  </p:oleObj>
                </mc:Choice>
                <mc:Fallback>
                  <p:oleObj name="Bit Eşlem Resmi" r:id="rId5" imgW="3048426" imgH="3914286" progId="PBrush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9992" y="2132856"/>
                          <a:ext cx="2335212" cy="198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771800" y="3717032"/>
            <a:ext cx="3628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ÖN KOL BİLEK TESPİTİ</a:t>
            </a:r>
          </a:p>
        </p:txBody>
      </p:sp>
      <p:grpSp>
        <p:nvGrpSpPr>
          <p:cNvPr id="21" name="20 Grup"/>
          <p:cNvGrpSpPr/>
          <p:nvPr/>
        </p:nvGrpSpPr>
        <p:grpSpPr>
          <a:xfrm>
            <a:off x="683568" y="4293096"/>
            <a:ext cx="7719805" cy="2125742"/>
            <a:chOff x="323528" y="4365104"/>
            <a:chExt cx="7848872" cy="2161282"/>
          </a:xfrm>
        </p:grpSpPr>
        <p:graphicFrame>
          <p:nvGraphicFramePr>
            <p:cNvPr id="15" name="Object 7"/>
            <p:cNvGraphicFramePr>
              <a:graphicFrameLocks noGrp="1" noChangeAspect="1"/>
            </p:cNvGraphicFramePr>
            <p:nvPr>
              <p:ph sz="quarter" idx="4294967295"/>
            </p:nvPr>
          </p:nvGraphicFramePr>
          <p:xfrm>
            <a:off x="323528" y="4365104"/>
            <a:ext cx="2736850" cy="210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4" name="Bit Eşlem Resmi" r:id="rId7" imgW="4657143" imgH="2400635" progId="PBrush">
                    <p:embed/>
                  </p:oleObj>
                </mc:Choice>
                <mc:Fallback>
                  <p:oleObj name="Bit Eşlem Resmi" r:id="rId7" imgW="4657143" imgH="2400635" progId="PBrush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28" y="4365104"/>
                          <a:ext cx="2736850" cy="210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8"/>
            <p:cNvGraphicFramePr>
              <a:graphicFrameLocks noChangeAspect="1"/>
            </p:cNvGraphicFramePr>
            <p:nvPr/>
          </p:nvGraphicFramePr>
          <p:xfrm>
            <a:off x="3132138" y="4390271"/>
            <a:ext cx="2519982" cy="2123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5" name="Bit Eşlem Resmi" r:id="rId9" imgW="2895238" imgH="4971429" progId="PBrush">
                    <p:embed/>
                  </p:oleObj>
                </mc:Choice>
                <mc:Fallback>
                  <p:oleObj name="Bit Eşlem Resmi" r:id="rId9" imgW="2895238" imgH="4971429" progId="PBrush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2138" y="4390271"/>
                          <a:ext cx="2519982" cy="2123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652120" y="4409710"/>
              <a:ext cx="2520280" cy="2116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Başlık"/>
          <p:cNvSpPr txBox="1">
            <a:spLocks/>
          </p:cNvSpPr>
          <p:nvPr/>
        </p:nvSpPr>
        <p:spPr>
          <a:xfrm>
            <a:off x="971600" y="1124744"/>
            <a:ext cx="7085722" cy="1283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tr-TR" sz="4800" b="1" dirty="0">
                <a:solidFill>
                  <a:srgbClr val="FF0000"/>
                </a:solidFill>
                <a:latin typeface="Arial" charset="0"/>
              </a:rPr>
              <a:t>ACİL YARDIMIN  TANIMI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187624" y="2060848"/>
            <a:ext cx="648072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88900" lvl="0" algn="just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</a:pPr>
            <a:r>
              <a:rPr lang="tr-TR" sz="2800" b="1" dirty="0">
                <a:latin typeface="Arial" charset="0"/>
              </a:rPr>
              <a:t>    </a:t>
            </a:r>
            <a:r>
              <a:rPr lang="tr-TR" sz="2400" b="1" dirty="0">
                <a:latin typeface="Arial" charset="0"/>
              </a:rPr>
              <a:t>Hasta ve yaralılara acil tedavi ünitelerinde, ambulanslarda ve olay yerinde </a:t>
            </a:r>
            <a:r>
              <a:rPr lang="tr-TR" sz="2400" b="1" u="sng" dirty="0">
                <a:latin typeface="Arial" charset="0"/>
              </a:rPr>
              <a:t>doktor</a:t>
            </a:r>
            <a:r>
              <a:rPr lang="tr-TR" sz="2400" b="1" dirty="0">
                <a:latin typeface="Arial" charset="0"/>
              </a:rPr>
              <a:t> ve </a:t>
            </a:r>
            <a:r>
              <a:rPr lang="tr-TR" sz="2400" b="1" u="sng" dirty="0">
                <a:latin typeface="Arial" charset="0"/>
              </a:rPr>
              <a:t>sağlık personeli</a:t>
            </a:r>
            <a:r>
              <a:rPr lang="tr-TR" sz="2400" b="1" dirty="0">
                <a:latin typeface="Arial" charset="0"/>
              </a:rPr>
              <a:t> tarafından yapılan tıbbi müdahalelerdir.</a:t>
            </a:r>
            <a:endParaRPr kumimoji="0" lang="tr-TR" sz="2400" b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pSp>
        <p:nvGrpSpPr>
          <p:cNvPr id="15" name="14 Grup"/>
          <p:cNvGrpSpPr/>
          <p:nvPr/>
        </p:nvGrpSpPr>
        <p:grpSpPr>
          <a:xfrm>
            <a:off x="1403648" y="3645024"/>
            <a:ext cx="6192688" cy="2613699"/>
            <a:chOff x="1331640" y="3068960"/>
            <a:chExt cx="7178453" cy="3514493"/>
          </a:xfrm>
        </p:grpSpPr>
        <p:pic>
          <p:nvPicPr>
            <p:cNvPr id="11" name="5 Resim" descr="E6ACAP770LGCAIMDDT1CA1TAZG1CAI9M8KECA2JMWV5CAFZA8TGCAKUD6WLCA8XS27TCAK6XVA7CAQN96YWCA61FIAACALBOGKNCAA26V4TCAZI3NS6CA52IG57CA388VIYCAD6KMN8CAYJ1QAZCAYJ0XML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1640" y="3068960"/>
              <a:ext cx="2635871" cy="3514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6 Resim" descr="imperiaflex020qx3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17605" y="3068960"/>
              <a:ext cx="4392488" cy="3513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 t="49799" r="28844" b="432"/>
          <a:stretch>
            <a:fillRect/>
          </a:stretch>
        </p:blipFill>
        <p:spPr bwMode="auto">
          <a:xfrm>
            <a:off x="1115616" y="1412776"/>
            <a:ext cx="6720417" cy="5002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Başlık"/>
          <p:cNvSpPr txBox="1">
            <a:spLocks/>
          </p:cNvSpPr>
          <p:nvPr/>
        </p:nvSpPr>
        <p:spPr>
          <a:xfrm>
            <a:off x="755576" y="1124744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Önemli ilkyardım bilgileri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 descr="http://www.resimle.net/data/media/221/unlem-dikk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04864"/>
            <a:ext cx="3581400" cy="355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8229600" cy="1139825"/>
          </a:xfrm>
        </p:spPr>
        <p:txBody>
          <a:bodyPr/>
          <a:lstStyle/>
          <a:p>
            <a:pPr algn="ctr" eaLnBrk="1" hangingPunct="1"/>
            <a:r>
              <a:rPr lang="tr-TR" sz="3600" b="1">
                <a:solidFill>
                  <a:srgbClr val="CC3300"/>
                </a:solidFill>
                <a:latin typeface="Arial" charset="0"/>
              </a:rPr>
              <a:t>SARA KRİZİ (EPİLEPSİ)</a:t>
            </a:r>
            <a:endParaRPr lang="tr-TR" sz="3200" b="1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71625"/>
            <a:ext cx="8229600" cy="4948238"/>
          </a:xfrm>
        </p:spPr>
        <p:txBody>
          <a:bodyPr/>
          <a:lstStyle/>
          <a:p>
            <a:pPr eaLnBrk="1" hangingPunct="1">
              <a:lnSpc>
                <a:spcPct val="180000"/>
              </a:lnSpc>
              <a:buClr>
                <a:srgbClr val="CC0000"/>
              </a:buClr>
              <a:buFont typeface="Wingdings" pitchFamily="2" charset="2"/>
              <a:buNone/>
            </a:pPr>
            <a:endParaRPr lang="tr-TR" sz="2400" b="1">
              <a:solidFill>
                <a:srgbClr val="CC3300"/>
              </a:solidFill>
              <a:latin typeface="Arial" charset="0"/>
            </a:endParaRPr>
          </a:p>
          <a:p>
            <a:pPr eaLnBrk="1" hangingPunct="1">
              <a:lnSpc>
                <a:spcPct val="18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tr-TR" sz="2400" b="1">
                <a:solidFill>
                  <a:srgbClr val="CC3300"/>
                </a:solidFill>
                <a:latin typeface="Arial" charset="0"/>
              </a:rPr>
              <a:t>Sara Krizi Belirtileri :</a:t>
            </a:r>
          </a:p>
          <a:p>
            <a:pPr eaLnBrk="1" hangingPunct="1">
              <a:lnSpc>
                <a:spcPct val="1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300" b="1">
                <a:solidFill>
                  <a:srgbClr val="0070C0"/>
                </a:solidFill>
                <a:latin typeface="Arial" charset="0"/>
              </a:rPr>
              <a:t>Hastada var olmayan koku alma</a:t>
            </a:r>
            <a:r>
              <a:rPr lang="tr-TR" sz="2300" b="1">
                <a:latin typeface="Arial" charset="0"/>
              </a:rPr>
              <a:t>, adale kasılması vb. </a:t>
            </a:r>
          </a:p>
          <a:p>
            <a:pPr eaLnBrk="1" hangingPunct="1">
              <a:lnSpc>
                <a:spcPct val="1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300" b="1">
                <a:latin typeface="Arial" charset="0"/>
              </a:rPr>
              <a:t>Bağırma, şiddetli ve </a:t>
            </a:r>
            <a:r>
              <a:rPr lang="tr-TR" sz="2300" b="1">
                <a:solidFill>
                  <a:srgbClr val="0070C0"/>
                </a:solidFill>
                <a:latin typeface="Arial" charset="0"/>
              </a:rPr>
              <a:t>ani bir şekilde bilincini kaybederek </a:t>
            </a:r>
            <a:r>
              <a:rPr lang="tr-TR" sz="2300" b="1">
                <a:latin typeface="Arial" charset="0"/>
              </a:rPr>
              <a:t>yığılır.</a:t>
            </a:r>
          </a:p>
          <a:p>
            <a:pPr eaLnBrk="1" hangingPunct="1">
              <a:lnSpc>
                <a:spcPct val="1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300" b="1">
                <a:latin typeface="Arial" charset="0"/>
              </a:rPr>
              <a:t>Yoğun ve genel adale kasılması,</a:t>
            </a:r>
          </a:p>
          <a:p>
            <a:pPr eaLnBrk="1" hangingPunct="1">
              <a:lnSpc>
                <a:spcPct val="1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300" b="1">
                <a:latin typeface="Arial" charset="0"/>
              </a:rPr>
              <a:t> 10-20 sn süre kadar solunum durması,</a:t>
            </a:r>
          </a:p>
          <a:p>
            <a:pPr eaLnBrk="1" hangingPunct="1">
              <a:lnSpc>
                <a:spcPct val="180000"/>
              </a:lnSpc>
              <a:buClr>
                <a:schemeClr val="tx2"/>
              </a:buClr>
              <a:buFont typeface="Wingdings" pitchFamily="2" charset="2"/>
              <a:buChar char="q"/>
            </a:pPr>
            <a:endParaRPr lang="tr-TR" sz="2300" b="1">
              <a:latin typeface="Arial" charset="0"/>
            </a:endParaRPr>
          </a:p>
          <a:p>
            <a:pPr eaLnBrk="1" hangingPunct="1"/>
            <a:endParaRPr lang="tr-TR" sz="2400" b="1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8229600" cy="1079500"/>
          </a:xfrm>
        </p:spPr>
        <p:txBody>
          <a:bodyPr/>
          <a:lstStyle/>
          <a:p>
            <a:pPr algn="ctr" eaLnBrk="1" hangingPunct="1"/>
            <a:r>
              <a:rPr lang="tr-TR" sz="3200" b="1">
                <a:solidFill>
                  <a:srgbClr val="CC0000"/>
                </a:solidFill>
                <a:latin typeface="Arial" charset="0"/>
              </a:rPr>
              <a:t>SARA KRİZİ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714375" y="2071688"/>
            <a:ext cx="8429625" cy="4786312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tr-TR" sz="2400" dirty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sz="2400" b="1" dirty="0">
                <a:solidFill>
                  <a:srgbClr val="CC3300"/>
                </a:solidFill>
                <a:latin typeface="Arial" charset="0"/>
              </a:rPr>
              <a:t>Sara Krizi Belirtileri :</a:t>
            </a:r>
            <a:endParaRPr lang="tr-TR" sz="2400" dirty="0">
              <a:latin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Dudaklarda ve yüzde morarma,</a:t>
            </a:r>
            <a:endParaRPr lang="tr-TR" sz="2400" dirty="0">
              <a:latin typeface="Arial" charset="0"/>
            </a:endParaRPr>
          </a:p>
          <a:p>
            <a:pPr>
              <a:lnSpc>
                <a:spcPct val="1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Sesli nefes alma, aşırı tükürük salgılanması, altına kaçırma, kontrolsüz hareketler</a:t>
            </a:r>
          </a:p>
          <a:p>
            <a:pPr eaLnBrk="1" hangingPunct="1">
              <a:lnSpc>
                <a:spcPct val="1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Kriz sonrası; şaşkın uyanma ve uykulu hal gözlenir.</a:t>
            </a:r>
          </a:p>
        </p:txBody>
      </p:sp>
    </p:spTree>
  </p:cSld>
  <p:clrMapOvr>
    <a:masterClrMapping/>
  </p:clrMapOvr>
  <p:transition>
    <p:rand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20713"/>
            <a:ext cx="8229600" cy="1139825"/>
          </a:xfrm>
        </p:spPr>
        <p:txBody>
          <a:bodyPr/>
          <a:lstStyle/>
          <a:p>
            <a:pPr algn="ctr" eaLnBrk="1" hangingPunct="1"/>
            <a:r>
              <a:rPr lang="tr-TR" sz="3200" b="1">
                <a:solidFill>
                  <a:srgbClr val="CC0000"/>
                </a:solidFill>
                <a:latin typeface="Arial" charset="0"/>
              </a:rPr>
              <a:t>SARA KRİZİNDE İLK YARDIM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8388" y="1500174"/>
            <a:ext cx="8075612" cy="442913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None/>
            </a:pPr>
            <a:endParaRPr lang="tr-TR" sz="24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11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Olay yeri güvenlik önlemleri alınır,</a:t>
            </a:r>
          </a:p>
          <a:p>
            <a:pPr eaLnBrk="1" hangingPunct="1">
              <a:lnSpc>
                <a:spcPct val="11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Kriz </a:t>
            </a:r>
            <a:r>
              <a:rPr lang="tr-TR" sz="2400" b="1" dirty="0">
                <a:solidFill>
                  <a:srgbClr val="CC0000"/>
                </a:solidFill>
                <a:latin typeface="Arial" charset="0"/>
              </a:rPr>
              <a:t>kendi sürecini tamamlamaya bırakılır,</a:t>
            </a:r>
            <a:endParaRPr lang="tr-TR" sz="2400" b="1" dirty="0">
              <a:latin typeface="Arial" charset="0"/>
            </a:endParaRPr>
          </a:p>
          <a:p>
            <a:pPr eaLnBrk="1" hangingPunct="1">
              <a:lnSpc>
                <a:spcPct val="11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Hasta/yaralının kendini yaralamamasına dikkat edilir,</a:t>
            </a:r>
          </a:p>
          <a:p>
            <a:pPr>
              <a:lnSpc>
                <a:spcPct val="11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Hasta/yaralının başının altına yumuşak yastık, giysi vb. konulur,</a:t>
            </a:r>
          </a:p>
          <a:p>
            <a:pPr>
              <a:lnSpc>
                <a:spcPct val="11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Hasta/yaralının sıkan giysileri gevşetilir,</a:t>
            </a:r>
          </a:p>
          <a:p>
            <a:pPr>
              <a:lnSpc>
                <a:spcPct val="11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Gerekirse 112 aranarak tıbbi yardım istenir.</a:t>
            </a:r>
          </a:p>
          <a:p>
            <a:pPr>
              <a:lnSpc>
                <a:spcPct val="110000"/>
              </a:lnSpc>
              <a:buClr>
                <a:srgbClr val="CC0000"/>
              </a:buClr>
              <a:buFont typeface="Wingdings" pitchFamily="2" charset="2"/>
              <a:buChar char="Ø"/>
            </a:pPr>
            <a:endParaRPr lang="tr-TR" sz="2400" b="1" dirty="0">
              <a:latin typeface="Arial" charset="0"/>
            </a:endParaRPr>
          </a:p>
          <a:p>
            <a:pPr>
              <a:lnSpc>
                <a:spcPct val="110000"/>
              </a:lnSpc>
              <a:buClr>
                <a:srgbClr val="CC0000"/>
              </a:buClr>
              <a:buFont typeface="Wingdings" pitchFamily="2" charset="2"/>
              <a:buChar char="Ø"/>
            </a:pPr>
            <a:endParaRPr lang="tr-TR" sz="2400" b="1" dirty="0">
              <a:latin typeface="Arial" charset="0"/>
            </a:endParaRPr>
          </a:p>
          <a:p>
            <a:pPr eaLnBrk="1" hangingPunct="1">
              <a:lnSpc>
                <a:spcPct val="110000"/>
              </a:lnSpc>
              <a:buClr>
                <a:srgbClr val="CC0000"/>
              </a:buClr>
              <a:buFont typeface="Wingdings" pitchFamily="2" charset="2"/>
              <a:buChar char="Ø"/>
            </a:pPr>
            <a:endParaRPr lang="tr-TR" sz="2400" b="1" dirty="0">
              <a:latin typeface="Arial" charset="0"/>
            </a:endParaRPr>
          </a:p>
          <a:p>
            <a:pPr eaLnBrk="1" hangingPunct="1">
              <a:lnSpc>
                <a:spcPct val="110000"/>
              </a:lnSpc>
              <a:buClr>
                <a:srgbClr val="CC0000"/>
              </a:buClr>
              <a:buFont typeface="Wingdings" pitchFamily="2" charset="2"/>
              <a:buChar char="Ø"/>
            </a:pPr>
            <a:endParaRPr lang="tr-TR" sz="2400" b="1" dirty="0">
              <a:latin typeface="Arial" charset="0"/>
            </a:endParaRPr>
          </a:p>
          <a:p>
            <a:pPr eaLnBrk="1" hangingPunct="1">
              <a:lnSpc>
                <a:spcPct val="110000"/>
              </a:lnSpc>
              <a:buClr>
                <a:srgbClr val="CC0000"/>
              </a:buClr>
              <a:buFont typeface="Wingdings" pitchFamily="2" charset="2"/>
              <a:buChar char="Ø"/>
            </a:pPr>
            <a:endParaRPr lang="tr-TR" sz="2400" b="1" u="sng" dirty="0">
              <a:latin typeface="Arial" charset="0"/>
            </a:endParaRPr>
          </a:p>
          <a:p>
            <a:pPr eaLnBrk="1" hangingPunct="1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Ø"/>
            </a:pPr>
            <a:endParaRPr lang="tr-TR" sz="24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tr-TR" sz="2400" b="1" dirty="0">
              <a:latin typeface="Arial" charset="0"/>
            </a:endParaRPr>
          </a:p>
        </p:txBody>
      </p:sp>
    </p:spTree>
  </p:cSld>
  <p:clrMapOvr>
    <a:masterClrMapping/>
  </p:clrMapOvr>
  <p:transition>
    <p:rand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476250"/>
            <a:ext cx="6551613" cy="1143000"/>
          </a:xfrm>
        </p:spPr>
        <p:txBody>
          <a:bodyPr/>
          <a:lstStyle/>
          <a:p>
            <a:r>
              <a:rPr lang="tr-TR" sz="3600" b="1" dirty="0">
                <a:solidFill>
                  <a:srgbClr val="FF0000"/>
                </a:solidFill>
                <a:latin typeface="Arial" charset="0"/>
              </a:rPr>
              <a:t>SARA KRİZİNDE İLKYARDIM</a:t>
            </a:r>
          </a:p>
        </p:txBody>
      </p:sp>
      <p:pic>
        <p:nvPicPr>
          <p:cNvPr id="23555" name="Picture 3" descr="sa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2133600"/>
            <a:ext cx="7272337" cy="4176713"/>
          </a:xfrm>
          <a:noFill/>
        </p:spPr>
      </p:pic>
      <p:sp>
        <p:nvSpPr>
          <p:cNvPr id="23556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tr-TR" sz="2400"/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836613"/>
            <a:ext cx="6192838" cy="741362"/>
          </a:xfrm>
        </p:spPr>
        <p:txBody>
          <a:bodyPr/>
          <a:lstStyle/>
          <a:p>
            <a:pPr algn="ctr" eaLnBrk="1" hangingPunct="1"/>
            <a:r>
              <a:rPr lang="tr-TR" sz="3200" b="1">
                <a:solidFill>
                  <a:srgbClr val="CC0000"/>
                </a:solidFill>
                <a:latin typeface="Arial" charset="0"/>
              </a:rPr>
              <a:t>ZEHİRLENME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1785938"/>
            <a:ext cx="8102600" cy="41529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tr-TR" sz="240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tr-TR" sz="2400" b="1">
                <a:latin typeface="Arial" charset="0"/>
              </a:rPr>
              <a:t>Zehirlenme, zehirli (toksik) maddenin girmesi sonucu normal vücut fonksiyonlarının bozulmasıdır.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tr-TR" sz="2400" b="1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tr-TR" sz="2400" b="1">
                <a:latin typeface="Arial" charset="0"/>
              </a:rPr>
              <a:t>Vücudun yaşamsal fonksiyonlarına zarar verebileceğinden vücuda giren her türlü maddenin zehirli olduğu varsayılır.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tr-TR" sz="2400" b="1">
                <a:latin typeface="Arial" charset="0"/>
              </a:rPr>
              <a:t> </a:t>
            </a:r>
          </a:p>
        </p:txBody>
      </p:sp>
      <p:pic>
        <p:nvPicPr>
          <p:cNvPr id="4100" name="Picture 4" descr="C:\Documents and Settings\ozge.akdag\Desktop\İlk Yardım Eğitimci Eğitimi\ilk yardım fotoğrafları\ER1_5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4391025"/>
            <a:ext cx="37147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642938"/>
            <a:ext cx="6837363" cy="1079500"/>
          </a:xfrm>
        </p:spPr>
        <p:txBody>
          <a:bodyPr/>
          <a:lstStyle/>
          <a:p>
            <a:pPr algn="ctr" eaLnBrk="1" hangingPunct="1"/>
            <a:r>
              <a:rPr lang="tr-TR" sz="3200" b="1">
                <a:solidFill>
                  <a:srgbClr val="CC0000"/>
                </a:solidFill>
                <a:latin typeface="Arial" charset="0"/>
              </a:rPr>
              <a:t>ZEHİRLENME YOLLARI</a:t>
            </a:r>
            <a:endParaRPr lang="tr-TR" sz="3200" b="1" i="1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4375" y="1857375"/>
            <a:ext cx="8429625" cy="4857750"/>
          </a:xfrm>
        </p:spPr>
        <p:txBody>
          <a:bodyPr/>
          <a:lstStyle/>
          <a:p>
            <a:pPr marL="514350" indent="-514350" eaLnBrk="1" hangingPunct="1">
              <a:buClr>
                <a:srgbClr val="C00000"/>
              </a:buClr>
              <a:buFont typeface="Garamond" pitchFamily="18" charset="0"/>
              <a:buAutoNum type="arabicPeriod"/>
              <a:tabLst>
                <a:tab pos="449263" algn="l"/>
              </a:tabLst>
            </a:pPr>
            <a:endParaRPr lang="tr-TR" sz="2400" b="1" dirty="0">
              <a:solidFill>
                <a:srgbClr val="CC0000"/>
              </a:solidFill>
              <a:latin typeface="Arial" charset="0"/>
            </a:endParaRPr>
          </a:p>
          <a:p>
            <a:pPr marL="514350" indent="-514350" eaLnBrk="1" hangingPunct="1">
              <a:buClr>
                <a:srgbClr val="C00000"/>
              </a:buClr>
              <a:buFont typeface="Garamond" pitchFamily="18" charset="0"/>
              <a:buAutoNum type="arabicPeriod"/>
              <a:tabLst>
                <a:tab pos="449263" algn="l"/>
              </a:tabLst>
            </a:pPr>
            <a:r>
              <a:rPr lang="tr-TR" sz="2400" b="1" dirty="0">
                <a:solidFill>
                  <a:srgbClr val="CC0000"/>
                </a:solidFill>
                <a:latin typeface="Arial" charset="0"/>
              </a:rPr>
              <a:t>Sindirim yolu ile zehirlenme; </a:t>
            </a:r>
            <a:r>
              <a:rPr lang="tr-TR" sz="2400" b="1" dirty="0">
                <a:latin typeface="Arial" charset="0"/>
              </a:rPr>
              <a:t>kimyasal maddeler, bozuk besinler, zehirli mantarlar, ilaç, aşırı alkol vb.</a:t>
            </a:r>
          </a:p>
          <a:p>
            <a:pPr marL="514350" indent="-514350" eaLnBrk="1" hangingPunct="1">
              <a:buClr>
                <a:srgbClr val="C00000"/>
              </a:buClr>
              <a:buFont typeface="Garamond" pitchFamily="18" charset="0"/>
              <a:buAutoNum type="arabicPeriod"/>
              <a:tabLst>
                <a:tab pos="449263" algn="l"/>
              </a:tabLst>
            </a:pPr>
            <a:r>
              <a:rPr lang="tr-TR" sz="2400" b="1" dirty="0">
                <a:solidFill>
                  <a:srgbClr val="CC0000"/>
                </a:solidFill>
                <a:latin typeface="Arial" charset="0"/>
              </a:rPr>
              <a:t>Solunum yolu ile zehirlenme; </a:t>
            </a:r>
            <a:r>
              <a:rPr lang="tr-TR" sz="2400" b="1" dirty="0">
                <a:latin typeface="Arial" charset="0"/>
              </a:rPr>
              <a:t>genellikle </a:t>
            </a:r>
            <a:r>
              <a:rPr lang="tr-TR" sz="2400" b="1" dirty="0" err="1">
                <a:latin typeface="Arial" charset="0"/>
              </a:rPr>
              <a:t>karbonmonoksit</a:t>
            </a:r>
            <a:r>
              <a:rPr lang="tr-TR" sz="2400" b="1" dirty="0">
                <a:latin typeface="Arial" charset="0"/>
              </a:rPr>
              <a:t> (tüp kaçakları, şofben, bütan gaz sobaları, soba) yapıştırıcılar, lağım çukuru veya kayalarda biriken karbondioksit, klor, boyalar ve ev temizleme maddeleri</a:t>
            </a:r>
          </a:p>
          <a:p>
            <a:pPr marL="514350" indent="-514350" eaLnBrk="1" hangingPunct="1">
              <a:buClr>
                <a:srgbClr val="C00000"/>
              </a:buClr>
              <a:buFont typeface="Garamond" pitchFamily="18" charset="0"/>
              <a:buAutoNum type="arabicPeriod"/>
              <a:tabLst>
                <a:tab pos="449263" algn="l"/>
              </a:tabLst>
            </a:pPr>
            <a:r>
              <a:rPr lang="tr-TR" sz="2400" b="1" dirty="0">
                <a:solidFill>
                  <a:srgbClr val="CC0000"/>
                </a:solidFill>
                <a:latin typeface="Arial" charset="0"/>
              </a:rPr>
              <a:t>Cilt yoluyla zehirlenme ; </a:t>
            </a:r>
            <a:r>
              <a:rPr lang="tr-TR" sz="2400" b="1" dirty="0">
                <a:latin typeface="Arial" charset="0"/>
              </a:rPr>
              <a:t>böcek sokmaları, hayvan ısırmaları, saç boyaları, ilaç enjeksiyonu, zirai ilaçlar</a:t>
            </a:r>
          </a:p>
        </p:txBody>
      </p:sp>
    </p:spTree>
  </p:cSld>
  <p:clrMapOvr>
    <a:masterClrMapping/>
  </p:clrMapOvr>
  <p:transition>
    <p:rand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785813"/>
            <a:ext cx="8286750" cy="9064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sz="3200" b="1" dirty="0">
                <a:solidFill>
                  <a:srgbClr val="CC0000"/>
                </a:solidFill>
                <a:latin typeface="Arial" charset="0"/>
              </a:rPr>
              <a:t>SİNDİRİM YOLUYLA </a:t>
            </a:r>
            <a:br>
              <a:rPr lang="tr-TR" sz="3200" b="1" dirty="0">
                <a:solidFill>
                  <a:srgbClr val="CC0000"/>
                </a:solidFill>
                <a:latin typeface="Arial" charset="0"/>
              </a:rPr>
            </a:br>
            <a:r>
              <a:rPr lang="tr-TR" sz="3200" b="1" dirty="0">
                <a:solidFill>
                  <a:srgbClr val="CC0000"/>
                </a:solidFill>
                <a:latin typeface="Arial" charset="0"/>
              </a:rPr>
              <a:t>ZEHİRLENMELERDE İLK YARDIM</a:t>
            </a:r>
            <a:endParaRPr lang="tr-TR" sz="3200" b="1" i="1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785813" y="2143125"/>
            <a:ext cx="80676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623888" algn="l"/>
              </a:tabLst>
            </a:pPr>
            <a:endParaRPr lang="tr-TR" sz="2400" dirty="0">
              <a:solidFill>
                <a:schemeClr val="tx2"/>
              </a:solidFill>
              <a:latin typeface="Arial" charset="0"/>
            </a:endParaRPr>
          </a:p>
          <a:p>
            <a:pPr eaLnBrk="0" hangingPunct="0">
              <a:buClr>
                <a:srgbClr val="C00000"/>
              </a:buClr>
              <a:buSzPct val="75000"/>
              <a:buFont typeface="Wingdings" pitchFamily="2" charset="2"/>
              <a:buChar char="Ø"/>
              <a:tabLst>
                <a:tab pos="623888" algn="l"/>
              </a:tabLst>
            </a:pPr>
            <a:r>
              <a:rPr lang="tr-TR" sz="2400" b="0" dirty="0">
                <a:latin typeface="Arial" charset="0"/>
              </a:rPr>
              <a:t> </a:t>
            </a:r>
            <a:r>
              <a:rPr lang="tr-TR" sz="2400" b="1" dirty="0">
                <a:latin typeface="Arial" charset="0"/>
              </a:rPr>
              <a:t>Hasta/yaralının bilinç ve  yaşam bulguları kontrol edilir,</a:t>
            </a:r>
          </a:p>
          <a:p>
            <a:pPr eaLnBrk="0" hangingPunct="0">
              <a:buClr>
                <a:srgbClr val="C00000"/>
              </a:buClr>
              <a:buSzPct val="75000"/>
              <a:buFont typeface="Wingdings" pitchFamily="2" charset="2"/>
              <a:buChar char="Ø"/>
              <a:tabLst>
                <a:tab pos="623888" algn="l"/>
              </a:tabLst>
            </a:pPr>
            <a:endParaRPr lang="tr-TR" sz="2400" b="1" dirty="0">
              <a:latin typeface="Arial" charset="0"/>
            </a:endParaRPr>
          </a:p>
          <a:p>
            <a:pPr algn="just" eaLnBrk="0" hangingPunct="0">
              <a:buClr>
                <a:srgbClr val="C00000"/>
              </a:buClr>
              <a:buSzPct val="75000"/>
              <a:buFont typeface="Wingdings" pitchFamily="2" charset="2"/>
              <a:buChar char="Ø"/>
              <a:tabLst>
                <a:tab pos="623888" algn="l"/>
              </a:tabLst>
            </a:pPr>
            <a:r>
              <a:rPr lang="tr-TR" sz="2400" b="1" dirty="0">
                <a:latin typeface="Arial" charset="0"/>
              </a:rPr>
              <a:t> Ağız zehirli maddeyle temas etmişse su ile çalkalanır,</a:t>
            </a:r>
          </a:p>
          <a:p>
            <a:pPr eaLnBrk="0" hangingPunct="0">
              <a:buClr>
                <a:srgbClr val="C00000"/>
              </a:buClr>
              <a:buSzPct val="75000"/>
              <a:buFont typeface="Wingdings" pitchFamily="2" charset="2"/>
              <a:buChar char="Ø"/>
              <a:tabLst>
                <a:tab pos="623888" algn="l"/>
              </a:tabLst>
            </a:pPr>
            <a:endParaRPr lang="tr-TR" sz="2400" b="1" dirty="0">
              <a:latin typeface="Arial" charset="0"/>
            </a:endParaRPr>
          </a:p>
          <a:p>
            <a:pPr eaLnBrk="0" hangingPunct="0">
              <a:buClr>
                <a:srgbClr val="C00000"/>
              </a:buClr>
              <a:buSzPct val="75000"/>
              <a:buFont typeface="Wingdings" pitchFamily="2" charset="2"/>
              <a:buChar char="Ø"/>
              <a:tabLst>
                <a:tab pos="623888" algn="l"/>
              </a:tabLst>
            </a:pPr>
            <a:r>
              <a:rPr lang="tr-TR" sz="2400" b="1" dirty="0">
                <a:latin typeface="Arial" charset="0"/>
              </a:rPr>
              <a:t> Zehirli madde ele temas etmişse el sabunlu su ile  yıkanır,</a:t>
            </a:r>
          </a:p>
          <a:p>
            <a:pPr eaLnBrk="0" hangingPunct="0">
              <a:buClr>
                <a:srgbClr val="C00000"/>
              </a:buClr>
              <a:buSzPct val="75000"/>
              <a:buFont typeface="Wingdings" pitchFamily="2" charset="2"/>
              <a:buChar char="Ø"/>
              <a:tabLst>
                <a:tab pos="623888" algn="l"/>
              </a:tabLst>
            </a:pPr>
            <a:endParaRPr lang="tr-TR" sz="2400" b="1" dirty="0">
              <a:latin typeface="Arial" charset="0"/>
            </a:endParaRPr>
          </a:p>
          <a:p>
            <a:pPr eaLnBrk="0" hangingPunct="0">
              <a:buClr>
                <a:srgbClr val="C00000"/>
              </a:buClr>
              <a:buSzPct val="75000"/>
              <a:buFont typeface="Wingdings" pitchFamily="2" charset="2"/>
              <a:buChar char="Ø"/>
              <a:tabLst>
                <a:tab pos="623888" algn="l"/>
              </a:tabLst>
            </a:pPr>
            <a:r>
              <a:rPr lang="tr-TR" sz="2400" b="1" dirty="0">
                <a:latin typeface="Arial" charset="0"/>
              </a:rPr>
              <a:t>Kusma, bulantı, ishal vb. belirtiler değerlendirilir,</a:t>
            </a:r>
          </a:p>
          <a:p>
            <a:pPr lvl="1" eaLnBrk="0" hangingPunct="0">
              <a:buClr>
                <a:srgbClr val="C00000"/>
              </a:buClr>
              <a:buSzPct val="75000"/>
              <a:buFont typeface="Wingdings" pitchFamily="2" charset="2"/>
              <a:buChar char="Ø"/>
              <a:tabLst>
                <a:tab pos="623888" algn="l"/>
              </a:tabLst>
            </a:pPr>
            <a:endParaRPr lang="tr-TR" sz="2400" dirty="0">
              <a:latin typeface="Arial" charset="0"/>
            </a:endParaRPr>
          </a:p>
        </p:txBody>
      </p:sp>
    </p:spTree>
  </p:cSld>
  <p:clrMapOvr>
    <a:masterClrMapping/>
  </p:clrMapOvr>
  <p:transition>
    <p:rand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765175"/>
            <a:ext cx="7094538" cy="9064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sz="3200" b="1">
                <a:solidFill>
                  <a:srgbClr val="CC0000"/>
                </a:solidFill>
                <a:latin typeface="Arial" charset="0"/>
              </a:rPr>
              <a:t>SİNDİRİM YOLUYLA </a:t>
            </a:r>
            <a:br>
              <a:rPr lang="tr-TR" sz="3200" b="1">
                <a:solidFill>
                  <a:srgbClr val="CC0000"/>
                </a:solidFill>
                <a:latin typeface="Arial" charset="0"/>
              </a:rPr>
            </a:br>
            <a:r>
              <a:rPr lang="tr-TR" sz="3200" b="1">
                <a:solidFill>
                  <a:srgbClr val="CC0000"/>
                </a:solidFill>
                <a:latin typeface="Arial" charset="0"/>
              </a:rPr>
              <a:t>ZEHİRLENMELERDE İLKYARDIM</a:t>
            </a:r>
            <a:endParaRPr lang="tr-TR" sz="3200" b="1" i="1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790575" y="1857375"/>
            <a:ext cx="835342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623888" algn="l"/>
              </a:tabLst>
            </a:pPr>
            <a:endParaRPr lang="tr-TR" sz="2400" dirty="0">
              <a:solidFill>
                <a:schemeClr val="tx2"/>
              </a:solidFill>
              <a:latin typeface="Arial" charset="0"/>
            </a:endParaRPr>
          </a:p>
          <a:p>
            <a:pPr eaLnBrk="0" hangingPunct="0">
              <a:lnSpc>
                <a:spcPct val="120000"/>
              </a:lnSpc>
              <a:buClr>
                <a:srgbClr val="CC0000"/>
              </a:buClr>
              <a:buSzPct val="75000"/>
              <a:buFont typeface="Wingdings" pitchFamily="2" charset="2"/>
              <a:buChar char="Ø"/>
              <a:tabLst>
                <a:tab pos="623888" algn="l"/>
              </a:tabLst>
            </a:pPr>
            <a:r>
              <a:rPr lang="tr-TR" sz="2400" dirty="0">
                <a:latin typeface="Arial" charset="0"/>
              </a:rPr>
              <a:t> </a:t>
            </a:r>
            <a:r>
              <a:rPr lang="tr-TR" sz="2400" b="1" dirty="0">
                <a:latin typeface="Arial" charset="0"/>
              </a:rPr>
              <a:t>Hasta/yaralı kusturulmaya çalışılmaz, özellikle yakıcı maddenin alındığı  durumlarda kişi </a:t>
            </a:r>
            <a:r>
              <a:rPr lang="tr-TR" sz="2400" b="1" u="sng" dirty="0">
                <a:solidFill>
                  <a:srgbClr val="F13163"/>
                </a:solidFill>
                <a:latin typeface="Arial" charset="0"/>
              </a:rPr>
              <a:t>asla kusturulmaz</a:t>
            </a:r>
            <a:r>
              <a:rPr lang="tr-TR" sz="2400" b="1" dirty="0">
                <a:solidFill>
                  <a:srgbClr val="F13163"/>
                </a:solidFill>
                <a:latin typeface="Arial" charset="0"/>
              </a:rPr>
              <a:t>,</a:t>
            </a:r>
          </a:p>
          <a:p>
            <a:pPr eaLnBrk="0" hangingPunct="0">
              <a:lnSpc>
                <a:spcPct val="120000"/>
              </a:lnSpc>
              <a:buClr>
                <a:srgbClr val="CC0000"/>
              </a:buClr>
              <a:buSzPct val="75000"/>
              <a:buFont typeface="Wingdings" pitchFamily="2" charset="2"/>
              <a:buChar char="Ø"/>
              <a:tabLst>
                <a:tab pos="623888" algn="l"/>
              </a:tabLst>
            </a:pPr>
            <a:r>
              <a:rPr lang="tr-TR" sz="2400" b="1" dirty="0">
                <a:latin typeface="Arial" charset="0"/>
              </a:rPr>
              <a:t> Bilinç kaybı varsa; koma pozisyonu verilir,</a:t>
            </a:r>
          </a:p>
          <a:p>
            <a:pPr eaLnBrk="0" hangingPunct="0">
              <a:lnSpc>
                <a:spcPct val="120000"/>
              </a:lnSpc>
              <a:buClr>
                <a:srgbClr val="CC0000"/>
              </a:buClr>
              <a:buSzPct val="75000"/>
              <a:buFont typeface="Wingdings" pitchFamily="2" charset="2"/>
              <a:buChar char="Ø"/>
              <a:tabLst>
                <a:tab pos="623888" algn="l"/>
              </a:tabLst>
            </a:pPr>
            <a:r>
              <a:rPr lang="tr-TR" sz="2400" b="1" dirty="0">
                <a:latin typeface="Arial" charset="0"/>
              </a:rPr>
              <a:t> Tıbbi yardım için 112</a:t>
            </a:r>
            <a:r>
              <a:rPr lang="tr-TR" sz="2400" b="1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tr-TR" sz="2400" b="1" dirty="0">
                <a:latin typeface="Arial" charset="0"/>
              </a:rPr>
              <a:t>aranır,</a:t>
            </a:r>
          </a:p>
          <a:p>
            <a:pPr eaLnBrk="0" hangingPunct="0">
              <a:lnSpc>
                <a:spcPct val="120000"/>
              </a:lnSpc>
              <a:buClr>
                <a:srgbClr val="CC0000"/>
              </a:buClr>
              <a:buSzPct val="75000"/>
              <a:buFont typeface="Wingdings" pitchFamily="2" charset="2"/>
              <a:buChar char="Ø"/>
              <a:tabLst>
                <a:tab pos="623888" algn="l"/>
              </a:tabLst>
            </a:pPr>
            <a:endParaRPr lang="tr-TR" sz="2400" b="1" dirty="0">
              <a:latin typeface="Arial" charset="0"/>
            </a:endParaRPr>
          </a:p>
          <a:p>
            <a:pPr eaLnBrk="0" hangingPunct="0">
              <a:lnSpc>
                <a:spcPct val="120000"/>
              </a:lnSpc>
              <a:buClr>
                <a:srgbClr val="CC0000"/>
              </a:buClr>
              <a:buSzPct val="75000"/>
              <a:buFont typeface="Wingdings" pitchFamily="2" charset="2"/>
              <a:buChar char="Ø"/>
              <a:tabLst>
                <a:tab pos="623888" algn="l"/>
              </a:tabLst>
            </a:pPr>
            <a:r>
              <a:rPr lang="tr-TR" sz="2400" b="1" dirty="0">
                <a:latin typeface="Arial" charset="0"/>
              </a:rPr>
              <a:t>Olayla ilgili bilgiler kaydedilir</a:t>
            </a:r>
          </a:p>
          <a:p>
            <a:pPr lvl="1" eaLnBrk="0" hangingPunct="0">
              <a:lnSpc>
                <a:spcPct val="120000"/>
              </a:lnSpc>
              <a:buClr>
                <a:srgbClr val="CC0000"/>
              </a:buClr>
              <a:buSzPct val="75000"/>
              <a:buFont typeface="Arial" charset="0"/>
              <a:buChar char="•"/>
              <a:tabLst>
                <a:tab pos="623888" algn="l"/>
              </a:tabLst>
            </a:pPr>
            <a:r>
              <a:rPr lang="tr-TR" sz="2400" b="1" dirty="0">
                <a:latin typeface="Arial" charset="0"/>
              </a:rPr>
              <a:t> Zehirli maddenin türü nedir?</a:t>
            </a:r>
          </a:p>
          <a:p>
            <a:pPr lvl="1" eaLnBrk="0" hangingPunct="0">
              <a:lnSpc>
                <a:spcPct val="120000"/>
              </a:lnSpc>
              <a:buClr>
                <a:srgbClr val="CC0000"/>
              </a:buClr>
              <a:buSzPct val="75000"/>
              <a:buFont typeface="Arial" charset="0"/>
              <a:buChar char="•"/>
              <a:tabLst>
                <a:tab pos="623888" algn="l"/>
              </a:tabLst>
            </a:pPr>
            <a:r>
              <a:rPr lang="tr-TR" sz="2400" b="1" dirty="0">
                <a:latin typeface="Arial" charset="0"/>
              </a:rPr>
              <a:t>Hasta/yaralı ilaç ya da uyuşturucu alıyor mu?</a:t>
            </a:r>
          </a:p>
          <a:p>
            <a:pPr lvl="1" eaLnBrk="0" hangingPunct="0">
              <a:lnSpc>
                <a:spcPct val="120000"/>
              </a:lnSpc>
              <a:buClr>
                <a:srgbClr val="CC0000"/>
              </a:buClr>
              <a:buSzPct val="75000"/>
              <a:buFont typeface="Arial" charset="0"/>
              <a:buChar char="•"/>
              <a:tabLst>
                <a:tab pos="623888" algn="l"/>
              </a:tabLst>
            </a:pPr>
            <a:r>
              <a:rPr lang="tr-TR" sz="2400" b="1" dirty="0">
                <a:latin typeface="Arial" charset="0"/>
              </a:rPr>
              <a:t>Hastanın bulunduğu saat ?</a:t>
            </a:r>
          </a:p>
          <a:p>
            <a:pPr lvl="1" eaLnBrk="0" hangingPunct="0">
              <a:lnSpc>
                <a:spcPct val="120000"/>
              </a:lnSpc>
              <a:buClr>
                <a:srgbClr val="CC0000"/>
              </a:buClr>
              <a:buSzPct val="75000"/>
              <a:buFont typeface="Arial" charset="0"/>
              <a:buChar char="•"/>
              <a:tabLst>
                <a:tab pos="623888" algn="l"/>
              </a:tabLst>
            </a:pPr>
            <a:r>
              <a:rPr lang="tr-TR" sz="2400" b="1" dirty="0">
                <a:latin typeface="Arial" charset="0"/>
              </a:rPr>
              <a:t> Evde ne tür ilaçlar var?</a:t>
            </a:r>
          </a:p>
          <a:p>
            <a:pPr lvl="1" eaLnBrk="0" hangingPunct="0">
              <a:lnSpc>
                <a:spcPct val="120000"/>
              </a:lnSpc>
              <a:buClr>
                <a:srgbClr val="C00000"/>
              </a:buClr>
              <a:buFontTx/>
              <a:buChar char="•"/>
              <a:tabLst>
                <a:tab pos="623888" algn="l"/>
              </a:tabLst>
            </a:pPr>
            <a:endParaRPr lang="tr-TR" sz="2400" dirty="0">
              <a:latin typeface="Arial" charset="0"/>
            </a:endParaRP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Başlık"/>
          <p:cNvSpPr txBox="1">
            <a:spLocks/>
          </p:cNvSpPr>
          <p:nvPr/>
        </p:nvSpPr>
        <p:spPr>
          <a:xfrm>
            <a:off x="971600" y="1353425"/>
            <a:ext cx="7085722" cy="1355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tr-TR" sz="4800" b="1" dirty="0">
                <a:solidFill>
                  <a:srgbClr val="FF0000"/>
                </a:solidFill>
                <a:latin typeface="Arial" charset="0"/>
              </a:rPr>
              <a:t>ACİL YARDIM &amp;  İLK YARDIM ARASINDAKİ FARK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1259632" y="2852936"/>
            <a:ext cx="69546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solidFill>
                  <a:srgbClr val="FF0000"/>
                </a:solidFill>
                <a:latin typeface="Arial" charset="0"/>
              </a:rPr>
              <a:t>Acil yardım</a:t>
            </a:r>
            <a:r>
              <a:rPr lang="tr-TR" sz="2400" b="1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tr-TR" sz="2400" b="1" dirty="0">
                <a:latin typeface="Arial" charset="0"/>
              </a:rPr>
              <a:t>; sağlık personeli tarafından tıbbi araç gereç kullanılarak yapılan müdahale olmasına karşın,</a:t>
            </a:r>
          </a:p>
          <a:p>
            <a:r>
              <a:rPr lang="tr-TR" sz="2400" b="1" dirty="0">
                <a:latin typeface="Arial" charset="0"/>
              </a:rPr>
              <a:t>		</a:t>
            </a: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solidFill>
                  <a:srgbClr val="FF0000"/>
                </a:solidFill>
                <a:latin typeface="Arial" charset="0"/>
              </a:rPr>
              <a:t>İlk yardım</a:t>
            </a:r>
            <a:r>
              <a:rPr lang="tr-TR" sz="2400" b="1" dirty="0">
                <a:latin typeface="Arial" charset="0"/>
              </a:rPr>
              <a:t>  ise;  </a:t>
            </a:r>
            <a:r>
              <a:rPr lang="tr-TR" sz="2400" b="1" i="1" u="sng" dirty="0">
                <a:latin typeface="Arial" charset="0"/>
              </a:rPr>
              <a:t>bu konuda eğitim</a:t>
            </a:r>
            <a:r>
              <a:rPr lang="tr-TR" sz="2400" b="1" dirty="0">
                <a:latin typeface="Arial" charset="0"/>
              </a:rPr>
              <a:t> almış herkesin, olay yerinde bulabildiği malzemeleri kullanarak yaptığı hayat kurtarıcı müdahalelerdir.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050" y="857250"/>
            <a:ext cx="8108950" cy="9064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sz="3200" b="1">
                <a:solidFill>
                  <a:srgbClr val="CC0000"/>
                </a:solidFill>
                <a:latin typeface="Arial" charset="0"/>
              </a:rPr>
              <a:t>SOLUNUM YOLU İLE ZEHİRLENMELERDE İLK YARDIM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844675"/>
            <a:ext cx="8245475" cy="45307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endParaRPr lang="tr-TR" sz="2400" b="1" dirty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İlk yardımcı uygulama sırasında kendini korumak için maske ya da ıslak bez kullanır,</a:t>
            </a:r>
          </a:p>
          <a:p>
            <a:pPr algn="just"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Olay yerinde elektrik düğmeleri ve diğer elektrikli aletler ile ışıklandırma cihazları kullanılmaz,</a:t>
            </a:r>
          </a:p>
          <a:p>
            <a:pPr algn="just"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Yoğun duman varsa hasta/yaralıyı dışarıya çıkarmak için ip kullanılır,</a:t>
            </a:r>
          </a:p>
          <a:p>
            <a:pPr algn="just"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İtfaiyeye haber verilir (110) .</a:t>
            </a:r>
          </a:p>
          <a:p>
            <a:pPr algn="ctr"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None/>
            </a:pPr>
            <a:endParaRPr lang="tr-TR" sz="2400" b="1" i="1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20713"/>
            <a:ext cx="8229600" cy="1139825"/>
          </a:xfrm>
        </p:spPr>
        <p:txBody>
          <a:bodyPr/>
          <a:lstStyle/>
          <a:p>
            <a:pPr algn="ctr" eaLnBrk="1" hangingPunct="1"/>
            <a:r>
              <a:rPr lang="tr-TR" sz="3200" b="1">
                <a:solidFill>
                  <a:srgbClr val="CC0000"/>
                </a:solidFill>
                <a:latin typeface="Arial" charset="0"/>
              </a:rPr>
              <a:t>ZEHİRLENMELERDE </a:t>
            </a:r>
            <a:br>
              <a:rPr lang="tr-TR" sz="3200" b="1">
                <a:solidFill>
                  <a:srgbClr val="CC0000"/>
                </a:solidFill>
                <a:latin typeface="Arial" charset="0"/>
              </a:rPr>
            </a:br>
            <a:r>
              <a:rPr lang="tr-TR" sz="3200" b="1">
                <a:solidFill>
                  <a:srgbClr val="CC0000"/>
                </a:solidFill>
                <a:latin typeface="Arial" charset="0"/>
              </a:rPr>
              <a:t>GENEL İLK YARDIM KURALLARI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286000"/>
            <a:ext cx="8459787" cy="416083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tr-TR" sz="2400">
              <a:latin typeface="Arial" charset="0"/>
            </a:endParaRPr>
          </a:p>
          <a:p>
            <a:pPr marL="609600" indent="-609600" eaLnBrk="1" hangingPunct="1">
              <a:lnSpc>
                <a:spcPct val="18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 b="1">
                <a:latin typeface="Arial" charset="0"/>
              </a:rPr>
              <a:t>Zehirlenmeye neden olan maddeyi uzaklaştırmak, </a:t>
            </a:r>
          </a:p>
          <a:p>
            <a:pPr marL="609600" indent="-609600" eaLnBrk="1" hangingPunct="1">
              <a:lnSpc>
                <a:spcPct val="18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 b="1">
                <a:latin typeface="Arial" charset="0"/>
              </a:rPr>
              <a:t>Zehirlenen kişinin yaşamsal fonksiyonlarının devamını sağlanmak,</a:t>
            </a:r>
          </a:p>
          <a:p>
            <a:pPr marL="609600" indent="-609600" eaLnBrk="1" hangingPunct="1">
              <a:lnSpc>
                <a:spcPct val="18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 b="1">
                <a:latin typeface="Arial" charset="0"/>
              </a:rPr>
              <a:t>Tıbbi yardım istemek (112) ve ilgili diğer kuruluşlara haber vermek.</a:t>
            </a:r>
          </a:p>
        </p:txBody>
      </p:sp>
    </p:spTree>
  </p:cSld>
  <p:clrMapOvr>
    <a:masterClrMapping/>
  </p:clrMapOvr>
  <p:transition>
    <p:random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642938" y="500042"/>
            <a:ext cx="81438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tr-TR" sz="5400" dirty="0">
                <a:solidFill>
                  <a:srgbClr val="CC0000"/>
                </a:solidFill>
                <a:latin typeface="Arial" charset="0"/>
              </a:rPr>
              <a:t>HAYVAN ISIRMALARI VE </a:t>
            </a:r>
          </a:p>
          <a:p>
            <a:pPr algn="ctr">
              <a:buFont typeface="Wingdings" pitchFamily="2" charset="2"/>
              <a:buNone/>
            </a:pPr>
            <a:r>
              <a:rPr lang="tr-TR" sz="5400" dirty="0">
                <a:solidFill>
                  <a:srgbClr val="CC0000"/>
                </a:solidFill>
                <a:latin typeface="Arial" charset="0"/>
              </a:rPr>
              <a:t>BÖCEK SOKMALARI</a:t>
            </a:r>
          </a:p>
        </p:txBody>
      </p:sp>
      <p:pic>
        <p:nvPicPr>
          <p:cNvPr id="130050" name="Picture 2" descr="http://www.enkomikfikralar.com.tr/wp-content/uploads/2012/07/25-300x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71744"/>
            <a:ext cx="3810000" cy="23526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2428875"/>
            <a:ext cx="8215312" cy="4173538"/>
          </a:xfrm>
        </p:spPr>
        <p:txBody>
          <a:bodyPr/>
          <a:lstStyle/>
          <a:p>
            <a:pPr algn="just" eaLnBrk="1" hangingPunct="1">
              <a:lnSpc>
                <a:spcPct val="16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Kedi, köpek ısırmalarında yara </a:t>
            </a:r>
            <a:r>
              <a:rPr lang="tr-TR" sz="2400" b="1" u="sng" dirty="0">
                <a:solidFill>
                  <a:srgbClr val="F13163"/>
                </a:solidFill>
                <a:latin typeface="Arial" charset="0"/>
              </a:rPr>
              <a:t>5 </a:t>
            </a:r>
            <a:r>
              <a:rPr lang="tr-TR" sz="2400" b="1" u="sng" dirty="0" err="1">
                <a:solidFill>
                  <a:srgbClr val="F13163"/>
                </a:solidFill>
                <a:latin typeface="Arial" charset="0"/>
              </a:rPr>
              <a:t>dk</a:t>
            </a:r>
            <a:r>
              <a:rPr lang="tr-TR" sz="2400" b="1" u="sng" dirty="0">
                <a:solidFill>
                  <a:srgbClr val="F13163"/>
                </a:solidFill>
                <a:latin typeface="Arial" charset="0"/>
              </a:rPr>
              <a:t>. süreyle sabun ve soğuk suyla</a:t>
            </a:r>
            <a:r>
              <a:rPr lang="tr-TR" sz="2400" b="1" dirty="0">
                <a:latin typeface="Arial" charset="0"/>
              </a:rPr>
              <a:t> yıkanır;</a:t>
            </a:r>
          </a:p>
          <a:p>
            <a:pPr algn="just" eaLnBrk="1" hangingPunct="1">
              <a:lnSpc>
                <a:spcPct val="16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Arı, akrep ve yılan sokmasında ise sadece </a:t>
            </a:r>
            <a:r>
              <a:rPr lang="tr-TR" sz="2400" b="1" u="sng" dirty="0">
                <a:solidFill>
                  <a:srgbClr val="F42E4F"/>
                </a:solidFill>
                <a:latin typeface="Arial" charset="0"/>
              </a:rPr>
              <a:t>soğuk uygulama</a:t>
            </a:r>
            <a:r>
              <a:rPr lang="tr-TR" sz="2400" b="1" dirty="0">
                <a:latin typeface="Arial" charset="0"/>
              </a:rPr>
              <a:t> yapılır.</a:t>
            </a:r>
          </a:p>
          <a:p>
            <a:pPr algn="just">
              <a:lnSpc>
                <a:spcPct val="16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Arı sokmalarında </a:t>
            </a:r>
            <a:r>
              <a:rPr lang="tr-TR" sz="2400" b="1" u="sng" dirty="0">
                <a:latin typeface="Arial" charset="0"/>
              </a:rPr>
              <a:t>iğnesi görünüyorsa çıkarılır</a:t>
            </a:r>
            <a:r>
              <a:rPr lang="tr-TR" sz="2400" b="1" dirty="0">
                <a:latin typeface="Arial" charset="0"/>
              </a:rPr>
              <a:t>,</a:t>
            </a:r>
          </a:p>
          <a:p>
            <a:pPr algn="just">
              <a:lnSpc>
                <a:spcPct val="16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>
                <a:latin typeface="Arial" charset="0"/>
              </a:rPr>
              <a:t>Yaranın üstü temiz ve nemli bir bezle kapatılır,</a:t>
            </a:r>
          </a:p>
          <a:p>
            <a:pPr algn="just">
              <a:lnSpc>
                <a:spcPct val="160000"/>
              </a:lnSpc>
              <a:buClr>
                <a:srgbClr val="CC0000"/>
              </a:buClr>
              <a:buFont typeface="Wingdings" pitchFamily="2" charset="2"/>
              <a:buChar char="Ø"/>
            </a:pPr>
            <a:endParaRPr lang="tr-TR" sz="2400" b="1" dirty="0">
              <a:latin typeface="Arial" charset="0"/>
            </a:endParaRPr>
          </a:p>
          <a:p>
            <a:pPr algn="just" eaLnBrk="1" hangingPunct="1">
              <a:lnSpc>
                <a:spcPct val="160000"/>
              </a:lnSpc>
              <a:buClr>
                <a:srgbClr val="CC0000"/>
              </a:buClr>
              <a:buFont typeface="Wingdings" pitchFamily="2" charset="2"/>
              <a:buChar char="Ø"/>
            </a:pPr>
            <a:endParaRPr lang="tr-TR" sz="2400" b="1" dirty="0">
              <a:latin typeface="Arial" charset="0"/>
            </a:endParaRPr>
          </a:p>
          <a:p>
            <a:pPr algn="just" eaLnBrk="1" hangingPunct="1">
              <a:lnSpc>
                <a:spcPct val="160000"/>
              </a:lnSpc>
              <a:buClr>
                <a:srgbClr val="CC0000"/>
              </a:buClr>
              <a:buFont typeface="Wingdings" pitchFamily="2" charset="2"/>
              <a:buChar char="Ø"/>
            </a:pPr>
            <a:endParaRPr lang="tr-TR" sz="2400" b="1" dirty="0">
              <a:latin typeface="Arial" charset="0"/>
            </a:endParaRP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928813" y="571500"/>
            <a:ext cx="700087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3200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tr-TR" sz="2800" b="1" dirty="0">
                <a:solidFill>
                  <a:srgbClr val="CC0000"/>
                </a:solidFill>
                <a:latin typeface="Arial" charset="0"/>
              </a:rPr>
              <a:t>KARA CANLILARININ ISIRMALARINDA </a:t>
            </a:r>
          </a:p>
          <a:p>
            <a:pPr algn="ctr" eaLnBrk="0" hangingPunct="0">
              <a:spcBef>
                <a:spcPct val="50000"/>
              </a:spcBef>
            </a:pPr>
            <a:r>
              <a:rPr lang="tr-TR" sz="2800" b="1" dirty="0">
                <a:solidFill>
                  <a:srgbClr val="CC0000"/>
                </a:solidFill>
                <a:latin typeface="Arial" charset="0"/>
              </a:rPr>
              <a:t>VE  SOKMALARINDA İLK YARDIM</a:t>
            </a:r>
          </a:p>
        </p:txBody>
      </p:sp>
    </p:spTree>
  </p:cSld>
  <p:clrMapOvr>
    <a:masterClrMapping/>
  </p:clrMapOvr>
  <p:transition>
    <p:random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Metin Yer Tutucusu"/>
          <p:cNvSpPr>
            <a:spLocks noGrp="1"/>
          </p:cNvSpPr>
          <p:nvPr>
            <p:ph type="body" sz="half" idx="1"/>
          </p:nvPr>
        </p:nvSpPr>
        <p:spPr>
          <a:xfrm>
            <a:off x="785813" y="2143125"/>
            <a:ext cx="4038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2400">
                <a:latin typeface="Arial" charset="0"/>
              </a:rPr>
              <a:t>Köpek ısırığı</a:t>
            </a:r>
          </a:p>
        </p:txBody>
      </p:sp>
      <p:sp>
        <p:nvSpPr>
          <p:cNvPr id="26627" name="3 İçerik Yer Tutucusu"/>
          <p:cNvSpPr>
            <a:spLocks noGrp="1"/>
          </p:cNvSpPr>
          <p:nvPr>
            <p:ph sz="half" idx="2"/>
          </p:nvPr>
        </p:nvSpPr>
        <p:spPr>
          <a:xfrm>
            <a:off x="5105400" y="2143125"/>
            <a:ext cx="4038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2400">
                <a:latin typeface="Arial" charset="0"/>
              </a:rPr>
              <a:t>Kedi ısırığı</a:t>
            </a:r>
          </a:p>
        </p:txBody>
      </p:sp>
      <p:pic>
        <p:nvPicPr>
          <p:cNvPr id="26628" name="113 Resim" descr="armbit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38" y="2643188"/>
            <a:ext cx="38369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110 Resim" descr="Dog%20Bite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2500313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2428875"/>
            <a:ext cx="8501062" cy="4173538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>
                <a:latin typeface="Arial" charset="0"/>
              </a:rPr>
              <a:t>Dolaşımı </a:t>
            </a:r>
            <a:r>
              <a:rPr lang="tr-TR" sz="2400" b="1" u="sng">
                <a:latin typeface="Arial" charset="0"/>
              </a:rPr>
              <a:t>engellemeyecek</a:t>
            </a:r>
            <a:r>
              <a:rPr lang="tr-TR" sz="2400" b="1">
                <a:latin typeface="Arial" charset="0"/>
              </a:rPr>
              <a:t> şekilde ısırılan bölgenin üst tarafına bandaj uygulanır,</a:t>
            </a:r>
          </a:p>
          <a:p>
            <a:pPr eaLnBrk="1" hangingPunct="1">
              <a:lnSpc>
                <a:spcPct val="16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>
                <a:latin typeface="Arial" charset="0"/>
              </a:rPr>
              <a:t>Yaraya yakın bölgedeki yüzük, bilezik vb. takılar çıkarılır,</a:t>
            </a:r>
          </a:p>
          <a:p>
            <a:pPr eaLnBrk="1" hangingPunct="1">
              <a:lnSpc>
                <a:spcPct val="16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>
                <a:latin typeface="Arial" charset="0"/>
              </a:rPr>
              <a:t>Yara üzerine hiçbir girişim yapılmaz,</a:t>
            </a:r>
          </a:p>
          <a:p>
            <a:pPr eaLnBrk="1" hangingPunct="1">
              <a:lnSpc>
                <a:spcPct val="160000"/>
              </a:lnSpc>
              <a:buClr>
                <a:srgbClr val="CC0000"/>
              </a:buClr>
              <a:buFont typeface="Wingdings" pitchFamily="2" charset="2"/>
              <a:buChar char="Ø"/>
            </a:pPr>
            <a:endParaRPr lang="tr-TR" sz="2400" b="1">
              <a:latin typeface="Arial" charset="0"/>
            </a:endParaRPr>
          </a:p>
          <a:p>
            <a:pPr eaLnBrk="1" hangingPunct="1">
              <a:lnSpc>
                <a:spcPct val="160000"/>
              </a:lnSpc>
              <a:buClr>
                <a:srgbClr val="CC0000"/>
              </a:buClr>
              <a:buFont typeface="Wingdings" pitchFamily="2" charset="2"/>
              <a:buChar char="Ø"/>
            </a:pPr>
            <a:endParaRPr lang="tr-TR" sz="2400" b="1">
              <a:latin typeface="Arial" charset="0"/>
            </a:endParaRP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857375" y="500063"/>
            <a:ext cx="700087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2800">
                <a:solidFill>
                  <a:srgbClr val="CC0000"/>
                </a:solidFill>
                <a:latin typeface="Arial" charset="0"/>
              </a:rPr>
              <a:t> KARA CANLILARININ ISIRMALARINDA </a:t>
            </a:r>
          </a:p>
          <a:p>
            <a:pPr algn="ctr" eaLnBrk="0" hangingPunct="0">
              <a:spcBef>
                <a:spcPct val="50000"/>
              </a:spcBef>
            </a:pPr>
            <a:r>
              <a:rPr lang="tr-TR" sz="2800">
                <a:solidFill>
                  <a:srgbClr val="CC0000"/>
                </a:solidFill>
                <a:latin typeface="Arial" charset="0"/>
              </a:rPr>
              <a:t>VE  SOKMALARINDA İLK YARDIM</a:t>
            </a:r>
          </a:p>
        </p:txBody>
      </p:sp>
    </p:spTree>
  </p:cSld>
  <p:clrMapOvr>
    <a:masterClrMapping/>
  </p:clrMapOvr>
  <p:transition>
    <p:random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2357438"/>
            <a:ext cx="8501062" cy="4244975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>
                <a:latin typeface="Arial" charset="0"/>
              </a:rPr>
              <a:t>Isırma/ sokmanın olduğu bölge hareket ettirilmez,</a:t>
            </a:r>
          </a:p>
          <a:p>
            <a:pPr eaLnBrk="1" hangingPunct="1">
              <a:lnSpc>
                <a:spcPct val="160000"/>
              </a:lnSpc>
              <a:buClr>
                <a:srgbClr val="CC0000"/>
              </a:buClr>
              <a:buFont typeface="Wingdings" pitchFamily="2" charset="2"/>
              <a:buChar char="Ø"/>
            </a:pPr>
            <a:endParaRPr lang="tr-TR" sz="2400" b="1">
              <a:latin typeface="Arial" charset="0"/>
            </a:endParaRPr>
          </a:p>
          <a:p>
            <a:pPr eaLnBrk="1" hangingPunct="1">
              <a:lnSpc>
                <a:spcPct val="16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>
                <a:latin typeface="Arial" charset="0"/>
              </a:rPr>
              <a:t>Hasta/yaralı, kuduz ve tetanos açısından uyarılır,</a:t>
            </a:r>
          </a:p>
          <a:p>
            <a:pPr eaLnBrk="1" hangingPunct="1">
              <a:lnSpc>
                <a:spcPct val="160000"/>
              </a:lnSpc>
              <a:buClr>
                <a:srgbClr val="CC0000"/>
              </a:buClr>
              <a:buFont typeface="Wingdings" pitchFamily="2" charset="2"/>
              <a:buNone/>
            </a:pPr>
            <a:endParaRPr lang="tr-TR" sz="2400" b="1">
              <a:latin typeface="Arial" charset="0"/>
            </a:endParaRPr>
          </a:p>
          <a:p>
            <a:pPr eaLnBrk="1" hangingPunct="1">
              <a:lnSpc>
                <a:spcPct val="16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>
                <a:latin typeface="Arial" charset="0"/>
              </a:rPr>
              <a:t>Alerji hikayesi olan durumlarda 112 aranır,</a:t>
            </a:r>
          </a:p>
          <a:p>
            <a:pPr eaLnBrk="1" hangingPunct="1">
              <a:lnSpc>
                <a:spcPct val="160000"/>
              </a:lnSpc>
              <a:buClr>
                <a:srgbClr val="CC0000"/>
              </a:buClr>
              <a:buFont typeface="Wingdings" pitchFamily="2" charset="2"/>
              <a:buChar char="Ø"/>
            </a:pPr>
            <a:endParaRPr lang="tr-TR" sz="2400" b="1">
              <a:latin typeface="Arial" charset="0"/>
            </a:endParaRPr>
          </a:p>
          <a:p>
            <a:pPr eaLnBrk="1" hangingPunct="1">
              <a:lnSpc>
                <a:spcPct val="160000"/>
              </a:lnSpc>
              <a:buClr>
                <a:srgbClr val="CC0000"/>
              </a:buClr>
              <a:buFont typeface="Wingdings" pitchFamily="2" charset="2"/>
              <a:buChar char="Ø"/>
            </a:pPr>
            <a:endParaRPr lang="tr-TR" sz="2400" b="1">
              <a:latin typeface="Arial" charset="0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000125" y="500063"/>
            <a:ext cx="76438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3200">
                <a:solidFill>
                  <a:srgbClr val="CC0000"/>
                </a:solidFill>
                <a:latin typeface="Arial" charset="0"/>
              </a:rPr>
              <a:t> KARA CANLILARININ ISIRMALARINDA VE                  </a:t>
            </a:r>
            <a:br>
              <a:rPr lang="tr-TR" sz="3200">
                <a:solidFill>
                  <a:srgbClr val="CC0000"/>
                </a:solidFill>
                <a:latin typeface="Arial" charset="0"/>
              </a:rPr>
            </a:br>
            <a:r>
              <a:rPr lang="tr-TR" sz="3200">
                <a:solidFill>
                  <a:srgbClr val="CC0000"/>
                </a:solidFill>
                <a:latin typeface="Arial" charset="0"/>
              </a:rPr>
              <a:t>           SOKMALARINDA İLK YARDIM</a:t>
            </a:r>
          </a:p>
        </p:txBody>
      </p:sp>
    </p:spTree>
  </p:cSld>
  <p:clrMapOvr>
    <a:masterClrMapping/>
  </p:clrMapOvr>
  <p:transition>
    <p:random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136 Resim" descr="yı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786063"/>
            <a:ext cx="32258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132 Resim" descr="90047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2786063"/>
            <a:ext cx="3246437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971550" y="4365625"/>
            <a:ext cx="7143750" cy="16414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tr-TR" sz="8000" kern="10" spc="-8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TEŞEKKÜRLER</a:t>
            </a:r>
          </a:p>
        </p:txBody>
      </p:sp>
      <p:pic>
        <p:nvPicPr>
          <p:cNvPr id="31747" name="Picture 3" descr="C:\Documents and Settings\ozge.akdag\Desktop\MANZARA RESİMLERİ\w_manzara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0"/>
            <a:ext cx="9358313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>
            <a:spLocks noGrp="1"/>
          </p:cNvSpPr>
          <p:nvPr>
            <p:ph type="title"/>
          </p:nvPr>
        </p:nvSpPr>
        <p:spPr>
          <a:xfrm>
            <a:off x="1571625" y="500063"/>
            <a:ext cx="7115175" cy="1139825"/>
          </a:xfrm>
        </p:spPr>
        <p:txBody>
          <a:bodyPr/>
          <a:lstStyle/>
          <a:p>
            <a:pPr algn="ctr"/>
            <a:r>
              <a:rPr lang="tr-TR" sz="3200" b="1">
                <a:solidFill>
                  <a:srgbClr val="CC0000"/>
                </a:solidFill>
                <a:latin typeface="Arial" charset="0"/>
              </a:rPr>
              <a:t>DENİZ CANLILARININ SOKMASINDA İLK YARDIM</a:t>
            </a:r>
            <a:endParaRPr lang="tr-TR" sz="3200"/>
          </a:p>
        </p:txBody>
      </p:sp>
      <p:sp>
        <p:nvSpPr>
          <p:cNvPr id="3072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714375" y="2357438"/>
            <a:ext cx="7829550" cy="4071937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 b="1">
                <a:latin typeface="Arial" charset="0"/>
              </a:rPr>
              <a:t>Hasta/yaralının bilinci ve yaşam bulguları kontrol edilir,</a:t>
            </a:r>
          </a:p>
          <a:p>
            <a:pPr>
              <a:buClr>
                <a:srgbClr val="C00000"/>
              </a:buClr>
              <a:buFont typeface="Wingdings" pitchFamily="2" charset="2"/>
              <a:buNone/>
            </a:pPr>
            <a:endParaRPr lang="tr-TR" sz="2400" b="1">
              <a:latin typeface="Arial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 b="1">
                <a:latin typeface="Arial" charset="0"/>
              </a:rPr>
              <a:t>Sokulan bölgede </a:t>
            </a:r>
            <a:r>
              <a:rPr lang="tr-TR" sz="2400" b="1" u="sng">
                <a:latin typeface="Arial" charset="0"/>
              </a:rPr>
              <a:t>diken ya da iğne</a:t>
            </a:r>
            <a:r>
              <a:rPr lang="tr-TR" sz="2400" b="1">
                <a:latin typeface="Arial" charset="0"/>
              </a:rPr>
              <a:t> varsa çıkarılır,</a:t>
            </a:r>
          </a:p>
          <a:p>
            <a:pPr>
              <a:buClr>
                <a:srgbClr val="C00000"/>
              </a:buClr>
              <a:buFont typeface="Wingdings" pitchFamily="2" charset="2"/>
              <a:buNone/>
            </a:pPr>
            <a:endParaRPr lang="tr-TR" sz="2400" b="1">
              <a:latin typeface="Arial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 b="1">
                <a:latin typeface="Arial" charset="0"/>
              </a:rPr>
              <a:t>Sokulan bölgeye </a:t>
            </a:r>
            <a:r>
              <a:rPr lang="tr-TR" sz="2400" b="1">
                <a:solidFill>
                  <a:srgbClr val="FF0000"/>
                </a:solidFill>
                <a:latin typeface="Arial" charset="0"/>
              </a:rPr>
              <a:t>sıcak</a:t>
            </a:r>
            <a:r>
              <a:rPr lang="tr-TR" sz="2400" b="1">
                <a:latin typeface="Arial" charset="0"/>
              </a:rPr>
              <a:t> uygulama yapılır,</a:t>
            </a:r>
          </a:p>
          <a:p>
            <a:pPr>
              <a:buClr>
                <a:srgbClr val="C00000"/>
              </a:buClr>
              <a:buFont typeface="Wingdings" pitchFamily="2" charset="2"/>
              <a:buNone/>
            </a:pPr>
            <a:endParaRPr lang="tr-TR" sz="2400" b="1">
              <a:latin typeface="Arial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 b="1">
                <a:latin typeface="Arial" charset="0"/>
              </a:rPr>
              <a:t>Etkilenen bölge asla ovulmaz,</a:t>
            </a:r>
          </a:p>
          <a:p>
            <a:pPr>
              <a:buClr>
                <a:srgbClr val="C00000"/>
              </a:buClr>
              <a:buFont typeface="Wingdings" pitchFamily="2" charset="2"/>
              <a:buNone/>
            </a:pPr>
            <a:endParaRPr lang="tr-TR" sz="2400" b="1">
              <a:latin typeface="Arial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 b="1">
                <a:latin typeface="Arial" charset="0"/>
              </a:rPr>
              <a:t>Gerekirse sağlık kuruluşuna sevki sağlanır.</a:t>
            </a: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Başlık"/>
          <p:cNvSpPr txBox="1">
            <a:spLocks/>
          </p:cNvSpPr>
          <p:nvPr/>
        </p:nvSpPr>
        <p:spPr>
          <a:xfrm>
            <a:off x="971600" y="1353425"/>
            <a:ext cx="7085722" cy="1355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3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/>
              </a:rPr>
              <a:t>İLK YARDIMIN </a:t>
            </a:r>
            <a:br>
              <a:rPr kumimoji="0" lang="tr-TR" sz="3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/>
              </a:rPr>
            </a:br>
            <a:r>
              <a:rPr kumimoji="0" lang="tr-TR" sz="3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/>
              </a:rPr>
              <a:t>ÖNCELİKLİ  AMAÇLARI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1043608" y="2924944"/>
            <a:ext cx="695467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>
              <a:lnSpc>
                <a:spcPct val="115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sz="2400" b="1" dirty="0">
                <a:latin typeface="Arial" charset="0"/>
              </a:rPr>
              <a:t>Yaşam fonksiyonlarının sürdürülmesini           sağlamak,</a:t>
            </a:r>
          </a:p>
          <a:p>
            <a:pPr marL="88900">
              <a:lnSpc>
                <a:spcPct val="115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sz="2400" b="1" dirty="0">
                <a:latin typeface="Arial" charset="0"/>
              </a:rPr>
              <a:t> Hasta / yaralının durumunun kötüleşmesini önlemek,</a:t>
            </a:r>
          </a:p>
          <a:p>
            <a:pPr marL="88900">
              <a:lnSpc>
                <a:spcPct val="115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sz="2400" b="1" dirty="0">
                <a:latin typeface="Arial" charset="0"/>
              </a:rPr>
              <a:t> İyileşmeyi kolaylaştırmak.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Katıldığınız için </a:t>
            </a:r>
            <a:br>
              <a:rPr lang="tr-T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tr-TR" sz="7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TEŞEKKÜRLER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Başlık"/>
          <p:cNvSpPr txBox="1">
            <a:spLocks/>
          </p:cNvSpPr>
          <p:nvPr/>
        </p:nvSpPr>
        <p:spPr>
          <a:xfrm>
            <a:off x="971600" y="1353425"/>
            <a:ext cx="7085722" cy="1355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İLK YARDIM </a:t>
            </a:r>
            <a:br>
              <a:rPr lang="tr-TR" sz="3700" b="1" dirty="0">
                <a:solidFill>
                  <a:srgbClr val="FF0000"/>
                </a:solidFill>
                <a:latin typeface="Arial" charset="0"/>
              </a:rPr>
            </a:br>
            <a:r>
              <a:rPr lang="tr-TR" sz="3700" b="1" dirty="0">
                <a:solidFill>
                  <a:srgbClr val="FF0000"/>
                </a:solidFill>
                <a:latin typeface="Arial" charset="0"/>
              </a:rPr>
              <a:t>TEMEL UYGULAMALARI</a:t>
            </a:r>
            <a:endParaRPr kumimoji="0" lang="tr-TR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1043608" y="3212976"/>
            <a:ext cx="69546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latin typeface="Arial" charset="0"/>
              </a:rPr>
              <a:t>K-?</a:t>
            </a:r>
          </a:p>
          <a:p>
            <a:pPr algn="ctr"/>
            <a:r>
              <a:rPr lang="tr-TR" sz="4000" b="1" dirty="0">
                <a:latin typeface="Arial" charset="0"/>
              </a:rPr>
              <a:t>B-?</a:t>
            </a:r>
          </a:p>
          <a:p>
            <a:pPr algn="ctr"/>
            <a:r>
              <a:rPr lang="tr-TR" sz="4000" b="1" dirty="0">
                <a:latin typeface="Arial" charset="0"/>
              </a:rPr>
              <a:t>K-?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1499</Words>
  <Application>Microsoft Office PowerPoint</Application>
  <PresentationFormat>Ekran Gösterisi (4:3)</PresentationFormat>
  <Paragraphs>305</Paragraphs>
  <Slides>80</Slides>
  <Notes>2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80</vt:i4>
      </vt:variant>
    </vt:vector>
  </HeadingPairs>
  <TitlesOfParts>
    <vt:vector size="89" baseType="lpstr">
      <vt:lpstr>Arial</vt:lpstr>
      <vt:lpstr>Arial Black</vt:lpstr>
      <vt:lpstr>Calibri</vt:lpstr>
      <vt:lpstr>Comic Sans MS</vt:lpstr>
      <vt:lpstr>Garamond</vt:lpstr>
      <vt:lpstr>Times New Roman</vt:lpstr>
      <vt:lpstr>Wingdings</vt:lpstr>
      <vt:lpstr>Ofis Teması</vt:lpstr>
      <vt:lpstr>Bit Eşlem Resmi</vt:lpstr>
      <vt:lpstr>PowerPoint Sunusu</vt:lpstr>
      <vt:lpstr>PowerPoint Sunusu</vt:lpstr>
      <vt:lpstr> İLK YARDIMIN ÖNEMİ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KOL VE KÖPRÜCÜK KEMİĞİ TESPİTİ</vt:lpstr>
      <vt:lpstr>PowerPoint Sunusu</vt:lpstr>
      <vt:lpstr>PowerPoint Sunusu</vt:lpstr>
      <vt:lpstr>SARA KRİZİ (EPİLEPSİ)</vt:lpstr>
      <vt:lpstr>SARA KRİZİ</vt:lpstr>
      <vt:lpstr>SARA KRİZİNDE İLK YARDIM</vt:lpstr>
      <vt:lpstr>SARA KRİZİNDE İLKYARDIM</vt:lpstr>
      <vt:lpstr>ZEHİRLENME</vt:lpstr>
      <vt:lpstr>ZEHİRLENME YOLLARI</vt:lpstr>
      <vt:lpstr>SİNDİRİM YOLUYLA  ZEHİRLENMELERDE İLK YARDIM</vt:lpstr>
      <vt:lpstr>SİNDİRİM YOLUYLA  ZEHİRLENMELERDE İLKYARDIM</vt:lpstr>
      <vt:lpstr>SOLUNUM YOLU İLE ZEHİRLENMELERDE İLK YARDIM</vt:lpstr>
      <vt:lpstr>ZEHİRLENMELERDE  GENEL İLK YARDIM KURALLARI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DENİZ CANLILARININ SOKMASINDA İLK YARDIM</vt:lpstr>
      <vt:lpstr>Katıldığınız için  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İlkyardım Nedir Slayt</dc:title>
  <dc:creator>www.nedir.org</dc:creator>
  <cp:lastModifiedBy>ZEUS</cp:lastModifiedBy>
  <cp:revision>128</cp:revision>
  <dcterms:created xsi:type="dcterms:W3CDTF">2012-01-26T22:13:58Z</dcterms:created>
  <dcterms:modified xsi:type="dcterms:W3CDTF">2018-12-26T07:15:29Z</dcterms:modified>
</cp:coreProperties>
</file>