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9" r:id="rId34"/>
    <p:sldId id="288" r:id="rId35"/>
    <p:sldId id="290" r:id="rId36"/>
    <p:sldId id="291" r:id="rId37"/>
    <p:sldId id="292" r:id="rId38"/>
    <p:sldId id="293" r:id="rId39"/>
    <p:sldId id="294" r:id="rId40"/>
    <p:sldId id="295" r:id="rId4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B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0" d="100"/>
          <a:sy n="90" d="100"/>
        </p:scale>
        <p:origin x="189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tr-TR"/>
              <a:t>Asıl başlık stili için tıklatın</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76C37023-52A9-455E-BE40-923DC71E1A2B}" type="datetimeFigureOut">
              <a:rPr lang="tr-TR" smtClean="0"/>
              <a:t>19.11.2018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99DEC06-CF7F-4CF4-872D-B206328260D8}"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76C37023-52A9-455E-BE40-923DC71E1A2B}" type="datetimeFigureOut">
              <a:rPr lang="tr-TR" smtClean="0"/>
              <a:t>19.11.2018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99DEC06-CF7F-4CF4-872D-B206328260D8}"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tr-TR"/>
              <a:t>Asıl başlık stili için tıklatın</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76C37023-52A9-455E-BE40-923DC71E1A2B}" type="datetimeFigureOut">
              <a:rPr lang="tr-TR" smtClean="0"/>
              <a:t>19.11.2018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99DEC06-CF7F-4CF4-872D-B206328260D8}"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6C37023-52A9-455E-BE40-923DC71E1A2B}" type="datetimeFigureOut">
              <a:rPr lang="tr-TR" smtClean="0"/>
              <a:t>19.11.2018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99DEC06-CF7F-4CF4-872D-B206328260D8}"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tr-TR"/>
              <a:t>Asıl başlık stili için tıklatın</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76C37023-52A9-455E-BE40-923DC71E1A2B}" type="datetimeFigureOut">
              <a:rPr lang="tr-TR" smtClean="0"/>
              <a:t>19.11.2018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99DEC06-CF7F-4CF4-872D-B206328260D8}"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tr-TR"/>
              <a:t>Asıl başlık stili için tıklatın</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6C37023-52A9-455E-BE40-923DC71E1A2B}" type="datetimeFigureOut">
              <a:rPr lang="tr-TR" smtClean="0"/>
              <a:t>19.11.2018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99DEC06-CF7F-4CF4-872D-B206328260D8}"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76C37023-52A9-455E-BE40-923DC71E1A2B}" type="datetimeFigureOut">
              <a:rPr lang="tr-TR" smtClean="0"/>
              <a:t>19.11.2018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99DEC06-CF7F-4CF4-872D-B206328260D8}"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76C37023-52A9-455E-BE40-923DC71E1A2B}" type="datetimeFigureOut">
              <a:rPr lang="tr-TR" smtClean="0"/>
              <a:t>19.11.2018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99DEC06-CF7F-4CF4-872D-B206328260D8}"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C37023-52A9-455E-BE40-923DC71E1A2B}" type="datetimeFigureOut">
              <a:rPr lang="tr-TR" smtClean="0"/>
              <a:t>19.11.2018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99DEC06-CF7F-4CF4-872D-B206328260D8}"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tr-TR"/>
              <a:t>Asıl başlık stili için tıklatın</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76C37023-52A9-455E-BE40-923DC71E1A2B}" type="datetimeFigureOut">
              <a:rPr lang="tr-TR" smtClean="0"/>
              <a:t>19.11.2018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99DEC06-CF7F-4CF4-872D-B206328260D8}"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tr-TR"/>
              <a:t>Asıl başlık stili için tıklatın</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76C37023-52A9-455E-BE40-923DC71E1A2B}" type="datetimeFigureOut">
              <a:rPr lang="tr-TR" smtClean="0"/>
              <a:t>19.11.2018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99DEC06-CF7F-4CF4-872D-B206328260D8}" type="slidenum">
              <a:rPr lang="tr-TR" smtClean="0"/>
              <a:t>‹#›</a:t>
            </a:fld>
            <a:endParaRPr lang="tr-TR"/>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tr-TR"/>
              <a:t>Resim eklemek için simgeyi tıklatın</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76C37023-52A9-455E-BE40-923DC71E1A2B}" type="datetimeFigureOut">
              <a:rPr lang="tr-TR" smtClean="0"/>
              <a:t>19.11.2018</a:t>
            </a:fld>
            <a:endParaRPr lang="tr-TR"/>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699DEC06-CF7F-4CF4-872D-B206328260D8}" type="slidenum">
              <a:rPr lang="tr-TR" smtClean="0"/>
              <a:t>‹#›</a:t>
            </a:fld>
            <a:endParaRPr lang="tr-TR"/>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2.xml"/><Relationship Id="rId5" Type="http://schemas.microsoft.com/office/2007/relationships/hdphoto" Target="../media/hdphoto3.wdp"/><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60648" y="908720"/>
            <a:ext cx="11561110" cy="3364604"/>
          </a:xfrm>
        </p:spPr>
        <p:txBody>
          <a:bodyPr/>
          <a:lstStyle/>
          <a:p>
            <a:pPr algn="ctr"/>
            <a:r>
              <a:rPr lang="tr-TR" sz="7200" dirty="0">
                <a:solidFill>
                  <a:srgbClr val="0070C0"/>
                </a:solidFill>
                <a:latin typeface="Comic Sans MS" pitchFamily="66" charset="0"/>
              </a:rPr>
              <a:t>SPORUN  SAĞLIĞA ETKİLERİ</a:t>
            </a:r>
          </a:p>
        </p:txBody>
      </p:sp>
    </p:spTree>
    <p:extLst>
      <p:ext uri="{BB962C8B-B14F-4D97-AF65-F5344CB8AC3E}">
        <p14:creationId xmlns:p14="http://schemas.microsoft.com/office/powerpoint/2010/main" val="416482249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09442" y="675724"/>
            <a:ext cx="7125113" cy="4913516"/>
          </a:xfrm>
        </p:spPr>
        <p:txBody>
          <a:bodyPr/>
          <a:lstStyle/>
          <a:p>
            <a:pPr algn="ctr"/>
            <a:r>
              <a:rPr lang="tr-TR" sz="4800" dirty="0">
                <a:solidFill>
                  <a:srgbClr val="0070C0"/>
                </a:solidFill>
                <a:latin typeface="Comic Sans MS" pitchFamily="66" charset="0"/>
              </a:rPr>
              <a:t>Düzenli spor sonucunda kalbe oksijen sağlayan sistem ve organlar güçlenir; verimleri artar.</a:t>
            </a:r>
          </a:p>
        </p:txBody>
      </p:sp>
    </p:spTree>
    <p:extLst>
      <p:ext uri="{BB962C8B-B14F-4D97-AF65-F5344CB8AC3E}">
        <p14:creationId xmlns:p14="http://schemas.microsoft.com/office/powerpoint/2010/main" val="83647130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09442" y="675724"/>
            <a:ext cx="7125113" cy="4697492"/>
          </a:xfrm>
        </p:spPr>
        <p:txBody>
          <a:bodyPr/>
          <a:lstStyle/>
          <a:p>
            <a:pPr algn="ctr"/>
            <a:r>
              <a:rPr lang="tr-TR" sz="4800" dirty="0">
                <a:solidFill>
                  <a:srgbClr val="0070C0"/>
                </a:solidFill>
                <a:latin typeface="Comic Sans MS" pitchFamily="66" charset="0"/>
              </a:rPr>
              <a:t>Toplam kolesterol düzeyindeki “iyi” kolesterolün oranı artar, kolesterolün zararı azalır.</a:t>
            </a:r>
          </a:p>
        </p:txBody>
      </p:sp>
    </p:spTree>
    <p:extLst>
      <p:ext uri="{BB962C8B-B14F-4D97-AF65-F5344CB8AC3E}">
        <p14:creationId xmlns:p14="http://schemas.microsoft.com/office/powerpoint/2010/main" val="93894233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09442" y="675724"/>
            <a:ext cx="7125113" cy="4481468"/>
          </a:xfrm>
        </p:spPr>
        <p:txBody>
          <a:bodyPr/>
          <a:lstStyle/>
          <a:p>
            <a:pPr algn="ctr"/>
            <a:r>
              <a:rPr lang="tr-TR" sz="6000" dirty="0">
                <a:solidFill>
                  <a:srgbClr val="0070C0"/>
                </a:solidFill>
                <a:latin typeface="Comic Sans MS" pitchFamily="66" charset="0"/>
              </a:rPr>
              <a:t>Yüksek tansiyon kontrol altında tutulur.</a:t>
            </a:r>
          </a:p>
        </p:txBody>
      </p:sp>
    </p:spTree>
    <p:extLst>
      <p:ext uri="{BB962C8B-B14F-4D97-AF65-F5344CB8AC3E}">
        <p14:creationId xmlns:p14="http://schemas.microsoft.com/office/powerpoint/2010/main" val="128183964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09442" y="675724"/>
            <a:ext cx="7125113" cy="4769500"/>
          </a:xfrm>
        </p:spPr>
        <p:txBody>
          <a:bodyPr/>
          <a:lstStyle/>
          <a:p>
            <a:pPr algn="ctr"/>
            <a:r>
              <a:rPr lang="tr-TR" sz="4800" dirty="0">
                <a:solidFill>
                  <a:srgbClr val="0070C0"/>
                </a:solidFill>
                <a:latin typeface="Comic Sans MS" pitchFamily="66" charset="0"/>
              </a:rPr>
              <a:t>Stresin yaratabileceği olumsuz etkileri azaltarak, kalbe zarar vermesini engeller.</a:t>
            </a:r>
          </a:p>
        </p:txBody>
      </p:sp>
    </p:spTree>
    <p:extLst>
      <p:ext uri="{BB962C8B-B14F-4D97-AF65-F5344CB8AC3E}">
        <p14:creationId xmlns:p14="http://schemas.microsoft.com/office/powerpoint/2010/main" val="1196052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86726" y="17120"/>
            <a:ext cx="7125113" cy="4553476"/>
          </a:xfrm>
        </p:spPr>
        <p:txBody>
          <a:bodyPr/>
          <a:lstStyle/>
          <a:p>
            <a:r>
              <a:rPr lang="tr-TR" sz="4800" dirty="0">
                <a:solidFill>
                  <a:srgbClr val="0070C0"/>
                </a:solidFill>
                <a:latin typeface="Comic Sans MS" pitchFamily="66" charset="0"/>
              </a:rPr>
              <a:t>Kilomuzu kontrol altında tutmamız kolaylaşır.</a:t>
            </a:r>
          </a:p>
        </p:txBody>
      </p:sp>
      <p:pic>
        <p:nvPicPr>
          <p:cNvPr id="5122" name="Picture 2" descr="E:\imagesCAQU8VIH.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6024" b="100000" l="658" r="96053">
                        <a14:foregroundMark x1="49671" y1="50602" x2="49671" y2="50602"/>
                        <a14:foregroundMark x1="49671" y1="50602" x2="35855" y2="40964"/>
                        <a14:foregroundMark x1="35855" y1="40964" x2="35855" y2="40964"/>
                        <a14:foregroundMark x1="32566" y1="23494" x2="32566" y2="23494"/>
                        <a14:foregroundMark x1="39474" y1="33735" x2="39474" y2="33735"/>
                        <a14:foregroundMark x1="43092" y1="32530" x2="43092" y2="32530"/>
                        <a14:foregroundMark x1="30592" y1="81325" x2="30592" y2="81325"/>
                        <a14:foregroundMark x1="46711" y1="78916" x2="46711" y2="78916"/>
                        <a14:foregroundMark x1="54934" y1="75904" x2="54934" y2="75904"/>
                        <a14:foregroundMark x1="62829" y1="63253" x2="62829" y2="63253"/>
                        <a14:foregroundMark x1="40461" y1="96386" x2="40461" y2="96386"/>
                        <a14:foregroundMark x1="76974" y1="89759" x2="76974" y2="89759"/>
                        <a14:foregroundMark x1="81908" y1="93373" x2="81908" y2="93373"/>
                        <a14:foregroundMark x1="85526" y1="90361" x2="85526" y2="90361"/>
                        <a14:foregroundMark x1="90132" y1="91566" x2="90132" y2="91566"/>
                        <a14:foregroundMark x1="84211" y1="96988" x2="84211" y2="96988"/>
                        <a14:foregroundMark x1="74342" y1="95181" x2="74342" y2="95181"/>
                        <a14:foregroundMark x1="68750" y1="6024" x2="68750" y2="6024"/>
                      </a14:backgroundRemoval>
                    </a14:imgEffect>
                  </a14:imgLayer>
                </a14:imgProps>
              </a:ext>
              <a:ext uri="{28A0092B-C50C-407E-A947-70E740481C1C}">
                <a14:useLocalDpi xmlns:a14="http://schemas.microsoft.com/office/drawing/2010/main" val="0"/>
              </a:ext>
            </a:extLst>
          </a:blip>
          <a:srcRect/>
          <a:stretch>
            <a:fillRect/>
          </a:stretch>
        </p:blipFill>
        <p:spPr bwMode="auto">
          <a:xfrm>
            <a:off x="1963712" y="4009124"/>
            <a:ext cx="5171143" cy="2823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31702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4000" fill="hold"/>
                                        <p:tgtEl>
                                          <p:spTgt spid="512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675724"/>
            <a:ext cx="9144000" cy="6182276"/>
          </a:xfrm>
        </p:spPr>
        <p:txBody>
          <a:bodyPr/>
          <a:lstStyle/>
          <a:p>
            <a:pPr algn="ctr"/>
            <a:r>
              <a:rPr lang="tr-TR" sz="4000" dirty="0">
                <a:solidFill>
                  <a:srgbClr val="0070C0"/>
                </a:solidFill>
                <a:latin typeface="Comic Sans MS" pitchFamily="66" charset="0"/>
              </a:rPr>
              <a:t>Spor vücudun oksijen gereksinimini artırmakta; böylece, başta kalp ve kan dolaşım olmak üzere oksijen sağlayan sistemler güçlenmekte ve daha verimli çalışmaktadır.</a:t>
            </a:r>
          </a:p>
        </p:txBody>
      </p:sp>
    </p:spTree>
    <p:extLst>
      <p:ext uri="{BB962C8B-B14F-4D97-AF65-F5344CB8AC3E}">
        <p14:creationId xmlns:p14="http://schemas.microsoft.com/office/powerpoint/2010/main" val="341832501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4544" y="1745432"/>
            <a:ext cx="9684568" cy="5112568"/>
          </a:xfrm>
        </p:spPr>
        <p:txBody>
          <a:bodyPr/>
          <a:lstStyle/>
          <a:p>
            <a:pPr algn="ctr"/>
            <a:r>
              <a:rPr lang="tr-TR" sz="4000" dirty="0">
                <a:solidFill>
                  <a:srgbClr val="0070C0"/>
                </a:solidFill>
                <a:latin typeface="Comic Sans MS" pitchFamily="66" charset="0"/>
              </a:rPr>
              <a:t>Spor yaptıkça kas lifleri güçlenir. Tabii bu arada kalp kasları da güçlenir. Ayrıca, her spor yapışımızda, kalbimiz daha hızlı atmakta olduğu için güçlenmekte, hatta biraz da büyümektedir. Dolayısıyla, kalbin her atışında, eskisine oranla daha fazla kan pompalanmakta ve kaslara daha çok oksijen ulaşabilmektedir.</a:t>
            </a:r>
            <a:br>
              <a:rPr lang="tr-TR" sz="4000" dirty="0">
                <a:solidFill>
                  <a:srgbClr val="0070C0"/>
                </a:solidFill>
                <a:latin typeface="Comic Sans MS" pitchFamily="66" charset="0"/>
              </a:rPr>
            </a:br>
            <a:endParaRPr lang="tr-TR" sz="4000" dirty="0">
              <a:solidFill>
                <a:srgbClr val="0070C0"/>
              </a:solidFill>
              <a:latin typeface="Comic Sans MS" pitchFamily="66" charset="0"/>
            </a:endParaRPr>
          </a:p>
        </p:txBody>
      </p:sp>
    </p:spTree>
    <p:extLst>
      <p:ext uri="{BB962C8B-B14F-4D97-AF65-F5344CB8AC3E}">
        <p14:creationId xmlns:p14="http://schemas.microsoft.com/office/powerpoint/2010/main" val="276599914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09442" y="675724"/>
            <a:ext cx="7125113" cy="3977412"/>
          </a:xfrm>
        </p:spPr>
        <p:txBody>
          <a:bodyPr/>
          <a:lstStyle/>
          <a:p>
            <a:pPr algn="ctr"/>
            <a:br>
              <a:rPr lang="tr-TR" sz="4800" dirty="0">
                <a:solidFill>
                  <a:srgbClr val="0070C0"/>
                </a:solidFill>
                <a:latin typeface="Comic Sans MS" pitchFamily="66" charset="0"/>
              </a:rPr>
            </a:br>
            <a:r>
              <a:rPr lang="tr-TR" sz="4800" dirty="0">
                <a:solidFill>
                  <a:srgbClr val="0070C0"/>
                </a:solidFill>
                <a:latin typeface="Comic Sans MS" pitchFamily="66" charset="0"/>
              </a:rPr>
              <a:t>Sporu düzenli yapınca, kaslar aynı miktardaki kandan daha çok oksijen çekebildikleri için, kalp üzerindeki yük azalır.</a:t>
            </a:r>
          </a:p>
        </p:txBody>
      </p:sp>
    </p:spTree>
    <p:extLst>
      <p:ext uri="{BB962C8B-B14F-4D97-AF65-F5344CB8AC3E}">
        <p14:creationId xmlns:p14="http://schemas.microsoft.com/office/powerpoint/2010/main" val="152702922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348880"/>
            <a:ext cx="8891150" cy="924475"/>
          </a:xfrm>
        </p:spPr>
        <p:txBody>
          <a:bodyPr/>
          <a:lstStyle/>
          <a:p>
            <a:r>
              <a:rPr lang="tr-TR" sz="6000" dirty="0">
                <a:solidFill>
                  <a:srgbClr val="5DBAFF"/>
                </a:solidFill>
                <a:latin typeface="Comic Sans MS" pitchFamily="66" charset="0"/>
              </a:rPr>
              <a:t>HAREKET  SİSTEMİ</a:t>
            </a:r>
          </a:p>
        </p:txBody>
      </p:sp>
    </p:spTree>
    <p:extLst>
      <p:ext uri="{BB962C8B-B14F-4D97-AF65-F5344CB8AC3E}">
        <p14:creationId xmlns:p14="http://schemas.microsoft.com/office/powerpoint/2010/main" val="49563501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09442" y="675724"/>
            <a:ext cx="7125113" cy="4049420"/>
          </a:xfrm>
        </p:spPr>
        <p:txBody>
          <a:bodyPr/>
          <a:lstStyle/>
          <a:p>
            <a:pPr algn="ctr"/>
            <a:r>
              <a:rPr lang="tr-TR" sz="4400" dirty="0">
                <a:solidFill>
                  <a:srgbClr val="0070C0"/>
                </a:solidFill>
                <a:latin typeface="Comic Sans MS" pitchFamily="66" charset="0"/>
              </a:rPr>
              <a:t>Sportif aktivite eklemlerin doğal genişlik derecesinin korunmasına ve gelişmesine olanak sağlar</a:t>
            </a:r>
          </a:p>
        </p:txBody>
      </p:sp>
    </p:spTree>
    <p:extLst>
      <p:ext uri="{BB962C8B-B14F-4D97-AF65-F5344CB8AC3E}">
        <p14:creationId xmlns:p14="http://schemas.microsoft.com/office/powerpoint/2010/main" val="1400945938"/>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760" y="620688"/>
            <a:ext cx="9073008" cy="5256584"/>
          </a:xfrm>
        </p:spPr>
        <p:txBody>
          <a:bodyPr>
            <a:normAutofit/>
          </a:bodyPr>
          <a:lstStyle/>
          <a:p>
            <a:pPr marL="0" indent="0" algn="ctr">
              <a:buNone/>
            </a:pPr>
            <a:r>
              <a:rPr lang="tr-TR" sz="4800" dirty="0">
                <a:solidFill>
                  <a:srgbClr val="0070C0"/>
                </a:solidFill>
                <a:latin typeface="Comic Sans MS" pitchFamily="66" charset="0"/>
              </a:rPr>
              <a:t>Bedensel hareketsizlik, başta kalp, yüksek tansiyon olmak üzere birçok hastalıkta etkili rol oynuyor.</a:t>
            </a:r>
          </a:p>
          <a:p>
            <a:pPr marL="0" indent="0" algn="ctr">
              <a:buNone/>
            </a:pPr>
            <a:endParaRPr lang="tr-TR" sz="4800" dirty="0">
              <a:solidFill>
                <a:srgbClr val="0070C0"/>
              </a:solidFill>
              <a:latin typeface="Comic Sans MS" pitchFamily="66" charset="0"/>
            </a:endParaRPr>
          </a:p>
        </p:txBody>
      </p:sp>
      <p:pic>
        <p:nvPicPr>
          <p:cNvPr id="1026" name="Picture 2" descr="C:\Program Files (x86)\Microsoft Office\MEDIA\CAGCAT10\j0195384.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72200" y="3834744"/>
            <a:ext cx="2338101" cy="2386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565431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09442" y="675724"/>
            <a:ext cx="7125113" cy="4769500"/>
          </a:xfrm>
        </p:spPr>
        <p:txBody>
          <a:bodyPr/>
          <a:lstStyle/>
          <a:p>
            <a:pPr algn="ctr"/>
            <a:r>
              <a:rPr lang="tr-TR" dirty="0">
                <a:solidFill>
                  <a:srgbClr val="0070C0"/>
                </a:solidFill>
                <a:latin typeface="Comic Sans MS" pitchFamily="66" charset="0"/>
              </a:rPr>
              <a:t>Beslenmeyi ve kıkırdakların devinme yeteneklerini kolaylaştırarak eklemlerin en iyi şekilde korunmasını ve bakımını sağlar</a:t>
            </a:r>
            <a:br>
              <a:rPr lang="tr-TR" dirty="0">
                <a:solidFill>
                  <a:srgbClr val="0070C0"/>
                </a:solidFill>
                <a:latin typeface="Comic Sans MS" pitchFamily="66" charset="0"/>
              </a:rPr>
            </a:br>
            <a:br>
              <a:rPr lang="tr-TR" dirty="0">
                <a:solidFill>
                  <a:srgbClr val="0070C0"/>
                </a:solidFill>
                <a:latin typeface="Comic Sans MS" pitchFamily="66" charset="0"/>
              </a:rPr>
            </a:br>
            <a:br>
              <a:rPr lang="tr-TR" dirty="0">
                <a:solidFill>
                  <a:srgbClr val="0070C0"/>
                </a:solidFill>
                <a:latin typeface="Comic Sans MS" pitchFamily="66" charset="0"/>
              </a:rPr>
            </a:br>
            <a:br>
              <a:rPr lang="tr-TR" dirty="0">
                <a:solidFill>
                  <a:srgbClr val="0070C0"/>
                </a:solidFill>
                <a:latin typeface="Comic Sans MS" pitchFamily="66" charset="0"/>
              </a:rPr>
            </a:br>
            <a:r>
              <a:rPr lang="tr-TR" dirty="0">
                <a:solidFill>
                  <a:srgbClr val="0070C0"/>
                </a:solidFill>
                <a:latin typeface="Comic Sans MS" pitchFamily="66" charset="0"/>
              </a:rPr>
              <a:t>*DEVİNME: HAREKET ETMEK</a:t>
            </a:r>
          </a:p>
        </p:txBody>
      </p:sp>
    </p:spTree>
    <p:extLst>
      <p:ext uri="{BB962C8B-B14F-4D97-AF65-F5344CB8AC3E}">
        <p14:creationId xmlns:p14="http://schemas.microsoft.com/office/powerpoint/2010/main" val="2944996336"/>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88640"/>
            <a:ext cx="7739019" cy="5670159"/>
          </a:xfrm>
        </p:spPr>
        <p:txBody>
          <a:bodyPr>
            <a:noAutofit/>
          </a:bodyPr>
          <a:lstStyle/>
          <a:p>
            <a:pPr marL="0" indent="0" algn="ctr">
              <a:buNone/>
            </a:pPr>
            <a:r>
              <a:rPr lang="tr-TR" sz="4000" dirty="0">
                <a:solidFill>
                  <a:srgbClr val="0070C0"/>
                </a:solidFill>
                <a:latin typeface="Comic Sans MS" pitchFamily="66" charset="0"/>
              </a:rPr>
              <a:t>kemik düzeyinde; kalsiyum tutulmasını kolaylaştırır, yaşlı insanlarda sıklıkla görülen </a:t>
            </a:r>
            <a:r>
              <a:rPr lang="tr-TR" sz="4000" dirty="0" err="1">
                <a:solidFill>
                  <a:srgbClr val="0070C0"/>
                </a:solidFill>
                <a:latin typeface="Comic Sans MS" pitchFamily="66" charset="0"/>
              </a:rPr>
              <a:t>osteoporos</a:t>
            </a:r>
            <a:r>
              <a:rPr lang="tr-TR" sz="4000" dirty="0">
                <a:solidFill>
                  <a:srgbClr val="0070C0"/>
                </a:solidFill>
                <a:latin typeface="Comic Sans MS" pitchFamily="66" charset="0"/>
              </a:rPr>
              <a:t> hastalığına karşı mükemmel bir korunma aracıdır</a:t>
            </a:r>
          </a:p>
          <a:p>
            <a:pPr marL="0" indent="0" algn="ctr">
              <a:buNone/>
            </a:pPr>
            <a:endParaRPr lang="tr-TR" sz="4000" dirty="0">
              <a:solidFill>
                <a:srgbClr val="0070C0"/>
              </a:solidFill>
              <a:latin typeface="Comic Sans MS" pitchFamily="66" charset="0"/>
            </a:endParaRPr>
          </a:p>
          <a:p>
            <a:pPr marL="0" indent="0" algn="ctr">
              <a:buNone/>
            </a:pPr>
            <a:r>
              <a:rPr lang="tr-TR" sz="4000" dirty="0">
                <a:solidFill>
                  <a:srgbClr val="0070C0"/>
                </a:solidFill>
                <a:latin typeface="Comic Sans MS" pitchFamily="66" charset="0"/>
              </a:rPr>
              <a:t>*OSTEOPOROS: KEMİK ERİMESİ</a:t>
            </a:r>
          </a:p>
        </p:txBody>
      </p:sp>
    </p:spTree>
    <p:extLst>
      <p:ext uri="{BB962C8B-B14F-4D97-AF65-F5344CB8AC3E}">
        <p14:creationId xmlns:p14="http://schemas.microsoft.com/office/powerpoint/2010/main" val="820903707"/>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675724"/>
            <a:ext cx="8208912" cy="5561588"/>
          </a:xfrm>
        </p:spPr>
        <p:txBody>
          <a:bodyPr/>
          <a:lstStyle/>
          <a:p>
            <a:pPr algn="ctr"/>
            <a:r>
              <a:rPr lang="tr-TR" sz="4800" dirty="0">
                <a:solidFill>
                  <a:srgbClr val="0070C0"/>
                </a:solidFill>
                <a:latin typeface="Comic Sans MS" pitchFamily="66" charset="0"/>
              </a:rPr>
              <a:t>kas </a:t>
            </a:r>
            <a:r>
              <a:rPr lang="tr-TR" sz="4800" dirty="0" err="1">
                <a:solidFill>
                  <a:srgbClr val="0070C0"/>
                </a:solidFill>
                <a:latin typeface="Comic Sans MS" pitchFamily="66" charset="0"/>
              </a:rPr>
              <a:t>tonusunun</a:t>
            </a:r>
            <a:r>
              <a:rPr lang="tr-TR" sz="4800" dirty="0">
                <a:solidFill>
                  <a:srgbClr val="0070C0"/>
                </a:solidFill>
                <a:latin typeface="Comic Sans MS" pitchFamily="66" charset="0"/>
              </a:rPr>
              <a:t> iyileşmesi sayesinde; sportif aktivite kalça, dizler ve özellikle omurga düzeyindeki ağrıların önüne geçilmesine olanak sağlar</a:t>
            </a:r>
            <a:br>
              <a:rPr lang="tr-TR" sz="4800" dirty="0">
                <a:solidFill>
                  <a:srgbClr val="0070C0"/>
                </a:solidFill>
                <a:latin typeface="Comic Sans MS" pitchFamily="66" charset="0"/>
              </a:rPr>
            </a:br>
            <a:r>
              <a:rPr lang="tr-TR" sz="4800" dirty="0">
                <a:solidFill>
                  <a:srgbClr val="0070C0"/>
                </a:solidFill>
                <a:latin typeface="Comic Sans MS" pitchFamily="66" charset="0"/>
              </a:rPr>
              <a:t>*kas </a:t>
            </a:r>
            <a:r>
              <a:rPr lang="tr-TR" sz="4800" dirty="0" err="1">
                <a:solidFill>
                  <a:srgbClr val="0070C0"/>
                </a:solidFill>
                <a:latin typeface="Comic Sans MS" pitchFamily="66" charset="0"/>
              </a:rPr>
              <a:t>tonusu</a:t>
            </a:r>
            <a:r>
              <a:rPr lang="tr-TR" sz="4800" dirty="0">
                <a:solidFill>
                  <a:srgbClr val="0070C0"/>
                </a:solidFill>
                <a:latin typeface="Comic Sans MS" pitchFamily="66" charset="0"/>
              </a:rPr>
              <a:t>: kasların normal hali (hafif kasılmış halde)</a:t>
            </a:r>
          </a:p>
        </p:txBody>
      </p:sp>
    </p:spTree>
    <p:extLst>
      <p:ext uri="{BB962C8B-B14F-4D97-AF65-F5344CB8AC3E}">
        <p14:creationId xmlns:p14="http://schemas.microsoft.com/office/powerpoint/2010/main" val="4197893482"/>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6472" y="1268760"/>
            <a:ext cx="9073008" cy="3977412"/>
          </a:xfrm>
        </p:spPr>
        <p:txBody>
          <a:bodyPr/>
          <a:lstStyle/>
          <a:p>
            <a:r>
              <a:rPr lang="tr-TR" sz="6000" dirty="0">
                <a:solidFill>
                  <a:srgbClr val="00B0F0"/>
                </a:solidFill>
                <a:latin typeface="Comic Sans MS" pitchFamily="66" charset="0"/>
              </a:rPr>
              <a:t>KALP DAMAR SİSTEMİ</a:t>
            </a:r>
          </a:p>
        </p:txBody>
      </p:sp>
    </p:spTree>
    <p:extLst>
      <p:ext uri="{BB962C8B-B14F-4D97-AF65-F5344CB8AC3E}">
        <p14:creationId xmlns:p14="http://schemas.microsoft.com/office/powerpoint/2010/main" val="225373752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7584" y="675724"/>
            <a:ext cx="7306971" cy="4553476"/>
          </a:xfrm>
        </p:spPr>
        <p:txBody>
          <a:bodyPr/>
          <a:lstStyle/>
          <a:p>
            <a:pPr algn="ctr"/>
            <a:r>
              <a:rPr lang="tr-TR" sz="4000" dirty="0">
                <a:solidFill>
                  <a:srgbClr val="0070C0"/>
                </a:solidFill>
                <a:latin typeface="Comic Sans MS" pitchFamily="66" charset="0"/>
              </a:rPr>
              <a:t>Kalbin çalışma sistemini düzenler, efektif ve ekonomik çalıştırır</a:t>
            </a:r>
          </a:p>
        </p:txBody>
      </p:sp>
    </p:spTree>
    <p:extLst>
      <p:ext uri="{BB962C8B-B14F-4D97-AF65-F5344CB8AC3E}">
        <p14:creationId xmlns:p14="http://schemas.microsoft.com/office/powerpoint/2010/main" val="107820771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09442" y="675724"/>
            <a:ext cx="7125113" cy="3761388"/>
          </a:xfrm>
        </p:spPr>
        <p:txBody>
          <a:bodyPr/>
          <a:lstStyle/>
          <a:p>
            <a:pPr algn="ctr"/>
            <a:r>
              <a:rPr lang="tr-TR" sz="4400" dirty="0" err="1">
                <a:solidFill>
                  <a:srgbClr val="0070C0"/>
                </a:solidFill>
                <a:latin typeface="Comic Sans MS" pitchFamily="66" charset="0"/>
              </a:rPr>
              <a:t>Periferik</a:t>
            </a:r>
            <a:r>
              <a:rPr lang="tr-TR" sz="4400" dirty="0">
                <a:solidFill>
                  <a:srgbClr val="0070C0"/>
                </a:solidFill>
                <a:latin typeface="Comic Sans MS" pitchFamily="66" charset="0"/>
              </a:rPr>
              <a:t> damar direnci azalacağından kalp üzerindeki yük kalkar</a:t>
            </a:r>
            <a:br>
              <a:rPr lang="tr-TR" sz="4400" dirty="0">
                <a:solidFill>
                  <a:srgbClr val="0070C0"/>
                </a:solidFill>
                <a:latin typeface="Comic Sans MS" pitchFamily="66" charset="0"/>
              </a:rPr>
            </a:br>
            <a:endParaRPr lang="tr-TR" sz="4400" dirty="0">
              <a:solidFill>
                <a:srgbClr val="0070C0"/>
              </a:solidFill>
              <a:latin typeface="Comic Sans MS" pitchFamily="66" charset="0"/>
            </a:endParaRPr>
          </a:p>
        </p:txBody>
      </p:sp>
    </p:spTree>
    <p:extLst>
      <p:ext uri="{BB962C8B-B14F-4D97-AF65-F5344CB8AC3E}">
        <p14:creationId xmlns:p14="http://schemas.microsoft.com/office/powerpoint/2010/main" val="329532060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1268760"/>
            <a:ext cx="7125113" cy="3473356"/>
          </a:xfrm>
        </p:spPr>
        <p:txBody>
          <a:bodyPr/>
          <a:lstStyle/>
          <a:p>
            <a:pPr algn="ctr"/>
            <a:r>
              <a:rPr lang="tr-TR" sz="6000" dirty="0">
                <a:solidFill>
                  <a:srgbClr val="0070C0"/>
                </a:solidFill>
                <a:latin typeface="Comic Sans MS" pitchFamily="66" charset="0"/>
              </a:rPr>
              <a:t>hipertansiyon düzelir</a:t>
            </a:r>
          </a:p>
        </p:txBody>
      </p:sp>
    </p:spTree>
    <p:extLst>
      <p:ext uri="{BB962C8B-B14F-4D97-AF65-F5344CB8AC3E}">
        <p14:creationId xmlns:p14="http://schemas.microsoft.com/office/powerpoint/2010/main" val="264209934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1124744"/>
            <a:ext cx="7595003" cy="3689380"/>
          </a:xfrm>
        </p:spPr>
        <p:txBody>
          <a:bodyPr/>
          <a:lstStyle/>
          <a:p>
            <a:pPr algn="ctr"/>
            <a:r>
              <a:rPr lang="tr-TR" sz="4800" dirty="0">
                <a:solidFill>
                  <a:srgbClr val="0070C0"/>
                </a:solidFill>
                <a:latin typeface="Comic Sans MS" pitchFamily="66" charset="0"/>
              </a:rPr>
              <a:t>dolaşım hızlanır, bundan dolayı </a:t>
            </a:r>
            <a:r>
              <a:rPr lang="tr-TR" sz="4800" dirty="0" err="1">
                <a:solidFill>
                  <a:srgbClr val="0070C0"/>
                </a:solidFill>
                <a:latin typeface="Comic Sans MS" pitchFamily="66" charset="0"/>
              </a:rPr>
              <a:t>metabolik</a:t>
            </a:r>
            <a:r>
              <a:rPr lang="tr-TR" sz="4800" dirty="0">
                <a:solidFill>
                  <a:srgbClr val="0070C0"/>
                </a:solidFill>
                <a:latin typeface="Comic Sans MS" pitchFamily="66" charset="0"/>
              </a:rPr>
              <a:t> artıkların atılımı kolaylaşır</a:t>
            </a:r>
          </a:p>
        </p:txBody>
      </p:sp>
    </p:spTree>
    <p:extLst>
      <p:ext uri="{BB962C8B-B14F-4D97-AF65-F5344CB8AC3E}">
        <p14:creationId xmlns:p14="http://schemas.microsoft.com/office/powerpoint/2010/main" val="171194332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1700808"/>
            <a:ext cx="7522995" cy="2681268"/>
          </a:xfrm>
        </p:spPr>
        <p:txBody>
          <a:bodyPr/>
          <a:lstStyle/>
          <a:p>
            <a:pPr algn="ctr"/>
            <a:r>
              <a:rPr lang="tr-TR" sz="6000" dirty="0">
                <a:solidFill>
                  <a:srgbClr val="00B0F0"/>
                </a:solidFill>
                <a:latin typeface="Comic Sans MS" pitchFamily="66" charset="0"/>
              </a:rPr>
              <a:t>DIŞ GÖRÜNÜM</a:t>
            </a:r>
          </a:p>
        </p:txBody>
      </p:sp>
    </p:spTree>
    <p:extLst>
      <p:ext uri="{BB962C8B-B14F-4D97-AF65-F5344CB8AC3E}">
        <p14:creationId xmlns:p14="http://schemas.microsoft.com/office/powerpoint/2010/main" val="320728095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675724"/>
            <a:ext cx="7992888" cy="5129540"/>
          </a:xfrm>
        </p:spPr>
        <p:txBody>
          <a:bodyPr/>
          <a:lstStyle/>
          <a:p>
            <a:r>
              <a:rPr lang="tr-TR" sz="4000" dirty="0">
                <a:solidFill>
                  <a:srgbClr val="0070C0"/>
                </a:solidFill>
                <a:latin typeface="Comic Sans MS" pitchFamily="66" charset="0"/>
              </a:rPr>
              <a:t>Spor bedeni geliştirir ve belli bir görünüş sağlar, fakat zayıflatmaz. Terleme ile kilo kaybı düşünülmemelidir, ter ile kaybedilen su daha sonra geri alınır. Fizik aktivite </a:t>
            </a:r>
            <a:r>
              <a:rPr lang="tr-TR" sz="4000" dirty="0" err="1">
                <a:solidFill>
                  <a:srgbClr val="0070C0"/>
                </a:solidFill>
                <a:latin typeface="Comic Sans MS" pitchFamily="66" charset="0"/>
              </a:rPr>
              <a:t>selülite</a:t>
            </a:r>
            <a:r>
              <a:rPr lang="tr-TR" sz="4000" dirty="0">
                <a:solidFill>
                  <a:srgbClr val="0070C0"/>
                </a:solidFill>
                <a:latin typeface="Comic Sans MS" pitchFamily="66" charset="0"/>
              </a:rPr>
              <a:t> karşı etkili mücadele yöntemidir, kasları uyumlu hale getirir, aşırı kilo alımına yol açmaz</a:t>
            </a:r>
          </a:p>
        </p:txBody>
      </p:sp>
    </p:spTree>
    <p:extLst>
      <p:ext uri="{BB962C8B-B14F-4D97-AF65-F5344CB8AC3E}">
        <p14:creationId xmlns:p14="http://schemas.microsoft.com/office/powerpoint/2010/main" val="246071871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09442" y="675724"/>
            <a:ext cx="7125113" cy="4193436"/>
          </a:xfrm>
        </p:spPr>
        <p:txBody>
          <a:bodyPr/>
          <a:lstStyle/>
          <a:p>
            <a:r>
              <a:rPr lang="tr-TR" sz="5400" dirty="0">
                <a:solidFill>
                  <a:srgbClr val="0070C0"/>
                </a:solidFill>
                <a:latin typeface="Comic Sans MS" pitchFamily="66" charset="0"/>
              </a:rPr>
              <a:t>Düzenli orta düzeyde yapılan bedensel aktivitelerin :</a:t>
            </a:r>
          </a:p>
        </p:txBody>
      </p:sp>
    </p:spTree>
    <p:extLst>
      <p:ext uri="{BB962C8B-B14F-4D97-AF65-F5344CB8AC3E}">
        <p14:creationId xmlns:p14="http://schemas.microsoft.com/office/powerpoint/2010/main" val="1485860761"/>
      </p:ext>
    </p:extLst>
  </p:cSld>
  <p:clrMapOvr>
    <a:masterClrMapping/>
  </p:clrMapOvr>
  <p:transition spd="slow">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8600" y="1916832"/>
            <a:ext cx="10585176" cy="3168352"/>
          </a:xfrm>
        </p:spPr>
        <p:txBody>
          <a:bodyPr/>
          <a:lstStyle/>
          <a:p>
            <a:pPr algn="ctr"/>
            <a:r>
              <a:rPr lang="tr-TR" sz="7200" dirty="0">
                <a:solidFill>
                  <a:srgbClr val="00B0F0"/>
                </a:solidFill>
                <a:latin typeface="Comic Sans MS" pitchFamily="66" charset="0"/>
              </a:rPr>
              <a:t>PSİKOLOJİK YARARLAR</a:t>
            </a:r>
          </a:p>
        </p:txBody>
      </p:sp>
    </p:spTree>
    <p:extLst>
      <p:ext uri="{BB962C8B-B14F-4D97-AF65-F5344CB8AC3E}">
        <p14:creationId xmlns:p14="http://schemas.microsoft.com/office/powerpoint/2010/main" val="84310222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71600" y="675724"/>
            <a:ext cx="7162955" cy="3617372"/>
          </a:xfrm>
        </p:spPr>
        <p:txBody>
          <a:bodyPr/>
          <a:lstStyle/>
          <a:p>
            <a:pPr algn="ctr"/>
            <a:r>
              <a:rPr lang="tr-TR" sz="5400" dirty="0">
                <a:solidFill>
                  <a:srgbClr val="0070C0"/>
                </a:solidFill>
                <a:latin typeface="Comic Sans MS" pitchFamily="66" charset="0"/>
              </a:rPr>
              <a:t>kendine güveni uyandırır, hırsı artırır</a:t>
            </a:r>
          </a:p>
        </p:txBody>
      </p:sp>
    </p:spTree>
    <p:extLst>
      <p:ext uri="{BB962C8B-B14F-4D97-AF65-F5344CB8AC3E}">
        <p14:creationId xmlns:p14="http://schemas.microsoft.com/office/powerpoint/2010/main" val="383214419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980728"/>
            <a:ext cx="7125113" cy="3456384"/>
          </a:xfrm>
        </p:spPr>
        <p:txBody>
          <a:bodyPr/>
          <a:lstStyle/>
          <a:p>
            <a:pPr algn="ctr"/>
            <a:r>
              <a:rPr lang="tr-TR" sz="6000" dirty="0">
                <a:solidFill>
                  <a:srgbClr val="0070C0"/>
                </a:solidFill>
                <a:latin typeface="Comic Sans MS" pitchFamily="66" charset="0"/>
              </a:rPr>
              <a:t>heyecanı ve stresi azaltır</a:t>
            </a:r>
          </a:p>
        </p:txBody>
      </p:sp>
    </p:spTree>
    <p:extLst>
      <p:ext uri="{BB962C8B-B14F-4D97-AF65-F5344CB8AC3E}">
        <p14:creationId xmlns:p14="http://schemas.microsoft.com/office/powerpoint/2010/main" val="16916817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09442" y="675724"/>
            <a:ext cx="7125113" cy="4769500"/>
          </a:xfrm>
        </p:spPr>
        <p:txBody>
          <a:bodyPr/>
          <a:lstStyle/>
          <a:p>
            <a:pPr algn="ctr"/>
            <a:r>
              <a:rPr lang="tr-TR" sz="4800" dirty="0">
                <a:solidFill>
                  <a:srgbClr val="0070C0"/>
                </a:solidFill>
                <a:latin typeface="Comic Sans MS" pitchFamily="66" charset="0"/>
              </a:rPr>
              <a:t>beynin daha iyi oksijenlenmesi sayesinde, zekasal etkinliği yükseltir</a:t>
            </a:r>
          </a:p>
        </p:txBody>
      </p:sp>
    </p:spTree>
    <p:extLst>
      <p:ext uri="{BB962C8B-B14F-4D97-AF65-F5344CB8AC3E}">
        <p14:creationId xmlns:p14="http://schemas.microsoft.com/office/powerpoint/2010/main" val="252208148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09442" y="675724"/>
            <a:ext cx="7125113" cy="4481468"/>
          </a:xfrm>
        </p:spPr>
        <p:txBody>
          <a:bodyPr/>
          <a:lstStyle/>
          <a:p>
            <a:pPr algn="ctr"/>
            <a:r>
              <a:rPr lang="tr-TR" sz="6000" dirty="0">
                <a:solidFill>
                  <a:srgbClr val="0070C0"/>
                </a:solidFill>
                <a:latin typeface="Comic Sans MS" pitchFamily="66" charset="0"/>
              </a:rPr>
              <a:t>bedenin bilincine varılır</a:t>
            </a:r>
          </a:p>
        </p:txBody>
      </p:sp>
    </p:spTree>
    <p:extLst>
      <p:ext uri="{BB962C8B-B14F-4D97-AF65-F5344CB8AC3E}">
        <p14:creationId xmlns:p14="http://schemas.microsoft.com/office/powerpoint/2010/main" val="275934514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09442" y="675724"/>
            <a:ext cx="7125113" cy="4625484"/>
          </a:xfrm>
        </p:spPr>
        <p:txBody>
          <a:bodyPr/>
          <a:lstStyle/>
          <a:p>
            <a:pPr algn="ctr"/>
            <a:r>
              <a:rPr lang="tr-TR" sz="4800" dirty="0">
                <a:solidFill>
                  <a:srgbClr val="0070C0"/>
                </a:solidFill>
              </a:rPr>
              <a:t>grup düşüncesi, bireyler arasında ilişkiler, karşılıklı olarak saygı kavramı gelişir</a:t>
            </a:r>
          </a:p>
        </p:txBody>
      </p:sp>
    </p:spTree>
    <p:extLst>
      <p:ext uri="{BB962C8B-B14F-4D97-AF65-F5344CB8AC3E}">
        <p14:creationId xmlns:p14="http://schemas.microsoft.com/office/powerpoint/2010/main" val="147864009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1268760"/>
            <a:ext cx="7125113" cy="4481468"/>
          </a:xfrm>
        </p:spPr>
        <p:txBody>
          <a:bodyPr/>
          <a:lstStyle/>
          <a:p>
            <a:pPr algn="ctr"/>
            <a:r>
              <a:rPr lang="tr-TR" sz="4800" dirty="0">
                <a:solidFill>
                  <a:srgbClr val="0070C0"/>
                </a:solidFill>
                <a:latin typeface="Comic Sans MS" pitchFamily="66" charset="0"/>
              </a:rPr>
              <a:t>Zevk alma duyusu gelişir; bu beyinden salgılanan hormonlar ile olur; aile ve mesleki kaygılardan kurtulmaya olanak sağlar</a:t>
            </a:r>
          </a:p>
        </p:txBody>
      </p:sp>
    </p:spTree>
    <p:extLst>
      <p:ext uri="{BB962C8B-B14F-4D97-AF65-F5344CB8AC3E}">
        <p14:creationId xmlns:p14="http://schemas.microsoft.com/office/powerpoint/2010/main" val="228653699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675724"/>
            <a:ext cx="8640960" cy="6182276"/>
          </a:xfrm>
        </p:spPr>
        <p:txBody>
          <a:bodyPr/>
          <a:lstStyle/>
          <a:p>
            <a:pPr algn="ctr"/>
            <a:r>
              <a:rPr lang="tr-TR" sz="4400" dirty="0">
                <a:latin typeface="Comic Sans MS" pitchFamily="66" charset="0"/>
              </a:rPr>
              <a:t>Yaşam Boyu Hareket Sağlıklı Kalmak İçin Şart</a:t>
            </a:r>
            <a:br>
              <a:rPr lang="tr-TR" sz="2400" dirty="0">
                <a:latin typeface="Comic Sans MS" pitchFamily="66" charset="0"/>
              </a:rPr>
            </a:br>
            <a:br>
              <a:rPr lang="tr-TR" sz="2400" dirty="0">
                <a:latin typeface="Comic Sans MS" pitchFamily="66" charset="0"/>
              </a:rPr>
            </a:br>
            <a:r>
              <a:rPr lang="tr-TR" sz="2400" dirty="0">
                <a:latin typeface="Comic Sans MS" pitchFamily="66" charset="0"/>
              </a:rPr>
              <a:t>Yaşam genelde hareket ile tanımlanır. Tarih boyunca uygarlık, gün geçtikçe büyük gelişmeler göstermiştir. Artık otomasyon ve mekanizasyon insan yaşantısında büyük bir yer tutmaktadır. Her gün insanın rahatlığı için yeni bir alet geliştirilmektedir. Bulaşık yıkamaktan, ekmek kesmeye kadar her şey aletlerle yapılıyor. Gerek genel üretimde, gerekse günlük yaşantı da insan her dakika daha az aktif olmaktadır. </a:t>
            </a:r>
            <a:br>
              <a:rPr lang="tr-TR" sz="2400" dirty="0">
                <a:latin typeface="Comic Sans MS" pitchFamily="66" charset="0"/>
              </a:rPr>
            </a:br>
            <a:r>
              <a:rPr lang="tr-TR" sz="2400" dirty="0">
                <a:latin typeface="Comic Sans MS" pitchFamily="66" charset="0"/>
              </a:rPr>
              <a:t>Örneklemek gerekirse; genel üretimdeki insanın fiziksel aktivitesi 19. Yüzyılda %92 oranındaydı. Günümüzde ise bu oran gelişmiş ülkelerde %28' in altına düştü.</a:t>
            </a:r>
            <a:br>
              <a:rPr lang="tr-TR" sz="2400" dirty="0">
                <a:latin typeface="Comic Sans MS" pitchFamily="66" charset="0"/>
              </a:rPr>
            </a:br>
            <a:endParaRPr lang="tr-TR" sz="2400" dirty="0">
              <a:latin typeface="Comic Sans MS" pitchFamily="66" charset="0"/>
            </a:endParaRPr>
          </a:p>
        </p:txBody>
      </p:sp>
    </p:spTree>
    <p:extLst>
      <p:ext uri="{BB962C8B-B14F-4D97-AF65-F5344CB8AC3E}">
        <p14:creationId xmlns:p14="http://schemas.microsoft.com/office/powerpoint/2010/main" val="181979906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06952" y="1268760"/>
            <a:ext cx="8964488" cy="4337452"/>
          </a:xfrm>
        </p:spPr>
        <p:txBody>
          <a:bodyPr/>
          <a:lstStyle/>
          <a:p>
            <a:pPr algn="ctr"/>
            <a:r>
              <a:rPr lang="tr-TR" sz="3500" dirty="0">
                <a:latin typeface="Comic Sans MS" pitchFamily="66" charset="0"/>
              </a:rPr>
              <a:t>Açıkça bilinmektedir ki, insan organizması uygarlık geliştikçe daha az hareket etmek zorunda kalmaktadır. Hareket azlığının organizma üzerindeki olumsuz etkileri düşünülmeden, her geçen gün yeni bir alet geliştiriliyor. İnsanlar, rahatlığımız için deyip, bu aletleri kapışıyorlar. </a:t>
            </a:r>
            <a:br>
              <a:rPr lang="tr-TR" sz="3500" dirty="0">
                <a:latin typeface="Comic Sans MS" pitchFamily="66" charset="0"/>
              </a:rPr>
            </a:br>
            <a:r>
              <a:rPr lang="tr-TR" sz="3500" dirty="0">
                <a:latin typeface="Comic Sans MS" pitchFamily="66" charset="0"/>
              </a:rPr>
              <a:t>Zaman kayıp etmeden düzenli bir bedensel aktiviteyi yaşam haline getirin. Burada kısaca spor yapan ve yapmayanları kıyaslamak belki yön gösterici olacaktır.</a:t>
            </a:r>
          </a:p>
        </p:txBody>
      </p:sp>
    </p:spTree>
    <p:extLst>
      <p:ext uri="{BB962C8B-B14F-4D97-AF65-F5344CB8AC3E}">
        <p14:creationId xmlns:p14="http://schemas.microsoft.com/office/powerpoint/2010/main" val="427303813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635896" y="3140968"/>
            <a:ext cx="5976664" cy="1368152"/>
          </a:xfrm>
        </p:spPr>
        <p:txBody>
          <a:bodyPr/>
          <a:lstStyle/>
          <a:p>
            <a:r>
              <a:rPr lang="tr-TR" sz="3600" dirty="0"/>
              <a:t>BEYZA  NUR  AVVURAN</a:t>
            </a:r>
            <a:br>
              <a:rPr lang="tr-TR" sz="3600" dirty="0"/>
            </a:br>
            <a:br>
              <a:rPr lang="tr-TR" sz="3600" dirty="0"/>
            </a:br>
            <a:br>
              <a:rPr lang="tr-TR" sz="3600" dirty="0"/>
            </a:br>
            <a:br>
              <a:rPr lang="tr-TR" sz="3600" dirty="0"/>
            </a:br>
            <a:endParaRPr lang="tr-TR" sz="3600" dirty="0"/>
          </a:p>
        </p:txBody>
      </p:sp>
      <p:sp>
        <p:nvSpPr>
          <p:cNvPr id="4" name="Metin kutusu 3"/>
          <p:cNvSpPr txBox="1"/>
          <p:nvPr/>
        </p:nvSpPr>
        <p:spPr>
          <a:xfrm>
            <a:off x="683568" y="3717032"/>
            <a:ext cx="5256584" cy="646331"/>
          </a:xfrm>
          <a:prstGeom prst="rect">
            <a:avLst/>
          </a:prstGeom>
          <a:noFill/>
        </p:spPr>
        <p:txBody>
          <a:bodyPr wrap="square" rtlCol="0">
            <a:spAutoFit/>
          </a:bodyPr>
          <a:lstStyle/>
          <a:p>
            <a:r>
              <a:rPr lang="tr-TR" sz="3600" dirty="0"/>
              <a:t>SİNEM BARHAN</a:t>
            </a:r>
          </a:p>
        </p:txBody>
      </p:sp>
    </p:spTree>
    <p:extLst>
      <p:ext uri="{BB962C8B-B14F-4D97-AF65-F5344CB8AC3E}">
        <p14:creationId xmlns:p14="http://schemas.microsoft.com/office/powerpoint/2010/main" val="285728530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652">
                                          <p:stCondLst>
                                            <p:cond delay="0"/>
                                          </p:stCondLst>
                                        </p:cTn>
                                        <p:tgtEl>
                                          <p:spTgt spid="2"/>
                                        </p:tgtEl>
                                      </p:cBhvr>
                                    </p:animEffect>
                                    <p:anim calcmode="lin" valueType="num">
                                      <p:cBhvr>
                                        <p:cTn id="8" dur="2050"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747"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747" tmFilter="0, 0; 0.125,0.2665; 0.25,0.4; 0.375,0.465; 0.5,0.5;  0.625,0.535; 0.75,0.6; 0.875,0.7335; 1,1">
                                          <p:stCondLst>
                                            <p:cond delay="747"/>
                                          </p:stCondLst>
                                        </p:cTn>
                                        <p:tgtEl>
                                          <p:spTgt spid="2"/>
                                        </p:tgtEl>
                                        <p:attrNameLst>
                                          <p:attrName>ppt_y</p:attrName>
                                        </p:attrNameLst>
                                      </p:cBhvr>
                                      <p:tavLst>
                                        <p:tav tm="0" fmla="#ppt_y-sin(pi*$)/9">
                                          <p:val>
                                            <p:fltVal val="0"/>
                                          </p:val>
                                        </p:tav>
                                        <p:tav tm="100000">
                                          <p:val>
                                            <p:fltVal val="1"/>
                                          </p:val>
                                        </p:tav>
                                      </p:tavLst>
                                    </p:anim>
                                    <p:anim calcmode="lin" valueType="num">
                                      <p:cBhvr>
                                        <p:cTn id="11" dur="373" tmFilter="0, 0; 0.125,0.2665; 0.25,0.4; 0.375,0.465; 0.5,0.5;  0.625,0.535; 0.75,0.6; 0.875,0.7335; 1,1">
                                          <p:stCondLst>
                                            <p:cond delay="1490"/>
                                          </p:stCondLst>
                                        </p:cTn>
                                        <p:tgtEl>
                                          <p:spTgt spid="2"/>
                                        </p:tgtEl>
                                        <p:attrNameLst>
                                          <p:attrName>ppt_y</p:attrName>
                                        </p:attrNameLst>
                                      </p:cBhvr>
                                      <p:tavLst>
                                        <p:tav tm="0" fmla="#ppt_y-sin(pi*$)/27">
                                          <p:val>
                                            <p:fltVal val="0"/>
                                          </p:val>
                                        </p:tav>
                                        <p:tav tm="100000">
                                          <p:val>
                                            <p:fltVal val="1"/>
                                          </p:val>
                                        </p:tav>
                                      </p:tavLst>
                                    </p:anim>
                                    <p:anim calcmode="lin" valueType="num">
                                      <p:cBhvr>
                                        <p:cTn id="12" dur="185" tmFilter="0, 0; 0.125,0.2665; 0.25,0.4; 0.375,0.465; 0.5,0.5;  0.625,0.535; 0.75,0.6; 0.875,0.7335; 1,1">
                                          <p:stCondLst>
                                            <p:cond delay="1863"/>
                                          </p:stCondLst>
                                        </p:cTn>
                                        <p:tgtEl>
                                          <p:spTgt spid="2"/>
                                        </p:tgtEl>
                                        <p:attrNameLst>
                                          <p:attrName>ppt_y</p:attrName>
                                        </p:attrNameLst>
                                      </p:cBhvr>
                                      <p:tavLst>
                                        <p:tav tm="0" fmla="#ppt_y-sin(pi*$)/81">
                                          <p:val>
                                            <p:fltVal val="0"/>
                                          </p:val>
                                        </p:tav>
                                        <p:tav tm="100000">
                                          <p:val>
                                            <p:fltVal val="1"/>
                                          </p:val>
                                        </p:tav>
                                      </p:tavLst>
                                    </p:anim>
                                    <p:animScale>
                                      <p:cBhvr>
                                        <p:cTn id="13" dur="29">
                                          <p:stCondLst>
                                            <p:cond delay="731"/>
                                          </p:stCondLst>
                                        </p:cTn>
                                        <p:tgtEl>
                                          <p:spTgt spid="2"/>
                                        </p:tgtEl>
                                      </p:cBhvr>
                                      <p:to x="100000" y="60000"/>
                                    </p:animScale>
                                    <p:animScale>
                                      <p:cBhvr>
                                        <p:cTn id="14" dur="187" decel="50000">
                                          <p:stCondLst>
                                            <p:cond delay="761"/>
                                          </p:stCondLst>
                                        </p:cTn>
                                        <p:tgtEl>
                                          <p:spTgt spid="2"/>
                                        </p:tgtEl>
                                      </p:cBhvr>
                                      <p:to x="100000" y="100000"/>
                                    </p:animScale>
                                    <p:animScale>
                                      <p:cBhvr>
                                        <p:cTn id="15" dur="29">
                                          <p:stCondLst>
                                            <p:cond delay="1476"/>
                                          </p:stCondLst>
                                        </p:cTn>
                                        <p:tgtEl>
                                          <p:spTgt spid="2"/>
                                        </p:tgtEl>
                                      </p:cBhvr>
                                      <p:to x="100000" y="80000"/>
                                    </p:animScale>
                                    <p:animScale>
                                      <p:cBhvr>
                                        <p:cTn id="16" dur="187" decel="50000">
                                          <p:stCondLst>
                                            <p:cond delay="1505"/>
                                          </p:stCondLst>
                                        </p:cTn>
                                        <p:tgtEl>
                                          <p:spTgt spid="2"/>
                                        </p:tgtEl>
                                      </p:cBhvr>
                                      <p:to x="100000" y="100000"/>
                                    </p:animScale>
                                    <p:animScale>
                                      <p:cBhvr>
                                        <p:cTn id="17" dur="29">
                                          <p:stCondLst>
                                            <p:cond delay="1847"/>
                                          </p:stCondLst>
                                        </p:cTn>
                                        <p:tgtEl>
                                          <p:spTgt spid="2"/>
                                        </p:tgtEl>
                                      </p:cBhvr>
                                      <p:to x="100000" y="90000"/>
                                    </p:animScale>
                                    <p:animScale>
                                      <p:cBhvr>
                                        <p:cTn id="18" dur="187" decel="50000">
                                          <p:stCondLst>
                                            <p:cond delay="1876"/>
                                          </p:stCondLst>
                                        </p:cTn>
                                        <p:tgtEl>
                                          <p:spTgt spid="2"/>
                                        </p:tgtEl>
                                      </p:cBhvr>
                                      <p:to x="100000" y="100000"/>
                                    </p:animScale>
                                    <p:animScale>
                                      <p:cBhvr>
                                        <p:cTn id="19" dur="29">
                                          <p:stCondLst>
                                            <p:cond delay="2034"/>
                                          </p:stCondLst>
                                        </p:cTn>
                                        <p:tgtEl>
                                          <p:spTgt spid="2"/>
                                        </p:tgtEl>
                                      </p:cBhvr>
                                      <p:to x="100000" y="95000"/>
                                    </p:animScale>
                                    <p:animScale>
                                      <p:cBhvr>
                                        <p:cTn id="20" dur="187" decel="50000">
                                          <p:stCondLst>
                                            <p:cond delay="2063"/>
                                          </p:stCondLst>
                                        </p:cTn>
                                        <p:tgtEl>
                                          <p:spTgt spid="2"/>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down)">
                                      <p:cBhvr>
                                        <p:cTn id="23" dur="652">
                                          <p:stCondLst>
                                            <p:cond delay="0"/>
                                          </p:stCondLst>
                                        </p:cTn>
                                        <p:tgtEl>
                                          <p:spTgt spid="4"/>
                                        </p:tgtEl>
                                      </p:cBhvr>
                                    </p:animEffect>
                                    <p:anim calcmode="lin" valueType="num">
                                      <p:cBhvr>
                                        <p:cTn id="24" dur="2050"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5" dur="747"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6" dur="747" tmFilter="0, 0; 0.125,0.2665; 0.25,0.4; 0.375,0.465; 0.5,0.5;  0.625,0.535; 0.75,0.6; 0.875,0.7335; 1,1">
                                          <p:stCondLst>
                                            <p:cond delay="747"/>
                                          </p:stCondLst>
                                        </p:cTn>
                                        <p:tgtEl>
                                          <p:spTgt spid="4"/>
                                        </p:tgtEl>
                                        <p:attrNameLst>
                                          <p:attrName>ppt_y</p:attrName>
                                        </p:attrNameLst>
                                      </p:cBhvr>
                                      <p:tavLst>
                                        <p:tav tm="0" fmla="#ppt_y-sin(pi*$)/9">
                                          <p:val>
                                            <p:fltVal val="0"/>
                                          </p:val>
                                        </p:tav>
                                        <p:tav tm="100000">
                                          <p:val>
                                            <p:fltVal val="1"/>
                                          </p:val>
                                        </p:tav>
                                      </p:tavLst>
                                    </p:anim>
                                    <p:anim calcmode="lin" valueType="num">
                                      <p:cBhvr>
                                        <p:cTn id="27" dur="373" tmFilter="0, 0; 0.125,0.2665; 0.25,0.4; 0.375,0.465; 0.5,0.5;  0.625,0.535; 0.75,0.6; 0.875,0.7335; 1,1">
                                          <p:stCondLst>
                                            <p:cond delay="1490"/>
                                          </p:stCondLst>
                                        </p:cTn>
                                        <p:tgtEl>
                                          <p:spTgt spid="4"/>
                                        </p:tgtEl>
                                        <p:attrNameLst>
                                          <p:attrName>ppt_y</p:attrName>
                                        </p:attrNameLst>
                                      </p:cBhvr>
                                      <p:tavLst>
                                        <p:tav tm="0" fmla="#ppt_y-sin(pi*$)/27">
                                          <p:val>
                                            <p:fltVal val="0"/>
                                          </p:val>
                                        </p:tav>
                                        <p:tav tm="100000">
                                          <p:val>
                                            <p:fltVal val="1"/>
                                          </p:val>
                                        </p:tav>
                                      </p:tavLst>
                                    </p:anim>
                                    <p:anim calcmode="lin" valueType="num">
                                      <p:cBhvr>
                                        <p:cTn id="28" dur="185" tmFilter="0, 0; 0.125,0.2665; 0.25,0.4; 0.375,0.465; 0.5,0.5;  0.625,0.535; 0.75,0.6; 0.875,0.7335; 1,1">
                                          <p:stCondLst>
                                            <p:cond delay="1863"/>
                                          </p:stCondLst>
                                        </p:cTn>
                                        <p:tgtEl>
                                          <p:spTgt spid="4"/>
                                        </p:tgtEl>
                                        <p:attrNameLst>
                                          <p:attrName>ppt_y</p:attrName>
                                        </p:attrNameLst>
                                      </p:cBhvr>
                                      <p:tavLst>
                                        <p:tav tm="0" fmla="#ppt_y-sin(pi*$)/81">
                                          <p:val>
                                            <p:fltVal val="0"/>
                                          </p:val>
                                        </p:tav>
                                        <p:tav tm="100000">
                                          <p:val>
                                            <p:fltVal val="1"/>
                                          </p:val>
                                        </p:tav>
                                      </p:tavLst>
                                    </p:anim>
                                    <p:animScale>
                                      <p:cBhvr>
                                        <p:cTn id="29" dur="29">
                                          <p:stCondLst>
                                            <p:cond delay="731"/>
                                          </p:stCondLst>
                                        </p:cTn>
                                        <p:tgtEl>
                                          <p:spTgt spid="4"/>
                                        </p:tgtEl>
                                      </p:cBhvr>
                                      <p:to x="100000" y="60000"/>
                                    </p:animScale>
                                    <p:animScale>
                                      <p:cBhvr>
                                        <p:cTn id="30" dur="187" decel="50000">
                                          <p:stCondLst>
                                            <p:cond delay="761"/>
                                          </p:stCondLst>
                                        </p:cTn>
                                        <p:tgtEl>
                                          <p:spTgt spid="4"/>
                                        </p:tgtEl>
                                      </p:cBhvr>
                                      <p:to x="100000" y="100000"/>
                                    </p:animScale>
                                    <p:animScale>
                                      <p:cBhvr>
                                        <p:cTn id="31" dur="29">
                                          <p:stCondLst>
                                            <p:cond delay="1476"/>
                                          </p:stCondLst>
                                        </p:cTn>
                                        <p:tgtEl>
                                          <p:spTgt spid="4"/>
                                        </p:tgtEl>
                                      </p:cBhvr>
                                      <p:to x="100000" y="80000"/>
                                    </p:animScale>
                                    <p:animScale>
                                      <p:cBhvr>
                                        <p:cTn id="32" dur="187" decel="50000">
                                          <p:stCondLst>
                                            <p:cond delay="1505"/>
                                          </p:stCondLst>
                                        </p:cTn>
                                        <p:tgtEl>
                                          <p:spTgt spid="4"/>
                                        </p:tgtEl>
                                      </p:cBhvr>
                                      <p:to x="100000" y="100000"/>
                                    </p:animScale>
                                    <p:animScale>
                                      <p:cBhvr>
                                        <p:cTn id="33" dur="29">
                                          <p:stCondLst>
                                            <p:cond delay="1847"/>
                                          </p:stCondLst>
                                        </p:cTn>
                                        <p:tgtEl>
                                          <p:spTgt spid="4"/>
                                        </p:tgtEl>
                                      </p:cBhvr>
                                      <p:to x="100000" y="90000"/>
                                    </p:animScale>
                                    <p:animScale>
                                      <p:cBhvr>
                                        <p:cTn id="34" dur="187" decel="50000">
                                          <p:stCondLst>
                                            <p:cond delay="1876"/>
                                          </p:stCondLst>
                                        </p:cTn>
                                        <p:tgtEl>
                                          <p:spTgt spid="4"/>
                                        </p:tgtEl>
                                      </p:cBhvr>
                                      <p:to x="100000" y="100000"/>
                                    </p:animScale>
                                    <p:animScale>
                                      <p:cBhvr>
                                        <p:cTn id="35" dur="29">
                                          <p:stCondLst>
                                            <p:cond delay="2034"/>
                                          </p:stCondLst>
                                        </p:cTn>
                                        <p:tgtEl>
                                          <p:spTgt spid="4"/>
                                        </p:tgtEl>
                                      </p:cBhvr>
                                      <p:to x="100000" y="95000"/>
                                    </p:animScale>
                                    <p:animScale>
                                      <p:cBhvr>
                                        <p:cTn id="36" dur="187" decel="50000">
                                          <p:stCondLst>
                                            <p:cond delay="2063"/>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15616" y="188640"/>
            <a:ext cx="7125112" cy="4051437"/>
          </a:xfrm>
        </p:spPr>
        <p:txBody>
          <a:bodyPr>
            <a:normAutofit/>
          </a:bodyPr>
          <a:lstStyle/>
          <a:p>
            <a:pPr marL="0" indent="0" algn="ctr">
              <a:buNone/>
            </a:pPr>
            <a:r>
              <a:rPr lang="tr-TR" sz="7200" dirty="0">
                <a:solidFill>
                  <a:srgbClr val="0070C0"/>
                </a:solidFill>
                <a:latin typeface="Comic Sans MS" pitchFamily="66" charset="0"/>
              </a:rPr>
              <a:t>Kalp hastalığı</a:t>
            </a:r>
          </a:p>
        </p:txBody>
      </p:sp>
      <p:pic>
        <p:nvPicPr>
          <p:cNvPr id="2052" name="Picture 4" descr="E:\kalp-agrisi.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98745" l="5667" r="100000">
                        <a14:foregroundMark x1="73333" y1="35565" x2="73333" y2="35565"/>
                      </a14:backgroundRemoval>
                    </a14:imgEffect>
                  </a14:imgLayer>
                </a14:imgProps>
              </a:ext>
              <a:ext uri="{28A0092B-C50C-407E-A947-70E740481C1C}">
                <a14:useLocalDpi xmlns:a14="http://schemas.microsoft.com/office/drawing/2010/main" val="0"/>
              </a:ext>
            </a:extLst>
          </a:blip>
          <a:srcRect/>
          <a:stretch>
            <a:fillRect/>
          </a:stretch>
        </p:blipFill>
        <p:spPr bwMode="auto">
          <a:xfrm>
            <a:off x="8964488" y="1700808"/>
            <a:ext cx="3761366" cy="29965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065252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withEffect">
                                  <p:stCondLst>
                                    <p:cond delay="0"/>
                                  </p:stCondLst>
                                  <p:childTnLst>
                                    <p:animMotion origin="layout" path="M 2.5E-6 3.33333E-6 L -0.72361 0.12199 " pathEditMode="relative" rAng="0" ptsTypes="AA">
                                      <p:cBhvr>
                                        <p:cTn id="6" dur="2000" fill="hold"/>
                                        <p:tgtEl>
                                          <p:spTgt spid="2052"/>
                                        </p:tgtEl>
                                        <p:attrNameLst>
                                          <p:attrName>ppt_x</p:attrName>
                                          <p:attrName>ppt_y</p:attrName>
                                        </p:attrNameLst>
                                      </p:cBhvr>
                                      <p:rCtr x="-36181" y="608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4800" b="1" dirty="0"/>
              <a:t>KAYNAKÇA</a:t>
            </a:r>
          </a:p>
        </p:txBody>
      </p:sp>
      <p:sp>
        <p:nvSpPr>
          <p:cNvPr id="3" name="İçerik Yer Tutucusu 2"/>
          <p:cNvSpPr>
            <a:spLocks noGrp="1"/>
          </p:cNvSpPr>
          <p:nvPr>
            <p:ph idx="1"/>
          </p:nvPr>
        </p:nvSpPr>
        <p:spPr/>
        <p:txBody>
          <a:bodyPr/>
          <a:lstStyle/>
          <a:p>
            <a:r>
              <a:rPr lang="tr-TR" dirty="0"/>
              <a:t>http://www.cendam.blogcu.com/</a:t>
            </a:r>
          </a:p>
          <a:p>
            <a:r>
              <a:rPr lang="tr-TR" dirty="0"/>
              <a:t>http://www.forumdas.net/</a:t>
            </a:r>
          </a:p>
          <a:p>
            <a:r>
              <a:rPr lang="tr-TR" dirty="0"/>
              <a:t>http://www.bilgizenginleri.com</a:t>
            </a:r>
          </a:p>
          <a:p>
            <a:r>
              <a:rPr lang="tr-TR" dirty="0"/>
              <a:t>http://www.wikipedia.com</a:t>
            </a:r>
          </a:p>
          <a:p>
            <a:r>
              <a:rPr lang="tr-TR" dirty="0"/>
              <a:t>www.ntvspor.net</a:t>
            </a:r>
          </a:p>
          <a:p>
            <a:endParaRPr lang="tr-TR" dirty="0"/>
          </a:p>
          <a:p>
            <a:endParaRPr lang="tr-TR" dirty="0"/>
          </a:p>
          <a:p>
            <a:endParaRPr lang="tr-TR" dirty="0"/>
          </a:p>
        </p:txBody>
      </p:sp>
    </p:spTree>
    <p:extLst>
      <p:ext uri="{BB962C8B-B14F-4D97-AF65-F5344CB8AC3E}">
        <p14:creationId xmlns:p14="http://schemas.microsoft.com/office/powerpoint/2010/main" val="122852604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override="childStyle">
                                        <p:cTn id="6" dur="1250" fill="hold"/>
                                        <p:tgtEl>
                                          <p:spTgt spid="3">
                                            <p:txEl>
                                              <p:pRg st="0" end="0"/>
                                            </p:txEl>
                                          </p:spTgt>
                                        </p:tgtEl>
                                        <p:attrNameLst>
                                          <p:attrName>style.textDecorationUnderline</p:attrName>
                                        </p:attrNameLst>
                                      </p:cBhvr>
                                      <p:to>
                                        <p:strVal val="true"/>
                                      </p:to>
                                    </p:set>
                                  </p:childTnLst>
                                </p:cTn>
                              </p:par>
                              <p:par>
                                <p:cTn id="7" presetID="18" presetClass="emph" presetSubtype="0" fill="hold" grpId="0" nodeType="withEffect">
                                  <p:stCondLst>
                                    <p:cond delay="0"/>
                                  </p:stCondLst>
                                  <p:iterate type="lt">
                                    <p:tmPct val="4000"/>
                                  </p:iterate>
                                  <p:childTnLst>
                                    <p:set>
                                      <p:cBhvr override="childStyle">
                                        <p:cTn id="8" dur="1250" fill="hold"/>
                                        <p:tgtEl>
                                          <p:spTgt spid="3">
                                            <p:txEl>
                                              <p:pRg st="1" end="1"/>
                                            </p:txEl>
                                          </p:spTgt>
                                        </p:tgtEl>
                                        <p:attrNameLst>
                                          <p:attrName>style.textDecorationUnderline</p:attrName>
                                        </p:attrNameLst>
                                      </p:cBhvr>
                                      <p:to>
                                        <p:strVal val="true"/>
                                      </p:to>
                                    </p:set>
                                  </p:childTnLst>
                                </p:cTn>
                              </p:par>
                              <p:par>
                                <p:cTn id="9" presetID="18" presetClass="emph" presetSubtype="0" fill="hold" grpId="0" nodeType="withEffect">
                                  <p:stCondLst>
                                    <p:cond delay="0"/>
                                  </p:stCondLst>
                                  <p:iterate type="lt">
                                    <p:tmPct val="4000"/>
                                  </p:iterate>
                                  <p:childTnLst>
                                    <p:set>
                                      <p:cBhvr override="childStyle">
                                        <p:cTn id="10" dur="1250" fill="hold"/>
                                        <p:tgtEl>
                                          <p:spTgt spid="3">
                                            <p:txEl>
                                              <p:pRg st="2" end="2"/>
                                            </p:txEl>
                                          </p:spTgt>
                                        </p:tgtEl>
                                        <p:attrNameLst>
                                          <p:attrName>style.textDecorationUnderline</p:attrName>
                                        </p:attrNameLst>
                                      </p:cBhvr>
                                      <p:to>
                                        <p:strVal val="true"/>
                                      </p:to>
                                    </p:set>
                                  </p:childTnLst>
                                </p:cTn>
                              </p:par>
                              <p:par>
                                <p:cTn id="11" presetID="18" presetClass="emph" presetSubtype="0" fill="hold" grpId="0" nodeType="withEffect">
                                  <p:stCondLst>
                                    <p:cond delay="0"/>
                                  </p:stCondLst>
                                  <p:iterate type="lt">
                                    <p:tmPct val="4000"/>
                                  </p:iterate>
                                  <p:childTnLst>
                                    <p:set>
                                      <p:cBhvr override="childStyle">
                                        <p:cTn id="12" dur="1250" fill="hold"/>
                                        <p:tgtEl>
                                          <p:spTgt spid="3">
                                            <p:txEl>
                                              <p:pRg st="3" end="3"/>
                                            </p:txEl>
                                          </p:spTgt>
                                        </p:tgtEl>
                                        <p:attrNameLst>
                                          <p:attrName>style.textDecorationUnderline</p:attrName>
                                        </p:attrNameLst>
                                      </p:cBhvr>
                                      <p:to>
                                        <p:strVal val="true"/>
                                      </p:to>
                                    </p:set>
                                  </p:childTnLst>
                                </p:cTn>
                              </p:par>
                              <p:par>
                                <p:cTn id="13" presetID="18" presetClass="emph" presetSubtype="0" fill="hold" grpId="0" nodeType="withEffect">
                                  <p:stCondLst>
                                    <p:cond delay="0"/>
                                  </p:stCondLst>
                                  <p:iterate type="lt">
                                    <p:tmPct val="4000"/>
                                  </p:iterate>
                                  <p:childTnLst>
                                    <p:set>
                                      <p:cBhvr override="childStyle">
                                        <p:cTn id="14" dur="1250" fill="hold"/>
                                        <p:tgtEl>
                                          <p:spTgt spid="3">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1628800"/>
            <a:ext cx="7125113" cy="924475"/>
          </a:xfrm>
        </p:spPr>
        <p:txBody>
          <a:bodyPr/>
          <a:lstStyle/>
          <a:p>
            <a:pPr algn="ctr"/>
            <a:r>
              <a:rPr lang="tr-TR" sz="6600" dirty="0">
                <a:solidFill>
                  <a:srgbClr val="0070C0"/>
                </a:solidFill>
                <a:latin typeface="Comic Sans MS" pitchFamily="66" charset="0"/>
              </a:rPr>
              <a:t>Şişmanlık</a:t>
            </a:r>
          </a:p>
        </p:txBody>
      </p:sp>
      <p:pic>
        <p:nvPicPr>
          <p:cNvPr id="3076" name="Picture 4" descr="E:\imagesCAW1632N.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6383" b="99291" l="0" r="100000">
                        <a14:foregroundMark x1="69531" y1="80851" x2="69531" y2="80851"/>
                        <a14:foregroundMark x1="78906" y1="82270" x2="78906" y2="82270"/>
                        <a14:foregroundMark x1="73047" y1="86525" x2="73047" y2="86525"/>
                        <a14:foregroundMark x1="90625" y1="90071" x2="90625" y2="90071"/>
                        <a14:foregroundMark x1="92188" y1="65248" x2="92188" y2="65248"/>
                        <a14:foregroundMark x1="91406" y1="58156" x2="91406" y2="58156"/>
                        <a14:foregroundMark x1="89063" y1="60284" x2="89063" y2="60284"/>
                        <a14:foregroundMark x1="95703" y1="60284" x2="95703" y2="60284"/>
                        <a14:foregroundMark x1="93359" y1="54610" x2="93359" y2="54610"/>
                        <a14:foregroundMark x1="89453" y1="53901" x2="89453" y2="53901"/>
                        <a14:foregroundMark x1="90625" y1="52482" x2="90625" y2="52482"/>
                        <a14:foregroundMark x1="97266" y1="68794" x2="97266" y2="68794"/>
                        <a14:backgroundMark x1="96875" y1="96454" x2="96875" y2="96454"/>
                      </a14:backgroundRemoval>
                    </a14:imgEffect>
                  </a14:imgLayer>
                </a14:imgProps>
              </a:ext>
              <a:ext uri="{28A0092B-C50C-407E-A947-70E740481C1C}">
                <a14:useLocalDpi xmlns:a14="http://schemas.microsoft.com/office/drawing/2010/main" val="0"/>
              </a:ext>
            </a:extLst>
          </a:blip>
          <a:srcRect/>
          <a:stretch>
            <a:fillRect/>
          </a:stretch>
        </p:blipFill>
        <p:spPr bwMode="auto">
          <a:xfrm>
            <a:off x="14856" y="4293096"/>
            <a:ext cx="4107351" cy="2262252"/>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E:\imagesCAO1UOWA.jpg"/>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2727" b="97273" l="1747" r="96507">
                        <a14:foregroundMark x1="25328" y1="84545" x2="25328" y2="84545"/>
                        <a14:foregroundMark x1="36681" y1="95909" x2="36681" y2="95909"/>
                        <a14:foregroundMark x1="56769" y1="97727" x2="56769" y2="97727"/>
                        <a14:foregroundMark x1="85590" y1="88636" x2="85590" y2="88636"/>
                        <a14:foregroundMark x1="95197" y1="89091" x2="95197" y2="89091"/>
                        <a14:foregroundMark x1="96943" y1="92273" x2="96943" y2="92273"/>
                        <a14:foregroundMark x1="2183" y1="85909" x2="2183" y2="85909"/>
                        <a14:foregroundMark x1="75546" y1="22273" x2="75546" y2="22273"/>
                        <a14:foregroundMark x1="72052" y1="15909" x2="72052" y2="15909"/>
                        <a14:foregroundMark x1="50218" y1="2727" x2="50218" y2="2727"/>
                        <a14:backgroundMark x1="90830" y1="41364" x2="90830" y2="41364"/>
                      </a14:backgroundRemoval>
                    </a14:imgEffect>
                  </a14:imgLayer>
                </a14:imgProps>
              </a:ext>
              <a:ext uri="{28A0092B-C50C-407E-A947-70E740481C1C}">
                <a14:useLocalDpi xmlns:a14="http://schemas.microsoft.com/office/drawing/2010/main" val="0"/>
              </a:ext>
            </a:extLst>
          </a:blip>
          <a:srcRect/>
          <a:stretch>
            <a:fillRect/>
          </a:stretch>
        </p:blipFill>
        <p:spPr bwMode="auto">
          <a:xfrm>
            <a:off x="5148064" y="3223830"/>
            <a:ext cx="3467807" cy="3331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22105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4" fill="hold" nodeType="withEffect">
                                  <p:stCondLst>
                                    <p:cond delay="0"/>
                                  </p:stCondLst>
                                  <p:childTnLst>
                                    <p:anim calcmode="lin" valueType="num">
                                      <p:cBhvr additive="base">
                                        <p:cTn id="6" dur="4500"/>
                                        <p:tgtEl>
                                          <p:spTgt spid="3077"/>
                                        </p:tgtEl>
                                        <p:attrNameLst>
                                          <p:attrName>ppt_x</p:attrName>
                                        </p:attrNameLst>
                                      </p:cBhvr>
                                      <p:tavLst>
                                        <p:tav tm="0">
                                          <p:val>
                                            <p:strVal val="ppt_x"/>
                                          </p:val>
                                        </p:tav>
                                        <p:tav tm="100000">
                                          <p:val>
                                            <p:strVal val="ppt_x"/>
                                          </p:val>
                                        </p:tav>
                                      </p:tavLst>
                                    </p:anim>
                                    <p:anim calcmode="lin" valueType="num">
                                      <p:cBhvr additive="base">
                                        <p:cTn id="7" dur="4500"/>
                                        <p:tgtEl>
                                          <p:spTgt spid="3077"/>
                                        </p:tgtEl>
                                        <p:attrNameLst>
                                          <p:attrName>ppt_y</p:attrName>
                                        </p:attrNameLst>
                                      </p:cBhvr>
                                      <p:tavLst>
                                        <p:tav tm="0">
                                          <p:val>
                                            <p:strVal val="ppt_y"/>
                                          </p:val>
                                        </p:tav>
                                        <p:tav tm="100000">
                                          <p:val>
                                            <p:strVal val="1+ppt_h/2"/>
                                          </p:val>
                                        </p:tav>
                                      </p:tavLst>
                                    </p:anim>
                                    <p:set>
                                      <p:cBhvr>
                                        <p:cTn id="8" dur="1" fill="hold">
                                          <p:stCondLst>
                                            <p:cond delay="4499"/>
                                          </p:stCondLst>
                                        </p:cTn>
                                        <p:tgtEl>
                                          <p:spTgt spid="3077"/>
                                        </p:tgtEl>
                                        <p:attrNameLst>
                                          <p:attrName>style.visibility</p:attrName>
                                        </p:attrNameLst>
                                      </p:cBhvr>
                                      <p:to>
                                        <p:strVal val="hidden"/>
                                      </p:to>
                                    </p:set>
                                  </p:childTnLst>
                                </p:cTn>
                              </p:par>
                              <p:par>
                                <p:cTn id="9" presetID="2" presetClass="entr" presetSubtype="4" fill="hold" nodeType="withEffect">
                                  <p:stCondLst>
                                    <p:cond delay="0"/>
                                  </p:stCondLst>
                                  <p:childTnLst>
                                    <p:set>
                                      <p:cBhvr>
                                        <p:cTn id="10" dur="1" fill="hold">
                                          <p:stCondLst>
                                            <p:cond delay="0"/>
                                          </p:stCondLst>
                                        </p:cTn>
                                        <p:tgtEl>
                                          <p:spTgt spid="3076"/>
                                        </p:tgtEl>
                                        <p:attrNameLst>
                                          <p:attrName>style.visibility</p:attrName>
                                        </p:attrNameLst>
                                      </p:cBhvr>
                                      <p:to>
                                        <p:strVal val="visible"/>
                                      </p:to>
                                    </p:set>
                                    <p:anim calcmode="lin" valueType="num">
                                      <p:cBhvr additive="base">
                                        <p:cTn id="11" dur="4500" fill="hold"/>
                                        <p:tgtEl>
                                          <p:spTgt spid="3076"/>
                                        </p:tgtEl>
                                        <p:attrNameLst>
                                          <p:attrName>ppt_x</p:attrName>
                                        </p:attrNameLst>
                                      </p:cBhvr>
                                      <p:tavLst>
                                        <p:tav tm="0">
                                          <p:val>
                                            <p:strVal val="#ppt_x"/>
                                          </p:val>
                                        </p:tav>
                                        <p:tav tm="100000">
                                          <p:val>
                                            <p:strVal val="#ppt_x"/>
                                          </p:val>
                                        </p:tav>
                                      </p:tavLst>
                                    </p:anim>
                                    <p:anim calcmode="lin" valueType="num">
                                      <p:cBhvr additive="base">
                                        <p:cTn id="12" dur="4500" fill="hold"/>
                                        <p:tgtEl>
                                          <p:spTgt spid="307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218464" y="1013872"/>
            <a:ext cx="6696744" cy="2862322"/>
          </a:xfrm>
          <a:prstGeom prst="rect">
            <a:avLst/>
          </a:prstGeom>
          <a:noFill/>
        </p:spPr>
        <p:txBody>
          <a:bodyPr wrap="square" rtlCol="0">
            <a:spAutoFit/>
          </a:bodyPr>
          <a:lstStyle/>
          <a:p>
            <a:pPr algn="ctr"/>
            <a:r>
              <a:rPr lang="tr-TR" sz="6000" dirty="0">
                <a:solidFill>
                  <a:srgbClr val="0070C0"/>
                </a:solidFill>
                <a:latin typeface="Comic Sans MS" pitchFamily="66" charset="0"/>
              </a:rPr>
              <a:t>İnsüline bağlı olmayan diyabet</a:t>
            </a:r>
          </a:p>
          <a:p>
            <a:pPr algn="ctr"/>
            <a:endParaRPr lang="tr-TR" sz="6000" dirty="0">
              <a:solidFill>
                <a:srgbClr val="0070C0"/>
              </a:solidFill>
              <a:latin typeface="Comic Sans MS" pitchFamily="66" charset="0"/>
            </a:endParaRPr>
          </a:p>
        </p:txBody>
      </p:sp>
      <p:pic>
        <p:nvPicPr>
          <p:cNvPr id="4098" name="Picture 2" descr="E:\kalp_hastaliklarina_beslenme_tavsiyeleri13655271160_h101224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7898" y="3573016"/>
            <a:ext cx="5857875" cy="2828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1411778"/>
      </p:ext>
    </p:extLst>
  </p:cSld>
  <p:clrMapOvr>
    <a:masterClrMapping/>
  </p:clrMapOvr>
  <mc:AlternateContent xmlns:mc="http://schemas.openxmlformats.org/markup-compatibility/2006" xmlns:p14="http://schemas.microsoft.com/office/powerpoint/2010/main">
    <mc:Choice Requires="p14">
      <p:transition>
        <p14:gallery dir="l"/>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nodeType="withEffect">
                                  <p:stCondLst>
                                    <p:cond delay="0"/>
                                  </p:stCondLst>
                                  <p:childTnLst>
                                    <p:animRot by="120000">
                                      <p:cBhvr>
                                        <p:cTn id="6" dur="50" fill="hold">
                                          <p:stCondLst>
                                            <p:cond delay="0"/>
                                          </p:stCondLst>
                                        </p:cTn>
                                        <p:tgtEl>
                                          <p:spTgt spid="4098"/>
                                        </p:tgtEl>
                                        <p:attrNameLst>
                                          <p:attrName>r</p:attrName>
                                        </p:attrNameLst>
                                      </p:cBhvr>
                                    </p:animRot>
                                    <p:animRot by="-240000">
                                      <p:cBhvr>
                                        <p:cTn id="7" dur="100" fill="hold">
                                          <p:stCondLst>
                                            <p:cond delay="100"/>
                                          </p:stCondLst>
                                        </p:cTn>
                                        <p:tgtEl>
                                          <p:spTgt spid="4098"/>
                                        </p:tgtEl>
                                        <p:attrNameLst>
                                          <p:attrName>r</p:attrName>
                                        </p:attrNameLst>
                                      </p:cBhvr>
                                    </p:animRot>
                                    <p:animRot by="240000">
                                      <p:cBhvr>
                                        <p:cTn id="8" dur="100" fill="hold">
                                          <p:stCondLst>
                                            <p:cond delay="200"/>
                                          </p:stCondLst>
                                        </p:cTn>
                                        <p:tgtEl>
                                          <p:spTgt spid="4098"/>
                                        </p:tgtEl>
                                        <p:attrNameLst>
                                          <p:attrName>r</p:attrName>
                                        </p:attrNameLst>
                                      </p:cBhvr>
                                    </p:animRot>
                                    <p:animRot by="-240000">
                                      <p:cBhvr>
                                        <p:cTn id="9" dur="100" fill="hold">
                                          <p:stCondLst>
                                            <p:cond delay="300"/>
                                          </p:stCondLst>
                                        </p:cTn>
                                        <p:tgtEl>
                                          <p:spTgt spid="4098"/>
                                        </p:tgtEl>
                                        <p:attrNameLst>
                                          <p:attrName>r</p:attrName>
                                        </p:attrNameLst>
                                      </p:cBhvr>
                                    </p:animRot>
                                    <p:animRot by="120000">
                                      <p:cBhvr>
                                        <p:cTn id="10" dur="100" fill="hold">
                                          <p:stCondLst>
                                            <p:cond delay="400"/>
                                          </p:stCondLst>
                                        </p:cTn>
                                        <p:tgtEl>
                                          <p:spTgt spid="409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3212976"/>
            <a:ext cx="7125113" cy="924475"/>
          </a:xfrm>
        </p:spPr>
        <p:txBody>
          <a:bodyPr/>
          <a:lstStyle/>
          <a:p>
            <a:pPr algn="ctr"/>
            <a:r>
              <a:rPr lang="tr-TR" sz="4400" dirty="0">
                <a:solidFill>
                  <a:srgbClr val="0070C0"/>
                </a:solidFill>
                <a:latin typeface="Comic Sans MS" pitchFamily="66" charset="0"/>
              </a:rPr>
              <a:t>yüksek tansiyon gibi hastalıkların önlenmesi ve tedavisinde, ayrıca vücut ağırlığının kontrolü ve organizmanın strese karşı direncini artırmada, önemli rol oynadığı ispatlanmıştır. </a:t>
            </a:r>
          </a:p>
        </p:txBody>
      </p:sp>
    </p:spTree>
    <p:extLst>
      <p:ext uri="{BB962C8B-B14F-4D97-AF65-F5344CB8AC3E}">
        <p14:creationId xmlns:p14="http://schemas.microsoft.com/office/powerpoint/2010/main" val="289641081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184" y="1196752"/>
            <a:ext cx="9036496" cy="5129540"/>
          </a:xfrm>
        </p:spPr>
        <p:txBody>
          <a:bodyPr/>
          <a:lstStyle/>
          <a:p>
            <a:pPr algn="ctr"/>
            <a:r>
              <a:rPr lang="tr-TR" sz="4000" dirty="0">
                <a:solidFill>
                  <a:srgbClr val="0070C0"/>
                </a:solidFill>
                <a:latin typeface="Comic Sans MS" pitchFamily="66" charset="0"/>
              </a:rPr>
              <a:t> Araştırmacılar şimdi çalışmalarını yaşam tarzına bağlı etken taşıyan hastalıklar (kanser gibi) üzerine yoğunlaştırmışlardır ve düzenli spor yapan kişilerin daha düşük kanser </a:t>
            </a:r>
            <a:r>
              <a:rPr lang="tr-TR" sz="4000" dirty="0" err="1">
                <a:solidFill>
                  <a:srgbClr val="0070C0"/>
                </a:solidFill>
                <a:latin typeface="Comic Sans MS" pitchFamily="66" charset="0"/>
              </a:rPr>
              <a:t>insidansların</a:t>
            </a:r>
            <a:r>
              <a:rPr lang="tr-TR" sz="4000" dirty="0">
                <a:solidFill>
                  <a:srgbClr val="0070C0"/>
                </a:solidFill>
                <a:latin typeface="Comic Sans MS" pitchFamily="66" charset="0"/>
              </a:rPr>
              <a:t> rastlandığına dair tahminler vardır.</a:t>
            </a:r>
            <a:br>
              <a:rPr lang="tr-TR" sz="4000" dirty="0">
                <a:solidFill>
                  <a:srgbClr val="0070C0"/>
                </a:solidFill>
                <a:latin typeface="Comic Sans MS" pitchFamily="66" charset="0"/>
              </a:rPr>
            </a:br>
            <a:endParaRPr lang="tr-TR" sz="4000" dirty="0">
              <a:solidFill>
                <a:srgbClr val="0070C0"/>
              </a:solidFill>
              <a:latin typeface="Comic Sans MS" pitchFamily="66" charset="0"/>
            </a:endParaRPr>
          </a:p>
        </p:txBody>
      </p:sp>
    </p:spTree>
    <p:extLst>
      <p:ext uri="{BB962C8B-B14F-4D97-AF65-F5344CB8AC3E}">
        <p14:creationId xmlns:p14="http://schemas.microsoft.com/office/powerpoint/2010/main" val="973235144"/>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2536" y="0"/>
            <a:ext cx="9396536" cy="6597352"/>
          </a:xfrm>
        </p:spPr>
        <p:txBody>
          <a:bodyPr/>
          <a:lstStyle/>
          <a:p>
            <a:pPr algn="ctr"/>
            <a:r>
              <a:rPr lang="tr-TR" sz="11500" b="1" dirty="0">
                <a:solidFill>
                  <a:srgbClr val="0070C0"/>
                </a:solidFill>
                <a:latin typeface="Comic Sans MS" pitchFamily="66" charset="0"/>
              </a:rPr>
              <a:t>SPORUN SAĞLIĞA ETKİLERİ:</a:t>
            </a:r>
          </a:p>
        </p:txBody>
      </p:sp>
    </p:spTree>
    <p:extLst>
      <p:ext uri="{BB962C8B-B14F-4D97-AF65-F5344CB8AC3E}">
        <p14:creationId xmlns:p14="http://schemas.microsoft.com/office/powerpoint/2010/main" val="391356542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theme/theme1.xml><?xml version="1.0" encoding="utf-8"?>
<a:theme xmlns:a="http://schemas.openxmlformats.org/drawingml/2006/main" name="Summer">
  <a:themeElements>
    <a:clrScheme name="Görünüş">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TC101972873[[fn=Yaz]]</Template>
  <TotalTime>172</TotalTime>
  <Words>511</Words>
  <Application>Microsoft Office PowerPoint</Application>
  <PresentationFormat>Ekran Gösterisi (4:3)</PresentationFormat>
  <Paragraphs>49</Paragraphs>
  <Slides>40</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40</vt:i4>
      </vt:variant>
    </vt:vector>
  </HeadingPairs>
  <TitlesOfParts>
    <vt:vector size="47" baseType="lpstr">
      <vt:lpstr>Arial</vt:lpstr>
      <vt:lpstr>Comic Sans MS</vt:lpstr>
      <vt:lpstr>Courier New</vt:lpstr>
      <vt:lpstr>Trebuchet MS</vt:lpstr>
      <vt:lpstr>Verdana</vt:lpstr>
      <vt:lpstr>Wingdings 2</vt:lpstr>
      <vt:lpstr>Summer</vt:lpstr>
      <vt:lpstr>SPORUN  SAĞLIĞA ETKİLERİ</vt:lpstr>
      <vt:lpstr>PowerPoint Sunusu</vt:lpstr>
      <vt:lpstr>Düzenli orta düzeyde yapılan bedensel aktivitelerin :</vt:lpstr>
      <vt:lpstr>PowerPoint Sunusu</vt:lpstr>
      <vt:lpstr>Şişmanlık</vt:lpstr>
      <vt:lpstr>PowerPoint Sunusu</vt:lpstr>
      <vt:lpstr>yüksek tansiyon gibi hastalıkların önlenmesi ve tedavisinde, ayrıca vücut ağırlığının kontrolü ve organizmanın strese karşı direncini artırmada, önemli rol oynadığı ispatlanmıştır. </vt:lpstr>
      <vt:lpstr> Araştırmacılar şimdi çalışmalarını yaşam tarzına bağlı etken taşıyan hastalıklar (kanser gibi) üzerine yoğunlaştırmışlardır ve düzenli spor yapan kişilerin daha düşük kanser insidansların rastlandığına dair tahminler vardır. </vt:lpstr>
      <vt:lpstr>SPORUN SAĞLIĞA ETKİLERİ:</vt:lpstr>
      <vt:lpstr>Düzenli spor sonucunda kalbe oksijen sağlayan sistem ve organlar güçlenir; verimleri artar.</vt:lpstr>
      <vt:lpstr>Toplam kolesterol düzeyindeki “iyi” kolesterolün oranı artar, kolesterolün zararı azalır.</vt:lpstr>
      <vt:lpstr>Yüksek tansiyon kontrol altında tutulur.</vt:lpstr>
      <vt:lpstr>Stresin yaratabileceği olumsuz etkileri azaltarak, kalbe zarar vermesini engeller.</vt:lpstr>
      <vt:lpstr>Kilomuzu kontrol altında tutmamız kolaylaşır.</vt:lpstr>
      <vt:lpstr>Spor vücudun oksijen gereksinimini artırmakta; böylece, başta kalp ve kan dolaşım olmak üzere oksijen sağlayan sistemler güçlenmekte ve daha verimli çalışmaktadır.</vt:lpstr>
      <vt:lpstr>Spor yaptıkça kas lifleri güçlenir. Tabii bu arada kalp kasları da güçlenir. Ayrıca, her spor yapışımızda, kalbimiz daha hızlı atmakta olduğu için güçlenmekte, hatta biraz da büyümektedir. Dolayısıyla, kalbin her atışında, eskisine oranla daha fazla kan pompalanmakta ve kaslara daha çok oksijen ulaşabilmektedir. </vt:lpstr>
      <vt:lpstr> Sporu düzenli yapınca, kaslar aynı miktardaki kandan daha çok oksijen çekebildikleri için, kalp üzerindeki yük azalır.</vt:lpstr>
      <vt:lpstr>HAREKET  SİSTEMİ</vt:lpstr>
      <vt:lpstr>Sportif aktivite eklemlerin doğal genişlik derecesinin korunmasına ve gelişmesine olanak sağlar</vt:lpstr>
      <vt:lpstr>Beslenmeyi ve kıkırdakların devinme yeteneklerini kolaylaştırarak eklemlerin en iyi şekilde korunmasını ve bakımını sağlar    *DEVİNME: HAREKET ETMEK</vt:lpstr>
      <vt:lpstr>PowerPoint Sunusu</vt:lpstr>
      <vt:lpstr>kas tonusunun iyileşmesi sayesinde; sportif aktivite kalça, dizler ve özellikle omurga düzeyindeki ağrıların önüne geçilmesine olanak sağlar *kas tonusu: kasların normal hali (hafif kasılmış halde)</vt:lpstr>
      <vt:lpstr>KALP DAMAR SİSTEMİ</vt:lpstr>
      <vt:lpstr>Kalbin çalışma sistemini düzenler, efektif ve ekonomik çalıştırır</vt:lpstr>
      <vt:lpstr>Periferik damar direnci azalacağından kalp üzerindeki yük kalkar </vt:lpstr>
      <vt:lpstr>hipertansiyon düzelir</vt:lpstr>
      <vt:lpstr>dolaşım hızlanır, bundan dolayı metabolik artıkların atılımı kolaylaşır</vt:lpstr>
      <vt:lpstr>DIŞ GÖRÜNÜM</vt:lpstr>
      <vt:lpstr>Spor bedeni geliştirir ve belli bir görünüş sağlar, fakat zayıflatmaz. Terleme ile kilo kaybı düşünülmemelidir, ter ile kaybedilen su daha sonra geri alınır. Fizik aktivite selülite karşı etkili mücadele yöntemidir, kasları uyumlu hale getirir, aşırı kilo alımına yol açmaz</vt:lpstr>
      <vt:lpstr>PSİKOLOJİK YARARLAR</vt:lpstr>
      <vt:lpstr>kendine güveni uyandırır, hırsı artırır</vt:lpstr>
      <vt:lpstr>heyecanı ve stresi azaltır</vt:lpstr>
      <vt:lpstr>beynin daha iyi oksijenlenmesi sayesinde, zekasal etkinliği yükseltir</vt:lpstr>
      <vt:lpstr>bedenin bilincine varılır</vt:lpstr>
      <vt:lpstr>grup düşüncesi, bireyler arasında ilişkiler, karşılıklı olarak saygı kavramı gelişir</vt:lpstr>
      <vt:lpstr>Zevk alma duyusu gelişir; bu beyinden salgılanan hormonlar ile olur; aile ve mesleki kaygılardan kurtulmaya olanak sağlar</vt:lpstr>
      <vt:lpstr>Yaşam Boyu Hareket Sağlıklı Kalmak İçin Şart  Yaşam genelde hareket ile tanımlanır. Tarih boyunca uygarlık, gün geçtikçe büyük gelişmeler göstermiştir. Artık otomasyon ve mekanizasyon insan yaşantısında büyük bir yer tutmaktadır. Her gün insanın rahatlığı için yeni bir alet geliştirilmektedir. Bulaşık yıkamaktan, ekmek kesmeye kadar her şey aletlerle yapılıyor. Gerek genel üretimde, gerekse günlük yaşantı da insan her dakika daha az aktif olmaktadır.  Örneklemek gerekirse; genel üretimdeki insanın fiziksel aktivitesi 19. Yüzyılda %92 oranındaydı. Günümüzde ise bu oran gelişmiş ülkelerde %28' in altına düştü. </vt:lpstr>
      <vt:lpstr>Açıkça bilinmektedir ki, insan organizması uygarlık geliştikçe daha az hareket etmek zorunda kalmaktadır. Hareket azlığının organizma üzerindeki olumsuz etkileri düşünülmeden, her geçen gün yeni bir alet geliştiriliyor. İnsanlar, rahatlığımız için deyip, bu aletleri kapışıyorlar.  Zaman kayıp etmeden düzenli bir bedensel aktiviteyi yaşam haline getirin. Burada kısaca spor yapan ve yapmayanları kıyaslamak belki yön gösterici olacaktır.</vt:lpstr>
      <vt:lpstr>BEYZA  NUR  AVVURAN    </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SPORUN  SAĞLIĞA ETKİLERİ</dc:title>
  <dc:creator>http://www.nedir.org</dc:creator>
  <cp:lastModifiedBy>mehmet genç</cp:lastModifiedBy>
  <cp:revision>14</cp:revision>
  <dcterms:created xsi:type="dcterms:W3CDTF">2013-10-18T09:00:32Z</dcterms:created>
  <dcterms:modified xsi:type="dcterms:W3CDTF">2018-11-19T09:13:08Z</dcterms:modified>
</cp:coreProperties>
</file>