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016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016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016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016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016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04184" y="226821"/>
            <a:ext cx="213563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2289810"/>
            <a:ext cx="4244340" cy="193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7559" y="6448280"/>
            <a:ext cx="203200" cy="194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Times New Roman"/>
                <a:cs typeface="Times New Roman"/>
              </a:defRPr>
            </a:lvl1pPr>
          </a:lstStyle>
          <a:p>
            <a:pPr marL="1016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hyperlink" Target="http://www.cas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jp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jp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jp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jpg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2.jpg"/><Relationship Id="rId4" Type="http://schemas.openxmlformats.org/officeDocument/2006/relationships/image" Target="../media/image9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jpg"/><Relationship Id="rId5" Type="http://schemas.openxmlformats.org/officeDocument/2006/relationships/image" Target="../media/image96.jpg"/><Relationship Id="rId4" Type="http://schemas.openxmlformats.org/officeDocument/2006/relationships/image" Target="../media/image9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jpg"/><Relationship Id="rId4" Type="http://schemas.openxmlformats.org/officeDocument/2006/relationships/hyperlink" Target="http://www.scopus.com/home.url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tr.wikipedia.org/wiki/T%C4%B1p" TargetMode="External"/><Relationship Id="rId3" Type="http://schemas.openxmlformats.org/officeDocument/2006/relationships/image" Target="../media/image111.png"/><Relationship Id="rId7" Type="http://schemas.openxmlformats.org/officeDocument/2006/relationships/hyperlink" Target="https://tr.wikipedia.org/wiki/Genetik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.wikipedia.org/wiki/Molek%C3%BCler_biyoloji" TargetMode="External"/><Relationship Id="rId5" Type="http://schemas.openxmlformats.org/officeDocument/2006/relationships/hyperlink" Target="https://tr.wikipedia.org/wiki/Veritaban%C4%B1" TargetMode="External"/><Relationship Id="rId10" Type="http://schemas.openxmlformats.org/officeDocument/2006/relationships/image" Target="../media/image112.jpg"/><Relationship Id="rId4" Type="http://schemas.openxmlformats.org/officeDocument/2006/relationships/hyperlink" Target="https://tr.wikipedia.org/wiki/Biyomedikal" TargetMode="External"/><Relationship Id="rId9" Type="http://schemas.openxmlformats.org/officeDocument/2006/relationships/hyperlink" Target="https://tr.wikipedia.org/wiki/Makale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2.jpg"/><Relationship Id="rId4" Type="http://schemas.openxmlformats.org/officeDocument/2006/relationships/image" Target="../media/image1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4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9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9616" y="1286255"/>
            <a:ext cx="6073140" cy="1071880"/>
          </a:xfrm>
          <a:custGeom>
            <a:avLst/>
            <a:gdLst/>
            <a:ahLst/>
            <a:cxnLst/>
            <a:rect l="l" t="t" r="r" b="b"/>
            <a:pathLst>
              <a:path w="6073140" h="1071880">
                <a:moveTo>
                  <a:pt x="0" y="1071372"/>
                </a:moveTo>
                <a:lnTo>
                  <a:pt x="6073140" y="1071372"/>
                </a:lnTo>
                <a:lnTo>
                  <a:pt x="6073140" y="0"/>
                </a:lnTo>
                <a:lnTo>
                  <a:pt x="0" y="0"/>
                </a:lnTo>
                <a:lnTo>
                  <a:pt x="0" y="1071372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7004" y="1402080"/>
            <a:ext cx="5233416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7767" y="1522857"/>
            <a:ext cx="4660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LİTERATÜR</a:t>
            </a:r>
            <a:r>
              <a:rPr spc="-50" dirty="0"/>
              <a:t> TARAMA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67888" y="6168948"/>
            <a:ext cx="28784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Doç.Dr. 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Ercan</a:t>
            </a:r>
            <a:r>
              <a:rPr sz="2000" b="1" spc="-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ÖZDEMİR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42744" y="2429255"/>
            <a:ext cx="4786883" cy="3500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8172" y="2424683"/>
            <a:ext cx="4796155" cy="3510279"/>
          </a:xfrm>
          <a:custGeom>
            <a:avLst/>
            <a:gdLst/>
            <a:ahLst/>
            <a:cxnLst/>
            <a:rect l="l" t="t" r="r" b="b"/>
            <a:pathLst>
              <a:path w="4796155" h="3510279">
                <a:moveTo>
                  <a:pt x="0" y="3509772"/>
                </a:moveTo>
                <a:lnTo>
                  <a:pt x="4796028" y="3509772"/>
                </a:lnTo>
                <a:lnTo>
                  <a:pt x="4796028" y="0"/>
                </a:lnTo>
                <a:lnTo>
                  <a:pt x="0" y="0"/>
                </a:lnTo>
                <a:lnTo>
                  <a:pt x="0" y="350977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ts val="141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92964"/>
            <a:ext cx="8878824" cy="112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08732" y="94488"/>
            <a:ext cx="3561588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10864" y="230886"/>
            <a:ext cx="29235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Atıf</a:t>
            </a:r>
            <a:r>
              <a:rPr sz="4000" spc="-120" dirty="0"/>
              <a:t> </a:t>
            </a:r>
            <a:r>
              <a:rPr sz="4000" spc="-45" dirty="0"/>
              <a:t>Yapmak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21691" y="1522856"/>
            <a:ext cx="8629650" cy="3759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940" marR="5715" indent="-26924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82575" algn="l"/>
              </a:tabLst>
            </a:pPr>
            <a:r>
              <a:rPr sz="25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Atıf</a:t>
            </a:r>
            <a:r>
              <a:rPr sz="2500" b="1" spc="-5" dirty="0">
                <a:latin typeface="Times New Roman"/>
                <a:cs typeface="Times New Roman"/>
              </a:rPr>
              <a:t>, </a:t>
            </a:r>
            <a:r>
              <a:rPr sz="2500" dirty="0">
                <a:latin typeface="Times New Roman"/>
                <a:cs typeface="Times New Roman"/>
              </a:rPr>
              <a:t>görüşü atfedilenle destekleme ve benden önce </a:t>
            </a:r>
            <a:r>
              <a:rPr sz="2500" spc="-5" dirty="0">
                <a:latin typeface="Times New Roman"/>
                <a:cs typeface="Times New Roman"/>
              </a:rPr>
              <a:t>bu görüşü şu  kişiler ifade </a:t>
            </a:r>
            <a:r>
              <a:rPr sz="2500" spc="-15" dirty="0">
                <a:latin typeface="Times New Roman"/>
                <a:cs typeface="Times New Roman"/>
              </a:rPr>
              <a:t>etmişlerdir, </a:t>
            </a:r>
            <a:r>
              <a:rPr sz="2500" spc="-10" dirty="0">
                <a:latin typeface="Times New Roman"/>
                <a:cs typeface="Times New Roman"/>
              </a:rPr>
              <a:t>deme</a:t>
            </a:r>
            <a:r>
              <a:rPr sz="2500" spc="18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geleneğidir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650">
              <a:latin typeface="Times New Roman"/>
              <a:cs typeface="Times New Roman"/>
            </a:endParaRPr>
          </a:p>
          <a:p>
            <a:pPr marL="281940" marR="5080" indent="-269240" algn="just">
              <a:lnSpc>
                <a:spcPct val="100000"/>
              </a:lnSpc>
              <a:buFont typeface="Arial"/>
              <a:buChar char="•"/>
              <a:tabLst>
                <a:tab pos="282575" algn="l"/>
              </a:tabLst>
            </a:pPr>
            <a:r>
              <a:rPr sz="2500" spc="-5" dirty="0">
                <a:latin typeface="Times New Roman"/>
                <a:cs typeface="Times New Roman"/>
              </a:rPr>
              <a:t>Metin </a:t>
            </a:r>
            <a:r>
              <a:rPr sz="2500" dirty="0">
                <a:latin typeface="Times New Roman"/>
                <a:cs typeface="Times New Roman"/>
              </a:rPr>
              <a:t>içinde kaynaklara </a:t>
            </a:r>
            <a:r>
              <a:rPr sz="2500" spc="-5" dirty="0">
                <a:latin typeface="Times New Roman"/>
                <a:cs typeface="Times New Roman"/>
              </a:rPr>
              <a:t>atıf </a:t>
            </a:r>
            <a:r>
              <a:rPr sz="2500" dirty="0">
                <a:latin typeface="Times New Roman"/>
                <a:cs typeface="Times New Roman"/>
              </a:rPr>
              <a:t>yapılırken yazarın/yazarların  </a:t>
            </a:r>
            <a:r>
              <a:rPr sz="2500" spc="-10" dirty="0">
                <a:latin typeface="Times New Roman"/>
                <a:cs typeface="Times New Roman"/>
              </a:rPr>
              <a:t>soyadları, </a:t>
            </a:r>
            <a:r>
              <a:rPr sz="2500" spc="-5" dirty="0">
                <a:latin typeface="Times New Roman"/>
                <a:cs typeface="Times New Roman"/>
              </a:rPr>
              <a:t>ilgili yayının basım yılı</a:t>
            </a:r>
            <a:r>
              <a:rPr sz="2500" spc="170" dirty="0">
                <a:latin typeface="Times New Roman"/>
                <a:cs typeface="Times New Roman"/>
              </a:rPr>
              <a:t> </a:t>
            </a:r>
            <a:r>
              <a:rPr sz="2500" spc="-15" dirty="0">
                <a:latin typeface="Times New Roman"/>
                <a:cs typeface="Times New Roman"/>
              </a:rPr>
              <a:t>kullanılır.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650">
              <a:latin typeface="Times New Roman"/>
              <a:cs typeface="Times New Roman"/>
            </a:endParaRPr>
          </a:p>
          <a:p>
            <a:pPr marL="281940" marR="6985" indent="-269240" algn="just">
              <a:lnSpc>
                <a:spcPct val="100000"/>
              </a:lnSpc>
              <a:buFont typeface="Arial"/>
              <a:buChar char="•"/>
              <a:tabLst>
                <a:tab pos="282575" algn="l"/>
              </a:tabLst>
            </a:pPr>
            <a:r>
              <a:rPr sz="2500" b="1" spc="-5" dirty="0">
                <a:latin typeface="Times New Roman"/>
                <a:cs typeface="Times New Roman"/>
              </a:rPr>
              <a:t>Örnek: «</a:t>
            </a:r>
            <a:r>
              <a:rPr sz="2500" spc="-5" dirty="0">
                <a:latin typeface="Times New Roman"/>
                <a:cs typeface="Times New Roman"/>
              </a:rPr>
              <a:t>Okuduğunu </a:t>
            </a:r>
            <a:r>
              <a:rPr sz="2500" dirty="0">
                <a:latin typeface="Times New Roman"/>
                <a:cs typeface="Times New Roman"/>
              </a:rPr>
              <a:t>anlamada, </a:t>
            </a:r>
            <a:r>
              <a:rPr sz="2500" spc="-5" dirty="0">
                <a:latin typeface="Times New Roman"/>
                <a:cs typeface="Times New Roman"/>
              </a:rPr>
              <a:t>okurun metinle </a:t>
            </a:r>
            <a:r>
              <a:rPr sz="2500" dirty="0">
                <a:latin typeface="Times New Roman"/>
                <a:cs typeface="Times New Roman"/>
              </a:rPr>
              <a:t>ilgili </a:t>
            </a:r>
            <a:r>
              <a:rPr sz="2500" spc="-5" dirty="0">
                <a:latin typeface="Times New Roman"/>
                <a:cs typeface="Times New Roman"/>
              </a:rPr>
              <a:t>ön </a:t>
            </a:r>
            <a:r>
              <a:rPr sz="2500" dirty="0">
                <a:latin typeface="Times New Roman"/>
                <a:cs typeface="Times New Roman"/>
              </a:rPr>
              <a:t>bilgisi,  kültürel birikimi </a:t>
            </a:r>
            <a:r>
              <a:rPr sz="2500" spc="-5" dirty="0">
                <a:latin typeface="Times New Roman"/>
                <a:cs typeface="Times New Roman"/>
              </a:rPr>
              <a:t>ve </a:t>
            </a:r>
            <a:r>
              <a:rPr sz="2500" dirty="0">
                <a:latin typeface="Times New Roman"/>
                <a:cs typeface="Times New Roman"/>
              </a:rPr>
              <a:t>değer </a:t>
            </a:r>
            <a:r>
              <a:rPr sz="2500" spc="-5" dirty="0">
                <a:latin typeface="Times New Roman"/>
                <a:cs typeface="Times New Roman"/>
              </a:rPr>
              <a:t>yargıları </a:t>
            </a:r>
            <a:r>
              <a:rPr sz="2500" dirty="0">
                <a:latin typeface="Times New Roman"/>
                <a:cs typeface="Times New Roman"/>
              </a:rPr>
              <a:t>gibi birçok faktör etkilidir  </a:t>
            </a:r>
            <a:r>
              <a:rPr sz="2500" spc="-5" dirty="0">
                <a:latin typeface="Times New Roman"/>
                <a:cs typeface="Times New Roman"/>
              </a:rPr>
              <a:t>(Coşkun,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2007)».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4" cy="858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2557" y="262890"/>
            <a:ext cx="3279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İntihal</a:t>
            </a:r>
            <a:r>
              <a:rPr spc="-60" dirty="0"/>
              <a:t> </a:t>
            </a:r>
            <a:r>
              <a:rPr dirty="0"/>
              <a:t>(aşırma)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681708"/>
            <a:ext cx="4558665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 marR="5080" indent="-269240" algn="just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82575" algn="l"/>
              </a:tabLst>
            </a:pPr>
            <a:r>
              <a:rPr sz="2600" spc="-5" dirty="0">
                <a:latin typeface="Times New Roman"/>
                <a:cs typeface="Times New Roman"/>
              </a:rPr>
              <a:t>Daha önceden makale olarak  yayınlanmış </a:t>
            </a:r>
            <a:r>
              <a:rPr sz="2600" dirty="0">
                <a:latin typeface="Times New Roman"/>
                <a:cs typeface="Times New Roman"/>
              </a:rPr>
              <a:t>bir </a:t>
            </a:r>
            <a:r>
              <a:rPr sz="2600" spc="-5" dirty="0">
                <a:latin typeface="Times New Roman"/>
                <a:cs typeface="Times New Roman"/>
              </a:rPr>
              <a:t>konunun aynı  şekilde uygulanması </a:t>
            </a:r>
            <a:r>
              <a:rPr sz="2600" dirty="0">
                <a:latin typeface="Times New Roman"/>
                <a:cs typeface="Times New Roman"/>
              </a:rPr>
              <a:t>ve </a:t>
            </a:r>
            <a:r>
              <a:rPr sz="2600" spc="-5" dirty="0">
                <a:latin typeface="Times New Roman"/>
                <a:cs typeface="Times New Roman"/>
              </a:rPr>
              <a:t>daha  </a:t>
            </a:r>
            <a:r>
              <a:rPr sz="2600" dirty="0">
                <a:latin typeface="Times New Roman"/>
                <a:cs typeface="Times New Roman"/>
              </a:rPr>
              <a:t>öncekilere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atıf</a:t>
            </a:r>
            <a:r>
              <a:rPr sz="2600" spc="5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yapılmamasıdır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28615" y="1772411"/>
            <a:ext cx="4072128" cy="2799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4" cy="993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2288" y="222504"/>
            <a:ext cx="6088379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83207" y="329311"/>
            <a:ext cx="55772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Atıf Gerektirmeyen</a:t>
            </a:r>
            <a:r>
              <a:rPr sz="3200" spc="-70" dirty="0"/>
              <a:t> </a:t>
            </a:r>
            <a:r>
              <a:rPr sz="3200" spc="-5" dirty="0"/>
              <a:t>Durumlar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3868039" y="2056637"/>
            <a:ext cx="14814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3240" algn="l"/>
              </a:tabLst>
            </a:pPr>
            <a:r>
              <a:rPr sz="2200" dirty="0">
                <a:latin typeface="Times New Roman"/>
                <a:cs typeface="Times New Roman"/>
              </a:rPr>
              <a:t>v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10" dirty="0">
                <a:latin typeface="Times New Roman"/>
                <a:cs typeface="Times New Roman"/>
              </a:rPr>
              <a:t>y</a:t>
            </a:r>
            <a:r>
              <a:rPr sz="2200" spc="-5" dirty="0">
                <a:latin typeface="Times New Roman"/>
                <a:cs typeface="Times New Roman"/>
              </a:rPr>
              <a:t>azı</a:t>
            </a:r>
            <a:r>
              <a:rPr sz="2200" spc="-20" dirty="0">
                <a:latin typeface="Times New Roman"/>
                <a:cs typeface="Times New Roman"/>
              </a:rPr>
              <a:t>l</a:t>
            </a:r>
            <a:r>
              <a:rPr sz="2200" spc="-5" dirty="0">
                <a:latin typeface="Times New Roman"/>
                <a:cs typeface="Times New Roman"/>
              </a:rPr>
              <a:t>mış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386078"/>
            <a:ext cx="3567429" cy="1299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940" indent="-26924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81940" algn="l"/>
                <a:tab pos="282575" algn="l"/>
              </a:tabLst>
            </a:pPr>
            <a:r>
              <a:rPr sz="2200" spc="-5" dirty="0">
                <a:latin typeface="Times New Roman"/>
                <a:cs typeface="Times New Roman"/>
              </a:rPr>
              <a:t>Herkesçe bilinen terimler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281940" marR="5080" indent="-269240">
              <a:lnSpc>
                <a:spcPct val="80000"/>
              </a:lnSpc>
              <a:buFont typeface="Arial"/>
              <a:buChar char="•"/>
              <a:tabLst>
                <a:tab pos="281940" algn="l"/>
                <a:tab pos="282575" algn="l"/>
                <a:tab pos="1551940" algn="l"/>
                <a:tab pos="2204085" algn="l"/>
              </a:tabLst>
            </a:pPr>
            <a:r>
              <a:rPr sz="2200" spc="-5" dirty="0">
                <a:latin typeface="Times New Roman"/>
                <a:cs typeface="Times New Roman"/>
              </a:rPr>
              <a:t>Üz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ri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de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ç</a:t>
            </a:r>
            <a:r>
              <a:rPr sz="2200" spc="5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nuşulmuş  bulgular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2995675"/>
            <a:ext cx="5271770" cy="223837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81940" marR="6350" indent="-26924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281940" algn="l"/>
                <a:tab pos="282575" algn="l"/>
              </a:tabLst>
            </a:pP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Sözlük, ansiklopedi, el kitabı </a:t>
            </a:r>
            <a:r>
              <a:rPr sz="2200" spc="-5" dirty="0">
                <a:latin typeface="Times New Roman"/>
                <a:cs typeface="Times New Roman"/>
              </a:rPr>
              <a:t>bilgilerindeki  anonim</a:t>
            </a:r>
            <a:r>
              <a:rPr sz="2200" dirty="0">
                <a:latin typeface="Times New Roman"/>
                <a:cs typeface="Times New Roman"/>
              </a:rPr>
              <a:t> yazılar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281940" indent="-269240">
              <a:lnSpc>
                <a:spcPct val="100000"/>
              </a:lnSpc>
              <a:buFont typeface="Arial"/>
              <a:buChar char="•"/>
              <a:tabLst>
                <a:tab pos="281940" algn="l"/>
                <a:tab pos="282575" algn="l"/>
              </a:tabLst>
            </a:pPr>
            <a:r>
              <a:rPr sz="2200" spc="-5" dirty="0">
                <a:latin typeface="Times New Roman"/>
                <a:cs typeface="Times New Roman"/>
              </a:rPr>
              <a:t>Orijinalliği olmayan gözlem ve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fikirler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281940" marR="5080" indent="-269240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281940" algn="l"/>
                <a:tab pos="282575" algn="l"/>
                <a:tab pos="1780539" algn="l"/>
                <a:tab pos="2449195" algn="l"/>
                <a:tab pos="3188970" algn="l"/>
                <a:tab pos="4188460" algn="l"/>
              </a:tabLst>
            </a:pPr>
            <a:r>
              <a:rPr sz="2200" spc="-5" dirty="0">
                <a:latin typeface="Times New Roman"/>
                <a:cs typeface="Times New Roman"/>
              </a:rPr>
              <a:t>Ka</a:t>
            </a:r>
            <a:r>
              <a:rPr sz="2200" spc="-25" dirty="0">
                <a:latin typeface="Times New Roman"/>
                <a:cs typeface="Times New Roman"/>
              </a:rPr>
              <a:t>m</a:t>
            </a:r>
            <a:r>
              <a:rPr sz="2200" spc="-5" dirty="0">
                <a:latin typeface="Times New Roman"/>
                <a:cs typeface="Times New Roman"/>
              </a:rPr>
              <a:t>u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10" dirty="0">
                <a:latin typeface="Times New Roman"/>
                <a:cs typeface="Times New Roman"/>
              </a:rPr>
              <a:t>y</a:t>
            </a:r>
            <a:r>
              <a:rPr sz="2200" spc="-5" dirty="0">
                <a:latin typeface="Times New Roman"/>
                <a:cs typeface="Times New Roman"/>
              </a:rPr>
              <a:t>u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açık,</a:t>
            </a:r>
            <a:r>
              <a:rPr sz="2200" dirty="0">
                <a:latin typeface="Times New Roman"/>
                <a:cs typeface="Times New Roman"/>
              </a:rPr>
              <a:t>	g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el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bilgile</a:t>
            </a:r>
            <a:r>
              <a:rPr sz="2200" spc="-90" dirty="0">
                <a:latin typeface="Times New Roman"/>
                <a:cs typeface="Times New Roman"/>
              </a:rPr>
              <a:t>r</a:t>
            </a:r>
            <a:r>
              <a:rPr sz="2200" spc="-5" dirty="0">
                <a:latin typeface="Times New Roman"/>
                <a:cs typeface="Times New Roman"/>
              </a:rPr>
              <a:t>,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atas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ö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zleri  </a:t>
            </a:r>
            <a:r>
              <a:rPr sz="2200" dirty="0">
                <a:latin typeface="Times New Roman"/>
                <a:cs typeface="Times New Roman"/>
              </a:rPr>
              <a:t>ve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deyişler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28588" y="1499616"/>
            <a:ext cx="2700527" cy="4143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4" cy="1002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8783" y="231647"/>
            <a:ext cx="7296911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9677" y="338708"/>
            <a:ext cx="6787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Literatür </a:t>
            </a:r>
            <a:r>
              <a:rPr sz="3200" spc="-25" dirty="0"/>
              <a:t>Taramasında </a:t>
            </a:r>
            <a:r>
              <a:rPr sz="3200" dirty="0"/>
              <a:t>4N </a:t>
            </a:r>
            <a:r>
              <a:rPr sz="3200" spc="-5" dirty="0"/>
              <a:t>1K</a:t>
            </a:r>
            <a:r>
              <a:rPr sz="3200" spc="-85" dirty="0"/>
              <a:t> </a:t>
            </a:r>
            <a:r>
              <a:rPr sz="3200" spc="-5" dirty="0"/>
              <a:t>Kuralı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22249" y="1493774"/>
          <a:ext cx="8449310" cy="4484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4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4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29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KİM?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Araştırmayı kim</a:t>
                      </a:r>
                      <a:r>
                        <a:rPr sz="24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yapmış?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17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 ZAMAN?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Araştırma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ne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zaman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yapılmış?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9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NİÇİN?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401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Araştırma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niçin yapılmış?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Araştırma,</a:t>
                      </a:r>
                      <a:r>
                        <a:rPr sz="2400" spc="-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hangi 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problemi çözmek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için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yapılmış.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NASIL?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05981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Araştırma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nasıl yapılmış?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Hangi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yöntem  kullanılmış?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Çalışma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grubu, veri</a:t>
                      </a:r>
                      <a:r>
                        <a:rPr sz="2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toplama 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araçları</a:t>
                      </a:r>
                      <a:r>
                        <a:rPr sz="2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nelerdir?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14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NE?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Araştırma sonucunda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sz="2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bulunmuş?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3" cy="1022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10383" y="141731"/>
            <a:ext cx="4556760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81782" y="262890"/>
            <a:ext cx="39833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Literatür</a:t>
            </a:r>
            <a:r>
              <a:rPr spc="-65" dirty="0"/>
              <a:t> </a:t>
            </a:r>
            <a:r>
              <a:rPr spc="-40" dirty="0"/>
              <a:t>Taraması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1446656"/>
            <a:ext cx="4844415" cy="39122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1940" marR="5715" indent="-269240" algn="just">
              <a:lnSpc>
                <a:spcPct val="80000"/>
              </a:lnSpc>
              <a:spcBef>
                <a:spcPts val="695"/>
              </a:spcBef>
              <a:buFont typeface="Arial"/>
              <a:buChar char="•"/>
              <a:tabLst>
                <a:tab pos="282575" algn="l"/>
              </a:tabLst>
            </a:pPr>
            <a:r>
              <a:rPr sz="2500" dirty="0">
                <a:latin typeface="Times New Roman"/>
                <a:cs typeface="Times New Roman"/>
              </a:rPr>
              <a:t>Literatür taramasında, öncelikle  </a:t>
            </a:r>
            <a:r>
              <a:rPr sz="2500" spc="-5" dirty="0">
                <a:latin typeface="Times New Roman"/>
                <a:cs typeface="Times New Roman"/>
              </a:rPr>
              <a:t>yeni </a:t>
            </a:r>
            <a:r>
              <a:rPr sz="2500" dirty="0">
                <a:latin typeface="Times New Roman"/>
                <a:cs typeface="Times New Roman"/>
              </a:rPr>
              <a:t>çalışmalardan </a:t>
            </a:r>
            <a:r>
              <a:rPr sz="2500" spc="-5" dirty="0">
                <a:latin typeface="Times New Roman"/>
                <a:cs typeface="Times New Roman"/>
              </a:rPr>
              <a:t>başlayıp </a:t>
            </a:r>
            <a:r>
              <a:rPr sz="2500" dirty="0">
                <a:latin typeface="Times New Roman"/>
                <a:cs typeface="Times New Roman"/>
              </a:rPr>
              <a:t>geriye  </a:t>
            </a:r>
            <a:r>
              <a:rPr sz="2500" spc="-5" dirty="0">
                <a:latin typeface="Times New Roman"/>
                <a:cs typeface="Times New Roman"/>
              </a:rPr>
              <a:t>doğru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gidilir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281940" indent="-269240">
              <a:lnSpc>
                <a:spcPct val="100000"/>
              </a:lnSpc>
              <a:buFont typeface="Arial"/>
              <a:buChar char="•"/>
              <a:tabLst>
                <a:tab pos="281940" algn="l"/>
                <a:tab pos="282575" algn="l"/>
                <a:tab pos="3825875" algn="l"/>
              </a:tabLst>
            </a:pPr>
            <a:r>
              <a:rPr sz="2500" spc="-5" dirty="0">
                <a:latin typeface="Times New Roman"/>
                <a:cs typeface="Times New Roman"/>
              </a:rPr>
              <a:t>Özet </a:t>
            </a:r>
            <a:r>
              <a:rPr sz="2500" spc="-10" dirty="0">
                <a:latin typeface="Times New Roman"/>
                <a:cs typeface="Times New Roman"/>
              </a:rPr>
              <a:t>kısmı</a:t>
            </a:r>
            <a:r>
              <a:rPr sz="2500" spc="9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varsa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öncelikle	okunur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281940" marR="5080" indent="-269240" algn="just">
              <a:lnSpc>
                <a:spcPts val="2400"/>
              </a:lnSpc>
              <a:buFont typeface="Arial"/>
              <a:buChar char="•"/>
              <a:tabLst>
                <a:tab pos="282575" algn="l"/>
              </a:tabLst>
            </a:pPr>
            <a:r>
              <a:rPr sz="2500" dirty="0">
                <a:latin typeface="Times New Roman"/>
                <a:cs typeface="Times New Roman"/>
              </a:rPr>
              <a:t>Birincil kaynaklara ulaşılmaya  </a:t>
            </a:r>
            <a:r>
              <a:rPr sz="2500" spc="-5" dirty="0">
                <a:latin typeface="Times New Roman"/>
                <a:cs typeface="Times New Roman"/>
              </a:rPr>
              <a:t>çalışılır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281940" marR="5080" indent="-269240" algn="just">
              <a:lnSpc>
                <a:spcPts val="2400"/>
              </a:lnSpc>
              <a:buFont typeface="Arial"/>
              <a:buChar char="•"/>
              <a:tabLst>
                <a:tab pos="282575" algn="l"/>
              </a:tabLst>
            </a:pPr>
            <a:r>
              <a:rPr sz="2500" spc="-5" dirty="0">
                <a:latin typeface="Times New Roman"/>
                <a:cs typeface="Times New Roman"/>
              </a:rPr>
              <a:t>Fotokopi </a:t>
            </a:r>
            <a:r>
              <a:rPr sz="2500" dirty="0">
                <a:latin typeface="Times New Roman"/>
                <a:cs typeface="Times New Roman"/>
              </a:rPr>
              <a:t>çektirmeden </a:t>
            </a:r>
            <a:r>
              <a:rPr sz="2500" spc="-5" dirty="0">
                <a:latin typeface="Times New Roman"/>
                <a:cs typeface="Times New Roman"/>
              </a:rPr>
              <a:t>önce </a:t>
            </a:r>
            <a:r>
              <a:rPr sz="2500" dirty="0">
                <a:latin typeface="Times New Roman"/>
                <a:cs typeface="Times New Roman"/>
              </a:rPr>
              <a:t>gerekli  </a:t>
            </a:r>
            <a:r>
              <a:rPr sz="2500" spc="-5" dirty="0">
                <a:latin typeface="Times New Roman"/>
                <a:cs typeface="Times New Roman"/>
              </a:rPr>
              <a:t>olup olmadığına karar</a:t>
            </a:r>
            <a:r>
              <a:rPr sz="2500" spc="8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verilir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65630" y="1665567"/>
            <a:ext cx="3259439" cy="3212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1871" y="1533144"/>
            <a:ext cx="3933825" cy="3557270"/>
          </a:xfrm>
          <a:custGeom>
            <a:avLst/>
            <a:gdLst/>
            <a:ahLst/>
            <a:cxnLst/>
            <a:rect l="l" t="t" r="r" b="b"/>
            <a:pathLst>
              <a:path w="3933825" h="3557270">
                <a:moveTo>
                  <a:pt x="0" y="3557016"/>
                </a:moveTo>
                <a:lnTo>
                  <a:pt x="3933444" y="3557016"/>
                </a:lnTo>
                <a:lnTo>
                  <a:pt x="3933444" y="0"/>
                </a:lnTo>
                <a:lnTo>
                  <a:pt x="0" y="0"/>
                </a:lnTo>
                <a:lnTo>
                  <a:pt x="0" y="3557016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4" cy="1130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2995" y="140207"/>
            <a:ext cx="5434583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74875" y="276224"/>
            <a:ext cx="4794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Literatür</a:t>
            </a:r>
            <a:r>
              <a:rPr sz="4000" spc="-25" dirty="0"/>
              <a:t> </a:t>
            </a:r>
            <a:r>
              <a:rPr sz="4000" spc="-10" dirty="0"/>
              <a:t>Kaynakları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134112" y="1269491"/>
            <a:ext cx="8542823" cy="4733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2587" y="129539"/>
            <a:ext cx="8878824" cy="1124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3483" y="131063"/>
            <a:ext cx="4642104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5032" y="266827"/>
            <a:ext cx="76530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Genel Kaynaklar</a:t>
            </a:r>
            <a:r>
              <a:rPr sz="4000" b="0" spc="-5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3100" b="0" spc="-5" dirty="0">
                <a:solidFill>
                  <a:srgbClr val="000000"/>
                </a:solidFill>
                <a:latin typeface="Arial"/>
                <a:cs typeface="Arial"/>
              </a:rPr>
              <a:t>İndeksler ve</a:t>
            </a:r>
            <a:r>
              <a:rPr sz="3100" b="0" spc="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100" b="0" spc="-10" dirty="0">
                <a:solidFill>
                  <a:srgbClr val="000000"/>
                </a:solidFill>
                <a:latin typeface="Arial"/>
                <a:cs typeface="Arial"/>
              </a:rPr>
              <a:t>dizinler</a:t>
            </a:r>
            <a:endParaRPr sz="3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2102" y="1594484"/>
            <a:ext cx="482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için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691" y="1594484"/>
            <a:ext cx="39484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7960" algn="l"/>
                <a:tab pos="1478915" algn="l"/>
                <a:tab pos="2973705" algn="l"/>
              </a:tabLst>
            </a:pP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ter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tür	tara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5" dirty="0">
                <a:latin typeface="Times New Roman"/>
                <a:cs typeface="Times New Roman"/>
              </a:rPr>
              <a:t>ı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ı	</a:t>
            </a:r>
            <a:r>
              <a:rPr sz="2400" spc="-15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ap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ak  farklı stratejiler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bulunur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691" y="2837764"/>
            <a:ext cx="4633595" cy="2367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7960" algn="l"/>
              </a:tabLst>
            </a:pPr>
            <a:r>
              <a:rPr sz="2400" spc="-5" dirty="0">
                <a:latin typeface="Times New Roman"/>
                <a:cs typeface="Times New Roman"/>
              </a:rPr>
              <a:t>Öncelikle, araştırma </a:t>
            </a:r>
            <a:r>
              <a:rPr sz="2400" dirty="0">
                <a:latin typeface="Times New Roman"/>
                <a:cs typeface="Times New Roman"/>
              </a:rPr>
              <a:t>konusuna  </a:t>
            </a:r>
            <a:r>
              <a:rPr sz="2400" spc="-5" dirty="0">
                <a:latin typeface="Times New Roman"/>
                <a:cs typeface="Times New Roman"/>
              </a:rPr>
              <a:t>ilişkin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anahtar kelimelerin</a:t>
            </a:r>
            <a:r>
              <a:rPr sz="2400" spc="4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listesini  çıkarmak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gerekir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187960" marR="5080" indent="-17526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7960" algn="l"/>
              </a:tabLst>
            </a:pPr>
            <a:r>
              <a:rPr sz="2400" spc="-5" dirty="0">
                <a:latin typeface="Times New Roman"/>
                <a:cs typeface="Times New Roman"/>
              </a:rPr>
              <a:t>Ardından indeks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dizinlerde </a:t>
            </a:r>
            <a:r>
              <a:rPr sz="2400" dirty="0">
                <a:latin typeface="Times New Roman"/>
                <a:cs typeface="Times New Roman"/>
              </a:rPr>
              <a:t>bu  anahtar kelimeler ile </a:t>
            </a:r>
            <a:r>
              <a:rPr sz="2400" spc="-5" dirty="0">
                <a:latin typeface="Times New Roman"/>
                <a:cs typeface="Times New Roman"/>
              </a:rPr>
              <a:t>arama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yapılır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07735" y="1571244"/>
            <a:ext cx="3390900" cy="368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4" cy="1068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84220" y="187452"/>
            <a:ext cx="2607564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55872" y="308228"/>
            <a:ext cx="2032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İn</a:t>
            </a:r>
            <a:r>
              <a:rPr spc="-15" dirty="0"/>
              <a:t>d</a:t>
            </a:r>
            <a:r>
              <a:rPr spc="-5" dirty="0"/>
              <a:t>eksler</a:t>
            </a:r>
          </a:p>
        </p:txBody>
      </p:sp>
      <p:sp>
        <p:nvSpPr>
          <p:cNvPr id="5" name="object 5"/>
          <p:cNvSpPr/>
          <p:nvPr/>
        </p:nvSpPr>
        <p:spPr>
          <a:xfrm>
            <a:off x="509016" y="1367027"/>
            <a:ext cx="8125968" cy="5172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4" cy="1019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02992" y="140207"/>
            <a:ext cx="4098035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74645" y="259791"/>
            <a:ext cx="33966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Web </a:t>
            </a:r>
            <a:r>
              <a:rPr spc="-10" dirty="0"/>
              <a:t>of</a:t>
            </a:r>
            <a:r>
              <a:rPr spc="-45" dirty="0"/>
              <a:t> </a:t>
            </a:r>
            <a:r>
              <a:rPr dirty="0"/>
              <a:t>Science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1691" y="1279563"/>
            <a:ext cx="4051300" cy="486156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187960" algn="l"/>
              </a:tabLst>
            </a:pPr>
            <a:r>
              <a:rPr sz="2200" spc="-5" dirty="0">
                <a:solidFill>
                  <a:srgbClr val="0000FF"/>
                </a:solidFill>
                <a:latin typeface="Times New Roman"/>
                <a:cs typeface="Times New Roman"/>
              </a:rPr>
              <a:t>Dünya’nın en güçlü atıf</a:t>
            </a:r>
            <a:r>
              <a:rPr sz="22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FF"/>
                </a:solidFill>
                <a:latin typeface="Times New Roman"/>
                <a:cs typeface="Times New Roman"/>
              </a:rPr>
              <a:t>indeksidir</a:t>
            </a:r>
            <a:endParaRPr sz="2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1900" spc="-5" dirty="0">
                <a:latin typeface="Times New Roman"/>
                <a:cs typeface="Times New Roman"/>
              </a:rPr>
              <a:t>~12,000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Times New Roman"/>
                <a:cs typeface="Times New Roman"/>
              </a:rPr>
              <a:t>dergi</a:t>
            </a:r>
            <a:endParaRPr sz="19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900" spc="-10" dirty="0">
                <a:latin typeface="Times New Roman"/>
                <a:cs typeface="Times New Roman"/>
              </a:rPr>
              <a:t>~55 milyon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Times New Roman"/>
                <a:cs typeface="Times New Roman"/>
              </a:rPr>
              <a:t>makale</a:t>
            </a:r>
            <a:endParaRPr sz="19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65"/>
              </a:spcBef>
            </a:pPr>
            <a:r>
              <a:rPr sz="1900" spc="-5" dirty="0">
                <a:latin typeface="Times New Roman"/>
                <a:cs typeface="Times New Roman"/>
              </a:rPr>
              <a:t>~950 milyon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Times New Roman"/>
                <a:cs typeface="Times New Roman"/>
              </a:rPr>
              <a:t>atıf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0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Char char="•"/>
              <a:tabLst>
                <a:tab pos="187960" algn="l"/>
              </a:tabLst>
            </a:pPr>
            <a:r>
              <a:rPr sz="2200" spc="-30" dirty="0">
                <a:solidFill>
                  <a:srgbClr val="0000FF"/>
                </a:solidFill>
                <a:latin typeface="Times New Roman"/>
                <a:cs typeface="Times New Roman"/>
              </a:rPr>
              <a:t>115 </a:t>
            </a:r>
            <a:r>
              <a:rPr sz="2200" dirty="0">
                <a:solidFill>
                  <a:srgbClr val="0000FF"/>
                </a:solidFill>
                <a:latin typeface="Times New Roman"/>
                <a:cs typeface="Times New Roman"/>
              </a:rPr>
              <a:t>yıllık </a:t>
            </a:r>
            <a:r>
              <a:rPr sz="2200" spc="-5" dirty="0">
                <a:solidFill>
                  <a:srgbClr val="0000FF"/>
                </a:solidFill>
                <a:latin typeface="Times New Roman"/>
                <a:cs typeface="Times New Roman"/>
              </a:rPr>
              <a:t>derin</a:t>
            </a:r>
            <a:r>
              <a:rPr sz="22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FF"/>
                </a:solidFill>
                <a:latin typeface="Times New Roman"/>
                <a:cs typeface="Times New Roman"/>
              </a:rPr>
              <a:t>kapsam</a:t>
            </a:r>
            <a:endParaRPr sz="2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  <a:tabLst>
                <a:tab pos="756285" algn="l"/>
              </a:tabLst>
            </a:pPr>
            <a:r>
              <a:rPr sz="1900" spc="-5" dirty="0">
                <a:solidFill>
                  <a:srgbClr val="FF8000"/>
                </a:solidFill>
                <a:latin typeface="Arial"/>
                <a:cs typeface="Arial"/>
              </a:rPr>
              <a:t>–	</a:t>
            </a:r>
            <a:r>
              <a:rPr sz="1900" spc="-5" dirty="0">
                <a:solidFill>
                  <a:srgbClr val="FF0000"/>
                </a:solidFill>
                <a:latin typeface="Times New Roman"/>
                <a:cs typeface="Times New Roman"/>
              </a:rPr>
              <a:t>Makaleler: </a:t>
            </a:r>
            <a:r>
              <a:rPr sz="1900" spc="-5" dirty="0">
                <a:solidFill>
                  <a:srgbClr val="4A4A4A"/>
                </a:solidFill>
                <a:latin typeface="Times New Roman"/>
                <a:cs typeface="Times New Roman"/>
              </a:rPr>
              <a:t>(1898 –</a:t>
            </a:r>
            <a:r>
              <a:rPr sz="1900" spc="-30" dirty="0">
                <a:solidFill>
                  <a:srgbClr val="4A4A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A4A4A"/>
                </a:solidFill>
                <a:latin typeface="Times New Roman"/>
                <a:cs typeface="Times New Roman"/>
              </a:rPr>
              <a:t>2013)</a:t>
            </a:r>
            <a:endParaRPr sz="19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  <a:tabLst>
                <a:tab pos="756285" algn="l"/>
                <a:tab pos="1841500" algn="l"/>
              </a:tabLst>
            </a:pPr>
            <a:r>
              <a:rPr sz="1900" spc="-5" dirty="0">
                <a:solidFill>
                  <a:srgbClr val="FF8000"/>
                </a:solidFill>
                <a:latin typeface="Arial"/>
                <a:cs typeface="Arial"/>
              </a:rPr>
              <a:t>–	</a:t>
            </a:r>
            <a:r>
              <a:rPr sz="1900" spc="-5" dirty="0">
                <a:solidFill>
                  <a:srgbClr val="FF0000"/>
                </a:solidFill>
                <a:latin typeface="Times New Roman"/>
                <a:cs typeface="Times New Roman"/>
              </a:rPr>
              <a:t>Atıflar:	</a:t>
            </a:r>
            <a:r>
              <a:rPr sz="1900" spc="-5" dirty="0">
                <a:solidFill>
                  <a:srgbClr val="4A4A4A"/>
                </a:solidFill>
                <a:latin typeface="Times New Roman"/>
                <a:cs typeface="Times New Roman"/>
              </a:rPr>
              <a:t>(1898 –</a:t>
            </a:r>
            <a:r>
              <a:rPr sz="1900" spc="-55" dirty="0">
                <a:solidFill>
                  <a:srgbClr val="4A4A4A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A4A4A"/>
                </a:solidFill>
                <a:latin typeface="Times New Roman"/>
                <a:cs typeface="Times New Roman"/>
              </a:rPr>
              <a:t>2013)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00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Char char="•"/>
              <a:tabLst>
                <a:tab pos="187960" algn="l"/>
              </a:tabLst>
            </a:pPr>
            <a:r>
              <a:rPr sz="2200" spc="-5" dirty="0">
                <a:solidFill>
                  <a:srgbClr val="0000FF"/>
                </a:solidFill>
                <a:latin typeface="Times New Roman"/>
                <a:cs typeface="Times New Roman"/>
              </a:rPr>
              <a:t>İçerik</a:t>
            </a:r>
            <a:endParaRPr sz="2200">
              <a:latin typeface="Times New Roman"/>
              <a:cs typeface="Times New Roman"/>
            </a:endParaRPr>
          </a:p>
          <a:p>
            <a:pPr marL="817244" lvl="1" indent="-17208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817880" algn="l"/>
              </a:tabLst>
            </a:pPr>
            <a:r>
              <a:rPr sz="1900" spc="-10" dirty="0">
                <a:latin typeface="Times New Roman"/>
                <a:cs typeface="Times New Roman"/>
              </a:rPr>
              <a:t>Dergiler</a:t>
            </a:r>
            <a:endParaRPr sz="1900">
              <a:latin typeface="Times New Roman"/>
              <a:cs typeface="Times New Roman"/>
            </a:endParaRPr>
          </a:p>
          <a:p>
            <a:pPr marL="817244" lvl="1" indent="-172085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817880" algn="l"/>
              </a:tabLst>
            </a:pPr>
            <a:r>
              <a:rPr sz="1900" spc="-5" dirty="0">
                <a:latin typeface="Times New Roman"/>
                <a:cs typeface="Times New Roman"/>
              </a:rPr>
              <a:t>Konferans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Bildirileri</a:t>
            </a:r>
            <a:endParaRPr sz="1900">
              <a:latin typeface="Times New Roman"/>
              <a:cs typeface="Times New Roman"/>
            </a:endParaRPr>
          </a:p>
          <a:p>
            <a:pPr marL="817244" lvl="1" indent="-17208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817880" algn="l"/>
              </a:tabLst>
            </a:pPr>
            <a:r>
              <a:rPr sz="1900" spc="-5" dirty="0">
                <a:latin typeface="Times New Roman"/>
                <a:cs typeface="Times New Roman"/>
              </a:rPr>
              <a:t>Kitaplar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60035" y="1484375"/>
            <a:ext cx="4236720" cy="3889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4" cy="1068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50135" y="187452"/>
            <a:ext cx="5477256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1535" y="308228"/>
            <a:ext cx="4902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Science </a:t>
            </a:r>
            <a:r>
              <a:rPr dirty="0"/>
              <a:t>Citation</a:t>
            </a:r>
            <a:r>
              <a:rPr spc="-55" dirty="0"/>
              <a:t> </a:t>
            </a:r>
            <a:r>
              <a:rPr spc="-5" dirty="0"/>
              <a:t>Index</a:t>
            </a:r>
          </a:p>
        </p:txBody>
      </p:sp>
      <p:sp>
        <p:nvSpPr>
          <p:cNvPr id="5" name="object 5"/>
          <p:cNvSpPr/>
          <p:nvPr/>
        </p:nvSpPr>
        <p:spPr>
          <a:xfrm>
            <a:off x="356615" y="1286255"/>
            <a:ext cx="8572500" cy="5356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92964"/>
            <a:ext cx="8878824" cy="112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78935" y="94488"/>
            <a:ext cx="1822704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81069" y="230886"/>
            <a:ext cx="11842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Gir</a:t>
            </a:r>
            <a:r>
              <a:rPr sz="4000" spc="5" dirty="0"/>
              <a:t>i</a:t>
            </a:r>
            <a:r>
              <a:rPr sz="4000" spc="-5" dirty="0"/>
              <a:t>ş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78739" y="1453133"/>
            <a:ext cx="207898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94310" algn="l"/>
              </a:tabLst>
            </a:pP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Literatür</a:t>
            </a:r>
            <a:r>
              <a:rPr sz="2000" spc="-10" dirty="0">
                <a:latin typeface="Times New Roman"/>
                <a:cs typeface="Times New Roman"/>
              </a:rPr>
              <a:t>,</a:t>
            </a:r>
            <a:r>
              <a:rPr sz="2000" spc="3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bilimsel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9566" y="1453133"/>
            <a:ext cx="12706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75994" algn="l"/>
              </a:tabLst>
            </a:pP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5" dirty="0">
                <a:latin typeface="Times New Roman"/>
                <a:cs typeface="Times New Roman"/>
              </a:rPr>
              <a:t>d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,	b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1275" y="1453133"/>
            <a:ext cx="5619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bil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2672" y="1453133"/>
            <a:ext cx="7289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5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1757933"/>
            <a:ext cx="5273675" cy="2129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3675" marR="5080">
              <a:lnSpc>
                <a:spcPct val="100000"/>
              </a:lnSpc>
              <a:spcBef>
                <a:spcPts val="105"/>
              </a:spcBef>
              <a:tabLst>
                <a:tab pos="1076325" algn="l"/>
                <a:tab pos="2372995" algn="l"/>
                <a:tab pos="2567305" algn="l"/>
                <a:tab pos="3275965" algn="l"/>
                <a:tab pos="3995420" algn="l"/>
                <a:tab pos="4865370" algn="l"/>
              </a:tabLst>
            </a:pPr>
            <a:r>
              <a:rPr sz="2000" dirty="0">
                <a:latin typeface="Times New Roman"/>
                <a:cs typeface="Times New Roman"/>
              </a:rPr>
              <a:t>çeş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	konu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ar</a:t>
            </a:r>
            <a:r>
              <a:rPr sz="2000" spc="-15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		k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p,	d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4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gi,	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aka</a:t>
            </a:r>
            <a:r>
              <a:rPr sz="2000" spc="-1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	g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bi  </a:t>
            </a:r>
            <a:r>
              <a:rPr sz="2000" spc="-5" dirty="0">
                <a:latin typeface="Times New Roman"/>
                <a:cs typeface="Times New Roman"/>
              </a:rPr>
              <a:t>yapıtların 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tamamını	</a:t>
            </a:r>
            <a:r>
              <a:rPr sz="2000" dirty="0">
                <a:latin typeface="Times New Roman"/>
                <a:cs typeface="Times New Roman"/>
              </a:rPr>
              <a:t>ifade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eder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193675" indent="-180975">
              <a:lnSpc>
                <a:spcPct val="100000"/>
              </a:lnSpc>
              <a:buFont typeface="Arial"/>
              <a:buChar char="•"/>
              <a:tabLst>
                <a:tab pos="194310" algn="l"/>
                <a:tab pos="688975" algn="l"/>
                <a:tab pos="1268095" algn="l"/>
                <a:tab pos="2144395" algn="l"/>
                <a:tab pos="2527300" algn="l"/>
                <a:tab pos="3556000" algn="l"/>
              </a:tabLst>
            </a:pPr>
            <a:r>
              <a:rPr sz="2000" spc="-70" dirty="0">
                <a:latin typeface="Times New Roman"/>
                <a:cs typeface="Times New Roman"/>
              </a:rPr>
              <a:t>Var	</a:t>
            </a:r>
            <a:r>
              <a:rPr sz="2000" spc="-5" dirty="0">
                <a:latin typeface="Times New Roman"/>
                <a:cs typeface="Times New Roman"/>
              </a:rPr>
              <a:t>olan	</a:t>
            </a:r>
            <a:r>
              <a:rPr sz="2000" dirty="0">
                <a:latin typeface="Times New Roman"/>
                <a:cs typeface="Times New Roman"/>
              </a:rPr>
              <a:t>kaynak	ve	</a:t>
            </a:r>
            <a:r>
              <a:rPr sz="2000" spc="-5" dirty="0">
                <a:latin typeface="Times New Roman"/>
                <a:cs typeface="Times New Roman"/>
              </a:rPr>
              <a:t>belgeleri	inceleyerek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bilgi</a:t>
            </a:r>
            <a:endParaRPr sz="2000">
              <a:latin typeface="Times New Roman"/>
              <a:cs typeface="Times New Roman"/>
            </a:endParaRPr>
          </a:p>
          <a:p>
            <a:pPr marL="193675" marR="5080">
              <a:lnSpc>
                <a:spcPct val="100000"/>
              </a:lnSpc>
              <a:tabLst>
                <a:tab pos="3300095" algn="l"/>
              </a:tabLst>
            </a:pPr>
            <a:r>
              <a:rPr sz="2000" u="sng" spc="-5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kaynağını  belirleme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3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veri	toplamaya 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literatür  tarama </a:t>
            </a:r>
            <a:r>
              <a:rPr sz="2000" dirty="0">
                <a:latin typeface="Times New Roman"/>
                <a:cs typeface="Times New Roman"/>
              </a:rPr>
              <a:t>denir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5971" y="4440682"/>
            <a:ext cx="12649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probleminin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4440682"/>
            <a:ext cx="36734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5080" indent="-1809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310" algn="l"/>
                <a:tab pos="1440815" algn="l"/>
                <a:tab pos="2719705" algn="l"/>
              </a:tabLst>
            </a:pPr>
            <a:r>
              <a:rPr sz="2000" dirty="0">
                <a:latin typeface="Times New Roman"/>
                <a:cs typeface="Times New Roman"/>
              </a:rPr>
              <a:t>Li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era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ür	t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,	ara</a:t>
            </a:r>
            <a:r>
              <a:rPr sz="2000" spc="-10" dirty="0">
                <a:latin typeface="Times New Roman"/>
                <a:cs typeface="Times New Roman"/>
              </a:rPr>
              <a:t>ş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ır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  </a:t>
            </a:r>
            <a:r>
              <a:rPr sz="2000" spc="-5" dirty="0">
                <a:latin typeface="Times New Roman"/>
                <a:cs typeface="Times New Roman"/>
              </a:rPr>
              <a:t>tanımlanması </a:t>
            </a:r>
            <a:r>
              <a:rPr sz="2000" dirty="0">
                <a:latin typeface="Times New Roman"/>
                <a:cs typeface="Times New Roman"/>
              </a:rPr>
              <a:t>sürecinde</a:t>
            </a:r>
            <a:r>
              <a:rPr sz="2000" spc="4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başlar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5629757"/>
            <a:ext cx="49447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4310" algn="l"/>
              </a:tabLst>
            </a:pPr>
            <a:r>
              <a:rPr sz="2000" spc="-5" dirty="0">
                <a:latin typeface="Times New Roman"/>
                <a:cs typeface="Times New Roman"/>
              </a:rPr>
              <a:t>Araştırma </a:t>
            </a:r>
            <a:r>
              <a:rPr sz="2000" dirty="0">
                <a:latin typeface="Times New Roman"/>
                <a:cs typeface="Times New Roman"/>
              </a:rPr>
              <a:t>sürecinin </a:t>
            </a:r>
            <a:r>
              <a:rPr sz="2000" spc="-5" dirty="0">
                <a:latin typeface="Times New Roman"/>
                <a:cs typeface="Times New Roman"/>
              </a:rPr>
              <a:t>tamamında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gerçekleştirilir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96695" y="1429100"/>
            <a:ext cx="3447303" cy="3380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ts val="141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4" cy="1068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6027" y="187452"/>
            <a:ext cx="4181855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7428" y="187452"/>
            <a:ext cx="3622548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57427" y="308228"/>
            <a:ext cx="6628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Social Sciences </a:t>
            </a:r>
            <a:r>
              <a:rPr dirty="0"/>
              <a:t>Citation</a:t>
            </a:r>
            <a:r>
              <a:rPr spc="-25" dirty="0"/>
              <a:t> </a:t>
            </a:r>
            <a:r>
              <a:rPr spc="-5" dirty="0"/>
              <a:t>Index</a:t>
            </a:r>
          </a:p>
        </p:txBody>
      </p:sp>
      <p:sp>
        <p:nvSpPr>
          <p:cNvPr id="6" name="object 6"/>
          <p:cNvSpPr/>
          <p:nvPr/>
        </p:nvSpPr>
        <p:spPr>
          <a:xfrm>
            <a:off x="284988" y="1214627"/>
            <a:ext cx="8644128" cy="5428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68580"/>
            <a:ext cx="8878824" cy="1014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47900" y="70103"/>
            <a:ext cx="4680204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9298" y="190322"/>
            <a:ext cx="4108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Web </a:t>
            </a:r>
            <a:r>
              <a:rPr dirty="0"/>
              <a:t>of</a:t>
            </a:r>
            <a:r>
              <a:rPr spc="-15" dirty="0"/>
              <a:t> </a:t>
            </a:r>
            <a:r>
              <a:rPr spc="-5" dirty="0"/>
              <a:t>Knowledge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42959" y="6460980"/>
            <a:ext cx="1524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21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383" y="981455"/>
            <a:ext cx="9095232" cy="5876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05155"/>
            <a:ext cx="8878824" cy="101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9116" y="106679"/>
            <a:ext cx="6559296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0514" y="226821"/>
            <a:ext cx="5982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Tarama </a:t>
            </a:r>
            <a:r>
              <a:rPr spc="-5" dirty="0"/>
              <a:t>Kuralları ve</a:t>
            </a:r>
            <a:r>
              <a:rPr spc="-55" dirty="0"/>
              <a:t> </a:t>
            </a:r>
            <a:r>
              <a:rPr spc="-5" dirty="0"/>
              <a:t>İpuçları</a:t>
            </a:r>
          </a:p>
        </p:txBody>
      </p:sp>
      <p:sp>
        <p:nvSpPr>
          <p:cNvPr id="5" name="object 5"/>
          <p:cNvSpPr/>
          <p:nvPr/>
        </p:nvSpPr>
        <p:spPr>
          <a:xfrm>
            <a:off x="467868" y="1341119"/>
            <a:ext cx="8353043" cy="4896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3" cy="1022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9116" y="141731"/>
            <a:ext cx="4934712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43371" y="141731"/>
            <a:ext cx="2225039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80514" y="262890"/>
            <a:ext cx="5985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Tarama </a:t>
            </a:r>
            <a:r>
              <a:rPr spc="-5" dirty="0"/>
              <a:t>Kuralları ve</a:t>
            </a:r>
            <a:r>
              <a:rPr spc="-35" dirty="0"/>
              <a:t> </a:t>
            </a:r>
            <a:r>
              <a:rPr spc="-5" dirty="0"/>
              <a:t>İpuçları</a:t>
            </a:r>
          </a:p>
        </p:txBody>
      </p:sp>
      <p:sp>
        <p:nvSpPr>
          <p:cNvPr id="6" name="object 6"/>
          <p:cNvSpPr/>
          <p:nvPr/>
        </p:nvSpPr>
        <p:spPr>
          <a:xfrm>
            <a:off x="715819" y="1731064"/>
            <a:ext cx="6622000" cy="2328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05155"/>
            <a:ext cx="8878824" cy="101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988" y="106679"/>
            <a:ext cx="7082027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18386" y="226821"/>
            <a:ext cx="6503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WOS’ta Kullanılan</a:t>
            </a:r>
            <a:r>
              <a:rPr spc="-45" dirty="0"/>
              <a:t> </a:t>
            </a:r>
            <a:r>
              <a:rPr spc="-5" dirty="0"/>
              <a:t>Karakterler</a:t>
            </a:r>
          </a:p>
        </p:txBody>
      </p:sp>
      <p:sp>
        <p:nvSpPr>
          <p:cNvPr id="5" name="object 5"/>
          <p:cNvSpPr/>
          <p:nvPr/>
        </p:nvSpPr>
        <p:spPr>
          <a:xfrm>
            <a:off x="143255" y="1205483"/>
            <a:ext cx="8857488" cy="5129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5636" y="1197863"/>
            <a:ext cx="8872855" cy="5166360"/>
          </a:xfrm>
          <a:custGeom>
            <a:avLst/>
            <a:gdLst/>
            <a:ahLst/>
            <a:cxnLst/>
            <a:rect l="l" t="t" r="r" b="b"/>
            <a:pathLst>
              <a:path w="8872855" h="5166360">
                <a:moveTo>
                  <a:pt x="0" y="5166360"/>
                </a:moveTo>
                <a:lnTo>
                  <a:pt x="8872728" y="5166360"/>
                </a:lnTo>
                <a:lnTo>
                  <a:pt x="8872728" y="0"/>
                </a:lnTo>
                <a:lnTo>
                  <a:pt x="0" y="0"/>
                </a:lnTo>
                <a:lnTo>
                  <a:pt x="0" y="5166360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05155"/>
            <a:ext cx="8878824" cy="101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6883" y="106679"/>
            <a:ext cx="285292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29355" y="106679"/>
            <a:ext cx="2910840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39740" y="106679"/>
            <a:ext cx="2659380" cy="1011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48257" y="226821"/>
            <a:ext cx="6647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Taramada </a:t>
            </a:r>
            <a:r>
              <a:rPr spc="-5" dirty="0"/>
              <a:t>Kullanılan</a:t>
            </a:r>
            <a:r>
              <a:rPr spc="-50" dirty="0"/>
              <a:t> </a:t>
            </a:r>
            <a:r>
              <a:rPr spc="-5" dirty="0"/>
              <a:t>Bağlaçlar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42959" y="6460980"/>
            <a:ext cx="1524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255" y="1014983"/>
            <a:ext cx="8677656" cy="5705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8684" y="1010411"/>
            <a:ext cx="8686800" cy="5715000"/>
          </a:xfrm>
          <a:custGeom>
            <a:avLst/>
            <a:gdLst/>
            <a:ahLst/>
            <a:cxnLst/>
            <a:rect l="l" t="t" r="r" b="b"/>
            <a:pathLst>
              <a:path w="8686800" h="5715000">
                <a:moveTo>
                  <a:pt x="0" y="5715000"/>
                </a:moveTo>
                <a:lnTo>
                  <a:pt x="8686800" y="5715000"/>
                </a:lnTo>
                <a:lnTo>
                  <a:pt x="86868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ln w="91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92964"/>
            <a:ext cx="8878824" cy="112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40608" y="94488"/>
            <a:ext cx="2499360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42740" y="230886"/>
            <a:ext cx="1858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Dizinler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78739" y="1375410"/>
            <a:ext cx="19373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940" indent="-26924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81940" algn="l"/>
                <a:tab pos="282575" algn="l"/>
              </a:tabLst>
            </a:pPr>
            <a:r>
              <a:rPr sz="2500" spc="-5" dirty="0">
                <a:latin typeface="Times New Roman"/>
                <a:cs typeface="Times New Roman"/>
              </a:rPr>
              <a:t>İn</a:t>
            </a:r>
            <a:r>
              <a:rPr sz="2500" dirty="0">
                <a:latin typeface="Times New Roman"/>
                <a:cs typeface="Times New Roman"/>
              </a:rPr>
              <a:t>d</a:t>
            </a:r>
            <a:r>
              <a:rPr sz="2500" spc="-5" dirty="0">
                <a:latin typeface="Times New Roman"/>
                <a:cs typeface="Times New Roman"/>
              </a:rPr>
              <a:t>ek</a:t>
            </a:r>
            <a:r>
              <a:rPr sz="2500" dirty="0">
                <a:latin typeface="Times New Roman"/>
                <a:cs typeface="Times New Roman"/>
              </a:rPr>
              <a:t>s</a:t>
            </a:r>
            <a:r>
              <a:rPr sz="2500" spc="-5" dirty="0">
                <a:latin typeface="Times New Roman"/>
                <a:cs typeface="Times New Roman"/>
              </a:rPr>
              <a:t>l</a:t>
            </a:r>
            <a:r>
              <a:rPr sz="2500" dirty="0">
                <a:latin typeface="Times New Roman"/>
                <a:cs typeface="Times New Roman"/>
              </a:rPr>
              <a:t>e</a:t>
            </a:r>
            <a:r>
              <a:rPr sz="2500" spc="-5" dirty="0">
                <a:latin typeface="Times New Roman"/>
                <a:cs typeface="Times New Roman"/>
              </a:rPr>
              <a:t>r</a:t>
            </a:r>
            <a:r>
              <a:rPr sz="2500" dirty="0">
                <a:latin typeface="Times New Roman"/>
                <a:cs typeface="Times New Roman"/>
              </a:rPr>
              <a:t>de</a:t>
            </a:r>
            <a:r>
              <a:rPr sz="2500" spc="-5" dirty="0">
                <a:latin typeface="Times New Roman"/>
                <a:cs typeface="Times New Roman"/>
              </a:rPr>
              <a:t>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27502" y="1375410"/>
            <a:ext cx="7137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Times New Roman"/>
                <a:cs typeface="Times New Roman"/>
              </a:rPr>
              <a:t>far</a:t>
            </a:r>
            <a:r>
              <a:rPr sz="2500" spc="5" dirty="0">
                <a:latin typeface="Times New Roman"/>
                <a:cs typeface="Times New Roman"/>
              </a:rPr>
              <a:t>k</a:t>
            </a:r>
            <a:r>
              <a:rPr sz="2500" spc="-5" dirty="0">
                <a:latin typeface="Times New Roman"/>
                <a:cs typeface="Times New Roman"/>
              </a:rPr>
              <a:t>lı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51859" y="1375410"/>
            <a:ext cx="8991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Times New Roman"/>
                <a:cs typeface="Times New Roman"/>
              </a:rPr>
              <a:t>o</a:t>
            </a:r>
            <a:r>
              <a:rPr sz="2500" spc="5" dirty="0">
                <a:latin typeface="Times New Roman"/>
                <a:cs typeface="Times New Roman"/>
              </a:rPr>
              <a:t>l</a:t>
            </a:r>
            <a:r>
              <a:rPr sz="2500" dirty="0">
                <a:latin typeface="Times New Roman"/>
                <a:cs typeface="Times New Roman"/>
              </a:rPr>
              <a:t>a</a:t>
            </a:r>
            <a:r>
              <a:rPr sz="2500" spc="-5" dirty="0">
                <a:latin typeface="Times New Roman"/>
                <a:cs typeface="Times New Roman"/>
              </a:rPr>
              <a:t>rak,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8488" y="1680210"/>
            <a:ext cx="35306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02105" algn="l"/>
                <a:tab pos="2742565" algn="l"/>
              </a:tabLst>
            </a:pPr>
            <a:r>
              <a:rPr sz="2500" spc="-15" dirty="0">
                <a:latin typeface="Times New Roman"/>
                <a:cs typeface="Times New Roman"/>
              </a:rPr>
              <a:t>m</a:t>
            </a:r>
            <a:r>
              <a:rPr sz="2500" dirty="0">
                <a:latin typeface="Times New Roman"/>
                <a:cs typeface="Times New Roman"/>
              </a:rPr>
              <a:t>a</a:t>
            </a:r>
            <a:r>
              <a:rPr sz="2500" spc="5" dirty="0">
                <a:latin typeface="Times New Roman"/>
                <a:cs typeface="Times New Roman"/>
              </a:rPr>
              <a:t>k</a:t>
            </a:r>
            <a:r>
              <a:rPr sz="2500" spc="-5" dirty="0">
                <a:latin typeface="Times New Roman"/>
                <a:cs typeface="Times New Roman"/>
              </a:rPr>
              <a:t>a</a:t>
            </a:r>
            <a:r>
              <a:rPr sz="2500" dirty="0">
                <a:latin typeface="Times New Roman"/>
                <a:cs typeface="Times New Roman"/>
              </a:rPr>
              <a:t>l</a:t>
            </a:r>
            <a:r>
              <a:rPr sz="2500" spc="-5" dirty="0">
                <a:latin typeface="Times New Roman"/>
                <a:cs typeface="Times New Roman"/>
              </a:rPr>
              <a:t>e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adı,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y</a:t>
            </a:r>
            <a:r>
              <a:rPr sz="2500" dirty="0">
                <a:latin typeface="Times New Roman"/>
                <a:cs typeface="Times New Roman"/>
              </a:rPr>
              <a:t>a</a:t>
            </a:r>
            <a:r>
              <a:rPr sz="2500" spc="-5" dirty="0">
                <a:latin typeface="Times New Roman"/>
                <a:cs typeface="Times New Roman"/>
              </a:rPr>
              <a:t>zarı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8488" y="1680210"/>
            <a:ext cx="4504690" cy="7112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indent="4179570">
              <a:lnSpc>
                <a:spcPts val="2400"/>
              </a:lnSpc>
              <a:spcBef>
                <a:spcPts val="675"/>
              </a:spcBef>
              <a:tabLst>
                <a:tab pos="2178050" algn="l"/>
                <a:tab pos="2872105" algn="l"/>
                <a:tab pos="4170679" algn="l"/>
              </a:tabLst>
            </a:pPr>
            <a:r>
              <a:rPr sz="2500" spc="-5" dirty="0">
                <a:latin typeface="Times New Roman"/>
                <a:cs typeface="Times New Roman"/>
              </a:rPr>
              <a:t>ve  yay</a:t>
            </a:r>
            <a:r>
              <a:rPr sz="2500" dirty="0">
                <a:latin typeface="Times New Roman"/>
                <a:cs typeface="Times New Roman"/>
              </a:rPr>
              <a:t>ı</a:t>
            </a:r>
            <a:r>
              <a:rPr sz="2500" spc="-5" dirty="0">
                <a:latin typeface="Times New Roman"/>
                <a:cs typeface="Times New Roman"/>
              </a:rPr>
              <a:t>n</a:t>
            </a:r>
            <a:r>
              <a:rPr sz="2500" spc="5" dirty="0">
                <a:latin typeface="Times New Roman"/>
                <a:cs typeface="Times New Roman"/>
              </a:rPr>
              <a:t>l</a:t>
            </a:r>
            <a:r>
              <a:rPr sz="2500" spc="-5" dirty="0">
                <a:latin typeface="Times New Roman"/>
                <a:cs typeface="Times New Roman"/>
              </a:rPr>
              <a:t>andı</a:t>
            </a:r>
            <a:r>
              <a:rPr sz="2500" dirty="0">
                <a:latin typeface="Times New Roman"/>
                <a:cs typeface="Times New Roman"/>
              </a:rPr>
              <a:t>ğ</a:t>
            </a:r>
            <a:r>
              <a:rPr sz="2500" spc="-5" dirty="0">
                <a:latin typeface="Times New Roman"/>
                <a:cs typeface="Times New Roman"/>
              </a:rPr>
              <a:t>ı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y</a:t>
            </a:r>
            <a:r>
              <a:rPr sz="2500" spc="5" dirty="0">
                <a:latin typeface="Times New Roman"/>
                <a:cs typeface="Times New Roman"/>
              </a:rPr>
              <a:t>e</a:t>
            </a:r>
            <a:r>
              <a:rPr sz="2500" spc="-5" dirty="0">
                <a:latin typeface="Times New Roman"/>
                <a:cs typeface="Times New Roman"/>
              </a:rPr>
              <a:t>r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5" dirty="0">
                <a:latin typeface="Times New Roman"/>
                <a:cs typeface="Times New Roman"/>
              </a:rPr>
              <a:t>b</a:t>
            </a:r>
            <a:r>
              <a:rPr sz="2500" spc="-5" dirty="0">
                <a:latin typeface="Times New Roman"/>
                <a:cs typeface="Times New Roman"/>
              </a:rPr>
              <a:t>ilgi</a:t>
            </a:r>
            <a:r>
              <a:rPr sz="2500" spc="10" dirty="0">
                <a:latin typeface="Times New Roman"/>
                <a:cs typeface="Times New Roman"/>
              </a:rPr>
              <a:t>l</a:t>
            </a:r>
            <a:r>
              <a:rPr sz="2500" dirty="0">
                <a:latin typeface="Times New Roman"/>
                <a:cs typeface="Times New Roman"/>
              </a:rPr>
              <a:t>e</a:t>
            </a:r>
            <a:r>
              <a:rPr sz="2500" spc="-5" dirty="0">
                <a:latin typeface="Times New Roman"/>
                <a:cs typeface="Times New Roman"/>
              </a:rPr>
              <a:t>ri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5" dirty="0">
                <a:latin typeface="Times New Roman"/>
                <a:cs typeface="Times New Roman"/>
              </a:rPr>
              <a:t>i</a:t>
            </a:r>
            <a:r>
              <a:rPr sz="2500" spc="20" dirty="0">
                <a:latin typeface="Times New Roman"/>
                <a:cs typeface="Times New Roman"/>
              </a:rPr>
              <a:t>l</a:t>
            </a:r>
            <a:r>
              <a:rPr sz="2500" spc="-5" dirty="0">
                <a:latin typeface="Times New Roman"/>
                <a:cs typeface="Times New Roman"/>
              </a:rPr>
              <a:t>e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95"/>
              </a:spcBef>
              <a:tabLst>
                <a:tab pos="1731645" algn="l"/>
                <a:tab pos="3146425" algn="l"/>
              </a:tabLst>
            </a:pPr>
            <a:r>
              <a:rPr spc="-5" dirty="0"/>
              <a:t>yayınların	özetlerine	yer</a:t>
            </a:r>
            <a:r>
              <a:rPr spc="-50" dirty="0"/>
              <a:t> </a:t>
            </a:r>
            <a:r>
              <a:rPr spc="-5" dirty="0"/>
              <a:t>verir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/>
          </a:p>
          <a:p>
            <a:pPr marL="281940" indent="-269240">
              <a:lnSpc>
                <a:spcPct val="100000"/>
              </a:lnSpc>
              <a:buFont typeface="Arial"/>
              <a:buChar char="•"/>
              <a:tabLst>
                <a:tab pos="281940" algn="l"/>
                <a:tab pos="282575" algn="l"/>
              </a:tabLst>
            </a:pPr>
            <a:r>
              <a:rPr spc="-5" dirty="0"/>
              <a:t>Chemical</a:t>
            </a:r>
            <a:r>
              <a:rPr spc="-160" dirty="0"/>
              <a:t> </a:t>
            </a:r>
            <a:r>
              <a:rPr spc="-5" dirty="0"/>
              <a:t>Abstracts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600"/>
          </a:p>
          <a:p>
            <a:pPr marL="281940" indent="-269240">
              <a:lnSpc>
                <a:spcPct val="100000"/>
              </a:lnSpc>
              <a:buFont typeface="Arial"/>
              <a:buChar char="•"/>
              <a:tabLst>
                <a:tab pos="281940" algn="l"/>
                <a:tab pos="282575" algn="l"/>
              </a:tabLst>
            </a:pPr>
            <a:r>
              <a:rPr spc="-15" dirty="0">
                <a:hlinkClick r:id="rId4"/>
              </a:rPr>
              <a:t>http://www.cas.org/</a:t>
            </a:r>
          </a:p>
        </p:txBody>
      </p:sp>
      <p:sp>
        <p:nvSpPr>
          <p:cNvPr id="11" name="object 11"/>
          <p:cNvSpPr/>
          <p:nvPr/>
        </p:nvSpPr>
        <p:spPr>
          <a:xfrm>
            <a:off x="5291328" y="1557527"/>
            <a:ext cx="3709416" cy="2807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4" cy="1130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40608" y="140207"/>
            <a:ext cx="2499360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42740" y="276224"/>
            <a:ext cx="1858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Dizinler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428244" y="1286255"/>
            <a:ext cx="8500872" cy="5356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2587" y="132587"/>
            <a:ext cx="8878824" cy="10683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3307" y="187452"/>
            <a:ext cx="5138928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54707" y="308228"/>
            <a:ext cx="4434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Arama Nasıl</a:t>
            </a:r>
            <a:r>
              <a:rPr spc="-130" dirty="0"/>
              <a:t> </a:t>
            </a:r>
            <a:r>
              <a:rPr spc="-35" dirty="0"/>
              <a:t>Yapılır?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42959" y="6460980"/>
            <a:ext cx="1524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28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6427" y="1143000"/>
            <a:ext cx="8391144" cy="54208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4" cy="1068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83307" y="187452"/>
            <a:ext cx="513892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54707" y="308228"/>
            <a:ext cx="4434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Arama Nasıl</a:t>
            </a:r>
            <a:r>
              <a:rPr spc="-130" dirty="0"/>
              <a:t> </a:t>
            </a:r>
            <a:r>
              <a:rPr spc="-35" dirty="0"/>
              <a:t>Yapılır?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1691" y="1364340"/>
            <a:ext cx="4562475" cy="18072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Google arama motoru</a:t>
            </a:r>
            <a:r>
              <a:rPr sz="28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ile:</a:t>
            </a:r>
            <a:endParaRPr sz="2800">
              <a:latin typeface="Times New Roman"/>
              <a:cs typeface="Times New Roman"/>
            </a:endParaRPr>
          </a:p>
          <a:p>
            <a:pPr marL="187960" marR="5080" indent="-175260" algn="just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187960" algn="l"/>
              </a:tabLst>
            </a:pPr>
            <a:r>
              <a:rPr sz="2600" dirty="0">
                <a:latin typeface="Times New Roman"/>
                <a:cs typeface="Times New Roman"/>
              </a:rPr>
              <a:t>Birden </a:t>
            </a:r>
            <a:r>
              <a:rPr sz="2600" spc="-5" dirty="0">
                <a:latin typeface="Times New Roman"/>
                <a:cs typeface="Times New Roman"/>
              </a:rPr>
              <a:t>fazla kelime yazılacaksa  AND </a:t>
            </a:r>
            <a:r>
              <a:rPr sz="2600" dirty="0">
                <a:latin typeface="Times New Roman"/>
                <a:cs typeface="Times New Roman"/>
              </a:rPr>
              <a:t>ve OR </a:t>
            </a:r>
            <a:r>
              <a:rPr sz="2600" spc="-5" dirty="0">
                <a:latin typeface="Times New Roman"/>
                <a:cs typeface="Times New Roman"/>
              </a:rPr>
              <a:t>kelimelerini  </a:t>
            </a:r>
            <a:r>
              <a:rPr sz="2600" dirty="0">
                <a:latin typeface="Times New Roman"/>
                <a:cs typeface="Times New Roman"/>
              </a:rPr>
              <a:t>kullanarak </a:t>
            </a:r>
            <a:r>
              <a:rPr sz="2600" spc="-5" dirty="0">
                <a:latin typeface="Times New Roman"/>
                <a:cs typeface="Times New Roman"/>
              </a:rPr>
              <a:t>arama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yapılabilir</a:t>
            </a:r>
            <a:endParaRPr sz="26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02641" y="3743514"/>
          <a:ext cx="4599940" cy="1163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1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355">
                <a:tc>
                  <a:txBody>
                    <a:bodyPr/>
                    <a:lstStyle/>
                    <a:p>
                      <a:pPr marL="207010" indent="-175260">
                        <a:lnSpc>
                          <a:spcPts val="2880"/>
                        </a:lnSpc>
                        <a:buFont typeface="Arial"/>
                        <a:buChar char="•"/>
                        <a:tabLst>
                          <a:tab pos="207010" algn="l"/>
                        </a:tabLst>
                      </a:pPr>
                      <a:r>
                        <a:rPr sz="2600" spc="-5" dirty="0">
                          <a:latin typeface="Times New Roman"/>
                          <a:cs typeface="Times New Roman"/>
                        </a:rPr>
                        <a:t>Gelişmiş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2880"/>
                        </a:lnSpc>
                      </a:pPr>
                      <a:r>
                        <a:rPr sz="2600" spc="-5" dirty="0">
                          <a:latin typeface="Times New Roman"/>
                          <a:cs typeface="Times New Roman"/>
                        </a:rPr>
                        <a:t>arama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880"/>
                        </a:lnSpc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2600" spc="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6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600" spc="-1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600" dirty="0">
                          <a:latin typeface="Times New Roman"/>
                          <a:cs typeface="Times New Roman"/>
                        </a:rPr>
                        <a:t>nu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34">
                <a:tc>
                  <a:txBody>
                    <a:bodyPr/>
                    <a:lstStyle/>
                    <a:p>
                      <a:pPr marL="207010">
                        <a:lnSpc>
                          <a:spcPts val="2960"/>
                        </a:lnSpc>
                      </a:pPr>
                      <a:r>
                        <a:rPr sz="2600" spc="-5" dirty="0">
                          <a:latin typeface="Times New Roman"/>
                          <a:cs typeface="Times New Roman"/>
                        </a:rPr>
                        <a:t>kullanarak,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ts val="2960"/>
                        </a:lnSpc>
                      </a:pPr>
                      <a:r>
                        <a:rPr sz="2600" spc="-5" dirty="0">
                          <a:latin typeface="Times New Roman"/>
                          <a:cs typeface="Times New Roman"/>
                        </a:rPr>
                        <a:t>arama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960"/>
                        </a:lnSpc>
                        <a:tabLst>
                          <a:tab pos="1003935" algn="l"/>
                        </a:tabLst>
                      </a:pPr>
                      <a:r>
                        <a:rPr sz="260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2600" spc="-1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600" dirty="0">
                          <a:latin typeface="Times New Roman"/>
                          <a:cs typeface="Times New Roman"/>
                        </a:rPr>
                        <a:t>ha	</a:t>
                      </a:r>
                      <a:r>
                        <a:rPr sz="2600" spc="-10" dirty="0">
                          <a:latin typeface="Times New Roman"/>
                          <a:cs typeface="Times New Roman"/>
                        </a:rPr>
                        <a:t>da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236">
                <a:tc>
                  <a:txBody>
                    <a:bodyPr/>
                    <a:lstStyle/>
                    <a:p>
                      <a:pPr marL="207010">
                        <a:lnSpc>
                          <a:spcPts val="2900"/>
                        </a:lnSpc>
                      </a:pPr>
                      <a:r>
                        <a:rPr sz="2600" spc="-5" dirty="0">
                          <a:latin typeface="Times New Roman"/>
                          <a:cs typeface="Times New Roman"/>
                        </a:rPr>
                        <a:t>daraltılabilir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912616" y="1988488"/>
            <a:ext cx="4015829" cy="23986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9159" y="6460980"/>
            <a:ext cx="762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" y="80770"/>
            <a:ext cx="8915019" cy="6696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155" y="76198"/>
            <a:ext cx="8933815" cy="6705600"/>
          </a:xfrm>
          <a:custGeom>
            <a:avLst/>
            <a:gdLst/>
            <a:ahLst/>
            <a:cxnLst/>
            <a:rect l="l" t="t" r="r" b="b"/>
            <a:pathLst>
              <a:path w="8933815" h="6705600">
                <a:moveTo>
                  <a:pt x="0" y="6705600"/>
                </a:moveTo>
                <a:lnTo>
                  <a:pt x="8933688" y="6705600"/>
                </a:lnTo>
                <a:lnTo>
                  <a:pt x="8933688" y="0"/>
                </a:lnTo>
                <a:lnTo>
                  <a:pt x="0" y="0"/>
                </a:lnTo>
                <a:lnTo>
                  <a:pt x="0" y="6705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4" cy="1068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97379" y="187452"/>
            <a:ext cx="2285999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2923" y="187452"/>
            <a:ext cx="3697224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68779" y="308228"/>
            <a:ext cx="4808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Google </a:t>
            </a:r>
            <a:r>
              <a:rPr dirty="0"/>
              <a:t>Arama</a:t>
            </a:r>
            <a:r>
              <a:rPr spc="-220" dirty="0"/>
              <a:t> </a:t>
            </a:r>
            <a:r>
              <a:rPr dirty="0"/>
              <a:t>Motoru</a:t>
            </a:r>
          </a:p>
        </p:txBody>
      </p:sp>
      <p:sp>
        <p:nvSpPr>
          <p:cNvPr id="6" name="object 6"/>
          <p:cNvSpPr/>
          <p:nvPr/>
        </p:nvSpPr>
        <p:spPr>
          <a:xfrm>
            <a:off x="428244" y="1286255"/>
            <a:ext cx="8359140" cy="5428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3" cy="1022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97379" y="141731"/>
            <a:ext cx="3834384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31308" y="141731"/>
            <a:ext cx="2276856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68779" y="262890"/>
            <a:ext cx="4808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Google </a:t>
            </a:r>
            <a:r>
              <a:rPr dirty="0"/>
              <a:t>Arama</a:t>
            </a:r>
            <a:r>
              <a:rPr spc="-210" dirty="0"/>
              <a:t> </a:t>
            </a:r>
            <a:r>
              <a:rPr dirty="0"/>
              <a:t>Motoru</a:t>
            </a:r>
          </a:p>
        </p:txBody>
      </p:sp>
      <p:sp>
        <p:nvSpPr>
          <p:cNvPr id="6" name="object 6"/>
          <p:cNvSpPr/>
          <p:nvPr/>
        </p:nvSpPr>
        <p:spPr>
          <a:xfrm>
            <a:off x="286511" y="1341119"/>
            <a:ext cx="8543925" cy="4104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940" y="1336547"/>
            <a:ext cx="8582025" cy="4113529"/>
          </a:xfrm>
          <a:custGeom>
            <a:avLst/>
            <a:gdLst/>
            <a:ahLst/>
            <a:cxnLst/>
            <a:rect l="l" t="t" r="r" b="b"/>
            <a:pathLst>
              <a:path w="8582025" h="4113529">
                <a:moveTo>
                  <a:pt x="0" y="4113276"/>
                </a:moveTo>
                <a:lnTo>
                  <a:pt x="8581644" y="4113276"/>
                </a:lnTo>
                <a:lnTo>
                  <a:pt x="8581644" y="0"/>
                </a:lnTo>
                <a:lnTo>
                  <a:pt x="0" y="0"/>
                </a:lnTo>
                <a:lnTo>
                  <a:pt x="0" y="4113276"/>
                </a:lnTo>
                <a:close/>
              </a:path>
            </a:pathLst>
          </a:custGeom>
          <a:ln w="91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3" cy="1022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12163" y="141731"/>
            <a:ext cx="2286000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97707" y="141731"/>
            <a:ext cx="4867656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83563" y="262890"/>
            <a:ext cx="5978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Google </a:t>
            </a:r>
            <a:r>
              <a:rPr dirty="0"/>
              <a:t>Akademik</a:t>
            </a:r>
            <a:r>
              <a:rPr spc="-175" dirty="0"/>
              <a:t> </a:t>
            </a:r>
            <a:r>
              <a:rPr spc="-5" dirty="0"/>
              <a:t>(Scholar)</a:t>
            </a:r>
          </a:p>
        </p:txBody>
      </p:sp>
      <p:sp>
        <p:nvSpPr>
          <p:cNvPr id="6" name="object 6"/>
          <p:cNvSpPr/>
          <p:nvPr/>
        </p:nvSpPr>
        <p:spPr>
          <a:xfrm>
            <a:off x="284988" y="1269491"/>
            <a:ext cx="8644128" cy="5445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4" cy="1028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65248" y="149352"/>
            <a:ext cx="2286000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50791" y="149352"/>
            <a:ext cx="2761488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36647" y="269240"/>
            <a:ext cx="3873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Google</a:t>
            </a:r>
            <a:r>
              <a:rPr spc="-185" dirty="0"/>
              <a:t> </a:t>
            </a:r>
            <a:r>
              <a:rPr dirty="0"/>
              <a:t>Akademik</a:t>
            </a:r>
          </a:p>
        </p:txBody>
      </p:sp>
      <p:sp>
        <p:nvSpPr>
          <p:cNvPr id="6" name="object 6"/>
          <p:cNvSpPr/>
          <p:nvPr/>
        </p:nvSpPr>
        <p:spPr>
          <a:xfrm>
            <a:off x="396240" y="1269491"/>
            <a:ext cx="8136635" cy="526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91439"/>
            <a:ext cx="8878824" cy="121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67967" y="92964"/>
            <a:ext cx="6733032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3759" y="519683"/>
            <a:ext cx="2447543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76883" y="185419"/>
            <a:ext cx="61855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8365" marR="5080" indent="-21463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Ulusal Akademik Ağ </a:t>
            </a:r>
            <a:r>
              <a:rPr sz="2800" dirty="0"/>
              <a:t>ve </a:t>
            </a:r>
            <a:r>
              <a:rPr sz="2800" spc="-5" dirty="0"/>
              <a:t>Bilgi</a:t>
            </a:r>
            <a:r>
              <a:rPr sz="2800" spc="-140" dirty="0"/>
              <a:t> </a:t>
            </a:r>
            <a:r>
              <a:rPr sz="2800" spc="-5" dirty="0"/>
              <a:t>Merkezi  (ULAKBİM)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251459" y="2183885"/>
            <a:ext cx="5467307" cy="27179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6888" y="1984248"/>
            <a:ext cx="5553710" cy="2961640"/>
          </a:xfrm>
          <a:custGeom>
            <a:avLst/>
            <a:gdLst/>
            <a:ahLst/>
            <a:cxnLst/>
            <a:rect l="l" t="t" r="r" b="b"/>
            <a:pathLst>
              <a:path w="5553710" h="2961640">
                <a:moveTo>
                  <a:pt x="0" y="2961132"/>
                </a:moveTo>
                <a:lnTo>
                  <a:pt x="5553456" y="2961132"/>
                </a:lnTo>
                <a:lnTo>
                  <a:pt x="5553456" y="0"/>
                </a:lnTo>
                <a:lnTo>
                  <a:pt x="0" y="0"/>
                </a:lnTo>
                <a:lnTo>
                  <a:pt x="0" y="2961132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2179" y="1664207"/>
            <a:ext cx="2912364" cy="39974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3" cy="1022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3927" y="141731"/>
            <a:ext cx="2709672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ULA</a:t>
            </a:r>
            <a:r>
              <a:rPr spc="5" dirty="0"/>
              <a:t>K</a:t>
            </a:r>
            <a:r>
              <a:rPr spc="-5" dirty="0"/>
              <a:t>BİM</a:t>
            </a:r>
          </a:p>
        </p:txBody>
      </p:sp>
      <p:sp>
        <p:nvSpPr>
          <p:cNvPr id="5" name="object 5"/>
          <p:cNvSpPr/>
          <p:nvPr/>
        </p:nvSpPr>
        <p:spPr>
          <a:xfrm>
            <a:off x="257556" y="1214626"/>
            <a:ext cx="8609839" cy="56342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05155"/>
            <a:ext cx="8878824" cy="101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3927" y="106679"/>
            <a:ext cx="2709672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ULA</a:t>
            </a:r>
            <a:r>
              <a:rPr spc="5" dirty="0"/>
              <a:t>K</a:t>
            </a:r>
            <a:r>
              <a:rPr spc="-5" dirty="0"/>
              <a:t>BİM</a:t>
            </a:r>
          </a:p>
        </p:txBody>
      </p:sp>
      <p:sp>
        <p:nvSpPr>
          <p:cNvPr id="5" name="object 5"/>
          <p:cNvSpPr/>
          <p:nvPr/>
        </p:nvSpPr>
        <p:spPr>
          <a:xfrm>
            <a:off x="214884" y="1214627"/>
            <a:ext cx="8714232" cy="5318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3" cy="1022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3927" y="141731"/>
            <a:ext cx="2709672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ULA</a:t>
            </a:r>
            <a:r>
              <a:rPr spc="5" dirty="0"/>
              <a:t>K</a:t>
            </a:r>
            <a:r>
              <a:rPr spc="-5" dirty="0"/>
              <a:t>BİM</a:t>
            </a:r>
          </a:p>
        </p:txBody>
      </p:sp>
      <p:sp>
        <p:nvSpPr>
          <p:cNvPr id="5" name="object 5"/>
          <p:cNvSpPr/>
          <p:nvPr/>
        </p:nvSpPr>
        <p:spPr>
          <a:xfrm>
            <a:off x="246888" y="1580059"/>
            <a:ext cx="8734044" cy="2978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3" cy="1022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3927" y="141731"/>
            <a:ext cx="2709672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ULA</a:t>
            </a:r>
            <a:r>
              <a:rPr spc="5" dirty="0"/>
              <a:t>K</a:t>
            </a:r>
            <a:r>
              <a:rPr spc="-5" dirty="0"/>
              <a:t>BİM</a:t>
            </a:r>
          </a:p>
        </p:txBody>
      </p:sp>
      <p:sp>
        <p:nvSpPr>
          <p:cNvPr id="5" name="object 5"/>
          <p:cNvSpPr/>
          <p:nvPr/>
        </p:nvSpPr>
        <p:spPr>
          <a:xfrm>
            <a:off x="105155" y="1286254"/>
            <a:ext cx="6828169" cy="5495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4" cy="1068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3927" y="187452"/>
            <a:ext cx="2709672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5580" y="308228"/>
            <a:ext cx="2134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ULA</a:t>
            </a:r>
            <a:r>
              <a:rPr spc="5" dirty="0"/>
              <a:t>K</a:t>
            </a:r>
            <a:r>
              <a:rPr spc="-5" dirty="0"/>
              <a:t>BİM</a:t>
            </a:r>
          </a:p>
        </p:txBody>
      </p:sp>
      <p:sp>
        <p:nvSpPr>
          <p:cNvPr id="5" name="object 5"/>
          <p:cNvSpPr/>
          <p:nvPr/>
        </p:nvSpPr>
        <p:spPr>
          <a:xfrm>
            <a:off x="143255" y="1357883"/>
            <a:ext cx="8919972" cy="5242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4" cy="1002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4439" y="231647"/>
            <a:ext cx="6704076" cy="902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5358" y="338708"/>
            <a:ext cx="61950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Literatür </a:t>
            </a:r>
            <a:r>
              <a:rPr sz="3200" spc="-35" dirty="0"/>
              <a:t>Taraması </a:t>
            </a:r>
            <a:r>
              <a:rPr sz="3200" spc="-5" dirty="0"/>
              <a:t>Nasıl</a:t>
            </a:r>
            <a:r>
              <a:rPr sz="3200" spc="-90" dirty="0"/>
              <a:t> </a:t>
            </a:r>
            <a:r>
              <a:rPr sz="3200" spc="-25" dirty="0"/>
              <a:t>Yapılır?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3363595" y="1386078"/>
            <a:ext cx="5537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il</a:t>
            </a:r>
            <a:r>
              <a:rPr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ili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5303" y="1386078"/>
            <a:ext cx="12033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çalı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ş</a:t>
            </a: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ma</a:t>
            </a:r>
            <a:r>
              <a:rPr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8488" y="1386078"/>
            <a:ext cx="2856230" cy="62865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20"/>
              </a:spcBef>
              <a:tabLst>
                <a:tab pos="1638935" algn="l"/>
              </a:tabLst>
            </a:pPr>
            <a:r>
              <a:rPr sz="22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Araştı</a:t>
            </a:r>
            <a:r>
              <a:rPr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macı</a:t>
            </a:r>
            <a:r>
              <a:rPr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20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200" b="1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le</a:t>
            </a:r>
            <a:r>
              <a:rPr sz="22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le  başlamadan</a:t>
            </a:r>
            <a:r>
              <a:rPr sz="22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önce: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2324861"/>
            <a:ext cx="5201920" cy="3445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940" indent="-269240">
              <a:lnSpc>
                <a:spcPts val="2375"/>
              </a:lnSpc>
              <a:spcBef>
                <a:spcPts val="95"/>
              </a:spcBef>
              <a:buFont typeface="Arial"/>
              <a:buChar char="•"/>
              <a:tabLst>
                <a:tab pos="281940" algn="l"/>
                <a:tab pos="282575" algn="l"/>
                <a:tab pos="1640205" algn="l"/>
                <a:tab pos="2844800" algn="l"/>
                <a:tab pos="3582035" algn="l"/>
                <a:tab pos="4923790" algn="l"/>
              </a:tabLst>
            </a:pPr>
            <a:r>
              <a:rPr sz="2200" spc="-5" dirty="0">
                <a:latin typeface="Times New Roman"/>
                <a:cs typeface="Times New Roman"/>
              </a:rPr>
              <a:t>Belirledi</a:t>
            </a:r>
            <a:r>
              <a:rPr sz="2200" dirty="0">
                <a:latin typeface="Times New Roman"/>
                <a:cs typeface="Times New Roman"/>
              </a:rPr>
              <a:t>ğ</a:t>
            </a:r>
            <a:r>
              <a:rPr sz="2200" spc="-5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u</a:t>
            </a:r>
            <a:r>
              <a:rPr sz="2200" spc="-5" dirty="0">
                <a:latin typeface="Times New Roman"/>
                <a:cs typeface="Times New Roman"/>
              </a:rPr>
              <a:t>da</a:t>
            </a:r>
            <a:r>
              <a:rPr sz="2200" dirty="0">
                <a:latin typeface="Times New Roman"/>
                <a:cs typeface="Times New Roman"/>
              </a:rPr>
              <a:t>k</a:t>
            </a:r>
            <a:r>
              <a:rPr sz="2200" spc="-5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diğ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r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25" dirty="0">
                <a:latin typeface="Times New Roman"/>
                <a:cs typeface="Times New Roman"/>
              </a:rPr>
              <a:t>m</a:t>
            </a:r>
            <a:r>
              <a:rPr sz="2200" spc="-5" dirty="0">
                <a:latin typeface="Times New Roman"/>
                <a:cs typeface="Times New Roman"/>
              </a:rPr>
              <a:t>akale</a:t>
            </a:r>
            <a:r>
              <a:rPr sz="2200" dirty="0">
                <a:latin typeface="Times New Roman"/>
                <a:cs typeface="Times New Roman"/>
              </a:rPr>
              <a:t>l</a:t>
            </a:r>
            <a:r>
              <a:rPr sz="2200" spc="-5" dirty="0">
                <a:latin typeface="Times New Roman"/>
                <a:cs typeface="Times New Roman"/>
              </a:rPr>
              <a:t>eri</a:t>
            </a:r>
            <a:r>
              <a:rPr sz="2200" dirty="0">
                <a:latin typeface="Times New Roman"/>
                <a:cs typeface="Times New Roman"/>
              </a:rPr>
              <a:t>	ve</a:t>
            </a:r>
            <a:endParaRPr sz="2200">
              <a:latin typeface="Times New Roman"/>
              <a:cs typeface="Times New Roman"/>
            </a:endParaRPr>
          </a:p>
          <a:p>
            <a:pPr marL="281940">
              <a:lnSpc>
                <a:spcPts val="2375"/>
              </a:lnSpc>
            </a:pPr>
            <a:r>
              <a:rPr sz="2200" dirty="0">
                <a:latin typeface="Times New Roman"/>
                <a:cs typeface="Times New Roman"/>
              </a:rPr>
              <a:t>bulguları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incelemelidir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00">
              <a:latin typeface="Times New Roman"/>
              <a:cs typeface="Times New Roman"/>
            </a:endParaRPr>
          </a:p>
          <a:p>
            <a:pPr marL="281940" marR="7620" indent="-269240">
              <a:lnSpc>
                <a:spcPts val="2110"/>
              </a:lnSpc>
              <a:buFont typeface="Arial"/>
              <a:buChar char="•"/>
              <a:tabLst>
                <a:tab pos="281940" algn="l"/>
                <a:tab pos="282575" algn="l"/>
                <a:tab pos="1167765" algn="l"/>
                <a:tab pos="2455545" algn="l"/>
                <a:tab pos="3647440" algn="l"/>
                <a:tab pos="4874895" algn="l"/>
              </a:tabLst>
            </a:pPr>
            <a:r>
              <a:rPr sz="2200" spc="-5" dirty="0">
                <a:latin typeface="Times New Roman"/>
                <a:cs typeface="Times New Roman"/>
              </a:rPr>
              <a:t>Ko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u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ha</a:t>
            </a:r>
            <a:r>
              <a:rPr sz="2200" dirty="0">
                <a:latin typeface="Times New Roman"/>
                <a:cs typeface="Times New Roman"/>
              </a:rPr>
              <a:t>k</a:t>
            </a:r>
            <a:r>
              <a:rPr sz="2200" spc="-5" dirty="0">
                <a:latin typeface="Times New Roman"/>
                <a:cs typeface="Times New Roman"/>
              </a:rPr>
              <a:t>kında</a:t>
            </a:r>
            <a:r>
              <a:rPr sz="2200" dirty="0">
                <a:latin typeface="Times New Roman"/>
                <a:cs typeface="Times New Roman"/>
              </a:rPr>
              <a:t>	ön</a:t>
            </a:r>
            <a:r>
              <a:rPr sz="2200" spc="-5" dirty="0">
                <a:latin typeface="Times New Roman"/>
                <a:cs typeface="Times New Roman"/>
              </a:rPr>
              <a:t>ced</a:t>
            </a:r>
            <a:r>
              <a:rPr sz="2200" spc="-20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10" dirty="0">
                <a:latin typeface="Times New Roman"/>
                <a:cs typeface="Times New Roman"/>
              </a:rPr>
              <a:t>y</a:t>
            </a:r>
            <a:r>
              <a:rPr sz="2200" spc="-5" dirty="0">
                <a:latin typeface="Times New Roman"/>
                <a:cs typeface="Times New Roman"/>
              </a:rPr>
              <a:t>apıl</a:t>
            </a:r>
            <a:r>
              <a:rPr sz="2200" spc="-20" dirty="0">
                <a:latin typeface="Times New Roman"/>
                <a:cs typeface="Times New Roman"/>
              </a:rPr>
              <a:t>m</a:t>
            </a:r>
            <a:r>
              <a:rPr sz="2200" spc="-5" dirty="0">
                <a:latin typeface="Times New Roman"/>
                <a:cs typeface="Times New Roman"/>
              </a:rPr>
              <a:t>ış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bir  </a:t>
            </a:r>
            <a:r>
              <a:rPr sz="2200" spc="-10" dirty="0">
                <a:latin typeface="Times New Roman"/>
                <a:cs typeface="Times New Roman"/>
              </a:rPr>
              <a:t>çalışma </a:t>
            </a:r>
            <a:r>
              <a:rPr sz="2200" spc="-5" dirty="0">
                <a:latin typeface="Times New Roman"/>
                <a:cs typeface="Times New Roman"/>
              </a:rPr>
              <a:t>olup olmadığını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belirlemelidir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281940" marR="8890" indent="-269240">
              <a:lnSpc>
                <a:spcPts val="2110"/>
              </a:lnSpc>
              <a:buFont typeface="Arial"/>
              <a:buChar char="•"/>
              <a:tabLst>
                <a:tab pos="281940" algn="l"/>
                <a:tab pos="282575" algn="l"/>
                <a:tab pos="1151255" algn="l"/>
                <a:tab pos="2421890" algn="l"/>
                <a:tab pos="3898900" algn="l"/>
              </a:tabLst>
            </a:pPr>
            <a:r>
              <a:rPr sz="2200" spc="-10" dirty="0">
                <a:latin typeface="Times New Roman"/>
                <a:cs typeface="Times New Roman"/>
              </a:rPr>
              <a:t>Diğe</a:t>
            </a:r>
            <a:r>
              <a:rPr sz="2200" spc="-5" dirty="0">
                <a:latin typeface="Times New Roman"/>
                <a:cs typeface="Times New Roman"/>
              </a:rPr>
              <a:t>r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ara</a:t>
            </a:r>
            <a:r>
              <a:rPr sz="2200" spc="-15" dirty="0">
                <a:latin typeface="Times New Roman"/>
                <a:cs typeface="Times New Roman"/>
              </a:rPr>
              <a:t>ş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r>
              <a:rPr sz="2200" spc="5" dirty="0">
                <a:latin typeface="Times New Roman"/>
                <a:cs typeface="Times New Roman"/>
              </a:rPr>
              <a:t>ır</a:t>
            </a:r>
            <a:r>
              <a:rPr sz="2200" spc="-25" dirty="0">
                <a:latin typeface="Times New Roman"/>
                <a:cs typeface="Times New Roman"/>
              </a:rPr>
              <a:t>m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onu</a:t>
            </a:r>
            <a:r>
              <a:rPr sz="2200" spc="-5" dirty="0">
                <a:latin typeface="Times New Roman"/>
                <a:cs typeface="Times New Roman"/>
              </a:rPr>
              <a:t>çl</a:t>
            </a:r>
            <a:r>
              <a:rPr sz="2200" spc="5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rı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5" dirty="0">
                <a:latin typeface="Times New Roman"/>
                <a:cs typeface="Times New Roman"/>
              </a:rPr>
              <a:t>ı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incel</a:t>
            </a:r>
            <a:r>
              <a:rPr sz="2200" spc="-15" dirty="0">
                <a:latin typeface="Times New Roman"/>
                <a:cs typeface="Times New Roman"/>
              </a:rPr>
              <a:t>e</a:t>
            </a:r>
            <a:r>
              <a:rPr sz="2200" spc="10" dirty="0">
                <a:latin typeface="Times New Roman"/>
                <a:cs typeface="Times New Roman"/>
              </a:rPr>
              <a:t>y</a:t>
            </a:r>
            <a:r>
              <a:rPr sz="2200" spc="-25" dirty="0">
                <a:latin typeface="Times New Roman"/>
                <a:cs typeface="Times New Roman"/>
              </a:rPr>
              <a:t>e</a:t>
            </a:r>
            <a:r>
              <a:rPr sz="2200" spc="-5" dirty="0">
                <a:latin typeface="Times New Roman"/>
                <a:cs typeface="Times New Roman"/>
              </a:rPr>
              <a:t>rek  bilgisini artırmalıdır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281940" indent="-269240">
              <a:lnSpc>
                <a:spcPts val="2375"/>
              </a:lnSpc>
              <a:buFont typeface="Arial"/>
              <a:buChar char="•"/>
              <a:tabLst>
                <a:tab pos="281940" algn="l"/>
                <a:tab pos="282575" algn="l"/>
                <a:tab pos="1097915" algn="l"/>
                <a:tab pos="2517140" algn="l"/>
                <a:tab pos="3223895" algn="l"/>
                <a:tab pos="4813935" algn="l"/>
              </a:tabLst>
            </a:pPr>
            <a:r>
              <a:rPr sz="2200" spc="-5" dirty="0">
                <a:latin typeface="Times New Roman"/>
                <a:cs typeface="Times New Roman"/>
              </a:rPr>
              <a:t>Rapor	aşamasında	diğer	araştırmalara	atıf</a:t>
            </a:r>
            <a:endParaRPr sz="2200">
              <a:latin typeface="Times New Roman"/>
              <a:cs typeface="Times New Roman"/>
            </a:endParaRPr>
          </a:p>
          <a:p>
            <a:pPr marL="281940">
              <a:lnSpc>
                <a:spcPts val="2375"/>
              </a:lnSpc>
            </a:pPr>
            <a:r>
              <a:rPr sz="2200" spc="-15" dirty="0">
                <a:latin typeface="Times New Roman"/>
                <a:cs typeface="Times New Roman"/>
              </a:rPr>
              <a:t>yapmalıdır.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90200" y="1761271"/>
            <a:ext cx="3025164" cy="32270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06459" y="6448280"/>
            <a:ext cx="10160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05155"/>
            <a:ext cx="8878824" cy="101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3927" y="106679"/>
            <a:ext cx="2709672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ULA</a:t>
            </a:r>
            <a:r>
              <a:rPr spc="5" dirty="0"/>
              <a:t>K</a:t>
            </a:r>
            <a:r>
              <a:rPr spc="-5" dirty="0"/>
              <a:t>BİM</a:t>
            </a:r>
          </a:p>
        </p:txBody>
      </p:sp>
      <p:sp>
        <p:nvSpPr>
          <p:cNvPr id="5" name="object 5"/>
          <p:cNvSpPr/>
          <p:nvPr/>
        </p:nvSpPr>
        <p:spPr>
          <a:xfrm>
            <a:off x="204215" y="1214627"/>
            <a:ext cx="8545043" cy="5500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4" cy="1068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3927" y="187452"/>
            <a:ext cx="2709672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5580" y="308228"/>
            <a:ext cx="2134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ULA</a:t>
            </a:r>
            <a:r>
              <a:rPr spc="5" dirty="0"/>
              <a:t>K</a:t>
            </a:r>
            <a:r>
              <a:rPr spc="-5" dirty="0"/>
              <a:t>BİM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42959" y="6460980"/>
            <a:ext cx="1524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41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0311" y="1359408"/>
            <a:ext cx="8790432" cy="5361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4" cy="1068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3927" y="187452"/>
            <a:ext cx="2709672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5580" y="308228"/>
            <a:ext cx="2134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ULA</a:t>
            </a:r>
            <a:r>
              <a:rPr spc="5" dirty="0"/>
              <a:t>K</a:t>
            </a:r>
            <a:r>
              <a:rPr spc="-5" dirty="0"/>
              <a:t>BİM</a:t>
            </a:r>
          </a:p>
        </p:txBody>
      </p:sp>
      <p:sp>
        <p:nvSpPr>
          <p:cNvPr id="5" name="object 5"/>
          <p:cNvSpPr/>
          <p:nvPr/>
        </p:nvSpPr>
        <p:spPr>
          <a:xfrm>
            <a:off x="333756" y="1286254"/>
            <a:ext cx="8085998" cy="55382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05155"/>
            <a:ext cx="8878824" cy="101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07335" y="106679"/>
            <a:ext cx="4562856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78735" y="226821"/>
            <a:ext cx="3992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Scopus</a:t>
            </a:r>
            <a:r>
              <a:rPr spc="-35" dirty="0"/>
              <a:t> </a:t>
            </a:r>
            <a:r>
              <a:rPr spc="-25" dirty="0"/>
              <a:t>Veritabanı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59882" y="4982971"/>
            <a:ext cx="3066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Erişim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Linki: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http://www.scopus.com/home.url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9882" y="1366520"/>
            <a:ext cx="962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7960" algn="l"/>
              </a:tabLst>
            </a:pPr>
            <a:r>
              <a:rPr sz="1800" b="1" i="1" spc="-5" dirty="0">
                <a:latin typeface="Times New Roman"/>
                <a:cs typeface="Times New Roman"/>
              </a:rPr>
              <a:t>Scopus  EKU</a:t>
            </a:r>
            <a:r>
              <a:rPr sz="1800" b="1" i="1" spc="-15" dirty="0">
                <a:latin typeface="Times New Roman"/>
                <a:cs typeface="Times New Roman"/>
              </a:rPr>
              <a:t>A</a:t>
            </a:r>
            <a:r>
              <a:rPr sz="1800" b="1" i="1" dirty="0"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67830" y="1366520"/>
            <a:ext cx="1117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Times New Roman"/>
                <a:cs typeface="Times New Roman"/>
              </a:rPr>
              <a:t>Veritabanı  </a:t>
            </a:r>
            <a:r>
              <a:rPr sz="1800" dirty="0">
                <a:latin typeface="Times New Roman"/>
                <a:cs typeface="Times New Roman"/>
              </a:rPr>
              <a:t>kapsa</a:t>
            </a:r>
            <a:r>
              <a:rPr sz="1800" spc="-10" dirty="0">
                <a:latin typeface="Times New Roman"/>
                <a:cs typeface="Times New Roman"/>
              </a:rPr>
              <a:t>m</a:t>
            </a:r>
            <a:r>
              <a:rPr sz="1800" dirty="0">
                <a:latin typeface="Times New Roman"/>
                <a:cs typeface="Times New Roman"/>
              </a:rPr>
              <a:t>ında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31606" y="1366520"/>
            <a:ext cx="100456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latin typeface="Times New Roman"/>
                <a:cs typeface="Times New Roman"/>
              </a:rPr>
              <a:t>TUBİTAK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üniv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rsi</a:t>
            </a:r>
            <a:r>
              <a:rPr sz="1800" spc="-15" dirty="0">
                <a:latin typeface="Times New Roman"/>
                <a:cs typeface="Times New Roman"/>
              </a:rPr>
              <a:t>t</a:t>
            </a:r>
            <a:r>
              <a:rPr sz="1800" spc="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35141" y="1914855"/>
            <a:ext cx="14725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9605" algn="l"/>
              </a:tabLst>
            </a:pPr>
            <a:r>
              <a:rPr sz="1800" dirty="0">
                <a:latin typeface="Times New Roman"/>
                <a:cs typeface="Times New Roman"/>
              </a:rPr>
              <a:t>lerde	</a:t>
            </a:r>
            <a:r>
              <a:rPr sz="1800" spc="-10" dirty="0">
                <a:latin typeface="Times New Roman"/>
                <a:cs typeface="Times New Roman"/>
              </a:rPr>
              <a:t>2013’ten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60106" y="1914855"/>
            <a:ext cx="15735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8365" algn="l"/>
              </a:tabLst>
            </a:pP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10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ibaren	er</a:t>
            </a:r>
            <a:r>
              <a:rPr sz="1800" spc="5" dirty="0">
                <a:latin typeface="Times New Roman"/>
                <a:cs typeface="Times New Roman"/>
              </a:rPr>
              <a:t>i</a:t>
            </a:r>
            <a:r>
              <a:rPr sz="1800" spc="-5" dirty="0">
                <a:latin typeface="Times New Roman"/>
                <a:cs typeface="Times New Roman"/>
              </a:rPr>
              <a:t>ş</a:t>
            </a:r>
            <a:r>
              <a:rPr sz="1800" spc="-15" dirty="0">
                <a:latin typeface="Times New Roman"/>
                <a:cs typeface="Times New Roman"/>
              </a:rPr>
              <a:t>im</a:t>
            </a:r>
            <a:r>
              <a:rPr sz="1800" dirty="0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59882" y="2189734"/>
            <a:ext cx="337629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açılmıştır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87960" marR="5080" indent="-175260">
              <a:lnSpc>
                <a:spcPct val="100000"/>
              </a:lnSpc>
              <a:buFont typeface="Arial"/>
              <a:buChar char="•"/>
              <a:tabLst>
                <a:tab pos="187960" algn="l"/>
                <a:tab pos="1061085" algn="l"/>
                <a:tab pos="2167890" algn="l"/>
                <a:tab pos="3020060" algn="l"/>
              </a:tabLst>
            </a:pPr>
            <a:r>
              <a:rPr sz="1800" dirty="0">
                <a:latin typeface="Times New Roman"/>
                <a:cs typeface="Times New Roman"/>
              </a:rPr>
              <a:t>Makale	ö</a:t>
            </a:r>
            <a:r>
              <a:rPr sz="1800" spc="-10" dirty="0">
                <a:latin typeface="Times New Roman"/>
                <a:cs typeface="Times New Roman"/>
              </a:rPr>
              <a:t>z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spc="-10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erini,	</a:t>
            </a:r>
            <a:r>
              <a:rPr sz="1800" spc="-10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</a:t>
            </a:r>
            <a:r>
              <a:rPr sz="1800" spc="5" dirty="0">
                <a:latin typeface="Times New Roman"/>
                <a:cs typeface="Times New Roman"/>
              </a:rPr>
              <a:t>ı</a:t>
            </a:r>
            <a:r>
              <a:rPr sz="1800" dirty="0">
                <a:latin typeface="Times New Roman"/>
                <a:cs typeface="Times New Roman"/>
              </a:rPr>
              <a:t>f</a:t>
            </a:r>
            <a:r>
              <a:rPr sz="1800" spc="-10" dirty="0">
                <a:latin typeface="Times New Roman"/>
                <a:cs typeface="Times New Roman"/>
              </a:rPr>
              <a:t>l</a:t>
            </a:r>
            <a:r>
              <a:rPr sz="1800" dirty="0">
                <a:latin typeface="Times New Roman"/>
                <a:cs typeface="Times New Roman"/>
              </a:rPr>
              <a:t>ar</a:t>
            </a:r>
            <a:r>
              <a:rPr sz="1800" spc="5" dirty="0">
                <a:latin typeface="Times New Roman"/>
                <a:cs typeface="Times New Roman"/>
              </a:rPr>
              <a:t>ı</a:t>
            </a:r>
            <a:r>
              <a:rPr sz="1800" dirty="0">
                <a:latin typeface="Times New Roman"/>
                <a:cs typeface="Times New Roman"/>
              </a:rPr>
              <a:t>,	tam  </a:t>
            </a:r>
            <a:r>
              <a:rPr sz="1800" spc="-5" dirty="0">
                <a:latin typeface="Times New Roman"/>
                <a:cs typeface="Times New Roman"/>
              </a:rPr>
              <a:t>dokümanları son </a:t>
            </a:r>
            <a:r>
              <a:rPr sz="1800" dirty="0">
                <a:latin typeface="Times New Roman"/>
                <a:cs typeface="Times New Roman"/>
              </a:rPr>
              <a:t>kullanıcıya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sunar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Char char="•"/>
              <a:tabLst>
                <a:tab pos="187960" algn="l"/>
                <a:tab pos="751205" algn="l"/>
                <a:tab pos="1771650" algn="l"/>
                <a:tab pos="3146425" algn="l"/>
              </a:tabLst>
            </a:pPr>
            <a:r>
              <a:rPr sz="1800" dirty="0">
                <a:latin typeface="Times New Roman"/>
                <a:cs typeface="Times New Roman"/>
              </a:rPr>
              <a:t>Bir	</a:t>
            </a:r>
            <a:r>
              <a:rPr sz="1800" spc="-10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lsevi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	kurulu</a:t>
            </a:r>
            <a:r>
              <a:rPr sz="1800" spc="-10" dirty="0">
                <a:latin typeface="Times New Roman"/>
                <a:cs typeface="Times New Roman"/>
              </a:rPr>
              <a:t>ş</a:t>
            </a:r>
            <a:r>
              <a:rPr sz="1800" dirty="0">
                <a:latin typeface="Times New Roman"/>
                <a:cs typeface="Times New Roman"/>
              </a:rPr>
              <a:t>udur	</a:t>
            </a:r>
            <a:r>
              <a:rPr sz="1800" spc="-5" dirty="0">
                <a:latin typeface="Times New Roman"/>
                <a:cs typeface="Times New Roman"/>
              </a:rPr>
              <a:t>ve</a:t>
            </a:r>
            <a:endParaRPr sz="1800">
              <a:latin typeface="Times New Roman"/>
              <a:cs typeface="Times New Roman"/>
            </a:endParaRPr>
          </a:p>
          <a:p>
            <a:pPr marL="18732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içerisinde 18 000 </a:t>
            </a:r>
            <a:r>
              <a:rPr sz="1800" spc="-10" dirty="0">
                <a:latin typeface="Times New Roman"/>
                <a:cs typeface="Times New Roman"/>
              </a:rPr>
              <a:t>dergi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bulundurur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1091183"/>
            <a:ext cx="5507736" cy="4629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05155"/>
            <a:ext cx="8878824" cy="101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43327" y="106679"/>
            <a:ext cx="46893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4726" y="226821"/>
            <a:ext cx="4118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PubMed</a:t>
            </a:r>
            <a:r>
              <a:rPr spc="-40" dirty="0"/>
              <a:t> </a:t>
            </a:r>
            <a:r>
              <a:rPr spc="-25" dirty="0"/>
              <a:t>Veritabanı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1293113"/>
            <a:ext cx="4848860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796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PubMed/Medline</a:t>
            </a:r>
            <a:r>
              <a:rPr sz="2000" spc="-5" dirty="0">
                <a:latin typeface="Times New Roman"/>
                <a:cs typeface="Times New Roman"/>
              </a:rPr>
              <a:t>, ücretsiz bir</a:t>
            </a:r>
            <a:r>
              <a:rPr sz="2000" spc="3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4"/>
              </a:rPr>
              <a:t>biyomedikal</a:t>
            </a:r>
            <a:endParaRPr sz="2000"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</a:pPr>
            <a:r>
              <a:rPr sz="2000" u="sng" spc="-5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5"/>
              </a:rPr>
              <a:t>veritabanı</a:t>
            </a:r>
            <a:r>
              <a:rPr sz="2000" spc="-5" dirty="0">
                <a:latin typeface="Times New Roman"/>
                <a:cs typeface="Times New Roman"/>
              </a:rPr>
              <a:t>dır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Char char="•"/>
              <a:tabLst>
                <a:tab pos="187960" algn="l"/>
              </a:tabLst>
            </a:pPr>
            <a:r>
              <a:rPr sz="2000" spc="-5" dirty="0">
                <a:latin typeface="Times New Roman"/>
                <a:cs typeface="Times New Roman"/>
              </a:rPr>
              <a:t>Site kitapları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6"/>
              </a:rPr>
              <a:t>moleküler biyoloji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  <a:hlinkClick r:id="rId7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genetik</a:t>
            </a:r>
            <a:r>
              <a:rPr sz="2000" spc="-22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endParaRPr sz="2000"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</a:pPr>
            <a:r>
              <a:rPr sz="2000" u="sng" spc="-50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tıp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  <a:hlinkClick r:id="rId8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bilimleriyle ilgili </a:t>
            </a:r>
            <a:r>
              <a:rPr sz="2000" dirty="0">
                <a:latin typeface="Times New Roman"/>
                <a:cs typeface="Times New Roman"/>
              </a:rPr>
              <a:t>konulara </a:t>
            </a:r>
            <a:r>
              <a:rPr sz="2000" spc="-5" dirty="0">
                <a:latin typeface="Times New Roman"/>
                <a:cs typeface="Times New Roman"/>
              </a:rPr>
              <a:t>ışık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tutar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87960" marR="5080" indent="-175260">
              <a:lnSpc>
                <a:spcPct val="100000"/>
              </a:lnSpc>
              <a:buFont typeface="Arial"/>
              <a:buChar char="•"/>
              <a:tabLst>
                <a:tab pos="187960" algn="l"/>
                <a:tab pos="1263650" algn="l"/>
                <a:tab pos="2560955" algn="l"/>
                <a:tab pos="4089400" algn="l"/>
              </a:tabLst>
            </a:pPr>
            <a:r>
              <a:rPr sz="2000" spc="-5" dirty="0">
                <a:latin typeface="Times New Roman"/>
                <a:cs typeface="Times New Roman"/>
              </a:rPr>
              <a:t>Sağl</a:t>
            </a:r>
            <a:r>
              <a:rPr sz="2000" spc="-20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k	b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im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ri	k</a:t>
            </a:r>
            <a:r>
              <a:rPr sz="2000" spc="-1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nusunda	y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ı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an  </a:t>
            </a:r>
            <a:r>
              <a:rPr sz="2000" spc="-5" dirty="0">
                <a:latin typeface="Times New Roman"/>
                <a:cs typeface="Times New Roman"/>
              </a:rPr>
              <a:t>uluslararası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makaleler</a:t>
            </a:r>
            <a:r>
              <a:rPr sz="2000" spc="-5" dirty="0">
                <a:solidFill>
                  <a:srgbClr val="0000FF"/>
                </a:solidFill>
                <a:latin typeface="Times New Roman"/>
                <a:cs typeface="Times New Roman"/>
                <a:hlinkClick r:id="rId9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siteden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izlenebilir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buFont typeface="Arial"/>
              <a:buChar char="•"/>
              <a:tabLst>
                <a:tab pos="187960" algn="l"/>
                <a:tab pos="1161415" algn="l"/>
                <a:tab pos="2400935" algn="l"/>
                <a:tab pos="3722370" algn="l"/>
              </a:tabLst>
            </a:pPr>
            <a:r>
              <a:rPr sz="2000" b="1" dirty="0">
                <a:latin typeface="Times New Roman"/>
                <a:cs typeface="Times New Roman"/>
              </a:rPr>
              <a:t>PMID	</a:t>
            </a:r>
            <a:r>
              <a:rPr sz="2000" spc="-5" dirty="0">
                <a:latin typeface="Times New Roman"/>
                <a:cs typeface="Times New Roman"/>
              </a:rPr>
              <a:t>(PubMed	Identifier)	makalelere</a:t>
            </a:r>
            <a:endParaRPr sz="2000"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PubMed </a:t>
            </a:r>
            <a:r>
              <a:rPr sz="2000" dirty="0">
                <a:latin typeface="Times New Roman"/>
                <a:cs typeface="Times New Roman"/>
              </a:rPr>
              <a:t>tarafından </a:t>
            </a:r>
            <a:r>
              <a:rPr sz="2000" spc="-5" dirty="0">
                <a:latin typeface="Times New Roman"/>
                <a:cs typeface="Times New Roman"/>
              </a:rPr>
              <a:t>tayin edilmiş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numaradır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87960" marR="5080" indent="-175260" algn="just">
              <a:lnSpc>
                <a:spcPct val="100000"/>
              </a:lnSpc>
              <a:buFont typeface="Arial"/>
              <a:buChar char="•"/>
              <a:tabLst>
                <a:tab pos="187960" algn="l"/>
              </a:tabLst>
            </a:pPr>
            <a:r>
              <a:rPr sz="2000" dirty="0">
                <a:latin typeface="Times New Roman"/>
                <a:cs typeface="Times New Roman"/>
              </a:rPr>
              <a:t>2015 </a:t>
            </a:r>
            <a:r>
              <a:rPr sz="2000" spc="-10" dirty="0">
                <a:latin typeface="Times New Roman"/>
                <a:cs typeface="Times New Roman"/>
              </a:rPr>
              <a:t>yılı itibariyle </a:t>
            </a:r>
            <a:r>
              <a:rPr sz="2000" dirty="0">
                <a:latin typeface="Times New Roman"/>
                <a:cs typeface="Times New Roman"/>
              </a:rPr>
              <a:t>26 </a:t>
            </a:r>
            <a:r>
              <a:rPr sz="2000" spc="-5" dirty="0">
                <a:latin typeface="Times New Roman"/>
                <a:cs typeface="Times New Roman"/>
              </a:rPr>
              <a:t>milyondan </a:t>
            </a:r>
            <a:r>
              <a:rPr sz="2000" dirty="0">
                <a:latin typeface="Times New Roman"/>
                <a:cs typeface="Times New Roman"/>
              </a:rPr>
              <a:t>fazla </a:t>
            </a:r>
            <a:r>
              <a:rPr sz="2000" spc="-10" dirty="0">
                <a:latin typeface="Times New Roman"/>
                <a:cs typeface="Times New Roman"/>
              </a:rPr>
              <a:t>PMID  </a:t>
            </a:r>
            <a:r>
              <a:rPr sz="2000" spc="-5" dirty="0">
                <a:latin typeface="Times New Roman"/>
                <a:cs typeface="Times New Roman"/>
              </a:rPr>
              <a:t>numarası vardır </a:t>
            </a:r>
            <a:r>
              <a:rPr sz="2000" dirty="0">
                <a:latin typeface="Times New Roman"/>
                <a:cs typeface="Times New Roman"/>
              </a:rPr>
              <a:t>ve </a:t>
            </a:r>
            <a:r>
              <a:rPr sz="2000" spc="-5" dirty="0">
                <a:latin typeface="Times New Roman"/>
                <a:cs typeface="Times New Roman"/>
              </a:rPr>
              <a:t>her yıl yaklaşık </a:t>
            </a:r>
            <a:r>
              <a:rPr sz="2000" dirty="0">
                <a:latin typeface="Times New Roman"/>
                <a:cs typeface="Times New Roman"/>
              </a:rPr>
              <a:t>1 </a:t>
            </a:r>
            <a:r>
              <a:rPr sz="2000" spc="-5" dirty="0">
                <a:latin typeface="Times New Roman"/>
                <a:cs typeface="Times New Roman"/>
              </a:rPr>
              <a:t>milyon  yeni </a:t>
            </a:r>
            <a:r>
              <a:rPr sz="2000" dirty="0">
                <a:latin typeface="Times New Roman"/>
                <a:cs typeface="Times New Roman"/>
              </a:rPr>
              <a:t>numara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eklenir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25211" y="1487069"/>
            <a:ext cx="3971172" cy="27885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05155"/>
            <a:ext cx="8878824" cy="101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43327" y="106679"/>
            <a:ext cx="4689348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14726" y="226821"/>
            <a:ext cx="4118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PubMed</a:t>
            </a:r>
            <a:r>
              <a:rPr spc="-40" dirty="0"/>
              <a:t> </a:t>
            </a:r>
            <a:r>
              <a:rPr spc="-25" dirty="0"/>
              <a:t>Veritabanı</a:t>
            </a:r>
          </a:p>
        </p:txBody>
      </p:sp>
      <p:sp>
        <p:nvSpPr>
          <p:cNvPr id="5" name="object 5"/>
          <p:cNvSpPr/>
          <p:nvPr/>
        </p:nvSpPr>
        <p:spPr>
          <a:xfrm>
            <a:off x="467868" y="1341119"/>
            <a:ext cx="8218931" cy="4680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0"/>
            <a:ext cx="8878824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2407" y="0"/>
            <a:ext cx="4168140" cy="83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43326" y="41909"/>
            <a:ext cx="36620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PubMed</a:t>
            </a:r>
            <a:r>
              <a:rPr sz="3200" spc="-60" dirty="0"/>
              <a:t> </a:t>
            </a:r>
            <a:r>
              <a:rPr sz="3200" spc="-25" dirty="0"/>
              <a:t>Veritabanı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8442959" y="6460980"/>
            <a:ext cx="1524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46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908302"/>
            <a:ext cx="9144000" cy="5949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92964"/>
            <a:ext cx="8878824" cy="112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8504" y="94488"/>
            <a:ext cx="4163568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10382" y="230886"/>
            <a:ext cx="3527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Science</a:t>
            </a:r>
            <a:r>
              <a:rPr sz="4000" spc="-40" dirty="0"/>
              <a:t> </a:t>
            </a:r>
            <a:r>
              <a:rPr sz="4000" spc="-5" dirty="0"/>
              <a:t>Direct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78739" y="1649679"/>
            <a:ext cx="463042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845" marR="6350" indent="-27114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84480" algn="l"/>
              </a:tabLst>
            </a:pPr>
            <a:r>
              <a:rPr sz="2800" spc="-5" dirty="0">
                <a:latin typeface="Times New Roman"/>
                <a:cs typeface="Times New Roman"/>
              </a:rPr>
              <a:t>Science Direct de bir Elsevier  </a:t>
            </a:r>
            <a:r>
              <a:rPr sz="2800" dirty="0">
                <a:latin typeface="Times New Roman"/>
                <a:cs typeface="Times New Roman"/>
              </a:rPr>
              <a:t>kuruluşudur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283845" marR="5080" indent="-271145">
              <a:lnSpc>
                <a:spcPct val="100000"/>
              </a:lnSpc>
              <a:buFont typeface="Arial"/>
              <a:buChar char="•"/>
              <a:tabLst>
                <a:tab pos="284480" algn="l"/>
              </a:tabLst>
            </a:pPr>
            <a:r>
              <a:rPr sz="2800" spc="-5" dirty="0">
                <a:latin typeface="Times New Roman"/>
                <a:cs typeface="Times New Roman"/>
              </a:rPr>
              <a:t>İçerisinde </a:t>
            </a:r>
            <a:r>
              <a:rPr sz="2800" dirty="0">
                <a:latin typeface="Times New Roman"/>
                <a:cs typeface="Times New Roman"/>
              </a:rPr>
              <a:t>2500 </a:t>
            </a:r>
            <a:r>
              <a:rPr sz="2800" spc="-15" dirty="0">
                <a:latin typeface="Times New Roman"/>
                <a:cs typeface="Times New Roman"/>
              </a:rPr>
              <a:t>Dergi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-5" dirty="0">
                <a:latin typeface="Times New Roman"/>
                <a:cs typeface="Times New Roman"/>
              </a:rPr>
              <a:t>6000  e-kitap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bulunur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283845" marR="5715" indent="-271145">
              <a:lnSpc>
                <a:spcPct val="100000"/>
              </a:lnSpc>
              <a:buFont typeface="Arial"/>
              <a:buChar char="•"/>
              <a:tabLst>
                <a:tab pos="284480" algn="l"/>
                <a:tab pos="1750060" algn="l"/>
                <a:tab pos="2345690" algn="l"/>
                <a:tab pos="3591560" algn="l"/>
              </a:tabLst>
            </a:pPr>
            <a:r>
              <a:rPr sz="2800" spc="-290" dirty="0">
                <a:latin typeface="Times New Roman"/>
                <a:cs typeface="Times New Roman"/>
              </a:rPr>
              <a:t>Y</a:t>
            </a:r>
            <a:r>
              <a:rPr sz="2800" spc="-5" dirty="0">
                <a:latin typeface="Times New Roman"/>
                <a:cs typeface="Times New Roman"/>
              </a:rPr>
              <a:t>aklaşık</a:t>
            </a:r>
            <a:r>
              <a:rPr sz="2800" dirty="0">
                <a:latin typeface="Times New Roman"/>
                <a:cs typeface="Times New Roman"/>
              </a:rPr>
              <a:t>	1</a:t>
            </a:r>
            <a:r>
              <a:rPr sz="2800" spc="-5" dirty="0">
                <a:latin typeface="Times New Roman"/>
                <a:cs typeface="Times New Roman"/>
              </a:rPr>
              <a:t>0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il</a:t>
            </a:r>
            <a:r>
              <a:rPr sz="2800" spc="5" dirty="0">
                <a:latin typeface="Times New Roman"/>
                <a:cs typeface="Times New Roman"/>
              </a:rPr>
              <a:t>y</a:t>
            </a:r>
            <a:r>
              <a:rPr sz="2800" spc="-5" dirty="0">
                <a:latin typeface="Times New Roman"/>
                <a:cs typeface="Times New Roman"/>
              </a:rPr>
              <a:t>on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aka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5" dirty="0">
                <a:latin typeface="Times New Roman"/>
                <a:cs typeface="Times New Roman"/>
              </a:rPr>
              <a:t>e  taramak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mümkündür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76444" y="2636879"/>
            <a:ext cx="3924300" cy="2232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1871" y="1624583"/>
            <a:ext cx="3933825" cy="3249295"/>
          </a:xfrm>
          <a:custGeom>
            <a:avLst/>
            <a:gdLst/>
            <a:ahLst/>
            <a:cxnLst/>
            <a:rect l="l" t="t" r="r" b="b"/>
            <a:pathLst>
              <a:path w="3933825" h="3249295">
                <a:moveTo>
                  <a:pt x="0" y="3249168"/>
                </a:moveTo>
                <a:lnTo>
                  <a:pt x="3933444" y="3249168"/>
                </a:lnTo>
                <a:lnTo>
                  <a:pt x="3933444" y="0"/>
                </a:lnTo>
                <a:lnTo>
                  <a:pt x="0" y="0"/>
                </a:lnTo>
                <a:lnTo>
                  <a:pt x="0" y="3249168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4" cy="858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4335" y="262890"/>
            <a:ext cx="5817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Embase (Excerpta</a:t>
            </a:r>
            <a:r>
              <a:rPr spc="-40" dirty="0"/>
              <a:t> </a:t>
            </a:r>
            <a:r>
              <a:rPr dirty="0"/>
              <a:t>Medica)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1691" y="1723771"/>
            <a:ext cx="44157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7960" algn="l"/>
              </a:tabLst>
            </a:pPr>
            <a:r>
              <a:rPr sz="2400" spc="-5" dirty="0">
                <a:latin typeface="Times New Roman"/>
                <a:cs typeface="Times New Roman"/>
              </a:rPr>
              <a:t>Embase (Excerpta Medica) bir  biyomedikal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farmakolojik veri  </a:t>
            </a:r>
            <a:r>
              <a:rPr sz="2400" dirty="0">
                <a:latin typeface="Times New Roman"/>
                <a:cs typeface="Times New Roman"/>
              </a:rPr>
              <a:t>tabanıdır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187960" marR="5080" indent="-175260" algn="just">
              <a:lnSpc>
                <a:spcPct val="100000"/>
              </a:lnSpc>
              <a:buFont typeface="Arial"/>
              <a:buChar char="•"/>
              <a:tabLst>
                <a:tab pos="187960" algn="l"/>
              </a:tabLst>
            </a:pPr>
            <a:r>
              <a:rPr sz="2400" dirty="0">
                <a:latin typeface="Times New Roman"/>
                <a:cs typeface="Times New Roman"/>
              </a:rPr>
              <a:t>1847 den </a:t>
            </a:r>
            <a:r>
              <a:rPr sz="2400" spc="-10" dirty="0">
                <a:latin typeface="Times New Roman"/>
                <a:cs typeface="Times New Roman"/>
              </a:rPr>
              <a:t>bu </a:t>
            </a:r>
            <a:r>
              <a:rPr sz="2400" dirty="0">
                <a:latin typeface="Times New Roman"/>
                <a:cs typeface="Times New Roman"/>
              </a:rPr>
              <a:t>yana </a:t>
            </a:r>
            <a:r>
              <a:rPr sz="2400" spc="-5" dirty="0">
                <a:latin typeface="Times New Roman"/>
                <a:cs typeface="Times New Roman"/>
              </a:rPr>
              <a:t>bünyesinde </a:t>
            </a:r>
            <a:r>
              <a:rPr sz="2400" dirty="0">
                <a:latin typeface="Times New Roman"/>
                <a:cs typeface="Times New Roman"/>
              </a:rPr>
              <a:t>23  </a:t>
            </a:r>
            <a:r>
              <a:rPr sz="2400" spc="-5" dirty="0">
                <a:latin typeface="Times New Roman"/>
                <a:cs typeface="Times New Roman"/>
              </a:rPr>
              <a:t>milyon </a:t>
            </a:r>
            <a:r>
              <a:rPr sz="2400" dirty="0">
                <a:latin typeface="Times New Roman"/>
                <a:cs typeface="Times New Roman"/>
              </a:rPr>
              <a:t>kayıt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bulundurur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3291" y="1772411"/>
            <a:ext cx="3997452" cy="1656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92964"/>
            <a:ext cx="8878824" cy="112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2279" y="94488"/>
            <a:ext cx="3174492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04413" y="230886"/>
            <a:ext cx="2536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Tez</a:t>
            </a:r>
            <a:r>
              <a:rPr sz="4000" spc="-220" dirty="0"/>
              <a:t> </a:t>
            </a:r>
            <a:r>
              <a:rPr sz="4000" spc="-5" dirty="0"/>
              <a:t>Arama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0" y="1124711"/>
            <a:ext cx="4968240" cy="415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85003" y="1845564"/>
            <a:ext cx="4010706" cy="2652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92964"/>
            <a:ext cx="8878824" cy="112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60448" y="94488"/>
            <a:ext cx="5058156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2326" y="230886"/>
            <a:ext cx="44202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Literatür</a:t>
            </a:r>
            <a:r>
              <a:rPr sz="4000" spc="-40" dirty="0"/>
              <a:t> </a:t>
            </a:r>
            <a:r>
              <a:rPr sz="4000" spc="-45" dirty="0"/>
              <a:t>Taraması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8519159" y="6460980"/>
            <a:ext cx="762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255" y="1263396"/>
            <a:ext cx="8857488" cy="5457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57911"/>
            <a:ext cx="8878824" cy="1123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2279" y="59435"/>
            <a:ext cx="3174492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04413" y="194817"/>
            <a:ext cx="2536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Tez</a:t>
            </a:r>
            <a:r>
              <a:rPr sz="4000" spc="-220" dirty="0"/>
              <a:t> </a:t>
            </a:r>
            <a:r>
              <a:rPr sz="4000" spc="-5" dirty="0"/>
              <a:t>Arama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143255" y="1167383"/>
            <a:ext cx="8886444" cy="5372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57911"/>
            <a:ext cx="8878824" cy="1123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2279" y="59435"/>
            <a:ext cx="3174492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04413" y="194817"/>
            <a:ext cx="2536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Tez</a:t>
            </a:r>
            <a:r>
              <a:rPr sz="4000" spc="-220" dirty="0"/>
              <a:t> </a:t>
            </a:r>
            <a:r>
              <a:rPr sz="4000" spc="-5" dirty="0"/>
              <a:t>Arama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208788" y="1077467"/>
            <a:ext cx="8787384" cy="56433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4" cy="1130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02279" y="140207"/>
            <a:ext cx="3174492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04413" y="276224"/>
            <a:ext cx="2536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Tez</a:t>
            </a:r>
            <a:r>
              <a:rPr sz="4000" spc="-220" dirty="0"/>
              <a:t> </a:t>
            </a:r>
            <a:r>
              <a:rPr sz="4000" spc="-5" dirty="0"/>
              <a:t>Arama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214884" y="1214627"/>
            <a:ext cx="8714232" cy="5428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92964"/>
            <a:ext cx="8878824" cy="112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8572" y="94488"/>
            <a:ext cx="6123432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30451" y="230886"/>
            <a:ext cx="54838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Kütüphaneden</a:t>
            </a:r>
            <a:r>
              <a:rPr sz="4000" spc="-25" dirty="0"/>
              <a:t> </a:t>
            </a:r>
            <a:r>
              <a:rPr sz="4000" spc="-55" dirty="0"/>
              <a:t>Tarama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8442959" y="6460980"/>
            <a:ext cx="1524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53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255" y="1341119"/>
            <a:ext cx="8857488" cy="5228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0259" y="6431686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54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6615" y="571500"/>
            <a:ext cx="8502396" cy="543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51628" y="6108903"/>
            <a:ext cx="20072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0000"/>
                </a:solidFill>
                <a:latin typeface="Gabriola"/>
                <a:cs typeface="Gabriola"/>
              </a:rPr>
              <a:t>Teşekkürler</a:t>
            </a:r>
            <a:endParaRPr sz="44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3" cy="1022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97835" y="141731"/>
            <a:ext cx="4181856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69235" y="262890"/>
            <a:ext cx="3610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Literatür</a:t>
            </a:r>
            <a:r>
              <a:rPr spc="-75" dirty="0"/>
              <a:t> </a:t>
            </a:r>
            <a:r>
              <a:rPr dirty="0"/>
              <a:t>Raporu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1557909"/>
            <a:ext cx="5057775" cy="33178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81940" marR="5080" indent="-269240" algn="just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82575" algn="l"/>
              </a:tabLst>
            </a:pPr>
            <a:r>
              <a:rPr sz="2400" dirty="0">
                <a:latin typeface="Times New Roman"/>
                <a:cs typeface="Times New Roman"/>
              </a:rPr>
              <a:t>Bir </a:t>
            </a:r>
            <a:r>
              <a:rPr sz="2400" spc="-5" dirty="0">
                <a:latin typeface="Times New Roman"/>
                <a:cs typeface="Times New Roman"/>
              </a:rPr>
              <a:t>bilimsel çalışmada, diğer  çalışmalara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atıf </a:t>
            </a:r>
            <a:r>
              <a:rPr sz="2400" spc="-5" dirty="0">
                <a:latin typeface="Times New Roman"/>
                <a:cs typeface="Times New Roman"/>
              </a:rPr>
              <a:t>yapmalı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onlardan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alıntı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yapmalıdır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281940" marR="5080" indent="-269240" algn="just">
              <a:lnSpc>
                <a:spcPts val="2590"/>
              </a:lnSpc>
              <a:buFont typeface="Arial"/>
              <a:buChar char="•"/>
              <a:tabLst>
                <a:tab pos="282575" algn="l"/>
              </a:tabLst>
            </a:pPr>
            <a:r>
              <a:rPr sz="2400" spc="-5" dirty="0">
                <a:latin typeface="Times New Roman"/>
                <a:cs typeface="Times New Roman"/>
              </a:rPr>
              <a:t>Atıf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alıntı sisteminin bazı kuralları  </a:t>
            </a:r>
            <a:r>
              <a:rPr sz="2400" dirty="0">
                <a:latin typeface="Times New Roman"/>
                <a:cs typeface="Times New Roman"/>
              </a:rPr>
              <a:t>vardır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281940" indent="-269240">
              <a:lnSpc>
                <a:spcPts val="2735"/>
              </a:lnSpc>
              <a:buFont typeface="Arial"/>
              <a:buChar char="•"/>
              <a:tabLst>
                <a:tab pos="281940" algn="l"/>
                <a:tab pos="282575" algn="l"/>
                <a:tab pos="809625" algn="l"/>
                <a:tab pos="1991995" algn="l"/>
                <a:tab pos="2672080" algn="l"/>
                <a:tab pos="4077335" algn="l"/>
                <a:tab pos="4537710" algn="l"/>
              </a:tabLst>
            </a:pPr>
            <a:r>
              <a:rPr sz="2400" spc="-10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u	kurall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spc="-9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,	ya</a:t>
            </a:r>
            <a:r>
              <a:rPr sz="2400" spc="-10" dirty="0">
                <a:latin typeface="Times New Roman"/>
                <a:cs typeface="Times New Roman"/>
              </a:rPr>
              <a:t>z</a:t>
            </a:r>
            <a:r>
              <a:rPr sz="2400" dirty="0">
                <a:latin typeface="Times New Roman"/>
                <a:cs typeface="Times New Roman"/>
              </a:rPr>
              <a:t>ı	yön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ini	</a:t>
            </a:r>
            <a:r>
              <a:rPr sz="2400" spc="-5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e	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zı</a:t>
            </a:r>
            <a:endParaRPr sz="2400">
              <a:latin typeface="Times New Roman"/>
              <a:cs typeface="Times New Roman"/>
            </a:endParaRPr>
          </a:p>
          <a:p>
            <a:pPr marL="281940">
              <a:lnSpc>
                <a:spcPts val="2735"/>
              </a:lnSpc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etiğini </a:t>
            </a:r>
            <a:r>
              <a:rPr sz="2400" dirty="0">
                <a:latin typeface="Times New Roman"/>
                <a:cs typeface="Times New Roman"/>
              </a:rPr>
              <a:t>ifade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43371" y="1599819"/>
            <a:ext cx="3262105" cy="3409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4" cy="1031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97835" y="152400"/>
            <a:ext cx="4181856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69235" y="271983"/>
            <a:ext cx="36106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Literatür</a:t>
            </a:r>
            <a:r>
              <a:rPr spc="-75" dirty="0"/>
              <a:t> </a:t>
            </a:r>
            <a:r>
              <a:rPr dirty="0"/>
              <a:t>Raporu</a:t>
            </a:r>
          </a:p>
        </p:txBody>
      </p:sp>
      <p:sp>
        <p:nvSpPr>
          <p:cNvPr id="5" name="object 5"/>
          <p:cNvSpPr/>
          <p:nvPr/>
        </p:nvSpPr>
        <p:spPr>
          <a:xfrm>
            <a:off x="272795" y="1555622"/>
            <a:ext cx="4921250" cy="0"/>
          </a:xfrm>
          <a:custGeom>
            <a:avLst/>
            <a:gdLst/>
            <a:ahLst/>
            <a:cxnLst/>
            <a:rect l="l" t="t" r="r" b="b"/>
            <a:pathLst>
              <a:path w="4921250">
                <a:moveTo>
                  <a:pt x="0" y="0"/>
                </a:moveTo>
                <a:lnTo>
                  <a:pt x="4920995" y="0"/>
                </a:lnTo>
              </a:path>
            </a:pathLst>
          </a:custGeom>
          <a:ln w="2438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54810" y="1249171"/>
            <a:ext cx="35553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5910" algn="l"/>
                <a:tab pos="2655570" algn="l"/>
              </a:tabLst>
            </a:pP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aporu</a:t>
            </a:r>
            <a:r>
              <a:rPr sz="20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da	dik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at	</a:t>
            </a:r>
            <a:r>
              <a:rPr sz="20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di</a:t>
            </a:r>
            <a:r>
              <a:rPr sz="20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mesi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1249171"/>
            <a:ext cx="1445895" cy="57467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93675" marR="5080" indent="-180975">
              <a:lnSpc>
                <a:spcPts val="1920"/>
              </a:lnSpc>
              <a:spcBef>
                <a:spcPts val="565"/>
              </a:spcBef>
              <a:buFont typeface="Arial"/>
              <a:buChar char="•"/>
              <a:tabLst>
                <a:tab pos="194310" algn="l"/>
              </a:tabLst>
            </a:pPr>
            <a:r>
              <a:rPr sz="2000" b="1" dirty="0">
                <a:solidFill>
                  <a:srgbClr val="0000FF"/>
                </a:solidFill>
                <a:latin typeface="Times New Roman"/>
                <a:cs typeface="Times New Roman"/>
              </a:rPr>
              <a:t>Literatür </a:t>
            </a: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ge</a:t>
            </a:r>
            <a:r>
              <a:rPr sz="2000" b="1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ekenl</a:t>
            </a:r>
            <a:r>
              <a:rPr sz="20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0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r: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74747" y="2102307"/>
            <a:ext cx="8420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anl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ş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25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88790" y="2102307"/>
            <a:ext cx="14198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91820" algn="l"/>
              </a:tabLst>
            </a:pP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	</a:t>
            </a:r>
            <a:r>
              <a:rPr sz="2000" spc="-10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ç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8488" y="2102307"/>
            <a:ext cx="2053589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5"/>
              </a:spcBef>
              <a:tabLst>
                <a:tab pos="1126490" algn="l"/>
              </a:tabLst>
            </a:pPr>
            <a:r>
              <a:rPr sz="2000" dirty="0">
                <a:latin typeface="Calibri"/>
                <a:cs typeface="Calibri"/>
              </a:rPr>
              <a:t>−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4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az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8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,	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rob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</a:t>
            </a:r>
            <a:endParaRPr sz="2000">
              <a:latin typeface="Times New Roman"/>
              <a:cs typeface="Times New Roman"/>
            </a:endParaRPr>
          </a:p>
          <a:p>
            <a:pPr marL="193675">
              <a:lnSpc>
                <a:spcPts val="2160"/>
              </a:lnSpc>
            </a:pPr>
            <a:r>
              <a:rPr sz="2000" spc="-5" dirty="0">
                <a:latin typeface="Times New Roman"/>
                <a:cs typeface="Times New Roman"/>
              </a:rPr>
              <a:t>belirtmiş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mi?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8488" y="2956306"/>
            <a:ext cx="4860925" cy="289179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93675" marR="5715" indent="-180975">
              <a:lnSpc>
                <a:spcPct val="80000"/>
              </a:lnSpc>
              <a:spcBef>
                <a:spcPts val="585"/>
              </a:spcBef>
              <a:buFont typeface="Calibri"/>
              <a:buChar char="−"/>
              <a:tabLst>
                <a:tab pos="194310" algn="l"/>
              </a:tabLst>
            </a:pPr>
            <a:r>
              <a:rPr sz="2000" spc="-5" dirty="0">
                <a:latin typeface="Times New Roman"/>
                <a:cs typeface="Times New Roman"/>
              </a:rPr>
              <a:t>Bu problem başka bir yöntemle </a:t>
            </a:r>
            <a:r>
              <a:rPr sz="2000" dirty="0">
                <a:latin typeface="Times New Roman"/>
                <a:cs typeface="Times New Roman"/>
              </a:rPr>
              <a:t>daha </a:t>
            </a:r>
            <a:r>
              <a:rPr sz="2000" spc="-10" dirty="0">
                <a:latin typeface="Times New Roman"/>
                <a:cs typeface="Times New Roman"/>
              </a:rPr>
              <a:t>etkili  </a:t>
            </a:r>
            <a:r>
              <a:rPr sz="2000" dirty="0">
                <a:latin typeface="Times New Roman"/>
                <a:cs typeface="Times New Roman"/>
              </a:rPr>
              <a:t>ifade </a:t>
            </a:r>
            <a:r>
              <a:rPr sz="2000" spc="-5" dirty="0">
                <a:latin typeface="Times New Roman"/>
                <a:cs typeface="Times New Roman"/>
              </a:rPr>
              <a:t>edilebilir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mi?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−"/>
            </a:pPr>
            <a:endParaRPr sz="2500">
              <a:latin typeface="Times New Roman"/>
              <a:cs typeface="Times New Roman"/>
            </a:endParaRPr>
          </a:p>
          <a:p>
            <a:pPr marL="193675" marR="5715" indent="-180975">
              <a:lnSpc>
                <a:spcPct val="80000"/>
              </a:lnSpc>
              <a:buFont typeface="Calibri"/>
              <a:buChar char="−"/>
              <a:tabLst>
                <a:tab pos="194310" algn="l"/>
                <a:tab pos="966469" algn="l"/>
                <a:tab pos="1957070" algn="l"/>
                <a:tab pos="3006090" algn="l"/>
                <a:tab pos="4281805" algn="l"/>
              </a:tabLst>
            </a:pPr>
            <a:r>
              <a:rPr sz="2000" spc="-20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azar	l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2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-1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ür	t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ası	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onu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unda	h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ngi  </a:t>
            </a:r>
            <a:r>
              <a:rPr sz="2000" spc="-5" dirty="0">
                <a:latin typeface="Times New Roman"/>
                <a:cs typeface="Times New Roman"/>
              </a:rPr>
              <a:t>araştırmaları </a:t>
            </a:r>
            <a:r>
              <a:rPr sz="2000" dirty="0">
                <a:latin typeface="Times New Roman"/>
                <a:cs typeface="Times New Roman"/>
              </a:rPr>
              <a:t>referans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almış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Char char="−"/>
            </a:pPr>
            <a:endParaRPr sz="2050">
              <a:latin typeface="Times New Roman"/>
              <a:cs typeface="Times New Roman"/>
            </a:endParaRPr>
          </a:p>
          <a:p>
            <a:pPr marL="193675" indent="-180975">
              <a:lnSpc>
                <a:spcPct val="100000"/>
              </a:lnSpc>
              <a:spcBef>
                <a:spcPts val="5"/>
              </a:spcBef>
              <a:buFont typeface="Calibri"/>
              <a:buChar char="−"/>
              <a:tabLst>
                <a:tab pos="194310" algn="l"/>
              </a:tabLst>
            </a:pPr>
            <a:r>
              <a:rPr sz="2000" spc="-5" dirty="0">
                <a:latin typeface="Times New Roman"/>
                <a:cs typeface="Times New Roman"/>
              </a:rPr>
              <a:t>Araştırmanın yöntemi </a:t>
            </a:r>
            <a:r>
              <a:rPr sz="2000" dirty="0">
                <a:latin typeface="Times New Roman"/>
                <a:cs typeface="Times New Roman"/>
              </a:rPr>
              <a:t>uygun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mudur?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Char char="−"/>
            </a:pPr>
            <a:endParaRPr sz="2450">
              <a:latin typeface="Times New Roman"/>
              <a:cs typeface="Times New Roman"/>
            </a:endParaRPr>
          </a:p>
          <a:p>
            <a:pPr marL="193675" marR="5080" indent="-180975">
              <a:lnSpc>
                <a:spcPts val="1920"/>
              </a:lnSpc>
              <a:buFont typeface="Calibri"/>
              <a:buChar char="−"/>
              <a:tabLst>
                <a:tab pos="194310" algn="l"/>
                <a:tab pos="780415" algn="l"/>
                <a:tab pos="1757680" algn="l"/>
                <a:tab pos="2678430" algn="l"/>
                <a:tab pos="3530600" algn="l"/>
                <a:tab pos="3931285" algn="l"/>
              </a:tabLst>
            </a:pPr>
            <a:r>
              <a:rPr sz="2000" spc="-21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i	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opl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	ar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ç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rı	geç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rli	</a:t>
            </a:r>
            <a:r>
              <a:rPr sz="2000" spc="5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	güv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ni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ir  </a:t>
            </a:r>
            <a:r>
              <a:rPr sz="2000" spc="-5" dirty="0">
                <a:latin typeface="Times New Roman"/>
                <a:cs typeface="Times New Roman"/>
              </a:rPr>
              <a:t>midir?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30011" y="1499616"/>
            <a:ext cx="3575303" cy="4215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132587"/>
            <a:ext cx="8878824" cy="1031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0744" y="152400"/>
            <a:ext cx="6416039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52142" y="271983"/>
            <a:ext cx="5842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Literatür Raporu</a:t>
            </a:r>
            <a:r>
              <a:rPr spc="-75" dirty="0"/>
              <a:t> </a:t>
            </a:r>
            <a:r>
              <a:rPr spc="-5" dirty="0"/>
              <a:t>Bölümleri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1381505"/>
            <a:ext cx="5415280" cy="4451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94310" algn="l"/>
                <a:tab pos="983615" algn="l"/>
                <a:tab pos="1448435" algn="l"/>
                <a:tab pos="2890520" algn="l"/>
                <a:tab pos="3277235" algn="l"/>
                <a:tab pos="3943350" algn="l"/>
                <a:tab pos="4641850" algn="l"/>
                <a:tab pos="5137150" algn="l"/>
              </a:tabLst>
            </a:pP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Ö</a:t>
            </a:r>
            <a:r>
              <a:rPr sz="22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et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B</a:t>
            </a:r>
            <a:r>
              <a:rPr sz="2200" spc="-5" dirty="0">
                <a:latin typeface="Times New Roman"/>
                <a:cs typeface="Times New Roman"/>
              </a:rPr>
              <a:t>u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r</a:t>
            </a:r>
            <a:r>
              <a:rPr sz="2200" spc="-5" dirty="0">
                <a:latin typeface="Times New Roman"/>
                <a:cs typeface="Times New Roman"/>
              </a:rPr>
              <a:t>aştı</a:t>
            </a:r>
            <a:r>
              <a:rPr sz="2200" dirty="0">
                <a:latin typeface="Times New Roman"/>
                <a:cs typeface="Times New Roman"/>
              </a:rPr>
              <a:t>r</a:t>
            </a:r>
            <a:r>
              <a:rPr sz="2200" spc="-5" dirty="0">
                <a:latin typeface="Times New Roman"/>
                <a:cs typeface="Times New Roman"/>
              </a:rPr>
              <a:t>m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da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ş</a:t>
            </a:r>
            <a:r>
              <a:rPr sz="2200" spc="-5" dirty="0">
                <a:latin typeface="Times New Roman"/>
                <a:cs typeface="Times New Roman"/>
              </a:rPr>
              <a:t>u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an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neler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var</a:t>
            </a:r>
            <a:r>
              <a:rPr sz="2200" dirty="0">
                <a:latin typeface="Times New Roman"/>
                <a:cs typeface="Times New Roman"/>
              </a:rPr>
              <a:t>	ve</a:t>
            </a:r>
            <a:endParaRPr sz="2200">
              <a:latin typeface="Times New Roman"/>
              <a:cs typeface="Times New Roman"/>
            </a:endParaRPr>
          </a:p>
          <a:p>
            <a:pPr marL="193675">
              <a:lnSpc>
                <a:spcPct val="100000"/>
              </a:lnSpc>
            </a:pPr>
            <a:r>
              <a:rPr sz="2200" dirty="0">
                <a:latin typeface="Times New Roman"/>
                <a:cs typeface="Times New Roman"/>
              </a:rPr>
              <a:t>hangi </a:t>
            </a:r>
            <a:r>
              <a:rPr sz="2200" spc="-5" dirty="0">
                <a:latin typeface="Times New Roman"/>
                <a:cs typeface="Times New Roman"/>
              </a:rPr>
              <a:t>eksikler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giderilebilir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193675" marR="6985" indent="-18097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94310" algn="l"/>
              </a:tabLst>
            </a:pP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Giriş: </a:t>
            </a:r>
            <a:r>
              <a:rPr sz="2200" spc="-5" dirty="0">
                <a:latin typeface="Times New Roman"/>
                <a:cs typeface="Times New Roman"/>
              </a:rPr>
              <a:t>Bu bölümde, araştırma konusu ile ilgili  genel bilgiler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sunulur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193675" marR="5080" indent="-180975" algn="just">
              <a:lnSpc>
                <a:spcPct val="100000"/>
              </a:lnSpc>
              <a:buFont typeface="Arial"/>
              <a:buChar char="•"/>
              <a:tabLst>
                <a:tab pos="194310" algn="l"/>
              </a:tabLst>
            </a:pP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Gelişme: </a:t>
            </a:r>
            <a:r>
              <a:rPr sz="2200" spc="-5" dirty="0">
                <a:latin typeface="Times New Roman"/>
                <a:cs typeface="Times New Roman"/>
              </a:rPr>
              <a:t>Diğer </a:t>
            </a:r>
            <a:r>
              <a:rPr sz="2200" dirty="0">
                <a:latin typeface="Times New Roman"/>
                <a:cs typeface="Times New Roman"/>
              </a:rPr>
              <a:t>araştırmacıların probleme  </a:t>
            </a:r>
            <a:r>
              <a:rPr sz="2200" spc="-5" dirty="0">
                <a:latin typeface="Times New Roman"/>
                <a:cs typeface="Times New Roman"/>
              </a:rPr>
              <a:t>ilişkin neler buldukları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özetlenir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0000"/>
              </a:buClr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193675" marR="5080" indent="-180975" algn="just">
              <a:lnSpc>
                <a:spcPct val="100000"/>
              </a:lnSpc>
              <a:buFont typeface="Arial"/>
              <a:buChar char="•"/>
              <a:tabLst>
                <a:tab pos="194310" algn="l"/>
              </a:tabLst>
            </a:pP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Problem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Durumu: </a:t>
            </a:r>
            <a:r>
              <a:rPr sz="2200" spc="-5" dirty="0">
                <a:latin typeface="Times New Roman"/>
                <a:cs typeface="Times New Roman"/>
              </a:rPr>
              <a:t>Problemin temelleri,  nedenleri, ilişkili araştırma sonuçları </a:t>
            </a:r>
            <a:r>
              <a:rPr sz="2200" dirty="0">
                <a:latin typeface="Times New Roman"/>
                <a:cs typeface="Times New Roman"/>
              </a:rPr>
              <a:t>ve  </a:t>
            </a:r>
            <a:r>
              <a:rPr sz="2200" spc="-5" dirty="0">
                <a:latin typeface="Times New Roman"/>
                <a:cs typeface="Times New Roman"/>
              </a:rPr>
              <a:t>önemi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verilir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29884" y="1947713"/>
            <a:ext cx="3214116" cy="2438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7" y="57911"/>
            <a:ext cx="8878824" cy="1123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98420" y="59435"/>
            <a:ext cx="3983735" cy="1121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00552" y="194817"/>
            <a:ext cx="33451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Alıntı</a:t>
            </a:r>
            <a:r>
              <a:rPr sz="4000" spc="-125" dirty="0"/>
              <a:t> </a:t>
            </a:r>
            <a:r>
              <a:rPr sz="4000" spc="-45" dirty="0"/>
              <a:t>Yapmak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0" y="1141475"/>
            <a:ext cx="1469136" cy="8717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5552" y="1680972"/>
            <a:ext cx="4149852" cy="83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1560" y="1141475"/>
            <a:ext cx="955547" cy="871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8008" y="1141475"/>
            <a:ext cx="1676400" cy="8717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46832" y="1141475"/>
            <a:ext cx="1633727" cy="8717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2400" y="1141475"/>
            <a:ext cx="649224" cy="8717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1589" y="975893"/>
            <a:ext cx="5593080" cy="1761489"/>
          </a:xfrm>
          <a:prstGeom prst="rect">
            <a:avLst/>
          </a:prstGeom>
        </p:spPr>
        <p:txBody>
          <a:bodyPr vert="horz" wrap="square" lIns="0" tIns="277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85"/>
              </a:spcBef>
            </a:pPr>
            <a:r>
              <a:rPr sz="3100" u="heavy" spc="-78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b="1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Alıntı </a:t>
            </a:r>
            <a:r>
              <a:rPr sz="3100"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iki </a:t>
            </a:r>
            <a:r>
              <a:rPr sz="3100" b="1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şekilde</a:t>
            </a:r>
            <a:r>
              <a:rPr sz="3100" b="1" u="heavy" spc="5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100"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yapılır:</a:t>
            </a:r>
            <a:endParaRPr sz="3100">
              <a:latin typeface="Times New Roman"/>
              <a:cs typeface="Times New Roman"/>
            </a:endParaRPr>
          </a:p>
          <a:p>
            <a:pPr marL="626745" indent="-344805">
              <a:lnSpc>
                <a:spcPct val="100000"/>
              </a:lnSpc>
              <a:spcBef>
                <a:spcPts val="1680"/>
              </a:spcBef>
              <a:buAutoNum type="arabicParenR"/>
              <a:tabLst>
                <a:tab pos="627380" algn="l"/>
              </a:tabLst>
            </a:pPr>
            <a:r>
              <a:rPr sz="2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İktibas (doğrudan alıntı,</a:t>
            </a:r>
            <a:r>
              <a:rPr sz="25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quotation):</a:t>
            </a:r>
            <a:endParaRPr sz="2500">
              <a:latin typeface="Times New Roman"/>
              <a:cs typeface="Times New Roman"/>
            </a:endParaRPr>
          </a:p>
          <a:p>
            <a:pPr marL="739140" lvl="1" indent="-19304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739775" algn="l"/>
                <a:tab pos="1484630" algn="l"/>
                <a:tab pos="2507615" algn="l"/>
                <a:tab pos="3237865" algn="l"/>
                <a:tab pos="4091304" algn="l"/>
                <a:tab pos="4975225" algn="l"/>
              </a:tabLst>
            </a:pPr>
            <a:r>
              <a:rPr sz="2200" spc="-5" dirty="0">
                <a:latin typeface="Times New Roman"/>
                <a:cs typeface="Times New Roman"/>
              </a:rPr>
              <a:t>Blok	halin</a:t>
            </a:r>
            <a:r>
              <a:rPr sz="2200" spc="-15" dirty="0">
                <a:latin typeface="Times New Roman"/>
                <a:cs typeface="Times New Roman"/>
              </a:rPr>
              <a:t>d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ve</a:t>
            </a:r>
            <a:r>
              <a:rPr sz="2200" spc="10" dirty="0">
                <a:latin typeface="Times New Roman"/>
                <a:cs typeface="Times New Roman"/>
              </a:rPr>
              <a:t>y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tırnak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içinde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5" dirty="0">
                <a:latin typeface="Times New Roman"/>
                <a:cs typeface="Times New Roman"/>
              </a:rPr>
              <a:t>(</a:t>
            </a:r>
            <a:r>
              <a:rPr sz="2200" spc="-15" dirty="0">
                <a:latin typeface="Times New Roman"/>
                <a:cs typeface="Times New Roman"/>
              </a:rPr>
              <a:t>«</a:t>
            </a:r>
            <a:r>
              <a:rPr sz="2200" spc="-5" dirty="0">
                <a:latin typeface="Times New Roman"/>
                <a:cs typeface="Times New Roman"/>
              </a:rPr>
              <a:t>..</a:t>
            </a:r>
            <a:r>
              <a:rPr sz="2200" spc="-15" dirty="0">
                <a:latin typeface="Times New Roman"/>
                <a:cs typeface="Times New Roman"/>
              </a:rPr>
              <a:t>»)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1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5992495" y="2376373"/>
            <a:ext cx="14300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kullanılarak,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99044" y="2376373"/>
            <a:ext cx="12509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kaynaktaki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1439" y="2712211"/>
            <a:ext cx="8359775" cy="3128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ifadenin </a:t>
            </a:r>
            <a:r>
              <a:rPr sz="2200" spc="-10" dirty="0">
                <a:latin typeface="Times New Roman"/>
                <a:cs typeface="Times New Roman"/>
              </a:rPr>
              <a:t>virgülüne </a:t>
            </a:r>
            <a:r>
              <a:rPr sz="2200" dirty="0">
                <a:latin typeface="Times New Roman"/>
                <a:cs typeface="Times New Roman"/>
              </a:rPr>
              <a:t>noktasına </a:t>
            </a:r>
            <a:r>
              <a:rPr sz="2200" spc="-5" dirty="0">
                <a:latin typeface="Times New Roman"/>
                <a:cs typeface="Times New Roman"/>
              </a:rPr>
              <a:t>kadar </a:t>
            </a:r>
            <a:r>
              <a:rPr sz="2200" dirty="0">
                <a:latin typeface="Times New Roman"/>
                <a:cs typeface="Times New Roman"/>
              </a:rPr>
              <a:t>aynıyla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gösterilmesidir</a:t>
            </a:r>
            <a:endParaRPr sz="2200">
              <a:latin typeface="Times New Roman"/>
              <a:cs typeface="Times New Roman"/>
            </a:endParaRPr>
          </a:p>
          <a:p>
            <a:pPr marL="469900" indent="-193675">
              <a:lnSpc>
                <a:spcPct val="100000"/>
              </a:lnSpc>
              <a:spcBef>
                <a:spcPts val="1970"/>
              </a:spcBef>
              <a:buFont typeface="Arial"/>
              <a:buChar char="•"/>
              <a:tabLst>
                <a:tab pos="469900" algn="l"/>
              </a:tabLst>
            </a:pPr>
            <a:r>
              <a:rPr sz="2200" spc="-5" dirty="0">
                <a:latin typeface="Times New Roman"/>
                <a:cs typeface="Times New Roman"/>
              </a:rPr>
              <a:t>Doğrudan </a:t>
            </a:r>
            <a:r>
              <a:rPr sz="2200" spc="-10" dirty="0">
                <a:latin typeface="Times New Roman"/>
                <a:cs typeface="Times New Roman"/>
              </a:rPr>
              <a:t>alıntılar, </a:t>
            </a:r>
            <a:r>
              <a:rPr sz="2200" spc="-5" dirty="0">
                <a:latin typeface="Times New Roman"/>
                <a:cs typeface="Times New Roman"/>
              </a:rPr>
              <a:t>alıntılanan </a:t>
            </a:r>
            <a:r>
              <a:rPr sz="2200" spc="-10" dirty="0">
                <a:latin typeface="Times New Roman"/>
                <a:cs typeface="Times New Roman"/>
              </a:rPr>
              <a:t>metni </a:t>
            </a:r>
            <a:r>
              <a:rPr sz="2200" spc="-5" dirty="0">
                <a:latin typeface="Times New Roman"/>
                <a:cs typeface="Times New Roman"/>
              </a:rPr>
              <a:t>olduğu gibi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yansıtmalıdır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5"/>
              </a:spcBef>
              <a:buAutoNum type="arabicParenR" startAt="2"/>
              <a:tabLst>
                <a:tab pos="357505" algn="l"/>
              </a:tabLst>
            </a:pPr>
            <a:r>
              <a:rPr sz="25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Dolaylı </a:t>
            </a:r>
            <a:r>
              <a:rPr sz="2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aktarma (in-text citation, atıf</a:t>
            </a:r>
            <a:r>
              <a:rPr sz="2500" b="1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yapma):</a:t>
            </a:r>
            <a:endParaRPr sz="2500">
              <a:latin typeface="Times New Roman"/>
              <a:cs typeface="Times New Roman"/>
            </a:endParaRPr>
          </a:p>
          <a:p>
            <a:pPr marL="469900" marR="5080" lvl="1" indent="-19367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469900" algn="l"/>
              </a:tabLst>
            </a:pPr>
            <a:r>
              <a:rPr sz="2200" spc="-5" dirty="0">
                <a:latin typeface="Times New Roman"/>
                <a:cs typeface="Times New Roman"/>
              </a:rPr>
              <a:t>Dolaylı aktarma, yazarın ifadesini yeniden yazmak demektir </a:t>
            </a:r>
            <a:r>
              <a:rPr sz="2200" dirty="0">
                <a:latin typeface="Times New Roman"/>
                <a:cs typeface="Times New Roman"/>
              </a:rPr>
              <a:t>ki bunu  </a:t>
            </a:r>
            <a:r>
              <a:rPr sz="2200" spc="-5" dirty="0">
                <a:latin typeface="Times New Roman"/>
                <a:cs typeface="Times New Roman"/>
              </a:rPr>
              <a:t>tırnak içinde göstermeye gerek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yoktur</a:t>
            </a:r>
            <a:endParaRPr sz="2200">
              <a:latin typeface="Times New Roman"/>
              <a:cs typeface="Times New Roman"/>
            </a:endParaRPr>
          </a:p>
          <a:p>
            <a:pPr marL="469900" lvl="1" indent="-193675">
              <a:lnSpc>
                <a:spcPct val="100000"/>
              </a:lnSpc>
              <a:spcBef>
                <a:spcPts val="1970"/>
              </a:spcBef>
              <a:buFont typeface="Arial"/>
              <a:buChar char="•"/>
              <a:tabLst>
                <a:tab pos="469900" algn="l"/>
              </a:tabLst>
            </a:pPr>
            <a:r>
              <a:rPr sz="2200" b="1" spc="-5" dirty="0">
                <a:latin typeface="Times New Roman"/>
                <a:cs typeface="Times New Roman"/>
              </a:rPr>
              <a:t>Örnek: </a:t>
            </a:r>
            <a:r>
              <a:rPr sz="2200" spc="-5" dirty="0">
                <a:latin typeface="Times New Roman"/>
                <a:cs typeface="Times New Roman"/>
              </a:rPr>
              <a:t>……….………… </a:t>
            </a:r>
            <a:r>
              <a:rPr sz="2200" spc="-30" dirty="0">
                <a:latin typeface="Times New Roman"/>
                <a:cs typeface="Times New Roman"/>
              </a:rPr>
              <a:t>(Aydın,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2002).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637</Words>
  <Application>Microsoft Office PowerPoint</Application>
  <PresentationFormat>Ekran Gösterisi (4:3)</PresentationFormat>
  <Paragraphs>273</Paragraphs>
  <Slides>54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59" baseType="lpstr">
      <vt:lpstr>Arial</vt:lpstr>
      <vt:lpstr>Calibri</vt:lpstr>
      <vt:lpstr>Gabriola</vt:lpstr>
      <vt:lpstr>Times New Roman</vt:lpstr>
      <vt:lpstr>Office Theme</vt:lpstr>
      <vt:lpstr>LİTERATÜR TARAMA</vt:lpstr>
      <vt:lpstr>Giriş</vt:lpstr>
      <vt:lpstr>PowerPoint Sunusu</vt:lpstr>
      <vt:lpstr>Literatür Taraması Nasıl Yapılır?</vt:lpstr>
      <vt:lpstr>Literatür Taraması</vt:lpstr>
      <vt:lpstr>Literatür Raporu</vt:lpstr>
      <vt:lpstr>Literatür Raporu</vt:lpstr>
      <vt:lpstr>Literatür Raporu Bölümleri</vt:lpstr>
      <vt:lpstr>Alıntı Yapmak</vt:lpstr>
      <vt:lpstr>Atıf Yapmak</vt:lpstr>
      <vt:lpstr>İntihal (aşırma)</vt:lpstr>
      <vt:lpstr>Atıf Gerektirmeyen Durumlar</vt:lpstr>
      <vt:lpstr>Literatür Taramasında 4N 1K Kuralı</vt:lpstr>
      <vt:lpstr>Literatür Taraması</vt:lpstr>
      <vt:lpstr>Literatür Kaynakları</vt:lpstr>
      <vt:lpstr>Genel Kaynaklar-İndeksler ve dizinler</vt:lpstr>
      <vt:lpstr>İndeksler</vt:lpstr>
      <vt:lpstr>Web of Science</vt:lpstr>
      <vt:lpstr>Science Citation Index</vt:lpstr>
      <vt:lpstr>Social Sciences Citation Index</vt:lpstr>
      <vt:lpstr>Web of Knowledge</vt:lpstr>
      <vt:lpstr>Tarama Kuralları ve İpuçları</vt:lpstr>
      <vt:lpstr>Tarama Kuralları ve İpuçları</vt:lpstr>
      <vt:lpstr>WOS’ta Kullanılan Karakterler</vt:lpstr>
      <vt:lpstr>Taramada Kullanılan Bağlaçlar</vt:lpstr>
      <vt:lpstr>Dizinler</vt:lpstr>
      <vt:lpstr>Dizinler</vt:lpstr>
      <vt:lpstr>Arama Nasıl Yapılır?</vt:lpstr>
      <vt:lpstr>Arama Nasıl Yapılır?</vt:lpstr>
      <vt:lpstr>Google Arama Motoru</vt:lpstr>
      <vt:lpstr>Google Arama Motoru</vt:lpstr>
      <vt:lpstr>Google Akademik (Scholar)</vt:lpstr>
      <vt:lpstr>Google Akademik</vt:lpstr>
      <vt:lpstr>Ulusal Akademik Ağ ve Bilgi Merkezi  (ULAKBİM)</vt:lpstr>
      <vt:lpstr>ULAKBİM</vt:lpstr>
      <vt:lpstr>ULAKBİM</vt:lpstr>
      <vt:lpstr>ULAKBİM</vt:lpstr>
      <vt:lpstr>ULAKBİM</vt:lpstr>
      <vt:lpstr>ULAKBİM</vt:lpstr>
      <vt:lpstr>ULAKBİM</vt:lpstr>
      <vt:lpstr>ULAKBİM</vt:lpstr>
      <vt:lpstr>ULAKBİM</vt:lpstr>
      <vt:lpstr>Scopus Veritabanı</vt:lpstr>
      <vt:lpstr>PubMed Veritabanı</vt:lpstr>
      <vt:lpstr>PubMed Veritabanı</vt:lpstr>
      <vt:lpstr>PubMed Veritabanı</vt:lpstr>
      <vt:lpstr>Science Direct</vt:lpstr>
      <vt:lpstr>Embase (Excerpta Medica)</vt:lpstr>
      <vt:lpstr>Tez Arama</vt:lpstr>
      <vt:lpstr>Tez Arama</vt:lpstr>
      <vt:lpstr>Tez Arama</vt:lpstr>
      <vt:lpstr>Tez Arama</vt:lpstr>
      <vt:lpstr>Kütüphaneden Tarama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Literatür Taraması Nedir</dc:title>
  <dc:creator>http://www.nedir.org</dc:creator>
  <cp:lastModifiedBy>mehmet genç</cp:lastModifiedBy>
  <cp:revision>1</cp:revision>
  <dcterms:created xsi:type="dcterms:W3CDTF">2018-11-13T10:11:16Z</dcterms:created>
  <dcterms:modified xsi:type="dcterms:W3CDTF">2018-11-13T10:13:33Z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2018-11-13T00:00:00Z</vt:filetime>
  </property>
</Properties>
</file>