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59" r:id="rId5"/>
    <p:sldId id="261" r:id="rId6"/>
    <p:sldId id="264" r:id="rId7"/>
    <p:sldId id="267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B220E-858F-4C8E-8745-A3BB847BC2B9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BE801-66A7-4565-8783-26630BE549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154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FD27C-DA1C-4FB6-9911-1EF3CEA79691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C1B79-4574-4D7A-92B0-94298FB0A8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58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DAEAA-37B0-4996-BC90-6E8BC9399CC1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44E82-D921-42DD-B66A-9A685F2A9F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42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27B49-298F-4350-9D73-03CDA5C1CECF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8E899-20DC-4FEC-81EC-F224978503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00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C2976-F2E7-4F3D-BE19-51EB1DEE8969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72A24-25A5-4A93-978A-1563E996B4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96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8B02-38A0-47D0-94C3-A806F7DBE365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4DF6A-46C3-431C-A9D8-EC2A941588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96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8834-8983-4390-88DB-A8C8E1517DAF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6E6F3-F468-46C2-997F-C54618268C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21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5DC99-83B9-4D43-9A6B-835ECF5AA292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3994E-7C06-4FEF-8DEB-8627EEA22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87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67BD-5E11-4556-9A0C-0F25DB53AB05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09E1-C975-46F4-9841-95B4A4C930C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05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47F52-6F6A-4627-9755-39A0570C2819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ACAE3-35B3-4DEA-95DC-80868D6441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7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697C-EF73-4906-A070-CF99C3838466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7323-2E24-4009-8AA9-4C6E352683F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04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544C9EF-78CD-457E-9BDD-4F8DF89EE2E2}" type="datetimeFigureOut">
              <a:rPr lang="tr-TR"/>
              <a:pPr>
                <a:defRPr/>
              </a:pPr>
              <a:t>29.02.2016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BB0BBE-0F61-42C4-A95E-DE961EB5C2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00125" y="571500"/>
            <a:ext cx="7072313" cy="31543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99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KARE</a:t>
            </a:r>
            <a:endParaRPr lang="tr-TR" sz="19900" dirty="0">
              <a:latin typeface="+mn-lt"/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000375" y="3571875"/>
            <a:ext cx="2786063" cy="2500313"/>
          </a:xfrm>
          <a:prstGeom prst="rect">
            <a:avLst/>
          </a:prstGeom>
          <a:noFill/>
          <a:ln w="76200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71500" y="1285875"/>
            <a:ext cx="8072438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KARENİN</a:t>
            </a:r>
            <a:br>
              <a:rPr lang="tr-TR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</a:br>
            <a:r>
              <a:rPr lang="tr-TR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KENAR VE AÇI ÖZELLİKLERİ</a:t>
            </a:r>
            <a:endParaRPr lang="tr-TR" sz="88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>
            <a:spLocks noChangeArrowheads="1"/>
          </p:cNvSpPr>
          <p:nvPr/>
        </p:nvSpPr>
        <p:spPr bwMode="auto">
          <a:xfrm>
            <a:off x="285750" y="357188"/>
            <a:ext cx="864393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600" b="1">
                <a:latin typeface="ALFABET98" pitchFamily="2" charset="0"/>
              </a:rPr>
              <a:t>Kareli matematik defterinize eşit sayıda kare sayarak kolayca </a:t>
            </a:r>
            <a:r>
              <a:rPr lang="tr-TR" altLang="tr-TR" sz="3600" b="1">
                <a:solidFill>
                  <a:srgbClr val="FF0000"/>
                </a:solidFill>
                <a:latin typeface="ALFABET98" pitchFamily="2" charset="0"/>
              </a:rPr>
              <a:t>kare </a:t>
            </a:r>
            <a:r>
              <a:rPr lang="tr-TR" altLang="tr-TR" sz="3600" b="1">
                <a:latin typeface="ALFABET98" pitchFamily="2" charset="0"/>
              </a:rPr>
              <a:t>çizebilirsiniz. Çizdiğiniz kareye </a:t>
            </a:r>
            <a:r>
              <a:rPr lang="tr-TR" altLang="tr-TR" sz="3600" b="1">
                <a:solidFill>
                  <a:srgbClr val="FF0000"/>
                </a:solidFill>
                <a:latin typeface="ALFABET98" pitchFamily="2" charset="0"/>
              </a:rPr>
              <a:t>ad koymayı </a:t>
            </a:r>
            <a:r>
              <a:rPr lang="tr-TR" altLang="tr-TR" sz="3600" b="1">
                <a:latin typeface="ALFABET98" pitchFamily="2" charset="0"/>
              </a:rPr>
              <a:t>unutmayınız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2786063"/>
            <a:ext cx="88090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285750" y="71438"/>
            <a:ext cx="8643938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3200" b="1" dirty="0">
                <a:latin typeface="ALFABET98" pitchFamily="2" charset="0"/>
              </a:rPr>
              <a:t>Dört kenarı birbirine eşit ve dört açısı da dik açı olan dörtgenlere </a:t>
            </a:r>
            <a:r>
              <a:rPr lang="tr-T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KARE </a:t>
            </a:r>
            <a:r>
              <a:rPr lang="tr-TR" sz="3200" b="1" dirty="0">
                <a:latin typeface="ALFABET98" pitchFamily="2" charset="0"/>
              </a:rPr>
              <a:t>denir. </a:t>
            </a:r>
          </a:p>
        </p:txBody>
      </p:sp>
      <p:sp>
        <p:nvSpPr>
          <p:cNvPr id="14" name="13 Dikdörtgen"/>
          <p:cNvSpPr>
            <a:spLocks noChangeArrowheads="1"/>
          </p:cNvSpPr>
          <p:nvPr/>
        </p:nvSpPr>
        <p:spPr bwMode="auto">
          <a:xfrm rot="5400000">
            <a:off x="3083719" y="2917031"/>
            <a:ext cx="178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latin typeface="ALFABET98" pitchFamily="2" charset="0"/>
              </a:rPr>
              <a:t>kenar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1951038"/>
            <a:ext cx="2487612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21 Düz Ok Bağlayıcısı"/>
          <p:cNvCxnSpPr/>
          <p:nvPr/>
        </p:nvCxnSpPr>
        <p:spPr>
          <a:xfrm>
            <a:off x="3071813" y="3141663"/>
            <a:ext cx="642937" cy="158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Dikdörtgen"/>
          <p:cNvSpPr>
            <a:spLocks noChangeArrowheads="1"/>
          </p:cNvSpPr>
          <p:nvPr/>
        </p:nvSpPr>
        <p:spPr bwMode="auto">
          <a:xfrm rot="-5400000">
            <a:off x="-488156" y="2845594"/>
            <a:ext cx="1785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latin typeface="ALFABET98" pitchFamily="2" charset="0"/>
              </a:rPr>
              <a:t>kenar</a:t>
            </a:r>
          </a:p>
        </p:txBody>
      </p:sp>
      <p:cxnSp>
        <p:nvCxnSpPr>
          <p:cNvPr id="24" name="23 Düz Ok Bağlayıcısı"/>
          <p:cNvCxnSpPr/>
          <p:nvPr/>
        </p:nvCxnSpPr>
        <p:spPr>
          <a:xfrm rot="10800000">
            <a:off x="642938" y="3143250"/>
            <a:ext cx="642937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Dikdörtgen"/>
          <p:cNvSpPr>
            <a:spLocks noChangeArrowheads="1"/>
          </p:cNvSpPr>
          <p:nvPr/>
        </p:nvSpPr>
        <p:spPr bwMode="auto">
          <a:xfrm>
            <a:off x="1285875" y="1214438"/>
            <a:ext cx="178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latin typeface="ALFABET98" pitchFamily="2" charset="0"/>
              </a:rPr>
              <a:t>kenar</a:t>
            </a:r>
          </a:p>
        </p:txBody>
      </p:sp>
      <p:cxnSp>
        <p:nvCxnSpPr>
          <p:cNvPr id="27" name="26 Düz Ok Bağlayıcısı"/>
          <p:cNvCxnSpPr/>
          <p:nvPr/>
        </p:nvCxnSpPr>
        <p:spPr>
          <a:xfrm rot="16200000">
            <a:off x="1822450" y="1963738"/>
            <a:ext cx="642937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Dikdörtgen"/>
          <p:cNvSpPr>
            <a:spLocks noChangeArrowheads="1"/>
          </p:cNvSpPr>
          <p:nvPr/>
        </p:nvSpPr>
        <p:spPr bwMode="auto">
          <a:xfrm>
            <a:off x="1285875" y="4643438"/>
            <a:ext cx="1785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latin typeface="ALFABET98" pitchFamily="2" charset="0"/>
              </a:rPr>
              <a:t>kenar</a:t>
            </a:r>
          </a:p>
        </p:txBody>
      </p:sp>
      <p:cxnSp>
        <p:nvCxnSpPr>
          <p:cNvPr id="30" name="29 Düz Ok Bağlayıcısı"/>
          <p:cNvCxnSpPr/>
          <p:nvPr/>
        </p:nvCxnSpPr>
        <p:spPr>
          <a:xfrm rot="16200000" flipH="1">
            <a:off x="1822450" y="4392613"/>
            <a:ext cx="642937" cy="1588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/>
          <p:nvPr/>
        </p:nvCxnSpPr>
        <p:spPr>
          <a:xfrm rot="5400000" flipH="1" flipV="1">
            <a:off x="3000375" y="1714500"/>
            <a:ext cx="571500" cy="5715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Dikdörtgen"/>
          <p:cNvSpPr>
            <a:spLocks noChangeArrowheads="1"/>
          </p:cNvSpPr>
          <p:nvPr/>
        </p:nvSpPr>
        <p:spPr bwMode="auto">
          <a:xfrm rot="2700033">
            <a:off x="3001170" y="1354931"/>
            <a:ext cx="14843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KÖŞE</a:t>
            </a:r>
          </a:p>
        </p:txBody>
      </p:sp>
      <p:cxnSp>
        <p:nvCxnSpPr>
          <p:cNvPr id="38" name="37 Düz Ok Bağlayıcısı"/>
          <p:cNvCxnSpPr/>
          <p:nvPr/>
        </p:nvCxnSpPr>
        <p:spPr>
          <a:xfrm rot="16200000" flipH="1">
            <a:off x="2893219" y="4036219"/>
            <a:ext cx="642938" cy="5715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Dikdörtgen"/>
          <p:cNvSpPr>
            <a:spLocks noChangeArrowheads="1"/>
          </p:cNvSpPr>
          <p:nvPr/>
        </p:nvSpPr>
        <p:spPr bwMode="auto">
          <a:xfrm rot="-2205451">
            <a:off x="2986088" y="4643438"/>
            <a:ext cx="14843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KÖŞE</a:t>
            </a:r>
          </a:p>
        </p:txBody>
      </p:sp>
      <p:cxnSp>
        <p:nvCxnSpPr>
          <p:cNvPr id="43" name="42 Düz Ok Bağlayıcısı"/>
          <p:cNvCxnSpPr/>
          <p:nvPr/>
        </p:nvCxnSpPr>
        <p:spPr>
          <a:xfrm rot="5400000">
            <a:off x="821532" y="4107656"/>
            <a:ext cx="571500" cy="357187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Dikdörtgen"/>
          <p:cNvSpPr>
            <a:spLocks noChangeArrowheads="1"/>
          </p:cNvSpPr>
          <p:nvPr/>
        </p:nvSpPr>
        <p:spPr bwMode="auto">
          <a:xfrm rot="1818204">
            <a:off x="57150" y="4552950"/>
            <a:ext cx="1484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KÖŞE</a:t>
            </a:r>
          </a:p>
        </p:txBody>
      </p:sp>
      <p:cxnSp>
        <p:nvCxnSpPr>
          <p:cNvPr id="47" name="46 Düz Ok Bağlayıcısı"/>
          <p:cNvCxnSpPr/>
          <p:nvPr/>
        </p:nvCxnSpPr>
        <p:spPr>
          <a:xfrm rot="16200000" flipV="1">
            <a:off x="821532" y="1821656"/>
            <a:ext cx="571500" cy="500063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Dikdörtgen"/>
          <p:cNvSpPr>
            <a:spLocks noChangeArrowheads="1"/>
          </p:cNvSpPr>
          <p:nvPr/>
        </p:nvSpPr>
        <p:spPr bwMode="auto">
          <a:xfrm rot="-2430613">
            <a:off x="-6350" y="1419225"/>
            <a:ext cx="148272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KÖŞE</a:t>
            </a:r>
          </a:p>
        </p:txBody>
      </p:sp>
      <p:sp>
        <p:nvSpPr>
          <p:cNvPr id="61" name="60 Dikdörtgen"/>
          <p:cNvSpPr>
            <a:spLocks noChangeArrowheads="1"/>
          </p:cNvSpPr>
          <p:nvPr/>
        </p:nvSpPr>
        <p:spPr bwMode="auto">
          <a:xfrm>
            <a:off x="4572000" y="2211388"/>
            <a:ext cx="4357688" cy="584200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LFABET98" pitchFamily="2" charset="0"/>
              </a:rPr>
              <a:t>Dört kenarı vardır.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997325"/>
            <a:ext cx="4411662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" name="62 Dikdörtgen"/>
          <p:cNvSpPr>
            <a:spLocks noChangeArrowheads="1"/>
          </p:cNvSpPr>
          <p:nvPr/>
        </p:nvSpPr>
        <p:spPr bwMode="auto">
          <a:xfrm>
            <a:off x="4572000" y="2854325"/>
            <a:ext cx="4500563" cy="107632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LFABET98" pitchFamily="2" charset="0"/>
              </a:rPr>
              <a:t>Kenarların tümü birbirine </a:t>
            </a:r>
            <a:br>
              <a:rPr lang="tr-TR" altLang="tr-TR" sz="3200" b="1">
                <a:latin typeface="ALFABET98" pitchFamily="2" charset="0"/>
              </a:rPr>
            </a:br>
            <a:r>
              <a:rPr lang="tr-TR" altLang="tr-TR" sz="3200" b="1">
                <a:latin typeface="ALFABET98" pitchFamily="2" charset="0"/>
              </a:rPr>
              <a:t>eşittir.</a:t>
            </a:r>
          </a:p>
        </p:txBody>
      </p:sp>
      <p:sp>
        <p:nvSpPr>
          <p:cNvPr id="64" name="63 Dikdörtgen"/>
          <p:cNvSpPr>
            <a:spLocks noChangeArrowheads="1"/>
          </p:cNvSpPr>
          <p:nvPr/>
        </p:nvSpPr>
        <p:spPr bwMode="auto">
          <a:xfrm>
            <a:off x="4572000" y="4926013"/>
            <a:ext cx="4357688" cy="646112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600" b="1">
                <a:latin typeface="ALFABET98" pitchFamily="2" charset="0"/>
              </a:rPr>
              <a:t>Dört köşesi vardır.</a:t>
            </a:r>
          </a:p>
        </p:txBody>
      </p:sp>
      <p:sp>
        <p:nvSpPr>
          <p:cNvPr id="67" name="66 Dikdörtgen"/>
          <p:cNvSpPr/>
          <p:nvPr/>
        </p:nvSpPr>
        <p:spPr>
          <a:xfrm>
            <a:off x="1428750" y="2443163"/>
            <a:ext cx="214313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  <p:sp>
        <p:nvSpPr>
          <p:cNvPr id="68" name="67 Dikdörtgen"/>
          <p:cNvSpPr/>
          <p:nvPr/>
        </p:nvSpPr>
        <p:spPr>
          <a:xfrm>
            <a:off x="2643188" y="2428875"/>
            <a:ext cx="214312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  <p:sp>
        <p:nvSpPr>
          <p:cNvPr id="69" name="68 Dikdörtgen"/>
          <p:cNvSpPr/>
          <p:nvPr/>
        </p:nvSpPr>
        <p:spPr>
          <a:xfrm>
            <a:off x="2643188" y="3657600"/>
            <a:ext cx="214312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  <p:sp>
        <p:nvSpPr>
          <p:cNvPr id="70" name="69 Dikdörtgen"/>
          <p:cNvSpPr/>
          <p:nvPr/>
        </p:nvSpPr>
        <p:spPr>
          <a:xfrm>
            <a:off x="1428750" y="3643313"/>
            <a:ext cx="214313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23" grpId="0"/>
      <p:bldP spid="26" grpId="0"/>
      <p:bldP spid="29" grpId="0"/>
      <p:bldP spid="36" grpId="0"/>
      <p:bldP spid="36" grpId="1"/>
      <p:bldP spid="40" grpId="0"/>
      <p:bldP spid="40" grpId="1"/>
      <p:bldP spid="45" grpId="0"/>
      <p:bldP spid="45" grpId="1"/>
      <p:bldP spid="49" grpId="0"/>
      <p:bldP spid="49" grpId="1"/>
      <p:bldP spid="61" grpId="0" animBg="1"/>
      <p:bldP spid="63" grpId="0" animBg="1"/>
      <p:bldP spid="64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41300"/>
            <a:ext cx="2487612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dörtgen"/>
          <p:cNvSpPr>
            <a:spLocks noChangeArrowheads="1"/>
          </p:cNvSpPr>
          <p:nvPr/>
        </p:nvSpPr>
        <p:spPr bwMode="auto">
          <a:xfrm>
            <a:off x="3000375" y="98425"/>
            <a:ext cx="642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800" b="1">
                <a:latin typeface="ALFABET98" pitchFamily="2" charset="0"/>
              </a:rPr>
              <a:t>A</a:t>
            </a:r>
            <a:endParaRPr lang="tr-TR" altLang="tr-TR" sz="4800">
              <a:latin typeface="Calibri" pitchFamily="34" charset="0"/>
            </a:endParaRPr>
          </a:p>
        </p:txBody>
      </p:sp>
      <p:sp>
        <p:nvSpPr>
          <p:cNvPr id="4" name="3 Dikdörtgen"/>
          <p:cNvSpPr>
            <a:spLocks noChangeArrowheads="1"/>
          </p:cNvSpPr>
          <p:nvPr/>
        </p:nvSpPr>
        <p:spPr bwMode="auto">
          <a:xfrm>
            <a:off x="5194300" y="98425"/>
            <a:ext cx="520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800" b="1">
                <a:latin typeface="ALFABET98" pitchFamily="2" charset="0"/>
              </a:rPr>
              <a:t>B</a:t>
            </a:r>
            <a:endParaRPr lang="tr-TR" altLang="tr-TR" sz="4800">
              <a:latin typeface="Calibri" pitchFamily="34" charset="0"/>
            </a:endParaRPr>
          </a:p>
        </p:txBody>
      </p:sp>
      <p:sp>
        <p:nvSpPr>
          <p:cNvPr id="5" name="4 Dikdörtgen"/>
          <p:cNvSpPr>
            <a:spLocks noChangeArrowheads="1"/>
          </p:cNvSpPr>
          <p:nvPr/>
        </p:nvSpPr>
        <p:spPr bwMode="auto">
          <a:xfrm>
            <a:off x="3030538" y="2027238"/>
            <a:ext cx="6127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800" b="1">
                <a:latin typeface="ALFABET98" pitchFamily="2" charset="0"/>
              </a:rPr>
              <a:t>D</a:t>
            </a:r>
            <a:endParaRPr lang="tr-TR" altLang="tr-TR" sz="4800">
              <a:latin typeface="Calibri" pitchFamily="34" charset="0"/>
            </a:endParaRPr>
          </a:p>
        </p:txBody>
      </p:sp>
      <p:sp>
        <p:nvSpPr>
          <p:cNvPr id="6" name="5 Dikdörtgen"/>
          <p:cNvSpPr>
            <a:spLocks noChangeArrowheads="1"/>
          </p:cNvSpPr>
          <p:nvPr/>
        </p:nvSpPr>
        <p:spPr bwMode="auto">
          <a:xfrm>
            <a:off x="5143500" y="2052638"/>
            <a:ext cx="6588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4800" b="1">
                <a:latin typeface="ALFABET98" pitchFamily="2" charset="0"/>
              </a:rPr>
              <a:t>C</a:t>
            </a:r>
            <a:endParaRPr lang="tr-TR" altLang="tr-TR" sz="4800">
              <a:latin typeface="Calibri" pitchFamily="34" charset="0"/>
            </a:endParaRPr>
          </a:p>
        </p:txBody>
      </p:sp>
      <p:sp>
        <p:nvSpPr>
          <p:cNvPr id="7" name="6 Dikdörtgen"/>
          <p:cNvSpPr>
            <a:spLocks noChangeArrowheads="1"/>
          </p:cNvSpPr>
          <p:nvPr/>
        </p:nvSpPr>
        <p:spPr bwMode="auto">
          <a:xfrm>
            <a:off x="142875" y="3929063"/>
            <a:ext cx="8786813" cy="52387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LFABET98" pitchFamily="2" charset="0"/>
              </a:rPr>
              <a:t>Kareler köşelerine konulan büyük harflerle adlandırılır.</a:t>
            </a:r>
          </a:p>
        </p:txBody>
      </p:sp>
      <p:sp>
        <p:nvSpPr>
          <p:cNvPr id="8" name="7 Dikdörtgen"/>
          <p:cNvSpPr/>
          <p:nvPr/>
        </p:nvSpPr>
        <p:spPr>
          <a:xfrm>
            <a:off x="2643188" y="2813050"/>
            <a:ext cx="3643312" cy="830263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ABCD karesi</a:t>
            </a:r>
          </a:p>
        </p:txBody>
      </p:sp>
      <p:sp>
        <p:nvSpPr>
          <p:cNvPr id="9" name="8 Dikdörtgen"/>
          <p:cNvSpPr/>
          <p:nvPr/>
        </p:nvSpPr>
        <p:spPr>
          <a:xfrm>
            <a:off x="214313" y="5262563"/>
            <a:ext cx="8715375" cy="523875"/>
          </a:xfrm>
          <a:prstGeom prst="rect">
            <a:avLst/>
          </a:prstGeom>
          <a:solidFill>
            <a:srgbClr val="66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atin typeface="ALFABET98" pitchFamily="2" charset="0"/>
              </a:rPr>
              <a:t>Karenin iç açıları toplamı 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360°'</a:t>
            </a:r>
            <a:r>
              <a:rPr lang="tr-TR" sz="2800" b="1" dirty="0" err="1">
                <a:latin typeface="ALFABET98" pitchFamily="2" charset="0"/>
              </a:rPr>
              <a:t>dir</a:t>
            </a:r>
            <a:r>
              <a:rPr lang="tr-TR" sz="2800" b="1" dirty="0">
                <a:latin typeface="ALFABET98" pitchFamily="2" charset="0"/>
              </a:rPr>
              <a:t>.   </a:t>
            </a:r>
            <a:r>
              <a:rPr lang="tr-TR" sz="2400" b="1" dirty="0">
                <a:latin typeface="ALFABET98" pitchFamily="2" charset="0"/>
              </a:rPr>
              <a:t>(90+90+90+90=</a:t>
            </a:r>
            <a:r>
              <a:rPr lang="tr-TR" sz="2400" b="1" dirty="0">
                <a:solidFill>
                  <a:srgbClr val="FF0000"/>
                </a:solidFill>
                <a:latin typeface="ALFABET98" pitchFamily="2" charset="0"/>
              </a:rPr>
              <a:t>360</a:t>
            </a:r>
            <a:r>
              <a:rPr lang="tr-TR" sz="2400" b="1" dirty="0">
                <a:latin typeface="ALFABET98" pitchFamily="2" charset="0"/>
              </a:rPr>
              <a:t>)</a:t>
            </a:r>
            <a:endParaRPr lang="tr-TR" sz="2800" b="1" dirty="0">
              <a:latin typeface="ALFABET98" pitchFamily="2" charset="0"/>
            </a:endParaRPr>
          </a:p>
        </p:txBody>
      </p:sp>
      <p:sp>
        <p:nvSpPr>
          <p:cNvPr id="10" name="9 Dikdörtgen"/>
          <p:cNvSpPr>
            <a:spLocks noChangeArrowheads="1"/>
          </p:cNvSpPr>
          <p:nvPr/>
        </p:nvSpPr>
        <p:spPr bwMode="auto">
          <a:xfrm>
            <a:off x="214313" y="5976938"/>
            <a:ext cx="8715375" cy="585787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LFABET98" pitchFamily="2" charset="0"/>
              </a:rPr>
              <a:t>Karenin</a:t>
            </a:r>
            <a:r>
              <a:rPr lang="tr-TR" altLang="tr-TR" sz="2800" b="1">
                <a:latin typeface="ALFABET98" pitchFamily="2" charset="0"/>
              </a:rPr>
              <a:t> karşılıklı kenarları birbirine </a:t>
            </a:r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paraleldir.</a:t>
            </a:r>
            <a:endParaRPr lang="tr-TR" altLang="tr-TR" sz="3200" b="1">
              <a:solidFill>
                <a:srgbClr val="FF0000"/>
              </a:solidFill>
              <a:latin typeface="ALFABET98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643313" y="728663"/>
            <a:ext cx="214312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  <p:sp>
        <p:nvSpPr>
          <p:cNvPr id="12" name="11 Dikdörtgen"/>
          <p:cNvSpPr/>
          <p:nvPr/>
        </p:nvSpPr>
        <p:spPr>
          <a:xfrm>
            <a:off x="4929188" y="728663"/>
            <a:ext cx="214312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  <p:sp>
        <p:nvSpPr>
          <p:cNvPr id="13" name="12 Dikdörtgen"/>
          <p:cNvSpPr/>
          <p:nvPr/>
        </p:nvSpPr>
        <p:spPr>
          <a:xfrm>
            <a:off x="4929188" y="1928813"/>
            <a:ext cx="214312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  <p:sp>
        <p:nvSpPr>
          <p:cNvPr id="14" name="13 Dikdörtgen"/>
          <p:cNvSpPr/>
          <p:nvPr/>
        </p:nvSpPr>
        <p:spPr>
          <a:xfrm>
            <a:off x="3643313" y="1928813"/>
            <a:ext cx="214312" cy="20002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*</a:t>
            </a:r>
          </a:p>
        </p:txBody>
      </p:sp>
      <p:sp>
        <p:nvSpPr>
          <p:cNvPr id="15" name="14 Dikdörtgen"/>
          <p:cNvSpPr/>
          <p:nvPr/>
        </p:nvSpPr>
        <p:spPr>
          <a:xfrm>
            <a:off x="214313" y="4572000"/>
            <a:ext cx="8715375" cy="523875"/>
          </a:xfrm>
          <a:prstGeom prst="rect">
            <a:avLst/>
          </a:prstGeom>
          <a:solidFill>
            <a:srgbClr val="66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atin typeface="ALFABET98" pitchFamily="2" charset="0"/>
              </a:rPr>
              <a:t>Karenin iç açıları dik ve 90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°'</a:t>
            </a:r>
            <a:r>
              <a:rPr lang="tr-TR" sz="2800" b="1" dirty="0" err="1">
                <a:latin typeface="ALFABET98" pitchFamily="2" charset="0"/>
              </a:rPr>
              <a:t>dir</a:t>
            </a:r>
            <a:r>
              <a:rPr lang="tr-TR" sz="2800" b="1" dirty="0">
                <a:latin typeface="ALFABET98" pitchFamily="2" charset="0"/>
              </a:rPr>
              <a:t>. 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4429125"/>
            <a:ext cx="37766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142875" y="3571875"/>
            <a:ext cx="8786813" cy="1384300"/>
          </a:xfrm>
          <a:prstGeom prst="rect">
            <a:avLst/>
          </a:prstGeom>
          <a:solidFill>
            <a:srgbClr val="66FF33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atin typeface="ALFABET98" pitchFamily="2" charset="0"/>
              </a:rPr>
              <a:t>Birbirine komşu olmayan köşeleri birleştiren doğru parçasına </a:t>
            </a:r>
            <a:r>
              <a:rPr lang="tr-T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FABET98" pitchFamily="2" charset="0"/>
              </a:rPr>
              <a:t>KÖŞEGEN </a:t>
            </a:r>
            <a:r>
              <a:rPr lang="tr-TR" sz="2800" b="1" dirty="0">
                <a:latin typeface="ALFABET98" pitchFamily="2" charset="0"/>
              </a:rPr>
              <a:t>denir.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800" b="1" dirty="0">
                <a:latin typeface="ALFABET98" pitchFamily="2" charset="0"/>
              </a:rPr>
              <a:t>Köşegen kareyi 2 eşit </a:t>
            </a:r>
            <a:r>
              <a:rPr lang="tr-TR" sz="2800" b="1" dirty="0">
                <a:solidFill>
                  <a:srgbClr val="FF0000"/>
                </a:solidFill>
                <a:latin typeface="ALFABET98" pitchFamily="2" charset="0"/>
              </a:rPr>
              <a:t>dik üçgene </a:t>
            </a:r>
            <a:r>
              <a:rPr lang="tr-TR" sz="2800" b="1" dirty="0">
                <a:latin typeface="ALFABET98" pitchFamily="2" charset="0"/>
              </a:rPr>
              <a:t>ayırır.</a:t>
            </a:r>
          </a:p>
        </p:txBody>
      </p:sp>
      <p:sp>
        <p:nvSpPr>
          <p:cNvPr id="13" name="12 Dikdörtgen"/>
          <p:cNvSpPr>
            <a:spLocks noChangeArrowheads="1"/>
          </p:cNvSpPr>
          <p:nvPr/>
        </p:nvSpPr>
        <p:spPr bwMode="auto">
          <a:xfrm>
            <a:off x="142875" y="5072063"/>
            <a:ext cx="8786813" cy="523875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800" b="1">
                <a:latin typeface="ALFABET98" pitchFamily="2" charset="0"/>
              </a:rPr>
              <a:t>Karenin </a:t>
            </a:r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iki köşegeni </a:t>
            </a:r>
            <a:r>
              <a:rPr lang="tr-TR" altLang="tr-TR" sz="2800" b="1">
                <a:latin typeface="ALFABET98" pitchFamily="2" charset="0"/>
              </a:rPr>
              <a:t>vardır. Köşegenlerin </a:t>
            </a:r>
            <a:r>
              <a:rPr lang="tr-TR" altLang="tr-TR" sz="2800" b="1">
                <a:solidFill>
                  <a:srgbClr val="FF0000"/>
                </a:solidFill>
                <a:latin typeface="ALFABET98" pitchFamily="2" charset="0"/>
              </a:rPr>
              <a:t>boyları eşittir.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14313"/>
            <a:ext cx="2571750" cy="331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14313"/>
            <a:ext cx="2786062" cy="342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15 Dikdörtgen"/>
          <p:cNvSpPr>
            <a:spLocks noChangeArrowheads="1"/>
          </p:cNvSpPr>
          <p:nvPr/>
        </p:nvSpPr>
        <p:spPr bwMode="auto">
          <a:xfrm>
            <a:off x="142875" y="5753100"/>
            <a:ext cx="8786813" cy="461963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>
                <a:latin typeface="ALFABET98" pitchFamily="2" charset="0"/>
              </a:rPr>
              <a:t>İki köşegen, kareyi birbirine eşit 4 tane </a:t>
            </a:r>
            <a:r>
              <a:rPr lang="tr-TR" altLang="tr-TR" sz="2400" b="1">
                <a:solidFill>
                  <a:srgbClr val="FF0000"/>
                </a:solidFill>
                <a:latin typeface="ALFABET98" pitchFamily="2" charset="0"/>
              </a:rPr>
              <a:t>dik açılı üçgene </a:t>
            </a:r>
            <a:r>
              <a:rPr lang="tr-TR" altLang="tr-TR" sz="2400" b="1">
                <a:latin typeface="ALFABET98" pitchFamily="2" charset="0"/>
              </a:rPr>
              <a:t>ayırır.</a:t>
            </a:r>
          </a:p>
        </p:txBody>
      </p:sp>
      <p:sp>
        <p:nvSpPr>
          <p:cNvPr id="17" name="16 Dikdörtgen"/>
          <p:cNvSpPr>
            <a:spLocks noChangeArrowheads="1"/>
          </p:cNvSpPr>
          <p:nvPr/>
        </p:nvSpPr>
        <p:spPr bwMode="auto">
          <a:xfrm>
            <a:off x="142875" y="6324600"/>
            <a:ext cx="8786813" cy="461963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400" b="1">
                <a:latin typeface="ALFABET98" pitchFamily="2" charset="0"/>
              </a:rPr>
              <a:t>Köşegenler birbirine diktir.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lum brigh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6305550"/>
            <a:ext cx="3071812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285875"/>
            <a:ext cx="23717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4313"/>
            <a:ext cx="3714750" cy="440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dörtgen"/>
          <p:cNvSpPr>
            <a:spLocks noChangeArrowheads="1"/>
          </p:cNvSpPr>
          <p:nvPr/>
        </p:nvSpPr>
        <p:spPr bwMode="auto">
          <a:xfrm>
            <a:off x="142875" y="5208588"/>
            <a:ext cx="8786813" cy="1077912"/>
          </a:xfrm>
          <a:prstGeom prst="rect">
            <a:avLst/>
          </a:prstGeom>
          <a:solidFill>
            <a:srgbClr val="66FF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3200" b="1">
                <a:latin typeface="ALFABET98" pitchFamily="2" charset="0"/>
              </a:rPr>
              <a:t>Karenin kenarlarının sınırladığı düzlem parçasına da </a:t>
            </a:r>
            <a:r>
              <a:rPr lang="tr-TR" altLang="tr-TR" sz="3200" b="1">
                <a:solidFill>
                  <a:srgbClr val="FF0000"/>
                </a:solidFill>
                <a:latin typeface="ALFABET98" pitchFamily="2" charset="0"/>
              </a:rPr>
              <a:t>karesel bölge </a:t>
            </a:r>
            <a:r>
              <a:rPr lang="tr-TR" altLang="tr-TR" sz="3200" b="1">
                <a:latin typeface="ALFABET98" pitchFamily="2" charset="0"/>
              </a:rPr>
              <a:t>denir.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4313"/>
            <a:ext cx="3786188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153</Words>
  <Application>Microsoft Office PowerPoint</Application>
  <PresentationFormat>Ekran Gösterisi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ALFABET98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PC1</dc:creator>
  <cp:lastModifiedBy>The Uur</cp:lastModifiedBy>
  <cp:revision>55</cp:revision>
  <dcterms:created xsi:type="dcterms:W3CDTF">2010-03-31T17:51:08Z</dcterms:created>
  <dcterms:modified xsi:type="dcterms:W3CDTF">2016-02-29T08:04:24Z</dcterms:modified>
</cp:coreProperties>
</file>