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39" r:id="rId2"/>
  </p:sldMasterIdLst>
  <p:notesMasterIdLst>
    <p:notesMasterId r:id="rId55"/>
  </p:notesMasterIdLst>
  <p:sldIdLst>
    <p:sldId id="273" r:id="rId3"/>
    <p:sldId id="274" r:id="rId4"/>
    <p:sldId id="275" r:id="rId5"/>
    <p:sldId id="276" r:id="rId6"/>
    <p:sldId id="277" r:id="rId7"/>
    <p:sldId id="278" r:id="rId8"/>
    <p:sldId id="279" r:id="rId9"/>
    <p:sldId id="280" r:id="rId10"/>
    <p:sldId id="303" r:id="rId11"/>
    <p:sldId id="302" r:id="rId12"/>
    <p:sldId id="281" r:id="rId13"/>
    <p:sldId id="282" r:id="rId14"/>
    <p:sldId id="283" r:id="rId15"/>
    <p:sldId id="295" r:id="rId16"/>
    <p:sldId id="294" r:id="rId17"/>
    <p:sldId id="297" r:id="rId18"/>
    <p:sldId id="298" r:id="rId19"/>
    <p:sldId id="299" r:id="rId20"/>
    <p:sldId id="300" r:id="rId21"/>
    <p:sldId id="301" r:id="rId22"/>
    <p:sldId id="271" r:id="rId23"/>
    <p:sldId id="272" r:id="rId24"/>
    <p:sldId id="256" r:id="rId25"/>
    <p:sldId id="304" r:id="rId26"/>
    <p:sldId id="293" r:id="rId27"/>
    <p:sldId id="305" r:id="rId28"/>
    <p:sldId id="309" r:id="rId29"/>
    <p:sldId id="257" r:id="rId30"/>
    <p:sldId id="260" r:id="rId31"/>
    <p:sldId id="258" r:id="rId32"/>
    <p:sldId id="259" r:id="rId33"/>
    <p:sldId id="262" r:id="rId34"/>
    <p:sldId id="261" r:id="rId35"/>
    <p:sldId id="263" r:id="rId36"/>
    <p:sldId id="264" r:id="rId37"/>
    <p:sldId id="308" r:id="rId38"/>
    <p:sldId id="306" r:id="rId39"/>
    <p:sldId id="266" r:id="rId40"/>
    <p:sldId id="267" r:id="rId41"/>
    <p:sldId id="268" r:id="rId42"/>
    <p:sldId id="269" r:id="rId43"/>
    <p:sldId id="284" r:id="rId44"/>
    <p:sldId id="285" r:id="rId45"/>
    <p:sldId id="286" r:id="rId46"/>
    <p:sldId id="287" r:id="rId47"/>
    <p:sldId id="288" r:id="rId48"/>
    <p:sldId id="289" r:id="rId49"/>
    <p:sldId id="290" r:id="rId50"/>
    <p:sldId id="291" r:id="rId51"/>
    <p:sldId id="296" r:id="rId52"/>
    <p:sldId id="310" r:id="rId53"/>
    <p:sldId id="311"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A12CF3A1-3BA8-48BB-87AF-06AD7CBD00FD}">
          <p14:sldIdLst>
            <p14:sldId id="273"/>
            <p14:sldId id="274"/>
            <p14:sldId id="275"/>
            <p14:sldId id="276"/>
            <p14:sldId id="277"/>
            <p14:sldId id="278"/>
            <p14:sldId id="279"/>
            <p14:sldId id="280"/>
            <p14:sldId id="303"/>
            <p14:sldId id="302"/>
            <p14:sldId id="281"/>
            <p14:sldId id="282"/>
            <p14:sldId id="283"/>
            <p14:sldId id="295"/>
            <p14:sldId id="294"/>
            <p14:sldId id="297"/>
            <p14:sldId id="298"/>
            <p14:sldId id="299"/>
            <p14:sldId id="300"/>
            <p14:sldId id="301"/>
            <p14:sldId id="271"/>
            <p14:sldId id="272"/>
            <p14:sldId id="256"/>
            <p14:sldId id="304"/>
            <p14:sldId id="293"/>
            <p14:sldId id="305"/>
            <p14:sldId id="309"/>
            <p14:sldId id="257"/>
            <p14:sldId id="260"/>
            <p14:sldId id="258"/>
            <p14:sldId id="259"/>
            <p14:sldId id="262"/>
            <p14:sldId id="261"/>
            <p14:sldId id="263"/>
            <p14:sldId id="264"/>
            <p14:sldId id="308"/>
            <p14:sldId id="306"/>
            <p14:sldId id="266"/>
            <p14:sldId id="267"/>
            <p14:sldId id="268"/>
            <p14:sldId id="269"/>
            <p14:sldId id="284"/>
            <p14:sldId id="285"/>
            <p14:sldId id="286"/>
            <p14:sldId id="287"/>
            <p14:sldId id="288"/>
            <p14:sldId id="289"/>
            <p14:sldId id="290"/>
            <p14:sldId id="291"/>
            <p14:sldId id="296"/>
            <p14:sldId id="310"/>
            <p14:sldId id="3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E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7" autoAdjust="0"/>
    <p:restoredTop sz="94660"/>
  </p:normalViewPr>
  <p:slideViewPr>
    <p:cSldViewPr>
      <p:cViewPr>
        <p:scale>
          <a:sx n="105" d="100"/>
          <a:sy n="105" d="100"/>
        </p:scale>
        <p:origin x="-84" y="-7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02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472955-D773-452D-A48E-2F411D320457}" type="datetimeFigureOut">
              <a:rPr lang="tr-TR" smtClean="0"/>
              <a:pPr/>
              <a:t>27.02.2016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AD5D2-6EE6-413F-9250-B37737FA5919}" type="slidenum">
              <a:rPr lang="tr-TR" smtClean="0"/>
              <a:pPr/>
              <a:t>‹#›</a:t>
            </a:fld>
            <a:endParaRPr lang="tr-TR"/>
          </a:p>
        </p:txBody>
      </p:sp>
    </p:spTree>
    <p:extLst>
      <p:ext uri="{BB962C8B-B14F-4D97-AF65-F5344CB8AC3E}">
        <p14:creationId xmlns:p14="http://schemas.microsoft.com/office/powerpoint/2010/main" val="334854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0AD5D2-6EE6-413F-9250-B37737FA5919}" type="slidenum">
              <a:rPr lang="tr-TR" smtClean="0"/>
              <a:pPr/>
              <a:t>33</a:t>
            </a:fld>
            <a:endParaRPr lang="tr-TR"/>
          </a:p>
        </p:txBody>
      </p:sp>
    </p:spTree>
    <p:extLst>
      <p:ext uri="{BB962C8B-B14F-4D97-AF65-F5344CB8AC3E}">
        <p14:creationId xmlns:p14="http://schemas.microsoft.com/office/powerpoint/2010/main" val="3633986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Başlık, İçerik ve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13 Veri Yer Tutucusu"/>
          <p:cNvSpPr>
            <a:spLocks noGrp="1"/>
          </p:cNvSpPr>
          <p:nvPr>
            <p:ph type="dt" sz="half" idx="10"/>
          </p:nvPr>
        </p:nvSpPr>
        <p:spPr/>
        <p:txBody>
          <a:bodyPr/>
          <a:lstStyle>
            <a:lvl1pPr>
              <a:defRPr/>
            </a:lvl1pPr>
          </a:lstStyle>
          <a:p>
            <a:pPr>
              <a:defRPr/>
            </a:pPr>
            <a:endParaRPr lang="tr-TR" altLang="en-US"/>
          </a:p>
        </p:txBody>
      </p:sp>
      <p:sp>
        <p:nvSpPr>
          <p:cNvPr id="6" name="2 Altbilgi Yer Tutucusu"/>
          <p:cNvSpPr>
            <a:spLocks noGrp="1"/>
          </p:cNvSpPr>
          <p:nvPr>
            <p:ph type="ftr" sz="quarter" idx="11"/>
          </p:nvPr>
        </p:nvSpPr>
        <p:spPr/>
        <p:txBody>
          <a:bodyPr/>
          <a:lstStyle>
            <a:lvl1pPr>
              <a:defRPr/>
            </a:lvl1pPr>
          </a:lstStyle>
          <a:p>
            <a:pPr>
              <a:defRPr/>
            </a:pPr>
            <a:endParaRPr lang="tr-TR" altLang="en-US"/>
          </a:p>
        </p:txBody>
      </p:sp>
      <p:sp>
        <p:nvSpPr>
          <p:cNvPr id="7" name="22 Slayt Numarası Yer Tutucusu"/>
          <p:cNvSpPr>
            <a:spLocks noGrp="1"/>
          </p:cNvSpPr>
          <p:nvPr>
            <p:ph type="sldNum" sz="quarter" idx="12"/>
          </p:nvPr>
        </p:nvSpPr>
        <p:spPr/>
        <p:txBody>
          <a:bodyPr/>
          <a:lstStyle>
            <a:lvl1pPr>
              <a:defRPr/>
            </a:lvl1pPr>
          </a:lstStyle>
          <a:p>
            <a:pPr>
              <a:defRPr/>
            </a:pPr>
            <a:fld id="{4075398E-5CF4-42B3-8706-AC705E5CEAD4}" type="slidenum">
              <a:rPr lang="tr-TR" altLang="en-US"/>
              <a:pPr>
                <a:defRPr/>
              </a:pPr>
              <a:t>‹#›</a:t>
            </a:fld>
            <a:endParaRPr lang="tr-TR" altLang="en-US"/>
          </a:p>
        </p:txBody>
      </p:sp>
    </p:spTree>
    <p:extLst>
      <p:ext uri="{BB962C8B-B14F-4D97-AF65-F5344CB8AC3E}">
        <p14:creationId xmlns:p14="http://schemas.microsoft.com/office/powerpoint/2010/main" val="3452650603"/>
      </p:ext>
    </p:extLst>
  </p:cSld>
  <p:clrMapOvr>
    <a:masterClrMapping/>
  </p:clrMapOvr>
  <p:transition>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pPr/>
              <a:t>27.02.2016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pPr/>
              <a:t>27.02.2016</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27.02.2016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translate.googleusercontent.com/translate_c?depth=1&amp;ei=cru1UKyNLcLOtAaTmoDIDQ&amp;hl=tr&amp;langpair=en|tr&amp;rurl=translate.google.com.tr&amp;u=http://www.2dcurves.com/line/linet.html&amp;usg=ALkJrhhX3JyHKyMVcEezg18mBzk2_0JFU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tr.wikipedia.org/wiki/Dosya:Pascal's_triangle_5.sv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tr.wikipedia.org/wiki/Dosya:PascalTriangleAnimated2.gif"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026" name="Picture 2" descr="E:\euclid9thcentury.jpg"/>
          <p:cNvPicPr>
            <a:picLocks noChangeAspect="1" noChangeArrowheads="1"/>
          </p:cNvPicPr>
          <p:nvPr/>
        </p:nvPicPr>
        <p:blipFill>
          <a:blip r:embed="rId2">
            <a:lum bright="-30000"/>
          </a:blip>
          <a:srcRect/>
          <a:stretch>
            <a:fillRect/>
          </a:stretch>
        </p:blipFill>
        <p:spPr bwMode="auto">
          <a:xfrm>
            <a:off x="-108520" y="0"/>
            <a:ext cx="9144000" cy="6858000"/>
          </a:xfrm>
          <a:prstGeom prst="rect">
            <a:avLst/>
          </a:prstGeom>
          <a:noFill/>
          <a:effectLst>
            <a:outerShdw blurRad="50800" dist="38100" dir="18900000" algn="bl" rotWithShape="0">
              <a:schemeClr val="accent5">
                <a:lumMod val="75000"/>
                <a:alpha val="40000"/>
              </a:schemeClr>
            </a:outerShdw>
          </a:effectLst>
        </p:spPr>
      </p:pic>
      <p:sp>
        <p:nvSpPr>
          <p:cNvPr id="5" name="4 Dikdörtgen"/>
          <p:cNvSpPr/>
          <p:nvPr/>
        </p:nvSpPr>
        <p:spPr>
          <a:xfrm>
            <a:off x="928662" y="1571612"/>
            <a:ext cx="7734938" cy="1015663"/>
          </a:xfrm>
          <a:prstGeom prst="rect">
            <a:avLst/>
          </a:prstGeom>
          <a:noFill/>
          <a:ln>
            <a:noFill/>
          </a:ln>
          <a:effectLst>
            <a:glow rad="101600">
              <a:schemeClr val="accent2">
                <a:satMod val="175000"/>
                <a:alpha val="40000"/>
              </a:schemeClr>
            </a:glow>
            <a:innerShdw blurRad="63500" dist="50800" dir="8100000">
              <a:prstClr val="black">
                <a:alpha val="50000"/>
              </a:prstClr>
            </a:innerShdw>
          </a:effectLst>
          <a:scene3d>
            <a:camera prst="orthographicFront">
              <a:rot lat="0" lon="0" rev="0"/>
            </a:camera>
            <a:lightRig rig="balanced" dir="t">
              <a:rot lat="0" lon="0" rev="8700000"/>
            </a:lightRig>
          </a:scene3d>
          <a:sp3d>
            <a:bevelT w="190500" h="38100" prst="artDeco"/>
          </a:sp3d>
        </p:spPr>
        <p:txBody>
          <a:bodyPr wrap="square" lIns="91440" tIns="45720" rIns="91440" bIns="45720">
            <a:spAutoFit/>
          </a:bodyPr>
          <a:lstStyle/>
          <a:p>
            <a:pPr algn="ctr"/>
            <a:r>
              <a:rPr lang="tr-TR" sz="6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ÜÇGENLERİN TARİHÇESİ</a:t>
            </a:r>
            <a:endParaRPr lang="tr-TR"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00108"/>
            <a:ext cx="8229600" cy="5324492"/>
          </a:xfrm>
        </p:spPr>
        <p:txBody>
          <a:bodyPr/>
          <a:lstStyle/>
          <a:p>
            <a:r>
              <a:rPr lang="tr-TR" sz="2800" b="1" dirty="0" smtClean="0"/>
              <a:t>Üçgen zaten Antik Yunan zamanlarda, pek çok alim tarafından trigonometri de çalışılmıştır. akut açılı üçgen</a:t>
            </a:r>
            <a:r>
              <a:rPr lang="tr-TR" sz="2800" dirty="0" smtClean="0"/>
              <a:t> </a:t>
            </a:r>
            <a:r>
              <a:rPr lang="tr-TR" sz="2800" b="1" dirty="0" smtClean="0"/>
              <a:t>(veya akut üçgen ) tüm açıları 90 derecen küçüktür</a:t>
            </a:r>
            <a:r>
              <a:rPr lang="tr-TR" sz="2800" dirty="0" smtClean="0"/>
              <a:t>. </a:t>
            </a:r>
            <a:r>
              <a:rPr lang="tr-TR" sz="2800" b="1" dirty="0" smtClean="0"/>
              <a:t>Bir üçgenin bir geniş açısı varsa, bu bir  geniş açılı üçgen (veya geniş üçgen )</a:t>
            </a:r>
            <a:r>
              <a:rPr lang="tr-TR" sz="2800" b="1" dirty="0" err="1" smtClean="0"/>
              <a:t>dir</a:t>
            </a:r>
            <a:r>
              <a:rPr lang="tr-TR" sz="2800" b="1" dirty="0" smtClean="0"/>
              <a:t>.</a:t>
            </a:r>
          </a:p>
          <a:p>
            <a:endParaRPr lang="tr-TR" dirty="0"/>
          </a:p>
        </p:txBody>
      </p:sp>
      <p:pic>
        <p:nvPicPr>
          <p:cNvPr id="3074" name="Picture 2" descr="E:\string-anim.gif"/>
          <p:cNvPicPr>
            <a:picLocks noChangeAspect="1" noChangeArrowheads="1" noCrop="1"/>
          </p:cNvPicPr>
          <p:nvPr/>
        </p:nvPicPr>
        <p:blipFill>
          <a:blip r:embed="rId2"/>
          <a:srcRect/>
          <a:stretch>
            <a:fillRect/>
          </a:stretch>
        </p:blipFill>
        <p:spPr bwMode="auto">
          <a:xfrm>
            <a:off x="571473" y="3714752"/>
            <a:ext cx="7572427" cy="3143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Resim 2" descr="http://www.2dcurves.com/line/h01trri.gif"/>
          <p:cNvPicPr>
            <a:picLocks noChangeAspect="1" noChangeArrowheads="1"/>
          </p:cNvPicPr>
          <p:nvPr/>
        </p:nvPicPr>
        <p:blipFill>
          <a:blip r:embed="rId2"/>
          <a:srcRect/>
          <a:stretch>
            <a:fillRect/>
          </a:stretch>
        </p:blipFill>
        <p:spPr bwMode="auto">
          <a:xfrm>
            <a:off x="1500166" y="2857496"/>
            <a:ext cx="3143262" cy="371477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053" name="Resim 3" descr="http://www.2dcurves.com/line/h01trrt.gif"/>
          <p:cNvPicPr>
            <a:picLocks noChangeAspect="1" noChangeArrowheads="1"/>
          </p:cNvPicPr>
          <p:nvPr/>
        </p:nvPicPr>
        <p:blipFill>
          <a:blip r:embed="rId3"/>
          <a:srcRect/>
          <a:stretch>
            <a:fillRect/>
          </a:stretch>
        </p:blipFill>
        <p:spPr bwMode="auto">
          <a:xfrm>
            <a:off x="5072066" y="2928910"/>
            <a:ext cx="3357586" cy="378621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0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56" name="Rectangle 8"/>
          <p:cNvSpPr>
            <a:spLocks noChangeArrowheads="1"/>
          </p:cNvSpPr>
          <p:nvPr/>
        </p:nvSpPr>
        <p:spPr bwMode="auto">
          <a:xfrm>
            <a:off x="1000100" y="1000108"/>
            <a:ext cx="81439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ct val="0"/>
              </a:spcAft>
              <a:buFont typeface="Wingdings" pitchFamily="2" charset="2"/>
              <a:buChar char="v"/>
            </a:pP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Bir d</a:t>
            </a:r>
            <a:r>
              <a:rPr kumimoji="0" lang="tr-TR" sz="2400" b="1" i="0" u="none" strike="noStrike" cap="none" normalizeH="0" baseline="0" dirty="0" smtClean="0" bmk="">
                <a:ln>
                  <a:noFill/>
                </a:ln>
                <a:solidFill>
                  <a:srgbClr val="000000"/>
                </a:solidFill>
                <a:effectLst/>
                <a:latin typeface="Calibri" pitchFamily="34" charset="0"/>
                <a:ea typeface="Times New Roman" pitchFamily="18" charset="0"/>
                <a:cs typeface="Times New Roman" pitchFamily="18" charset="0"/>
              </a:rPr>
              <a:t>ik açılı üçgen (veya dik üçgen</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bir dikdörtgen açısına sahiptir. Sonra, Pisagor teoremi diklik tarafı arasındaki ilişkiyi belirten bir  a</a:t>
            </a:r>
            <a:r>
              <a:rPr kumimoji="0" lang="tr-TR" sz="2400" b="1"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2</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b </a:t>
            </a:r>
            <a:r>
              <a:rPr kumimoji="0" lang="tr-TR" sz="2400" b="1"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2</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c </a:t>
            </a:r>
            <a:r>
              <a:rPr kumimoji="0" lang="tr-TR" sz="2400" b="1" i="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2</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olarak diğer iki kenarı. </a:t>
            </a:r>
            <a:b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Üçgen eşitsizliği bir üçgen  içinde üç tarafı ilgilidir: a &lt;b + c.</a:t>
            </a:r>
            <a:endParaRPr kumimoji="0" lang="tr-TR" sz="2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3" name="Düz Bağlayıcı 2"/>
          <p:cNvCxnSpPr/>
          <p:nvPr/>
        </p:nvCxnSpPr>
        <p:spPr>
          <a:xfrm>
            <a:off x="1500166" y="2857496"/>
            <a:ext cx="3024896" cy="3578740"/>
          </a:xfrm>
          <a:prstGeom prst="line">
            <a:avLst/>
          </a:prstGeom>
        </p:spPr>
        <p:style>
          <a:lnRef idx="3">
            <a:schemeClr val="dk1"/>
          </a:lnRef>
          <a:fillRef idx="0">
            <a:schemeClr val="dk1"/>
          </a:fillRef>
          <a:effectRef idx="2">
            <a:schemeClr val="dk1"/>
          </a:effectRef>
          <a:fontRef idx="minor">
            <a:schemeClr val="tx1"/>
          </a:fontRef>
        </p:style>
      </p:cxnSp>
      <p:cxnSp>
        <p:nvCxnSpPr>
          <p:cNvPr id="6" name="Düz Bağlayıcı 5"/>
          <p:cNvCxnSpPr/>
          <p:nvPr/>
        </p:nvCxnSpPr>
        <p:spPr>
          <a:xfrm rot="5400000">
            <a:off x="-270109" y="4699209"/>
            <a:ext cx="3565060" cy="24510"/>
          </a:xfrm>
          <a:prstGeom prst="line">
            <a:avLst/>
          </a:prstGeom>
        </p:spPr>
        <p:style>
          <a:lnRef idx="3">
            <a:schemeClr val="dk1"/>
          </a:lnRef>
          <a:fillRef idx="0">
            <a:schemeClr val="dk1"/>
          </a:fillRef>
          <a:effectRef idx="2">
            <a:schemeClr val="dk1"/>
          </a:effectRef>
          <a:fontRef idx="minor">
            <a:schemeClr val="tx1"/>
          </a:fontRef>
        </p:style>
      </p:cxnSp>
      <p:cxnSp>
        <p:nvCxnSpPr>
          <p:cNvPr id="8" name="Düz Bağlayıcı 7"/>
          <p:cNvCxnSpPr/>
          <p:nvPr/>
        </p:nvCxnSpPr>
        <p:spPr>
          <a:xfrm>
            <a:off x="1547094" y="6493994"/>
            <a:ext cx="3024906" cy="6840"/>
          </a:xfrm>
          <a:prstGeom prst="line">
            <a:avLst/>
          </a:prstGeom>
        </p:spPr>
        <p:style>
          <a:lnRef idx="3">
            <a:schemeClr val="dk1"/>
          </a:lnRef>
          <a:fillRef idx="0">
            <a:schemeClr val="dk1"/>
          </a:fillRef>
          <a:effectRef idx="2">
            <a:schemeClr val="dk1"/>
          </a:effectRef>
          <a:fontRef idx="minor">
            <a:schemeClr val="tx1"/>
          </a:fontRef>
        </p:style>
      </p:cxnSp>
      <p:cxnSp>
        <p:nvCxnSpPr>
          <p:cNvPr id="16" name="Düz Bağlayıcı 15"/>
          <p:cNvCxnSpPr/>
          <p:nvPr/>
        </p:nvCxnSpPr>
        <p:spPr>
          <a:xfrm>
            <a:off x="5148064" y="3929042"/>
            <a:ext cx="0" cy="1800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Düz Bağlayıcı 17"/>
          <p:cNvCxnSpPr/>
          <p:nvPr/>
        </p:nvCxnSpPr>
        <p:spPr>
          <a:xfrm>
            <a:off x="5148064" y="3929042"/>
            <a:ext cx="3281588" cy="1800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Düz Bağlayıcı 19"/>
          <p:cNvCxnSpPr/>
          <p:nvPr/>
        </p:nvCxnSpPr>
        <p:spPr>
          <a:xfrm>
            <a:off x="5148064" y="5729242"/>
            <a:ext cx="3281588"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056"/>
                                        </p:tgtEl>
                                        <p:attrNameLst>
                                          <p:attrName>fillcolor</p:attrName>
                                        </p:attrNameLst>
                                      </p:cBhvr>
                                      <p:to>
                                        <a:schemeClr val="accent2"/>
                                      </p:to>
                                    </p:animClr>
                                    <p:set>
                                      <p:cBhvr>
                                        <p:cTn id="7" dur="2000" fill="hold"/>
                                        <p:tgtEl>
                                          <p:spTgt spid="2056"/>
                                        </p:tgtEl>
                                        <p:attrNameLst>
                                          <p:attrName>fill.type</p:attrName>
                                        </p:attrNameLst>
                                      </p:cBhvr>
                                      <p:to>
                                        <p:strVal val="solid"/>
                                      </p:to>
                                    </p:set>
                                    <p:set>
                                      <p:cBhvr>
                                        <p:cTn id="8" dur="2000" fill="hold"/>
                                        <p:tgtEl>
                                          <p:spTgt spid="205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2054"/>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205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285852" y="597739"/>
            <a:ext cx="728664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Aşağıdaki şekilde, düzenli bir üçgen den itibaren:                                                            </a:t>
            </a:r>
            <a:endParaRPr kumimoji="0" lang="tr-TR"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22529" name="Resim 1" descr="h01nutrm.gif (1110 bayt)"/>
          <p:cNvPicPr>
            <a:picLocks noChangeAspect="1" noChangeArrowheads="1"/>
          </p:cNvPicPr>
          <p:nvPr/>
        </p:nvPicPr>
        <p:blipFill>
          <a:blip r:embed="rId2"/>
          <a:srcRect/>
          <a:stretch>
            <a:fillRect/>
          </a:stretch>
        </p:blipFill>
        <p:spPr bwMode="auto">
          <a:xfrm>
            <a:off x="1714480" y="1928802"/>
            <a:ext cx="3429024" cy="571504"/>
          </a:xfrm>
          <a:prstGeom prst="rect">
            <a:avLst/>
          </a:prstGeom>
          <a:noFill/>
          <a:effectLst/>
        </p:spPr>
      </p:pic>
      <p:sp>
        <p:nvSpPr>
          <p:cNvPr id="22531" name="Rectangle 3"/>
          <p:cNvSpPr>
            <a:spLocks noChangeArrowheads="1"/>
          </p:cNvSpPr>
          <p:nvPr/>
        </p:nvSpPr>
        <p:spPr bwMode="auto">
          <a:xfrm>
            <a:off x="1331640" y="3429000"/>
            <a:ext cx="781236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r>
            <a:b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P</a:t>
            </a:r>
            <a:r>
              <a:rPr kumimoji="0" lang="tr-TR" sz="2400" b="1" i="0" u="none" strike="noStrike" cap="none" normalizeH="0" baseline="0" dirty="0" smtClean="0" bmk="">
                <a:ln>
                  <a:noFill/>
                </a:ln>
                <a:solidFill>
                  <a:srgbClr val="000000"/>
                </a:solidFill>
                <a:effectLst/>
                <a:latin typeface="Calibri" pitchFamily="34" charset="0"/>
                <a:ea typeface="Times New Roman" pitchFamily="18" charset="0"/>
                <a:cs typeface="Times New Roman" pitchFamily="18" charset="0"/>
              </a:rPr>
              <a:t>ascal  üçgeni</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bir </a:t>
            </a:r>
            <a:r>
              <a:rPr kumimoji="0" lang="tr-TR" sz="2400" b="1"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binom</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katsayıları (k üzerinde n) şeklinde</a:t>
            </a:r>
            <a:r>
              <a:rPr kumimoji="0" lang="tr-TR" sz="2400" b="1"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gösterildi</a:t>
            </a: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 </a:t>
            </a:r>
            <a:b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endParaRPr kumimoji="0" lang="tr-T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1214414" y="2214554"/>
            <a:ext cx="5643586" cy="1200329"/>
          </a:xfrm>
          <a:prstGeom prst="rect">
            <a:avLst/>
          </a:prstGeom>
        </p:spPr>
        <p:txBody>
          <a:bodyPr wrap="square">
            <a:spAutoFit/>
          </a:bodyPr>
          <a:lstStyle/>
          <a:p>
            <a:pPr marL="342900" indent="-342900"/>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b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br>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Böylece üçgensel sayı 1, 3, 6, 10, 15</a:t>
            </a:r>
            <a:r>
              <a:rPr kumimoji="0" lang="tr-TR" sz="2400" b="1"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 şeklinde devam eder.</a:t>
            </a:r>
            <a:endParaRPr lang="tr-TR" sz="2400" b="1" dirty="0"/>
          </a:p>
        </p:txBody>
      </p:sp>
      <p:sp>
        <p:nvSpPr>
          <p:cNvPr id="8" name="7 Dikdörtgen"/>
          <p:cNvSpPr/>
          <p:nvPr/>
        </p:nvSpPr>
        <p:spPr>
          <a:xfrm flipH="1">
            <a:off x="5857884" y="1357298"/>
            <a:ext cx="2071702" cy="1200329"/>
          </a:xfrm>
          <a:prstGeom prst="rect">
            <a:avLst/>
          </a:prstGeom>
        </p:spPr>
        <p:txBody>
          <a:bodyPr wrap="square">
            <a:spAutoFit/>
          </a:bodyPr>
          <a:lstStyle/>
          <a:p>
            <a:r>
              <a:rPr kumimoji="0" lang="tr-T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ve benzerleri üçgenler oluşur</a:t>
            </a:r>
            <a:endParaRPr lang="tr-TR" sz="2400" b="1" dirty="0"/>
          </a:p>
        </p:txBody>
      </p:sp>
      <p:sp>
        <p:nvSpPr>
          <p:cNvPr id="2" name="Dikdörtgen 1"/>
          <p:cNvSpPr/>
          <p:nvPr/>
        </p:nvSpPr>
        <p:spPr>
          <a:xfrm>
            <a:off x="1500166" y="4846428"/>
            <a:ext cx="5357834" cy="1754326"/>
          </a:xfrm>
          <a:prstGeom prst="rect">
            <a:avLst/>
          </a:prstGeom>
        </p:spPr>
        <p:txBody>
          <a:bodyPr wrap="square">
            <a:spAutoFit/>
          </a:bodyPr>
          <a:lstStyle/>
          <a:p>
            <a:pPr marL="342900" lvl="0" indent="-342900" fontAlgn="base">
              <a:spcBef>
                <a:spcPct val="0"/>
              </a:spcBef>
              <a:spcAft>
                <a:spcPct val="0"/>
              </a:spcAft>
            </a:pPr>
            <a:r>
              <a:rPr lang="tr-TR" b="1" dirty="0" smtClean="0">
                <a:solidFill>
                  <a:srgbClr val="000000"/>
                </a:solidFill>
                <a:latin typeface="Calibri" pitchFamily="34" charset="0"/>
                <a:ea typeface="Times New Roman" pitchFamily="18" charset="0"/>
                <a:cs typeface="Times New Roman" pitchFamily="18" charset="0"/>
              </a:rPr>
              <a:t>      1</a:t>
            </a:r>
            <a:r>
              <a:rPr lang="tr-TR" b="1" dirty="0">
                <a:solidFill>
                  <a:srgbClr val="000000"/>
                </a:solidFill>
                <a:latin typeface="Calibri" pitchFamily="34" charset="0"/>
                <a:ea typeface="Times New Roman" pitchFamily="18" charset="0"/>
                <a:cs typeface="Times New Roman" pitchFamily="18" charset="0"/>
              </a:rPr>
              <a:t> </a:t>
            </a:r>
            <a:br>
              <a:rPr lang="tr-TR" b="1" dirty="0">
                <a:solidFill>
                  <a:srgbClr val="000000"/>
                </a:solidFill>
                <a:latin typeface="Calibri" pitchFamily="34" charset="0"/>
                <a:ea typeface="Times New Roman" pitchFamily="18" charset="0"/>
                <a:cs typeface="Times New Roman" pitchFamily="18" charset="0"/>
              </a:rPr>
            </a:br>
            <a:r>
              <a:rPr lang="tr-TR" b="1" dirty="0">
                <a:solidFill>
                  <a:srgbClr val="000000"/>
                </a:solidFill>
                <a:latin typeface="Calibri" pitchFamily="34" charset="0"/>
                <a:ea typeface="Times New Roman" pitchFamily="18" charset="0"/>
                <a:cs typeface="Times New Roman" pitchFamily="18" charset="0"/>
              </a:rPr>
              <a:t>1 1 </a:t>
            </a:r>
            <a:br>
              <a:rPr lang="tr-TR" b="1" dirty="0">
                <a:solidFill>
                  <a:srgbClr val="000000"/>
                </a:solidFill>
                <a:latin typeface="Calibri" pitchFamily="34" charset="0"/>
                <a:ea typeface="Times New Roman" pitchFamily="18" charset="0"/>
                <a:cs typeface="Times New Roman" pitchFamily="18" charset="0"/>
              </a:rPr>
            </a:br>
            <a:r>
              <a:rPr lang="tr-TR" b="1" dirty="0">
                <a:solidFill>
                  <a:srgbClr val="000000"/>
                </a:solidFill>
                <a:latin typeface="Calibri" pitchFamily="34" charset="0"/>
                <a:ea typeface="Times New Roman" pitchFamily="18" charset="0"/>
                <a:cs typeface="Times New Roman" pitchFamily="18" charset="0"/>
              </a:rPr>
              <a:t>1 2 1 </a:t>
            </a:r>
            <a:br>
              <a:rPr lang="tr-TR" b="1" dirty="0">
                <a:solidFill>
                  <a:srgbClr val="000000"/>
                </a:solidFill>
                <a:latin typeface="Calibri" pitchFamily="34" charset="0"/>
                <a:ea typeface="Times New Roman" pitchFamily="18" charset="0"/>
                <a:cs typeface="Times New Roman" pitchFamily="18" charset="0"/>
              </a:rPr>
            </a:br>
            <a:r>
              <a:rPr lang="tr-TR" b="1" dirty="0">
                <a:solidFill>
                  <a:srgbClr val="000000"/>
                </a:solidFill>
                <a:latin typeface="Calibri" pitchFamily="34" charset="0"/>
                <a:ea typeface="Times New Roman" pitchFamily="18" charset="0"/>
                <a:cs typeface="Times New Roman" pitchFamily="18" charset="0"/>
              </a:rPr>
              <a:t>1 3 3 1 </a:t>
            </a:r>
            <a:br>
              <a:rPr lang="tr-TR" b="1" dirty="0">
                <a:solidFill>
                  <a:srgbClr val="000000"/>
                </a:solidFill>
                <a:latin typeface="Calibri" pitchFamily="34" charset="0"/>
                <a:ea typeface="Times New Roman" pitchFamily="18" charset="0"/>
                <a:cs typeface="Times New Roman" pitchFamily="18" charset="0"/>
              </a:rPr>
            </a:br>
            <a:r>
              <a:rPr lang="tr-TR" b="1" dirty="0">
                <a:solidFill>
                  <a:srgbClr val="000000"/>
                </a:solidFill>
                <a:latin typeface="Calibri" pitchFamily="34" charset="0"/>
                <a:ea typeface="Times New Roman" pitchFamily="18" charset="0"/>
                <a:cs typeface="Times New Roman" pitchFamily="18" charset="0"/>
              </a:rPr>
              <a:t>1 4 6 4 1 </a:t>
            </a:r>
            <a:br>
              <a:rPr lang="tr-TR" b="1" dirty="0">
                <a:solidFill>
                  <a:srgbClr val="000000"/>
                </a:solidFill>
                <a:latin typeface="Calibri" pitchFamily="34" charset="0"/>
                <a:ea typeface="Times New Roman" pitchFamily="18" charset="0"/>
                <a:cs typeface="Times New Roman" pitchFamily="18" charset="0"/>
              </a:rPr>
            </a:br>
            <a:r>
              <a:rPr lang="tr-TR" b="1" dirty="0">
                <a:solidFill>
                  <a:srgbClr val="000000"/>
                </a:solidFill>
                <a:latin typeface="Calibri" pitchFamily="34" charset="0"/>
                <a:ea typeface="Times New Roman" pitchFamily="18" charset="0"/>
                <a:cs typeface="Times New Roman" pitchFamily="18" charset="0"/>
              </a:rPr>
              <a:t>1 5 10 10 5 1</a:t>
            </a:r>
            <a:endParaRPr lang="tr-TR" b="1" dirty="0">
              <a:latin typeface="Arial" pitchFamily="34" charset="0"/>
              <a:cs typeface="Arial" pitchFamily="34" charset="0"/>
            </a:endParaRPr>
          </a:p>
        </p:txBody>
      </p:sp>
      <p:sp>
        <p:nvSpPr>
          <p:cNvPr id="3" name="Dik Üçgen 2"/>
          <p:cNvSpPr/>
          <p:nvPr/>
        </p:nvSpPr>
        <p:spPr>
          <a:xfrm>
            <a:off x="4179083" y="4846428"/>
            <a:ext cx="2678917" cy="175432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 name="Düz Bağlayıcı 4"/>
          <p:cNvCxnSpPr/>
          <p:nvPr/>
        </p:nvCxnSpPr>
        <p:spPr>
          <a:xfrm>
            <a:off x="4179083" y="5301208"/>
            <a:ext cx="678653" cy="0"/>
          </a:xfrm>
          <a:prstGeom prst="line">
            <a:avLst/>
          </a:prstGeom>
        </p:spPr>
        <p:style>
          <a:lnRef idx="3">
            <a:schemeClr val="dk1"/>
          </a:lnRef>
          <a:fillRef idx="0">
            <a:schemeClr val="dk1"/>
          </a:fillRef>
          <a:effectRef idx="2">
            <a:schemeClr val="dk1"/>
          </a:effectRef>
          <a:fontRef idx="minor">
            <a:schemeClr val="tx1"/>
          </a:fontRef>
        </p:style>
      </p:cxnSp>
      <p:cxnSp>
        <p:nvCxnSpPr>
          <p:cNvPr id="10" name="Düz Bağlayıcı 9"/>
          <p:cNvCxnSpPr>
            <a:stCxn id="3" idx="1"/>
            <a:endCxn id="3" idx="5"/>
          </p:cNvCxnSpPr>
          <p:nvPr/>
        </p:nvCxnSpPr>
        <p:spPr>
          <a:xfrm>
            <a:off x="4179083" y="5723591"/>
            <a:ext cx="1339459" cy="0"/>
          </a:xfrm>
          <a:prstGeom prst="line">
            <a:avLst/>
          </a:prstGeom>
        </p:spPr>
        <p:style>
          <a:lnRef idx="3">
            <a:schemeClr val="dk1"/>
          </a:lnRef>
          <a:fillRef idx="0">
            <a:schemeClr val="dk1"/>
          </a:fillRef>
          <a:effectRef idx="2">
            <a:schemeClr val="dk1"/>
          </a:effectRef>
          <a:fontRef idx="minor">
            <a:schemeClr val="tx1"/>
          </a:fontRef>
        </p:style>
      </p:cxnSp>
      <p:cxnSp>
        <p:nvCxnSpPr>
          <p:cNvPr id="12" name="Düz Bağlayıcı 11"/>
          <p:cNvCxnSpPr/>
          <p:nvPr/>
        </p:nvCxnSpPr>
        <p:spPr>
          <a:xfrm>
            <a:off x="4179083" y="6165304"/>
            <a:ext cx="2049101" cy="0"/>
          </a:xfrm>
          <a:prstGeom prst="line">
            <a:avLst/>
          </a:prstGeom>
        </p:spPr>
        <p:style>
          <a:lnRef idx="3">
            <a:schemeClr val="dk1"/>
          </a:lnRef>
          <a:fillRef idx="0">
            <a:schemeClr val="dk1"/>
          </a:fillRef>
          <a:effectRef idx="2">
            <a:schemeClr val="dk1"/>
          </a:effectRef>
          <a:fontRef idx="minor">
            <a:schemeClr val="tx1"/>
          </a:fontRef>
        </p:style>
      </p:cxnSp>
      <p:cxnSp>
        <p:nvCxnSpPr>
          <p:cNvPr id="16" name="Düz Bağlayıcı 15"/>
          <p:cNvCxnSpPr/>
          <p:nvPr/>
        </p:nvCxnSpPr>
        <p:spPr>
          <a:xfrm>
            <a:off x="4857736" y="5301208"/>
            <a:ext cx="0" cy="1299546"/>
          </a:xfrm>
          <a:prstGeom prst="line">
            <a:avLst/>
          </a:prstGeom>
        </p:spPr>
        <p:style>
          <a:lnRef idx="3">
            <a:schemeClr val="dk1"/>
          </a:lnRef>
          <a:fillRef idx="0">
            <a:schemeClr val="dk1"/>
          </a:fillRef>
          <a:effectRef idx="2">
            <a:schemeClr val="dk1"/>
          </a:effectRef>
          <a:fontRef idx="minor">
            <a:schemeClr val="tx1"/>
          </a:fontRef>
        </p:style>
      </p:cxnSp>
      <p:cxnSp>
        <p:nvCxnSpPr>
          <p:cNvPr id="18" name="Düz Bağlayıcı 17"/>
          <p:cNvCxnSpPr>
            <a:stCxn id="3" idx="5"/>
            <a:endCxn id="3" idx="3"/>
          </p:cNvCxnSpPr>
          <p:nvPr/>
        </p:nvCxnSpPr>
        <p:spPr>
          <a:xfrm>
            <a:off x="5518542" y="5723591"/>
            <a:ext cx="0" cy="877163"/>
          </a:xfrm>
          <a:prstGeom prst="line">
            <a:avLst/>
          </a:prstGeom>
        </p:spPr>
        <p:style>
          <a:lnRef idx="3">
            <a:schemeClr val="dk1"/>
          </a:lnRef>
          <a:fillRef idx="0">
            <a:schemeClr val="dk1"/>
          </a:fillRef>
          <a:effectRef idx="2">
            <a:schemeClr val="dk1"/>
          </a:effectRef>
          <a:fontRef idx="minor">
            <a:schemeClr val="tx1"/>
          </a:fontRef>
        </p:style>
      </p:cxnSp>
      <p:cxnSp>
        <p:nvCxnSpPr>
          <p:cNvPr id="20" name="Düz Bağlayıcı 19"/>
          <p:cNvCxnSpPr/>
          <p:nvPr/>
        </p:nvCxnSpPr>
        <p:spPr>
          <a:xfrm>
            <a:off x="6228184" y="6162172"/>
            <a:ext cx="0" cy="438582"/>
          </a:xfrm>
          <a:prstGeom prst="line">
            <a:avLst/>
          </a:prstGeom>
        </p:spPr>
        <p:style>
          <a:lnRef idx="3">
            <a:schemeClr val="dk1"/>
          </a:lnRef>
          <a:fillRef idx="0">
            <a:schemeClr val="dk1"/>
          </a:fillRef>
          <a:effectRef idx="2">
            <a:schemeClr val="dk1"/>
          </a:effectRef>
          <a:fontRef idx="minor">
            <a:schemeClr val="tx1"/>
          </a:fontRef>
        </p:style>
      </p:cxnSp>
      <p:cxnSp>
        <p:nvCxnSpPr>
          <p:cNvPr id="22" name="Düz Bağlayıcı 21"/>
          <p:cNvCxnSpPr/>
          <p:nvPr/>
        </p:nvCxnSpPr>
        <p:spPr>
          <a:xfrm>
            <a:off x="4179083" y="5301208"/>
            <a:ext cx="2049101" cy="1299546"/>
          </a:xfrm>
          <a:prstGeom prst="line">
            <a:avLst/>
          </a:prstGeom>
        </p:spPr>
        <p:style>
          <a:lnRef idx="3">
            <a:schemeClr val="dk1"/>
          </a:lnRef>
          <a:fillRef idx="0">
            <a:schemeClr val="dk1"/>
          </a:fillRef>
          <a:effectRef idx="2">
            <a:schemeClr val="dk1"/>
          </a:effectRef>
          <a:fontRef idx="minor">
            <a:schemeClr val="tx1"/>
          </a:fontRef>
        </p:style>
      </p:cxnSp>
      <p:cxnSp>
        <p:nvCxnSpPr>
          <p:cNvPr id="24" name="Düz Bağlayıcı 23"/>
          <p:cNvCxnSpPr>
            <a:stCxn id="3" idx="1"/>
            <a:endCxn id="3" idx="3"/>
          </p:cNvCxnSpPr>
          <p:nvPr/>
        </p:nvCxnSpPr>
        <p:spPr>
          <a:xfrm>
            <a:off x="4179083" y="5723591"/>
            <a:ext cx="1339459" cy="877163"/>
          </a:xfrm>
          <a:prstGeom prst="line">
            <a:avLst/>
          </a:prstGeom>
        </p:spPr>
        <p:style>
          <a:lnRef idx="3">
            <a:schemeClr val="dk1"/>
          </a:lnRef>
          <a:fillRef idx="0">
            <a:schemeClr val="dk1"/>
          </a:fillRef>
          <a:effectRef idx="2">
            <a:schemeClr val="dk1"/>
          </a:effectRef>
          <a:fontRef idx="minor">
            <a:schemeClr val="tx1"/>
          </a:fontRef>
        </p:style>
      </p:cxnSp>
      <p:cxnSp>
        <p:nvCxnSpPr>
          <p:cNvPr id="26" name="Düz Bağlayıcı 25"/>
          <p:cNvCxnSpPr/>
          <p:nvPr/>
        </p:nvCxnSpPr>
        <p:spPr>
          <a:xfrm>
            <a:off x="4179083" y="6165304"/>
            <a:ext cx="678653" cy="43545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1750"/>
                                  </p:stCondLst>
                                  <p:childTnLst>
                                    <p:set>
                                      <p:cBhvr>
                                        <p:cTn id="12" dur="1" fill="hold">
                                          <p:stCondLst>
                                            <p:cond delay="0"/>
                                          </p:stCondLst>
                                        </p:cTn>
                                        <p:tgtEl>
                                          <p:spTgt spid="22529"/>
                                        </p:tgtEl>
                                        <p:attrNameLst>
                                          <p:attrName>style.visibility</p:attrName>
                                        </p:attrNameLst>
                                      </p:cBhvr>
                                      <p:to>
                                        <p:strVal val="visible"/>
                                      </p:to>
                                    </p:set>
                                    <p:animEffect transition="in" filter="fade">
                                      <p:cBhvr>
                                        <p:cTn id="13" dur="2000"/>
                                        <p:tgtEl>
                                          <p:spTgt spid="22529"/>
                                        </p:tgtEl>
                                      </p:cBhvr>
                                    </p:animEffect>
                                    <p:anim calcmode="lin" valueType="num">
                                      <p:cBhvr>
                                        <p:cTn id="14" dur="2000" fill="hold"/>
                                        <p:tgtEl>
                                          <p:spTgt spid="22529"/>
                                        </p:tgtEl>
                                        <p:attrNameLst>
                                          <p:attrName>ppt_w</p:attrName>
                                        </p:attrNameLst>
                                      </p:cBhvr>
                                      <p:tavLst>
                                        <p:tav tm="0" fmla="#ppt_w*sin(2.5*pi*$)">
                                          <p:val>
                                            <p:fltVal val="0"/>
                                          </p:val>
                                        </p:tav>
                                        <p:tav tm="100000">
                                          <p:val>
                                            <p:fltVal val="1"/>
                                          </p:val>
                                        </p:tav>
                                      </p:tavLst>
                                    </p:anim>
                                    <p:anim calcmode="lin" valueType="num">
                                      <p:cBhvr>
                                        <p:cTn id="15" dur="2000" fill="hold"/>
                                        <p:tgtEl>
                                          <p:spTgt spid="2252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2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750"/>
                                  </p:stCondLst>
                                  <p:childTnLst>
                                    <p:set>
                                      <p:cBhvr>
                                        <p:cTn id="26" dur="1" fill="hold">
                                          <p:stCondLst>
                                            <p:cond delay="3249"/>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5000"/>
                                  </p:stCondLst>
                                  <p:childTnLst>
                                    <p:set>
                                      <p:cBhvr>
                                        <p:cTn id="30" dur="1" fill="hold">
                                          <p:stCondLst>
                                            <p:cond delay="0"/>
                                          </p:stCondLst>
                                        </p:cTn>
                                        <p:tgtEl>
                                          <p:spTgt spid="22531"/>
                                        </p:tgtEl>
                                        <p:attrNameLst>
                                          <p:attrName>style.visibility</p:attrName>
                                        </p:attrNameLst>
                                      </p:cBhvr>
                                      <p:to>
                                        <p:strVal val="visible"/>
                                      </p:to>
                                    </p:set>
                                    <p:animEffect transition="in" filter="fade">
                                      <p:cBhvr>
                                        <p:cTn id="31" dur="2250"/>
                                        <p:tgtEl>
                                          <p:spTgt spid="22531"/>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4750" fill="hold"/>
                                        <p:tgtEl>
                                          <p:spTgt spid="2"/>
                                        </p:tgtEl>
                                        <p:attrNameLst>
                                          <p:attrName>ppt_w</p:attrName>
                                        </p:attrNameLst>
                                      </p:cBhvr>
                                      <p:tavLst>
                                        <p:tav tm="0">
                                          <p:val>
                                            <p:strVal val="#ppt_w*0.70"/>
                                          </p:val>
                                        </p:tav>
                                        <p:tav tm="100000">
                                          <p:val>
                                            <p:strVal val="#ppt_w"/>
                                          </p:val>
                                        </p:tav>
                                      </p:tavLst>
                                    </p:anim>
                                    <p:anim calcmode="lin" valueType="num">
                                      <p:cBhvr>
                                        <p:cTn id="37" dur="4750" fill="hold"/>
                                        <p:tgtEl>
                                          <p:spTgt spid="2"/>
                                        </p:tgtEl>
                                        <p:attrNameLst>
                                          <p:attrName>ppt_h</p:attrName>
                                        </p:attrNameLst>
                                      </p:cBhvr>
                                      <p:tavLst>
                                        <p:tav tm="0">
                                          <p:val>
                                            <p:strVal val="#ppt_h"/>
                                          </p:val>
                                        </p:tav>
                                        <p:tav tm="100000">
                                          <p:val>
                                            <p:strVal val="#ppt_h"/>
                                          </p:val>
                                        </p:tav>
                                      </p:tavLst>
                                    </p:anim>
                                    <p:animEffect transition="in" filter="fade">
                                      <p:cBhvr>
                                        <p:cTn id="38" dur="475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375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175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4500"/>
                                        <p:tgtEl>
                                          <p:spTgt spid="24"/>
                                        </p:tgtEl>
                                      </p:cBhvr>
                                    </p:animEffect>
                                    <p:anim calcmode="lin" valueType="num">
                                      <p:cBhvr>
                                        <p:cTn id="76" dur="4500" fill="hold"/>
                                        <p:tgtEl>
                                          <p:spTgt spid="24"/>
                                        </p:tgtEl>
                                        <p:attrNameLst>
                                          <p:attrName>ppt_x</p:attrName>
                                        </p:attrNameLst>
                                      </p:cBhvr>
                                      <p:tavLst>
                                        <p:tav tm="0">
                                          <p:val>
                                            <p:strVal val="#ppt_x"/>
                                          </p:val>
                                        </p:tav>
                                        <p:tav tm="100000">
                                          <p:val>
                                            <p:strVal val="#ppt_x"/>
                                          </p:val>
                                        </p:tav>
                                      </p:tavLst>
                                    </p:anim>
                                    <p:anim calcmode="lin" valueType="num">
                                      <p:cBhvr>
                                        <p:cTn id="77" dur="4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275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500"/>
                                        <p:tgtEl>
                                          <p:spTgt spid="18"/>
                                        </p:tgtEl>
                                      </p:cBhvr>
                                    </p:animEffect>
                                    <p:anim calcmode="lin" valueType="num">
                                      <p:cBhvr>
                                        <p:cTn id="83" dur="1500" fill="hold"/>
                                        <p:tgtEl>
                                          <p:spTgt spid="18"/>
                                        </p:tgtEl>
                                        <p:attrNameLst>
                                          <p:attrName>ppt_x</p:attrName>
                                        </p:attrNameLst>
                                      </p:cBhvr>
                                      <p:tavLst>
                                        <p:tav tm="0">
                                          <p:val>
                                            <p:strVal val="#ppt_x"/>
                                          </p:val>
                                        </p:tav>
                                        <p:tav tm="100000">
                                          <p:val>
                                            <p:strVal val="#ppt_x"/>
                                          </p:val>
                                        </p:tav>
                                      </p:tavLst>
                                    </p:anim>
                                    <p:anim calcmode="lin" valueType="num">
                                      <p:cBhvr>
                                        <p:cTn id="84" dur="1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1750"/>
                                  </p:stCondLst>
                                  <p:childTnLst>
                                    <p:set>
                                      <p:cBhvr>
                                        <p:cTn id="88" dur="1" fill="hold">
                                          <p:stCondLst>
                                            <p:cond delay="0"/>
                                          </p:stCondLst>
                                        </p:cTn>
                                        <p:tgtEl>
                                          <p:spTgt spid="26"/>
                                        </p:tgtEl>
                                        <p:attrNameLst>
                                          <p:attrName>style.visibility</p:attrName>
                                        </p:attrNameLst>
                                      </p:cBhvr>
                                      <p:to>
                                        <p:strVal val="visible"/>
                                      </p:to>
                                    </p:set>
                                    <p:animEffect transition="in" filter="circle(in)">
                                      <p:cBhvr>
                                        <p:cTn id="89" dur="2000"/>
                                        <p:tgtEl>
                                          <p:spTgt spid="26"/>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nodeType="clickEffect">
                                  <p:stCondLst>
                                    <p:cond delay="500"/>
                                  </p:stCondLst>
                                  <p:childTnLst>
                                    <p:set>
                                      <p:cBhvr>
                                        <p:cTn id="93" dur="1" fill="hold">
                                          <p:stCondLst>
                                            <p:cond delay="0"/>
                                          </p:stCondLst>
                                        </p:cTn>
                                        <p:tgtEl>
                                          <p:spTgt spid="20"/>
                                        </p:tgtEl>
                                        <p:attrNameLst>
                                          <p:attrName>style.visibility</p:attrName>
                                        </p:attrNameLst>
                                      </p:cBhvr>
                                      <p:to>
                                        <p:strVal val="visible"/>
                                      </p:to>
                                    </p:set>
                                    <p:animEffect transition="in" filter="circle(in)">
                                      <p:cBhvr>
                                        <p:cTn id="94" dur="3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P spid="7" grpId="0"/>
      <p:bldP spid="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285852" y="2071678"/>
            <a:ext cx="7572428" cy="1200329"/>
          </a:xfrm>
          <a:prstGeom prst="rect">
            <a:avLst/>
          </a:prstGeom>
        </p:spPr>
        <p:txBody>
          <a:bodyPr wrap="square">
            <a:spAutoFit/>
          </a:bodyPr>
          <a:lstStyle/>
          <a:p>
            <a:pPr marL="342900" indent="-342900">
              <a:buFont typeface="Wingdings" pitchFamily="2" charset="2"/>
              <a:buChar char="Ø"/>
            </a:pPr>
            <a:r>
              <a:rPr lang="tr-TR" sz="2400" b="1" dirty="0"/>
              <a:t>Bu katsayılar sık sık olasılık teoride ve aynı zamanda </a:t>
            </a:r>
            <a:r>
              <a:rPr lang="tr-TR" sz="2400" b="1" baseline="30000" dirty="0" err="1"/>
              <a:t>n'inci</a:t>
            </a:r>
            <a:r>
              <a:rPr lang="tr-TR" sz="2400" b="1" dirty="0"/>
              <a:t> güç ve n </a:t>
            </a:r>
            <a:r>
              <a:rPr lang="tr-TR" sz="2400" b="1" baseline="30000" dirty="0"/>
              <a:t>'inci</a:t>
            </a:r>
            <a:r>
              <a:rPr lang="tr-TR" sz="2400" b="1" dirty="0"/>
              <a:t> türev için formüllerde yaygın olarak kullanılmaktadır. </a:t>
            </a:r>
          </a:p>
        </p:txBody>
      </p:sp>
      <p:sp>
        <p:nvSpPr>
          <p:cNvPr id="2" name="Dikdörtgen 1"/>
          <p:cNvSpPr/>
          <p:nvPr/>
        </p:nvSpPr>
        <p:spPr>
          <a:xfrm>
            <a:off x="1428728" y="4214818"/>
            <a:ext cx="6408712" cy="1569660"/>
          </a:xfrm>
          <a:prstGeom prst="rect">
            <a:avLst/>
          </a:prstGeom>
        </p:spPr>
        <p:txBody>
          <a:bodyPr wrap="square">
            <a:spAutoFit/>
          </a:bodyPr>
          <a:lstStyle/>
          <a:p>
            <a:pPr marL="342900" lvl="0" indent="-342900">
              <a:buFont typeface="Wingdings" pitchFamily="2" charset="2"/>
              <a:buChar char="Ø"/>
            </a:pPr>
            <a:r>
              <a:rPr lang="tr-TR" sz="2400" b="1" dirty="0">
                <a:solidFill>
                  <a:prstClr val="black"/>
                </a:solidFill>
              </a:rPr>
              <a:t>Olasılık teorisi olarak üçgen diyagramı, bir üçgen ızgara, üç değişkenin bir fonksiyonu ifade etmek için bu yol kullanılır.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4714884"/>
            <a:ext cx="9144000" cy="1569660"/>
          </a:xfrm>
          <a:prstGeom prst="rect">
            <a:avLst/>
          </a:prstGeom>
        </p:spPr>
        <p:txBody>
          <a:bodyPr wrap="square">
            <a:spAutoFit/>
          </a:bodyPr>
          <a:lstStyle/>
          <a:p>
            <a:pPr>
              <a:buFont typeface="Wingdings" pitchFamily="2" charset="2"/>
              <a:buChar char="v"/>
            </a:pPr>
            <a:r>
              <a:rPr lang="tr-TR" sz="2400" b="1" dirty="0" smtClean="0"/>
              <a:t>Karakteristik üçgen sonsuz tarafı </a:t>
            </a:r>
            <a:r>
              <a:rPr lang="tr-TR" sz="2400" b="1" dirty="0" err="1" smtClean="0"/>
              <a:t>dx</a:t>
            </a:r>
            <a:r>
              <a:rPr lang="tr-TR" sz="2400" b="1" dirty="0" smtClean="0"/>
              <a:t>, </a:t>
            </a:r>
            <a:r>
              <a:rPr lang="tr-TR" sz="2400" b="1" dirty="0" err="1" smtClean="0"/>
              <a:t>dy</a:t>
            </a:r>
            <a:r>
              <a:rPr lang="tr-TR" sz="2400" b="1" dirty="0" smtClean="0"/>
              <a:t> ve </a:t>
            </a:r>
            <a:r>
              <a:rPr lang="tr-TR" sz="2400" b="1" dirty="0" err="1" smtClean="0"/>
              <a:t>ds</a:t>
            </a:r>
            <a:r>
              <a:rPr lang="tr-TR" sz="2400" b="1" dirty="0" smtClean="0"/>
              <a:t> ile üçgendir. Sonsuz matematik geliştirirken Bu '</a:t>
            </a:r>
            <a:r>
              <a:rPr lang="tr-TR" sz="2400" b="1" dirty="0" err="1" smtClean="0"/>
              <a:t>triangulum</a:t>
            </a:r>
            <a:r>
              <a:rPr lang="tr-TR" sz="2400" b="1" dirty="0" smtClean="0"/>
              <a:t> </a:t>
            </a:r>
            <a:r>
              <a:rPr lang="tr-TR" sz="2400" b="1" dirty="0" err="1" smtClean="0"/>
              <a:t>characteristicum</a:t>
            </a:r>
            <a:r>
              <a:rPr lang="tr-TR" sz="2400" b="1" dirty="0" smtClean="0"/>
              <a:t>', </a:t>
            </a:r>
            <a:r>
              <a:rPr lang="tr-TR" sz="2400" b="1" i="1" dirty="0" err="1" smtClean="0"/>
              <a:t>Pascal</a:t>
            </a:r>
            <a:r>
              <a:rPr lang="tr-TR" sz="2400" b="1" i="1" dirty="0" smtClean="0"/>
              <a:t>, </a:t>
            </a:r>
            <a:r>
              <a:rPr lang="tr-TR" sz="2400" b="1" i="1" dirty="0" err="1" smtClean="0"/>
              <a:t>Snellius</a:t>
            </a:r>
            <a:r>
              <a:rPr lang="tr-TR" sz="2400" b="1" dirty="0" smtClean="0"/>
              <a:t> ve </a:t>
            </a:r>
            <a:r>
              <a:rPr lang="tr-TR" sz="2400" b="1" i="1" dirty="0" err="1" smtClean="0"/>
              <a:t>Leibniz</a:t>
            </a:r>
            <a:r>
              <a:rPr lang="tr-TR" sz="2400" b="1" dirty="0" smtClean="0"/>
              <a:t> tarafından 17. yüzyılda kullanılmaya başlanmıştır. Bu ifadeyi </a:t>
            </a:r>
            <a:r>
              <a:rPr lang="tr-TR" sz="2400" b="1" i="1" dirty="0" err="1" smtClean="0"/>
              <a:t>Leibniz</a:t>
            </a:r>
            <a:r>
              <a:rPr lang="tr-TR" sz="2400" b="1" i="1" dirty="0" smtClean="0"/>
              <a:t> tanıttı</a:t>
            </a:r>
            <a:r>
              <a:rPr lang="tr-TR" sz="2400" b="1" dirty="0" smtClean="0"/>
              <a:t>. </a:t>
            </a:r>
            <a:endParaRPr lang="tr-TR" sz="2400" b="1" dirty="0"/>
          </a:p>
        </p:txBody>
      </p:sp>
      <p:sp>
        <p:nvSpPr>
          <p:cNvPr id="7" name="6 Dikdörtgen"/>
          <p:cNvSpPr/>
          <p:nvPr/>
        </p:nvSpPr>
        <p:spPr>
          <a:xfrm>
            <a:off x="0" y="1357298"/>
            <a:ext cx="8858280" cy="1569660"/>
          </a:xfrm>
          <a:prstGeom prst="rect">
            <a:avLst/>
          </a:prstGeom>
        </p:spPr>
        <p:txBody>
          <a:bodyPr wrap="square">
            <a:spAutoFit/>
          </a:bodyPr>
          <a:lstStyle/>
          <a:p>
            <a:pPr>
              <a:buFont typeface="Wingdings" pitchFamily="2" charset="2"/>
              <a:buChar char="v"/>
            </a:pPr>
            <a:r>
              <a:rPr lang="tr-TR" sz="2400" b="1" dirty="0" smtClean="0"/>
              <a:t>Bir de </a:t>
            </a:r>
            <a:r>
              <a:rPr lang="tr-TR" sz="2400" b="1" u="sng" dirty="0" smtClean="0"/>
              <a:t>eşkenar üçgen</a:t>
            </a:r>
            <a:r>
              <a:rPr lang="tr-TR" sz="2400" b="1" dirty="0" smtClean="0"/>
              <a:t> (veya </a:t>
            </a:r>
            <a:r>
              <a:rPr lang="tr-TR" sz="2400" b="1" u="sng" dirty="0" smtClean="0"/>
              <a:t>normal üçgen</a:t>
            </a:r>
            <a:r>
              <a:rPr lang="tr-TR" sz="2400" b="1" dirty="0" smtClean="0"/>
              <a:t> ) üç tarafı eşit uzunluğa sahiptir.  </a:t>
            </a:r>
            <a:r>
              <a:rPr lang="tr-TR" sz="2400" b="1" u="sng" baseline="30000" dirty="0" smtClean="0">
                <a:hlinkClick r:id="rId2"/>
              </a:rPr>
              <a:t>1)</a:t>
            </a:r>
            <a:r>
              <a:rPr lang="tr-TR" sz="2400" b="1" dirty="0" smtClean="0"/>
              <a:t> . Bu  zaten </a:t>
            </a:r>
            <a:r>
              <a:rPr lang="tr-TR" sz="2400" b="1" i="1" dirty="0" smtClean="0"/>
              <a:t>Pisagor</a:t>
            </a:r>
            <a:r>
              <a:rPr lang="tr-TR" sz="2400" b="1" dirty="0" smtClean="0"/>
              <a:t> (M.Ö. 500) tarafından tespit edilmiştir. </a:t>
            </a:r>
            <a:r>
              <a:rPr lang="tr-TR" sz="2400" b="1" i="1" dirty="0" smtClean="0"/>
              <a:t>Pisagor</a:t>
            </a:r>
            <a:r>
              <a:rPr lang="tr-TR" sz="2400" b="1" dirty="0" smtClean="0"/>
              <a:t> çevresindeki alimlerce bu büyülü bir olay olarak görülüyordu.</a:t>
            </a:r>
            <a:endParaRPr lang="tr-TR" sz="2400" b="1" dirty="0"/>
          </a:p>
        </p:txBody>
      </p:sp>
      <p:sp>
        <p:nvSpPr>
          <p:cNvPr id="9" name="8 İkizkenar Üçgen"/>
          <p:cNvSpPr/>
          <p:nvPr/>
        </p:nvSpPr>
        <p:spPr>
          <a:xfrm>
            <a:off x="3500430" y="3286124"/>
            <a:ext cx="1428760" cy="11430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9"/>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857232"/>
            <a:ext cx="9144000" cy="1200329"/>
          </a:xfrm>
          <a:prstGeom prst="rect">
            <a:avLst/>
          </a:prstGeom>
        </p:spPr>
        <p:txBody>
          <a:bodyPr wrap="square">
            <a:spAutoFit/>
          </a:bodyPr>
          <a:lstStyle/>
          <a:p>
            <a:pPr>
              <a:buFont typeface="Wingdings" pitchFamily="2" charset="2"/>
              <a:buChar char="Ø"/>
            </a:pPr>
            <a:r>
              <a:rPr lang="tr-TR" sz="2400" b="1" dirty="0"/>
              <a:t>1704 yılında, Dominik rahip </a:t>
            </a:r>
            <a:r>
              <a:rPr lang="tr-TR" sz="2400" b="1" dirty="0" err="1"/>
              <a:t>Sébastien</a:t>
            </a:r>
            <a:r>
              <a:rPr lang="tr-TR" sz="2400" b="1" dirty="0"/>
              <a:t> </a:t>
            </a:r>
            <a:r>
              <a:rPr lang="tr-TR" sz="2400" b="1" dirty="0" err="1"/>
              <a:t>Truchet</a:t>
            </a:r>
            <a:r>
              <a:rPr lang="tr-TR" sz="2400" b="1" dirty="0"/>
              <a:t> (1657-1729) bir </a:t>
            </a:r>
            <a:r>
              <a:rPr lang="tr-TR" sz="2400" b="1" dirty="0" smtClean="0"/>
              <a:t> </a:t>
            </a:r>
            <a:r>
              <a:rPr lang="tr-TR" sz="2400" b="1" dirty="0"/>
              <a:t>yayınlanan </a:t>
            </a:r>
            <a:r>
              <a:rPr lang="tr-TR" sz="2400" b="1" dirty="0" smtClean="0"/>
              <a:t>3. metininde) üçgen motiflerini sonsuz </a:t>
            </a:r>
            <a:r>
              <a:rPr lang="tr-TR" sz="2400" b="1" dirty="0"/>
              <a:t>sayıda bir desen oluşturmak için kullanılabileceğini göstermiştir .</a:t>
            </a:r>
          </a:p>
        </p:txBody>
      </p:sp>
      <p:pic>
        <p:nvPicPr>
          <p:cNvPr id="6" name="Resim 5" descr="http://www.2dcurves.com/line/h01trut.gif"/>
          <p:cNvPicPr/>
          <p:nvPr/>
        </p:nvPicPr>
        <p:blipFill>
          <a:blip r:embed="rId2"/>
          <a:srcRect/>
          <a:stretch>
            <a:fillRect/>
          </a:stretch>
        </p:blipFill>
        <p:spPr bwMode="auto">
          <a:xfrm>
            <a:off x="571473" y="2285992"/>
            <a:ext cx="2786082" cy="4286280"/>
          </a:xfrm>
          <a:prstGeom prst="rect">
            <a:avLst/>
          </a:prstGeom>
          <a:noFill/>
          <a:ln w="9525">
            <a:noFill/>
            <a:miter lim="800000"/>
            <a:headEnd/>
            <a:tailEnd/>
          </a:ln>
        </p:spPr>
      </p:pic>
      <p:pic>
        <p:nvPicPr>
          <p:cNvPr id="11266" name="Picture 2" descr="E:\1deposit2sierp.gif"/>
          <p:cNvPicPr>
            <a:picLocks noChangeAspect="1" noChangeArrowheads="1" noCrop="1"/>
          </p:cNvPicPr>
          <p:nvPr/>
        </p:nvPicPr>
        <p:blipFill>
          <a:blip r:embed="rId3"/>
          <a:srcRect/>
          <a:stretch>
            <a:fillRect/>
          </a:stretch>
        </p:blipFill>
        <p:spPr bwMode="auto">
          <a:xfrm>
            <a:off x="3500430" y="2285992"/>
            <a:ext cx="5357850" cy="4286280"/>
          </a:xfrm>
          <a:prstGeom prst="rect">
            <a:avLst/>
          </a:prstGeom>
          <a:noFill/>
        </p:spPr>
      </p:pic>
    </p:spTree>
    <p:extLst>
      <p:ext uri="{BB962C8B-B14F-4D97-AF65-F5344CB8AC3E}">
        <p14:creationId xmlns:p14="http://schemas.microsoft.com/office/powerpoint/2010/main" val="300529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1266"/>
                                        </p:tgtEl>
                                        <p:attrNameLst>
                                          <p:attrName>style.visibility</p:attrName>
                                        </p:attrNameLst>
                                      </p:cBhvr>
                                      <p:to>
                                        <p:strVal val="visible"/>
                                      </p:to>
                                    </p:set>
                                    <p:anim calcmode="lin" valueType="num">
                                      <p:cBhvr>
                                        <p:cTn id="16" dur="1000" fill="hold"/>
                                        <p:tgtEl>
                                          <p:spTgt spid="11266"/>
                                        </p:tgtEl>
                                        <p:attrNameLst>
                                          <p:attrName>ppt_w</p:attrName>
                                        </p:attrNameLst>
                                      </p:cBhvr>
                                      <p:tavLst>
                                        <p:tav tm="0">
                                          <p:val>
                                            <p:strVal val="#ppt_w*0.70"/>
                                          </p:val>
                                        </p:tav>
                                        <p:tav tm="100000">
                                          <p:val>
                                            <p:strVal val="#ppt_w"/>
                                          </p:val>
                                        </p:tav>
                                      </p:tavLst>
                                    </p:anim>
                                    <p:anim calcmode="lin" valueType="num">
                                      <p:cBhvr>
                                        <p:cTn id="17" dur="1000" fill="hold"/>
                                        <p:tgtEl>
                                          <p:spTgt spid="11266"/>
                                        </p:tgtEl>
                                        <p:attrNameLst>
                                          <p:attrName>ppt_h</p:attrName>
                                        </p:attrNameLst>
                                      </p:cBhvr>
                                      <p:tavLst>
                                        <p:tav tm="0">
                                          <p:val>
                                            <p:strVal val="#ppt_h"/>
                                          </p:val>
                                        </p:tav>
                                        <p:tav tm="100000">
                                          <p:val>
                                            <p:strVal val="#ppt_h"/>
                                          </p:val>
                                        </p:tav>
                                      </p:tavLst>
                                    </p:anim>
                                    <p:animEffect transition="in" filter="fade">
                                      <p:cBhvr>
                                        <p:cTn id="18"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143109" y="357166"/>
            <a:ext cx="4718622" cy="1077218"/>
          </a:xfrm>
          <a:prstGeom prst="rect">
            <a:avLst/>
          </a:prstGeom>
        </p:spPr>
        <p:txBody>
          <a:bodyPr wrap="square">
            <a:spAutoFit/>
          </a:bodyPr>
          <a:lstStyle/>
          <a:p>
            <a:r>
              <a:rPr lang="tr-TR" sz="3200" b="1" dirty="0" smtClean="0">
                <a:solidFill>
                  <a:srgbClr val="C00000"/>
                </a:solidFill>
              </a:rPr>
              <a:t>Kim bir üçgenin alanı için formül keşfetmiş?</a:t>
            </a:r>
            <a:endParaRPr lang="tr-TR" sz="3200" b="1" dirty="0">
              <a:solidFill>
                <a:srgbClr val="C00000"/>
              </a:solidFill>
            </a:endParaRPr>
          </a:p>
        </p:txBody>
      </p:sp>
      <p:pic>
        <p:nvPicPr>
          <p:cNvPr id="5" name="4 Resim" descr="Bir üçgenin alanı için formül eski bir denklem geliyor. [© Jüpiter Resimleri, 2010]"/>
          <p:cNvPicPr/>
          <p:nvPr/>
        </p:nvPicPr>
        <p:blipFill>
          <a:blip r:embed="rId2"/>
          <a:srcRect/>
          <a:stretch>
            <a:fillRect/>
          </a:stretch>
        </p:blipFill>
        <p:spPr bwMode="auto">
          <a:xfrm>
            <a:off x="1643042" y="1500174"/>
            <a:ext cx="4386283" cy="2881326"/>
          </a:xfrm>
          <a:prstGeom prst="rect">
            <a:avLst/>
          </a:prstGeom>
          <a:noFill/>
          <a:ln w="9525">
            <a:noFill/>
            <a:miter lim="800000"/>
            <a:headEnd/>
            <a:tailEnd/>
          </a:ln>
        </p:spPr>
      </p:pic>
      <p:sp>
        <p:nvSpPr>
          <p:cNvPr id="1025" name="Rectangle 1"/>
          <p:cNvSpPr>
            <a:spLocks noChangeArrowheads="1"/>
          </p:cNvSpPr>
          <p:nvPr/>
        </p:nvSpPr>
        <p:spPr bwMode="auto">
          <a:xfrm>
            <a:off x="0" y="4438184"/>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Bir </a:t>
            </a:r>
            <a:r>
              <a:rPr kumimoji="0" lang="tr-TR"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üç</a:t>
            </a:r>
            <a:r>
              <a:rPr kumimoji="0" lang="tr-TR" sz="24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genin alanı i</a:t>
            </a:r>
            <a:r>
              <a:rPr kumimoji="0" lang="tr-TR"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ç</a:t>
            </a:r>
            <a:r>
              <a:rPr kumimoji="0" lang="tr-TR" sz="24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in form</a:t>
            </a:r>
            <a:r>
              <a:rPr kumimoji="0" lang="tr-TR"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ü</a:t>
            </a:r>
            <a:r>
              <a:rPr kumimoji="0" lang="tr-TR" sz="24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l eski bir denklem var.</a:t>
            </a:r>
            <a:endParaRPr kumimoji="0" lang="tr-TR"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4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İskenderiye </a:t>
            </a:r>
            <a:r>
              <a:rPr kumimoji="0" lang="tr-TR" sz="2400" b="1" i="0" u="none" strike="noStrike" cap="none" normalizeH="0" baseline="0" dirty="0" err="1" smtClean="0">
                <a:ln>
                  <a:noFill/>
                </a:ln>
                <a:solidFill>
                  <a:srgbClr val="333333"/>
                </a:solidFill>
                <a:effectLst/>
                <a:latin typeface="Verdana" pitchFamily="34" charset="0"/>
                <a:ea typeface="Times New Roman" pitchFamily="18" charset="0"/>
                <a:cs typeface="Times New Roman" pitchFamily="18" charset="0"/>
              </a:rPr>
              <a:t>Heron</a:t>
            </a:r>
            <a:r>
              <a:rPr kumimoji="0" lang="tr-TR" sz="24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 (veya </a:t>
            </a:r>
            <a:r>
              <a:rPr kumimoji="0" lang="tr-TR" sz="2400" b="1" i="0" u="none" strike="noStrike" cap="none" normalizeH="0" baseline="0" dirty="0" err="1" smtClean="0">
                <a:ln>
                  <a:noFill/>
                </a:ln>
                <a:solidFill>
                  <a:srgbClr val="333333"/>
                </a:solidFill>
                <a:effectLst/>
                <a:latin typeface="Verdana" pitchFamily="34" charset="0"/>
                <a:ea typeface="Times New Roman" pitchFamily="18" charset="0"/>
                <a:cs typeface="Times New Roman" pitchFamily="18" charset="0"/>
              </a:rPr>
              <a:t>Hero</a:t>
            </a:r>
            <a:r>
              <a:rPr kumimoji="0" lang="tr-TR" sz="24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 (ilk y</a:t>
            </a:r>
            <a:r>
              <a:rPr kumimoji="0" lang="tr-TR"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ü</a:t>
            </a:r>
            <a:r>
              <a:rPr kumimoji="0" lang="tr-TR" sz="24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zyıl M.</a:t>
            </a:r>
            <a:r>
              <a:rPr kumimoji="0" lang="tr-TR"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Ö</a:t>
            </a:r>
            <a:r>
              <a:rPr kumimoji="0" lang="tr-TR" sz="24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 Bir </a:t>
            </a:r>
            <a:r>
              <a:rPr kumimoji="0" lang="tr-TR"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üç</a:t>
            </a:r>
            <a:r>
              <a:rPr kumimoji="0" lang="tr-TR" sz="24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genin alanı i</a:t>
            </a:r>
            <a:r>
              <a:rPr kumimoji="0" lang="tr-TR"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ç</a:t>
            </a:r>
            <a:r>
              <a:rPr kumimoji="0" lang="tr-TR" sz="24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in form</a:t>
            </a:r>
            <a:r>
              <a:rPr kumimoji="0" lang="tr-TR"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ü</a:t>
            </a:r>
            <a:r>
              <a:rPr kumimoji="0" lang="tr-TR" sz="24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l keşfetmiş.O en iyi onun adını taşıyan form</a:t>
            </a:r>
            <a:r>
              <a:rPr kumimoji="0" lang="tr-TR"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ü</a:t>
            </a:r>
            <a:r>
              <a:rPr kumimoji="0" lang="tr-TR" sz="24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l i</a:t>
            </a:r>
            <a:r>
              <a:rPr kumimoji="0" lang="tr-TR" sz="2400" b="1" i="0" u="none" strike="noStrike" cap="none" normalizeH="0" baseline="0" dirty="0" smtClean="0">
                <a:ln>
                  <a:noFill/>
                </a:ln>
                <a:solidFill>
                  <a:srgbClr val="333333"/>
                </a:solidFill>
                <a:effectLst/>
                <a:latin typeface="Calibri"/>
                <a:ea typeface="Times New Roman" pitchFamily="18" charset="0"/>
                <a:cs typeface="Times New Roman" pitchFamily="18" charset="0"/>
              </a:rPr>
              <a:t>ç</a:t>
            </a:r>
            <a:r>
              <a:rPr kumimoji="0" lang="tr-TR" sz="2400" b="1" i="0" u="none" strike="noStrike" cap="none" normalizeH="0" baseline="0" dirty="0" smtClean="0">
                <a:ln>
                  <a:noFill/>
                </a:ln>
                <a:solidFill>
                  <a:srgbClr val="333333"/>
                </a:solidFill>
                <a:effectLst/>
                <a:latin typeface="Verdana" pitchFamily="34" charset="0"/>
                <a:ea typeface="Times New Roman" pitchFamily="18" charset="0"/>
                <a:cs typeface="Times New Roman" pitchFamily="18" charset="0"/>
              </a:rPr>
              <a:t>in matematik tarihinin bilinmektedir.</a:t>
            </a:r>
            <a:endParaRPr kumimoji="0" lang="tr-TR"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25"/>
                                        </p:tgtEl>
                                        <p:attrNameLst>
                                          <p:attrName>style.visibility</p:attrName>
                                        </p:attrNameLst>
                                      </p:cBhvr>
                                      <p:to>
                                        <p:strVal val="visible"/>
                                      </p:to>
                                    </p:set>
                                    <p:animEffect transition="in" filter="fade">
                                      <p:cBhvr>
                                        <p:cTn id="19"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2071678"/>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tr-TR" sz="2400" b="1" i="0" u="none" strike="noStrike" cap="none" normalizeH="0" baseline="0" dirty="0" smtClean="0">
                <a:ln>
                  <a:noFill/>
                </a:ln>
                <a:solidFill>
                  <a:srgbClr val="7030A0"/>
                </a:solidFill>
                <a:effectLst/>
                <a:latin typeface="Verdana" pitchFamily="34" charset="0"/>
                <a:ea typeface="Times New Roman" pitchFamily="18" charset="0"/>
                <a:cs typeface="Times New Roman" pitchFamily="18" charset="0"/>
              </a:rPr>
              <a:t>Bu form</a:t>
            </a:r>
            <a:r>
              <a:rPr kumimoji="0" lang="tr-TR" sz="2400" b="1" i="0" u="none" strike="noStrike" cap="none" normalizeH="0" baseline="0" dirty="0" smtClean="0">
                <a:ln>
                  <a:noFill/>
                </a:ln>
                <a:solidFill>
                  <a:srgbClr val="7030A0"/>
                </a:solidFill>
                <a:effectLst/>
                <a:latin typeface="Calibri"/>
                <a:ea typeface="Times New Roman" pitchFamily="18" charset="0"/>
                <a:cs typeface="Times New Roman" pitchFamily="18" charset="0"/>
              </a:rPr>
              <a:t>ü</a:t>
            </a:r>
            <a:r>
              <a:rPr kumimoji="0" lang="tr-TR" sz="2400" b="1" i="0" u="none" strike="noStrike" cap="none" normalizeH="0" baseline="0" dirty="0" smtClean="0">
                <a:ln>
                  <a:noFill/>
                </a:ln>
                <a:solidFill>
                  <a:srgbClr val="7030A0"/>
                </a:solidFill>
                <a:effectLst/>
                <a:latin typeface="Verdana" pitchFamily="34" charset="0"/>
                <a:ea typeface="Times New Roman" pitchFamily="18" charset="0"/>
                <a:cs typeface="Times New Roman" pitchFamily="18" charset="0"/>
              </a:rPr>
              <a:t>lde s yarım </a:t>
            </a:r>
            <a:r>
              <a:rPr kumimoji="0" lang="tr-TR" sz="2400" b="1" i="0" u="none" strike="noStrike" cap="none" normalizeH="0" baseline="0" dirty="0" smtClean="0">
                <a:ln>
                  <a:noFill/>
                </a:ln>
                <a:solidFill>
                  <a:srgbClr val="7030A0"/>
                </a:solidFill>
                <a:effectLst/>
                <a:latin typeface="Calibri"/>
                <a:ea typeface="Times New Roman" pitchFamily="18" charset="0"/>
                <a:cs typeface="Times New Roman" pitchFamily="18" charset="0"/>
              </a:rPr>
              <a:t>ç</a:t>
            </a:r>
            <a:r>
              <a:rPr kumimoji="0" lang="tr-TR" sz="2400" b="1" i="0" u="none" strike="noStrike" cap="none" normalizeH="0" baseline="0" dirty="0" smtClean="0">
                <a:ln>
                  <a:noFill/>
                </a:ln>
                <a:solidFill>
                  <a:srgbClr val="7030A0"/>
                </a:solidFill>
                <a:effectLst/>
                <a:latin typeface="Verdana" pitchFamily="34" charset="0"/>
                <a:ea typeface="Times New Roman" pitchFamily="18" charset="0"/>
                <a:cs typeface="Times New Roman" pitchFamily="18" charset="0"/>
              </a:rPr>
              <a:t>evre tarafı eşit olduğunda, a, b ve c ile bir </a:t>
            </a:r>
            <a:r>
              <a:rPr kumimoji="0" lang="tr-TR" sz="2400" b="1" i="0" u="none" strike="noStrike" cap="none" normalizeH="0" baseline="0" dirty="0" smtClean="0">
                <a:ln>
                  <a:noFill/>
                </a:ln>
                <a:solidFill>
                  <a:srgbClr val="7030A0"/>
                </a:solidFill>
                <a:effectLst/>
                <a:latin typeface="Calibri"/>
                <a:ea typeface="Times New Roman" pitchFamily="18" charset="0"/>
                <a:cs typeface="Times New Roman" pitchFamily="18" charset="0"/>
              </a:rPr>
              <a:t>üç</a:t>
            </a:r>
            <a:r>
              <a:rPr kumimoji="0" lang="tr-TR" sz="2400" b="1" i="0" u="none" strike="noStrike" cap="none" normalizeH="0" baseline="0" dirty="0" smtClean="0">
                <a:ln>
                  <a:noFill/>
                </a:ln>
                <a:solidFill>
                  <a:srgbClr val="7030A0"/>
                </a:solidFill>
                <a:effectLst/>
                <a:latin typeface="Verdana" pitchFamily="34" charset="0"/>
                <a:ea typeface="Times New Roman" pitchFamily="18" charset="0"/>
                <a:cs typeface="Times New Roman" pitchFamily="18" charset="0"/>
              </a:rPr>
              <a:t>gen alan hesaplamaktadır: A = √ [s (s-a) (s-b) (s-c)].Korunmuş ve Yunanlıların matematik iletilen Arap matematik</a:t>
            </a:r>
            <a:r>
              <a:rPr kumimoji="0" lang="tr-TR" sz="2400" b="1" i="0" u="none" strike="noStrike" cap="none" normalizeH="0" baseline="0" dirty="0" smtClean="0">
                <a:ln>
                  <a:noFill/>
                </a:ln>
                <a:solidFill>
                  <a:srgbClr val="7030A0"/>
                </a:solidFill>
                <a:effectLst/>
                <a:latin typeface="Calibri"/>
                <a:ea typeface="Times New Roman" pitchFamily="18" charset="0"/>
                <a:cs typeface="Times New Roman" pitchFamily="18" charset="0"/>
              </a:rPr>
              <a:t>ç</a:t>
            </a:r>
            <a:r>
              <a:rPr kumimoji="0" lang="tr-TR" sz="2400" b="1" i="0" u="none" strike="noStrike" cap="none" normalizeH="0" baseline="0" dirty="0" smtClean="0">
                <a:ln>
                  <a:noFill/>
                </a:ln>
                <a:solidFill>
                  <a:srgbClr val="7030A0"/>
                </a:solidFill>
                <a:effectLst/>
                <a:latin typeface="Verdana" pitchFamily="34" charset="0"/>
                <a:ea typeface="Times New Roman" pitchFamily="18" charset="0"/>
                <a:cs typeface="Times New Roman" pitchFamily="18" charset="0"/>
              </a:rPr>
              <a:t>iler bu form</a:t>
            </a:r>
            <a:r>
              <a:rPr kumimoji="0" lang="tr-TR" sz="2400" b="1" i="0" u="none" strike="noStrike" cap="none" normalizeH="0" baseline="0" dirty="0" smtClean="0">
                <a:ln>
                  <a:noFill/>
                </a:ln>
                <a:solidFill>
                  <a:srgbClr val="7030A0"/>
                </a:solidFill>
                <a:effectLst/>
                <a:latin typeface="Calibri"/>
                <a:ea typeface="Times New Roman" pitchFamily="18" charset="0"/>
                <a:cs typeface="Times New Roman" pitchFamily="18" charset="0"/>
              </a:rPr>
              <a:t>ü</a:t>
            </a:r>
            <a:r>
              <a:rPr kumimoji="0" lang="tr-TR" sz="2400" b="1" i="0" u="none" strike="noStrike" cap="none" normalizeH="0" baseline="0" dirty="0" smtClean="0">
                <a:ln>
                  <a:noFill/>
                </a:ln>
                <a:solidFill>
                  <a:srgbClr val="7030A0"/>
                </a:solidFill>
                <a:effectLst/>
                <a:latin typeface="Verdana" pitchFamily="34" charset="0"/>
                <a:ea typeface="Times New Roman" pitchFamily="18" charset="0"/>
                <a:cs typeface="Times New Roman" pitchFamily="18" charset="0"/>
              </a:rPr>
              <a:t>l </a:t>
            </a:r>
            <a:r>
              <a:rPr kumimoji="0" lang="tr-TR" sz="2400" b="1" i="0" u="none" strike="noStrike" cap="none" normalizeH="0" baseline="0" dirty="0" smtClean="0">
                <a:ln>
                  <a:noFill/>
                </a:ln>
                <a:solidFill>
                  <a:srgbClr val="7030A0"/>
                </a:solidFill>
                <a:effectLst/>
                <a:latin typeface="Calibri"/>
                <a:ea typeface="Times New Roman" pitchFamily="18" charset="0"/>
                <a:cs typeface="Times New Roman" pitchFamily="18" charset="0"/>
              </a:rPr>
              <a:t>ö</a:t>
            </a:r>
            <a:r>
              <a:rPr kumimoji="0" lang="tr-TR" sz="2400" b="1" i="0" u="none" strike="noStrike" cap="none" normalizeH="0" baseline="0" dirty="0" smtClean="0">
                <a:ln>
                  <a:noFill/>
                </a:ln>
                <a:solidFill>
                  <a:srgbClr val="7030A0"/>
                </a:solidFill>
                <a:effectLst/>
                <a:latin typeface="Verdana" pitchFamily="34" charset="0"/>
                <a:ea typeface="Times New Roman" pitchFamily="18" charset="0"/>
                <a:cs typeface="Times New Roman" pitchFamily="18" charset="0"/>
              </a:rPr>
              <a:t>nceki </a:t>
            </a:r>
            <a:r>
              <a:rPr kumimoji="0" lang="tr-TR" sz="2400" b="1" i="0" u="none" strike="noStrike" cap="none" normalizeH="0" baseline="0" dirty="0" err="1" smtClean="0">
                <a:ln>
                  <a:noFill/>
                </a:ln>
                <a:solidFill>
                  <a:srgbClr val="7030A0"/>
                </a:solidFill>
                <a:effectLst/>
                <a:latin typeface="Verdana" pitchFamily="34" charset="0"/>
                <a:ea typeface="Times New Roman" pitchFamily="18" charset="0"/>
                <a:cs typeface="Times New Roman" pitchFamily="18" charset="0"/>
              </a:rPr>
              <a:t>Arşimed’den</a:t>
            </a:r>
            <a:r>
              <a:rPr kumimoji="0" lang="tr-TR" sz="2400" b="1" i="0" u="none" strike="noStrike" cap="none" normalizeH="0" baseline="0" dirty="0" smtClean="0">
                <a:ln>
                  <a:noFill/>
                </a:ln>
                <a:solidFill>
                  <a:srgbClr val="7030A0"/>
                </a:solidFill>
                <a:effectLst/>
                <a:latin typeface="Verdana" pitchFamily="34" charset="0"/>
                <a:ea typeface="Times New Roman" pitchFamily="18" charset="0"/>
                <a:cs typeface="Times New Roman" pitchFamily="18" charset="0"/>
              </a:rPr>
              <a:t> (M.</a:t>
            </a:r>
            <a:r>
              <a:rPr kumimoji="0" lang="tr-TR" sz="2400" b="1" i="0" u="none" strike="noStrike" cap="none" normalizeH="0" baseline="0" dirty="0" smtClean="0">
                <a:ln>
                  <a:noFill/>
                </a:ln>
                <a:solidFill>
                  <a:srgbClr val="7030A0"/>
                </a:solidFill>
                <a:effectLst/>
                <a:latin typeface="Calibri"/>
                <a:ea typeface="Times New Roman" pitchFamily="18" charset="0"/>
                <a:cs typeface="Times New Roman" pitchFamily="18" charset="0"/>
              </a:rPr>
              <a:t>Ö</a:t>
            </a:r>
            <a:r>
              <a:rPr kumimoji="0" lang="tr-TR" sz="2400" b="1" i="0" u="none" strike="noStrike" cap="none" normalizeH="0" baseline="0" dirty="0" smtClean="0">
                <a:ln>
                  <a:noFill/>
                </a:ln>
                <a:solidFill>
                  <a:srgbClr val="7030A0"/>
                </a:solidFill>
                <a:effectLst/>
                <a:latin typeface="Verdana" pitchFamily="34" charset="0"/>
                <a:ea typeface="Times New Roman" pitchFamily="18" charset="0"/>
                <a:cs typeface="Times New Roman" pitchFamily="18" charset="0"/>
              </a:rPr>
              <a:t>. 287-212 M.</a:t>
            </a:r>
            <a:r>
              <a:rPr kumimoji="0" lang="tr-TR" sz="2400" b="1" i="0" u="none" strike="noStrike" cap="none" normalizeH="0" baseline="0" dirty="0" smtClean="0">
                <a:ln>
                  <a:noFill/>
                </a:ln>
                <a:solidFill>
                  <a:srgbClr val="7030A0"/>
                </a:solidFill>
                <a:effectLst/>
                <a:latin typeface="Calibri"/>
                <a:ea typeface="Times New Roman" pitchFamily="18" charset="0"/>
                <a:cs typeface="Times New Roman" pitchFamily="18" charset="0"/>
              </a:rPr>
              <a:t>Ö</a:t>
            </a:r>
            <a:r>
              <a:rPr kumimoji="0" lang="tr-TR" sz="2400" b="1" i="0" u="none" strike="noStrike" cap="none" normalizeH="0" baseline="0" dirty="0" smtClean="0">
                <a:ln>
                  <a:noFill/>
                </a:ln>
                <a:solidFill>
                  <a:srgbClr val="7030A0"/>
                </a:solidFill>
                <a:effectLst/>
                <a:latin typeface="Verdana" pitchFamily="34" charset="0"/>
                <a:ea typeface="Times New Roman" pitchFamily="18" charset="0"/>
                <a:cs typeface="Times New Roman" pitchFamily="18" charset="0"/>
              </a:rPr>
              <a:t>.) biliniyordu. şu anda bilinen en eski kanıtı </a:t>
            </a:r>
            <a:r>
              <a:rPr kumimoji="0" lang="tr-TR" sz="2400" b="1" i="0" u="none" strike="noStrike" cap="none" normalizeH="0" baseline="0" dirty="0" err="1" smtClean="0">
                <a:ln>
                  <a:noFill/>
                </a:ln>
                <a:solidFill>
                  <a:srgbClr val="7030A0"/>
                </a:solidFill>
                <a:effectLst/>
                <a:latin typeface="Verdana" pitchFamily="34" charset="0"/>
                <a:ea typeface="Times New Roman" pitchFamily="18" charset="0"/>
                <a:cs typeface="Times New Roman" pitchFamily="18" charset="0"/>
              </a:rPr>
              <a:t>Heron</a:t>
            </a:r>
            <a:r>
              <a:rPr kumimoji="0" lang="tr-TR" sz="2400" b="1" i="0" u="none" strike="noStrike" cap="none" normalizeH="0" baseline="0" dirty="0" smtClean="0">
                <a:ln>
                  <a:noFill/>
                </a:ln>
                <a:solidFill>
                  <a:srgbClr val="7030A0"/>
                </a:solidFill>
                <a:effectLst/>
                <a:latin typeface="Verdana" pitchFamily="34" charset="0"/>
                <a:ea typeface="Times New Roman" pitchFamily="18" charset="0"/>
                <a:cs typeface="Times New Roman" pitchFamily="18" charset="0"/>
              </a:rPr>
              <a:t> </a:t>
            </a:r>
            <a:r>
              <a:rPr kumimoji="0" lang="tr-TR" sz="2400" b="1" i="0" u="none" strike="noStrike" cap="none" normalizeH="0" baseline="0" dirty="0" err="1" smtClean="0">
                <a:ln>
                  <a:noFill/>
                </a:ln>
                <a:solidFill>
                  <a:srgbClr val="7030A0"/>
                </a:solidFill>
                <a:effectLst/>
                <a:latin typeface="Verdana" pitchFamily="34" charset="0"/>
                <a:ea typeface="Times New Roman" pitchFamily="18" charset="0"/>
                <a:cs typeface="Times New Roman" pitchFamily="18" charset="0"/>
              </a:rPr>
              <a:t>Metrica</a:t>
            </a:r>
            <a:r>
              <a:rPr lang="tr-TR" sz="2400" b="1" dirty="0" err="1" smtClean="0">
                <a:solidFill>
                  <a:srgbClr val="7030A0"/>
                </a:solidFill>
                <a:latin typeface="Verdana" pitchFamily="34" charset="0"/>
                <a:ea typeface="Times New Roman" pitchFamily="18" charset="0"/>
                <a:cs typeface="Times New Roman" pitchFamily="18" charset="0"/>
              </a:rPr>
              <a:t>ya</a:t>
            </a:r>
            <a:r>
              <a:rPr lang="tr-TR" sz="2400" b="1" dirty="0" smtClean="0">
                <a:solidFill>
                  <a:srgbClr val="7030A0"/>
                </a:solidFill>
                <a:latin typeface="Verdana" pitchFamily="34" charset="0"/>
                <a:ea typeface="Times New Roman" pitchFamily="18" charset="0"/>
                <a:cs typeface="Times New Roman" pitchFamily="18" charset="0"/>
              </a:rPr>
              <a:t> aittir</a:t>
            </a:r>
            <a:r>
              <a:rPr kumimoji="0" lang="tr-TR" sz="2400" b="1" i="0" u="none" strike="noStrike" cap="none" normalizeH="0" baseline="0" dirty="0" smtClean="0">
                <a:ln>
                  <a:noFill/>
                </a:ln>
                <a:solidFill>
                  <a:srgbClr val="7030A0"/>
                </a:solidFill>
                <a:effectLst/>
                <a:latin typeface="Verdana" pitchFamily="34" charset="0"/>
                <a:ea typeface="Times New Roman" pitchFamily="18" charset="0"/>
                <a:cs typeface="Times New Roman" pitchFamily="18" charset="0"/>
              </a:rPr>
              <a:t>.</a:t>
            </a:r>
            <a:endParaRPr kumimoji="0" lang="tr-TR" sz="2400" b="1"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6321"/>
                                        </p:tgtEl>
                                        <p:attrNameLst>
                                          <p:attrName>style.visibility</p:attrName>
                                        </p:attrNameLst>
                                      </p:cBhvr>
                                      <p:to>
                                        <p:strVal val="visible"/>
                                      </p:to>
                                    </p:set>
                                    <p:anim by="(-#ppt_w*2)" calcmode="lin" valueType="num">
                                      <p:cBhvr rctx="PPT">
                                        <p:cTn id="7" dur="500" autoRev="1" fill="hold">
                                          <p:stCondLst>
                                            <p:cond delay="0"/>
                                          </p:stCondLst>
                                        </p:cTn>
                                        <p:tgtEl>
                                          <p:spTgt spid="56321"/>
                                        </p:tgtEl>
                                        <p:attrNameLst>
                                          <p:attrName>ppt_w</p:attrName>
                                        </p:attrNameLst>
                                      </p:cBhvr>
                                    </p:anim>
                                    <p:anim by="(#ppt_w*0.50)" calcmode="lin" valueType="num">
                                      <p:cBhvr>
                                        <p:cTn id="8" dur="500" decel="50000" autoRev="1" fill="hold">
                                          <p:stCondLst>
                                            <p:cond delay="0"/>
                                          </p:stCondLst>
                                        </p:cTn>
                                        <p:tgtEl>
                                          <p:spTgt spid="56321"/>
                                        </p:tgtEl>
                                        <p:attrNameLst>
                                          <p:attrName>ppt_x</p:attrName>
                                        </p:attrNameLst>
                                      </p:cBhvr>
                                    </p:anim>
                                    <p:anim from="(-#ppt_h/2)" to="(#ppt_y)" calcmode="lin" valueType="num">
                                      <p:cBhvr>
                                        <p:cTn id="9" dur="1000" fill="hold">
                                          <p:stCondLst>
                                            <p:cond delay="0"/>
                                          </p:stCondLst>
                                        </p:cTn>
                                        <p:tgtEl>
                                          <p:spTgt spid="56321"/>
                                        </p:tgtEl>
                                        <p:attrNameLst>
                                          <p:attrName>ppt_y</p:attrName>
                                        </p:attrNameLst>
                                      </p:cBhvr>
                                    </p:anim>
                                    <p:animRot by="21600000">
                                      <p:cBhvr>
                                        <p:cTn id="10" dur="1000" fill="hold">
                                          <p:stCondLst>
                                            <p:cond delay="0"/>
                                          </p:stCondLst>
                                        </p:cTn>
                                        <p:tgtEl>
                                          <p:spTgt spid="563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9144000" cy="132725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7610" rIns="91440" bIns="4761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4000" b="1" i="0" u="none" strike="noStrike" cap="none" normalizeH="0" baseline="0" dirty="0" smtClean="0">
                <a:ln>
                  <a:noFill/>
                </a:ln>
                <a:solidFill>
                  <a:srgbClr val="FE5D00"/>
                </a:solidFill>
                <a:effectLst/>
                <a:latin typeface="Tahoma" pitchFamily="34" charset="0"/>
                <a:ea typeface="Times New Roman" pitchFamily="18" charset="0"/>
                <a:cs typeface="Tahoma" pitchFamily="34" charset="0"/>
              </a:rPr>
              <a:t>Üçgende Açı Özellikleri</a:t>
            </a:r>
            <a:endParaRPr kumimoji="0" lang="tr-TR" sz="4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1428736"/>
            <a:ext cx="9144000" cy="1554247"/>
          </a:xfrm>
          <a:prstGeom prst="rect">
            <a:avLst/>
          </a:prstGeom>
          <a:solidFill>
            <a:srgbClr val="FFFFFF"/>
          </a:solidFill>
          <a:ln w="9525">
            <a:noFill/>
            <a:miter lim="800000"/>
            <a:headEnd/>
            <a:tailEnd/>
          </a:ln>
          <a:effectLst/>
        </p:spPr>
        <p:txBody>
          <a:bodyPr vert="horz" wrap="square" lIns="91440" tIns="38088"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3200" b="1" i="0" u="none" strike="noStrike" cap="none" normalizeH="0" baseline="0" dirty="0" smtClean="0">
                <a:ln>
                  <a:noFill/>
                </a:ln>
                <a:solidFill>
                  <a:srgbClr val="4F4F4F"/>
                </a:solidFill>
                <a:effectLst/>
                <a:latin typeface="Cambria"/>
                <a:ea typeface="Times New Roman" pitchFamily="18" charset="0"/>
                <a:cs typeface="Tahoma" pitchFamily="34" charset="0"/>
              </a:rPr>
              <a:t>Üç</a:t>
            </a:r>
            <a:r>
              <a:rPr kumimoji="0" lang="tr-TR" sz="3200" b="1" i="0" u="none" strike="noStrike" cap="none" normalizeH="0" baseline="0" dirty="0" smtClean="0">
                <a:ln>
                  <a:noFill/>
                </a:ln>
                <a:solidFill>
                  <a:srgbClr val="4F4F4F"/>
                </a:solidFill>
                <a:effectLst/>
                <a:latin typeface="Tahoma" pitchFamily="34" charset="0"/>
                <a:ea typeface="Times New Roman" pitchFamily="18" charset="0"/>
                <a:cs typeface="Tahoma" pitchFamily="34" charset="0"/>
              </a:rPr>
              <a:t>genin A</a:t>
            </a:r>
            <a:r>
              <a:rPr kumimoji="0" lang="tr-TR" sz="3200" b="1" i="0" u="none" strike="noStrike" cap="none" normalizeH="0" baseline="0" dirty="0" smtClean="0">
                <a:ln>
                  <a:noFill/>
                </a:ln>
                <a:solidFill>
                  <a:srgbClr val="4F4F4F"/>
                </a:solidFill>
                <a:effectLst/>
                <a:latin typeface="Cambria"/>
                <a:ea typeface="Times New Roman" pitchFamily="18" charset="0"/>
                <a:cs typeface="Tahoma" pitchFamily="34" charset="0"/>
              </a:rPr>
              <a:t>ç</a:t>
            </a:r>
            <a:r>
              <a:rPr kumimoji="0" lang="tr-TR" sz="3200" b="1" i="0" u="none" strike="noStrike" cap="none" normalizeH="0" baseline="0" dirty="0" smtClean="0">
                <a:ln>
                  <a:noFill/>
                </a:ln>
                <a:solidFill>
                  <a:srgbClr val="4F4F4F"/>
                </a:solidFill>
                <a:effectLst/>
                <a:latin typeface="Tahoma" pitchFamily="34" charset="0"/>
                <a:ea typeface="Times New Roman" pitchFamily="18" charset="0"/>
                <a:cs typeface="Tahoma" pitchFamily="34" charset="0"/>
              </a:rPr>
              <a:t>ısının 180 derece bilgisi(</a:t>
            </a:r>
            <a:r>
              <a:rPr kumimoji="0" lang="tr-TR" sz="3200" b="1" i="0" u="none" strike="noStrike" cap="none" normalizeH="0" baseline="0" dirty="0" err="1" smtClean="0">
                <a:ln>
                  <a:noFill/>
                </a:ln>
                <a:solidFill>
                  <a:srgbClr val="4F4F4F"/>
                </a:solidFill>
                <a:effectLst/>
                <a:latin typeface="Tahoma" pitchFamily="34" charset="0"/>
                <a:ea typeface="Times New Roman" pitchFamily="18" charset="0"/>
                <a:cs typeface="Tahoma" pitchFamily="34" charset="0"/>
              </a:rPr>
              <a:t>Sum</a:t>
            </a:r>
            <a:r>
              <a:rPr kumimoji="0" lang="tr-TR" sz="3200" b="1" i="0" u="none" strike="noStrike" cap="none" normalizeH="0" baseline="0" dirty="0" smtClean="0">
                <a:ln>
                  <a:noFill/>
                </a:ln>
                <a:solidFill>
                  <a:srgbClr val="4F4F4F"/>
                </a:solidFill>
                <a:effectLst/>
                <a:latin typeface="Tahoma" pitchFamily="34" charset="0"/>
                <a:ea typeface="Times New Roman" pitchFamily="18" charset="0"/>
                <a:cs typeface="Tahoma" pitchFamily="34" charset="0"/>
              </a:rPr>
              <a:t> Teoremi)</a:t>
            </a:r>
            <a:endParaRPr kumimoji="0" lang="tr-TR" sz="32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Resim" descr="http://www.wyzant.com/Help/Images/triangle_angle1.gif"/>
          <p:cNvPicPr/>
          <p:nvPr/>
        </p:nvPicPr>
        <p:blipFill>
          <a:blip r:embed="rId2"/>
          <a:srcRect/>
          <a:stretch>
            <a:fillRect/>
          </a:stretch>
        </p:blipFill>
        <p:spPr bwMode="auto">
          <a:xfrm>
            <a:off x="0" y="2428868"/>
            <a:ext cx="5086350" cy="3705242"/>
          </a:xfrm>
          <a:prstGeom prst="rect">
            <a:avLst/>
          </a:prstGeom>
          <a:noFill/>
          <a:ln w="9525">
            <a:noFill/>
            <a:miter lim="800000"/>
            <a:headEnd/>
            <a:tailEnd/>
          </a:ln>
        </p:spPr>
      </p:pic>
      <p:pic>
        <p:nvPicPr>
          <p:cNvPr id="10242" name="Picture 2" descr="E:\trianglesumtheorem.gif"/>
          <p:cNvPicPr>
            <a:picLocks noChangeAspect="1" noChangeArrowheads="1" noCrop="1"/>
          </p:cNvPicPr>
          <p:nvPr/>
        </p:nvPicPr>
        <p:blipFill>
          <a:blip r:embed="rId3"/>
          <a:srcRect/>
          <a:stretch>
            <a:fillRect/>
          </a:stretch>
        </p:blipFill>
        <p:spPr bwMode="auto">
          <a:xfrm>
            <a:off x="4857750" y="2143116"/>
            <a:ext cx="4286250" cy="47148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7345"/>
                                        </p:tgtEl>
                                        <p:attrNameLst>
                                          <p:attrName>style.visibility</p:attrName>
                                        </p:attrNameLst>
                                      </p:cBhvr>
                                      <p:to>
                                        <p:strVal val="visible"/>
                                      </p:to>
                                    </p:set>
                                    <p:anim calcmode="lin" valueType="num">
                                      <p:cBhvr>
                                        <p:cTn id="7" dur="1000" fill="hold"/>
                                        <p:tgtEl>
                                          <p:spTgt spid="57345"/>
                                        </p:tgtEl>
                                        <p:attrNameLst>
                                          <p:attrName>ppt_w</p:attrName>
                                        </p:attrNameLst>
                                      </p:cBhvr>
                                      <p:tavLst>
                                        <p:tav tm="0">
                                          <p:val>
                                            <p:strVal val="#ppt_w*0.70"/>
                                          </p:val>
                                        </p:tav>
                                        <p:tav tm="100000">
                                          <p:val>
                                            <p:strVal val="#ppt_w"/>
                                          </p:val>
                                        </p:tav>
                                      </p:tavLst>
                                    </p:anim>
                                    <p:anim calcmode="lin" valueType="num">
                                      <p:cBhvr>
                                        <p:cTn id="8" dur="1000" fill="hold"/>
                                        <p:tgtEl>
                                          <p:spTgt spid="57345"/>
                                        </p:tgtEl>
                                        <p:attrNameLst>
                                          <p:attrName>ppt_h</p:attrName>
                                        </p:attrNameLst>
                                      </p:cBhvr>
                                      <p:tavLst>
                                        <p:tav tm="0">
                                          <p:val>
                                            <p:strVal val="#ppt_h"/>
                                          </p:val>
                                        </p:tav>
                                        <p:tav tm="100000">
                                          <p:val>
                                            <p:strVal val="#ppt_h"/>
                                          </p:val>
                                        </p:tav>
                                      </p:tavLst>
                                    </p:anim>
                                    <p:animEffect transition="in" filter="fade">
                                      <p:cBhvr>
                                        <p:cTn id="9" dur="1000"/>
                                        <p:tgtEl>
                                          <p:spTgt spid="57345"/>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7346"/>
                                        </p:tgtEl>
                                        <p:attrNameLst>
                                          <p:attrName>style.visibility</p:attrName>
                                        </p:attrNameLst>
                                      </p:cBhvr>
                                      <p:to>
                                        <p:strVal val="visible"/>
                                      </p:to>
                                    </p:set>
                                    <p:anim by="(-#ppt_w*2)" calcmode="lin" valueType="num">
                                      <p:cBhvr rctx="PPT">
                                        <p:cTn id="14" dur="500" autoRev="1" fill="hold">
                                          <p:stCondLst>
                                            <p:cond delay="0"/>
                                          </p:stCondLst>
                                        </p:cTn>
                                        <p:tgtEl>
                                          <p:spTgt spid="57346"/>
                                        </p:tgtEl>
                                        <p:attrNameLst>
                                          <p:attrName>ppt_w</p:attrName>
                                        </p:attrNameLst>
                                      </p:cBhvr>
                                    </p:anim>
                                    <p:anim by="(#ppt_w*0.50)" calcmode="lin" valueType="num">
                                      <p:cBhvr>
                                        <p:cTn id="15" dur="500" decel="50000" autoRev="1" fill="hold">
                                          <p:stCondLst>
                                            <p:cond delay="0"/>
                                          </p:stCondLst>
                                        </p:cTn>
                                        <p:tgtEl>
                                          <p:spTgt spid="57346"/>
                                        </p:tgtEl>
                                        <p:attrNameLst>
                                          <p:attrName>ppt_x</p:attrName>
                                        </p:attrNameLst>
                                      </p:cBhvr>
                                    </p:anim>
                                    <p:anim from="(-#ppt_h/2)" to="(#ppt_y)" calcmode="lin" valueType="num">
                                      <p:cBhvr>
                                        <p:cTn id="16" dur="1000" fill="hold">
                                          <p:stCondLst>
                                            <p:cond delay="0"/>
                                          </p:stCondLst>
                                        </p:cTn>
                                        <p:tgtEl>
                                          <p:spTgt spid="57346"/>
                                        </p:tgtEl>
                                        <p:attrNameLst>
                                          <p:attrName>ppt_y</p:attrName>
                                        </p:attrNameLst>
                                      </p:cBhvr>
                                    </p:anim>
                                    <p:animRot by="21600000">
                                      <p:cBhvr>
                                        <p:cTn id="17" dur="1000" fill="hold">
                                          <p:stCondLst>
                                            <p:cond delay="0"/>
                                          </p:stCondLst>
                                        </p:cTn>
                                        <p:tgtEl>
                                          <p:spTgt spid="5734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0242"/>
                                        </p:tgtEl>
                                        <p:attrNameLst>
                                          <p:attrName>style.visibility</p:attrName>
                                        </p:attrNameLst>
                                      </p:cBhvr>
                                      <p:to>
                                        <p:strVal val="visible"/>
                                      </p:to>
                                    </p:set>
                                    <p:animEffect transition="in" filter="box(in)">
                                      <p:cBhvr>
                                        <p:cTn id="2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animBg="1"/>
      <p:bldP spid="573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500042"/>
            <a:ext cx="9144000" cy="830997"/>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tr-TR" sz="2400" b="1" i="0" u="none" strike="noStrike" cap="none" normalizeH="0" baseline="0" dirty="0" smtClean="0">
                <a:ln>
                  <a:noFill/>
                </a:ln>
                <a:solidFill>
                  <a:srgbClr val="4F4F4F"/>
                </a:solidFill>
                <a:effectLst/>
                <a:latin typeface="Tahoma" pitchFamily="34" charset="0"/>
                <a:ea typeface="Times New Roman" pitchFamily="18" charset="0"/>
                <a:cs typeface="Tahoma" pitchFamily="34" charset="0"/>
              </a:rPr>
              <a:t>Bitişik veya üçgenin dış açı, yanında olmayan iki açıları uzaktan iç açıları denir.</a:t>
            </a:r>
            <a:endParaRPr kumimoji="0" lang="tr-TR"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4 Resim" descr="http://www.wyzant.com/Help/Images/triangle_angle5.gif"/>
          <p:cNvPicPr/>
          <p:nvPr/>
        </p:nvPicPr>
        <p:blipFill>
          <a:blip r:embed="rId2"/>
          <a:srcRect/>
          <a:stretch>
            <a:fillRect/>
          </a:stretch>
        </p:blipFill>
        <p:spPr bwMode="auto">
          <a:xfrm>
            <a:off x="0" y="1643050"/>
            <a:ext cx="7786710" cy="2657487"/>
          </a:xfrm>
          <a:prstGeom prst="rect">
            <a:avLst/>
          </a:prstGeom>
          <a:noFill/>
          <a:ln w="9525">
            <a:noFill/>
            <a:miter lim="800000"/>
            <a:headEnd/>
            <a:tailEnd/>
          </a:ln>
        </p:spPr>
      </p:pic>
      <p:sp>
        <p:nvSpPr>
          <p:cNvPr id="58370" name="Rectangle 2"/>
          <p:cNvSpPr>
            <a:spLocks noChangeArrowheads="1"/>
          </p:cNvSpPr>
          <p:nvPr/>
        </p:nvSpPr>
        <p:spPr bwMode="auto">
          <a:xfrm>
            <a:off x="0" y="3857628"/>
            <a:ext cx="2959465" cy="938694"/>
          </a:xfrm>
          <a:prstGeom prst="rect">
            <a:avLst/>
          </a:prstGeom>
          <a:solidFill>
            <a:srgbClr val="FFFFFF"/>
          </a:solidFill>
          <a:ln w="9525">
            <a:noFill/>
            <a:miter lim="800000"/>
            <a:headEnd/>
            <a:tailEnd/>
          </a:ln>
          <a:effectLst/>
        </p:spPr>
        <p:txBody>
          <a:bodyPr vert="horz" wrap="none" lIns="91440" tIns="38088"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rgbClr val="4F4F4F"/>
                </a:solidFill>
                <a:effectLst/>
                <a:latin typeface="Tahoma" pitchFamily="34" charset="0"/>
                <a:ea typeface="Times New Roman" pitchFamily="18" charset="0"/>
                <a:cs typeface="Tahoma" pitchFamily="34" charset="0"/>
              </a:rPr>
              <a:t>Dış A</a:t>
            </a:r>
            <a:r>
              <a:rPr kumimoji="0" lang="tr-TR" sz="2800" b="1" i="0" u="none" strike="noStrike" cap="none" normalizeH="0" baseline="0" smtClean="0">
                <a:ln>
                  <a:noFill/>
                </a:ln>
                <a:solidFill>
                  <a:srgbClr val="4F4F4F"/>
                </a:solidFill>
                <a:effectLst/>
                <a:latin typeface="Cambria"/>
                <a:ea typeface="Times New Roman" pitchFamily="18" charset="0"/>
                <a:cs typeface="Tahoma" pitchFamily="34" charset="0"/>
              </a:rPr>
              <a:t>ç</a:t>
            </a:r>
            <a:r>
              <a:rPr kumimoji="0" lang="tr-TR" sz="2800" b="1" i="0" u="none" strike="noStrike" cap="none" normalizeH="0" baseline="0" smtClean="0">
                <a:ln>
                  <a:noFill/>
                </a:ln>
                <a:solidFill>
                  <a:srgbClr val="4F4F4F"/>
                </a:solidFill>
                <a:effectLst/>
                <a:latin typeface="Tahoma" pitchFamily="34" charset="0"/>
                <a:ea typeface="Times New Roman" pitchFamily="18" charset="0"/>
                <a:cs typeface="Tahoma" pitchFamily="34" charset="0"/>
              </a:rPr>
              <a:t>ı Teoremi</a:t>
            </a:r>
            <a:endParaRPr kumimoji="0" lang="tr-TR" sz="2800" b="1" i="0" u="none" strike="noStrike" cap="none" normalizeH="0" baseline="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2800" b="1" i="0" u="none" strike="noStrike" cap="none" normalizeH="0" baseline="0" smtClean="0">
              <a:ln>
                <a:noFill/>
              </a:ln>
              <a:solidFill>
                <a:schemeClr val="tx1"/>
              </a:solidFill>
              <a:effectLst/>
              <a:latin typeface="Arial" pitchFamily="34" charset="0"/>
              <a:cs typeface="Arial" pitchFamily="34" charset="0"/>
            </a:endParaRPr>
          </a:p>
        </p:txBody>
      </p:sp>
      <p:sp>
        <p:nvSpPr>
          <p:cNvPr id="8" name="7 Dikdörtgen"/>
          <p:cNvSpPr/>
          <p:nvPr/>
        </p:nvSpPr>
        <p:spPr>
          <a:xfrm>
            <a:off x="0" y="4398496"/>
            <a:ext cx="8858280" cy="830997"/>
          </a:xfrm>
          <a:prstGeom prst="rect">
            <a:avLst/>
          </a:prstGeom>
        </p:spPr>
        <p:txBody>
          <a:bodyPr wrap="square">
            <a:spAutoFit/>
          </a:bodyPr>
          <a:lstStyle/>
          <a:p>
            <a:r>
              <a:rPr lang="tr-TR" sz="2400" b="1" dirty="0" smtClean="0"/>
              <a:t>Bir üçgenin bir dış açı ölçüsü iki uzaktan iç açıları tedbirlerin toplamına eşittir</a:t>
            </a:r>
            <a:endParaRPr lang="tr-TR"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00100" y="500042"/>
            <a:ext cx="8143900" cy="5748358"/>
          </a:xfrm>
        </p:spPr>
        <p:txBody>
          <a:bodyPr>
            <a:normAutofit/>
          </a:bodyPr>
          <a:lstStyle/>
          <a:p>
            <a:pPr>
              <a:buFont typeface="Wingdings" pitchFamily="2" charset="2"/>
              <a:buChar char="Ø"/>
            </a:pPr>
            <a:r>
              <a:rPr lang="tr-TR" sz="2400" b="1" dirty="0" smtClean="0"/>
              <a:t>   Üçgenlerin ölçülmesi ilk kez Mısır’da Ahmes’in (İ.Ö.1550) papirüsünde görülür. Bu papirüs İ.Ö.1580 tarihinden önce yazılmıştır. b tabanlı ve h yükseklikli ikiz kenar üçgenin alanının bh/2 olduğu verilmiştir. </a:t>
            </a:r>
            <a:br>
              <a:rPr lang="tr-TR" sz="2400" b="1" dirty="0" smtClean="0"/>
            </a:br>
            <a:endParaRPr lang="tr-TR" sz="2400" b="1" dirty="0"/>
          </a:p>
        </p:txBody>
      </p:sp>
      <p:sp>
        <p:nvSpPr>
          <p:cNvPr id="5" name="4 İkizkenar Üçgen"/>
          <p:cNvSpPr/>
          <p:nvPr/>
        </p:nvSpPr>
        <p:spPr>
          <a:xfrm>
            <a:off x="1259632" y="4005064"/>
            <a:ext cx="2857520" cy="2706664"/>
          </a:xfrm>
          <a:prstGeom prst="triangle">
            <a:avLst>
              <a:gd name="adj" fmla="val 5097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7" name="6 Düz Ok Bağlayıcısı"/>
          <p:cNvCxnSpPr>
            <a:stCxn id="5" idx="0"/>
            <a:endCxn id="5" idx="3"/>
          </p:cNvCxnSpPr>
          <p:nvPr/>
        </p:nvCxnSpPr>
        <p:spPr>
          <a:xfrm>
            <a:off x="2716110" y="4005064"/>
            <a:ext cx="0" cy="27066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Düz Bağlayıcı"/>
          <p:cNvCxnSpPr>
            <a:stCxn id="5" idx="0"/>
            <a:endCxn id="5" idx="3"/>
          </p:cNvCxnSpPr>
          <p:nvPr/>
        </p:nvCxnSpPr>
        <p:spPr>
          <a:xfrm>
            <a:off x="2716110" y="4005064"/>
            <a:ext cx="0" cy="270666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1" name="10 Metin kutusu"/>
          <p:cNvSpPr txBox="1"/>
          <p:nvPr/>
        </p:nvSpPr>
        <p:spPr>
          <a:xfrm>
            <a:off x="2716110" y="5312929"/>
            <a:ext cx="444209" cy="584775"/>
          </a:xfrm>
          <a:prstGeom prst="rect">
            <a:avLst/>
          </a:prstGeom>
          <a:noFill/>
        </p:spPr>
        <p:txBody>
          <a:bodyPr wrap="square" rtlCol="0">
            <a:spAutoFit/>
          </a:bodyPr>
          <a:lstStyle/>
          <a:p>
            <a:r>
              <a:rPr lang="tr-TR" sz="3200" dirty="0"/>
              <a:t>h</a:t>
            </a:r>
            <a:endParaRPr lang="tr-TR" sz="3200" dirty="0" smtClean="0"/>
          </a:p>
        </p:txBody>
      </p:sp>
      <p:sp>
        <p:nvSpPr>
          <p:cNvPr id="12" name="11 Metin kutusu"/>
          <p:cNvSpPr txBox="1"/>
          <p:nvPr/>
        </p:nvSpPr>
        <p:spPr>
          <a:xfrm>
            <a:off x="2555777" y="6482478"/>
            <a:ext cx="191219" cy="584775"/>
          </a:xfrm>
          <a:prstGeom prst="rect">
            <a:avLst/>
          </a:prstGeom>
          <a:noFill/>
        </p:spPr>
        <p:txBody>
          <a:bodyPr wrap="square" rtlCol="0">
            <a:spAutoFit/>
          </a:bodyPr>
          <a:lstStyle/>
          <a:p>
            <a:r>
              <a:rPr lang="tr-TR" sz="3200" dirty="0" smtClean="0"/>
              <a:t>b</a:t>
            </a:r>
            <a:endParaRPr lang="tr-TR" sz="3200" dirty="0"/>
          </a:p>
        </p:txBody>
      </p:sp>
      <p:sp>
        <p:nvSpPr>
          <p:cNvPr id="14" name="13 Metin kutusu"/>
          <p:cNvSpPr txBox="1"/>
          <p:nvPr/>
        </p:nvSpPr>
        <p:spPr>
          <a:xfrm>
            <a:off x="5868144" y="4658976"/>
            <a:ext cx="2160240" cy="1015663"/>
          </a:xfrm>
          <a:prstGeom prst="rect">
            <a:avLst/>
          </a:prstGeom>
          <a:noFill/>
        </p:spPr>
        <p:txBody>
          <a:bodyPr wrap="square" rtlCol="0">
            <a:spAutoFit/>
          </a:bodyPr>
          <a:lstStyle/>
          <a:p>
            <a:r>
              <a:rPr lang="tr-TR" sz="6000" dirty="0" smtClean="0"/>
              <a:t>b.h/2</a:t>
            </a:r>
            <a:endParaRPr lang="tr-TR" sz="6000" dirty="0"/>
          </a:p>
        </p:txBody>
      </p:sp>
      <p:sp>
        <p:nvSpPr>
          <p:cNvPr id="2" name="Metin kutusu 1"/>
          <p:cNvSpPr txBox="1"/>
          <p:nvPr/>
        </p:nvSpPr>
        <p:spPr>
          <a:xfrm>
            <a:off x="4117152" y="4854340"/>
            <a:ext cx="1750992" cy="584775"/>
          </a:xfrm>
          <a:prstGeom prst="rect">
            <a:avLst/>
          </a:prstGeom>
          <a:noFill/>
        </p:spPr>
        <p:txBody>
          <a:bodyPr wrap="square" rtlCol="0">
            <a:spAutoFit/>
          </a:bodyPr>
          <a:lstStyle/>
          <a:p>
            <a:r>
              <a:rPr lang="tr-TR" sz="3200" b="1" dirty="0" smtClean="0"/>
              <a:t>Alan=</a:t>
            </a:r>
            <a:endParaRPr lang="tr-TR" sz="3200" b="1"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anim to="1.5" calcmode="lin" valueType="num">
                                      <p:cBhvr override="childStyle">
                                        <p:cTn id="9" dur="500" fill="hold"/>
                                        <p:tgtEl>
                                          <p:spTgt spid="3">
                                            <p:txEl>
                                              <p:pRg st="0" end="0"/>
                                            </p:txEl>
                                          </p:spTgt>
                                        </p:tgtEl>
                                        <p:attrNameLst>
                                          <p:attrName>style.fontSize</p:attrName>
                                        </p:attrNameLst>
                                      </p:cBhvr>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1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80">
                                          <p:stCondLst>
                                            <p:cond delay="0"/>
                                          </p:stCondLst>
                                        </p:cTn>
                                        <p:tgtEl>
                                          <p:spTgt spid="2"/>
                                        </p:tgtEl>
                                      </p:cBhvr>
                                    </p:animEffect>
                                    <p:anim calcmode="lin" valueType="num">
                                      <p:cBhvr>
                                        <p:cTn id="4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6" dur="26">
                                          <p:stCondLst>
                                            <p:cond delay="650"/>
                                          </p:stCondLst>
                                        </p:cTn>
                                        <p:tgtEl>
                                          <p:spTgt spid="2"/>
                                        </p:tgtEl>
                                      </p:cBhvr>
                                      <p:to x="100000" y="60000"/>
                                    </p:animScale>
                                    <p:animScale>
                                      <p:cBhvr>
                                        <p:cTn id="47" dur="166" decel="50000">
                                          <p:stCondLst>
                                            <p:cond delay="676"/>
                                          </p:stCondLst>
                                        </p:cTn>
                                        <p:tgtEl>
                                          <p:spTgt spid="2"/>
                                        </p:tgtEl>
                                      </p:cBhvr>
                                      <p:to x="100000" y="100000"/>
                                    </p:animScale>
                                    <p:animScale>
                                      <p:cBhvr>
                                        <p:cTn id="48" dur="26">
                                          <p:stCondLst>
                                            <p:cond delay="1312"/>
                                          </p:stCondLst>
                                        </p:cTn>
                                        <p:tgtEl>
                                          <p:spTgt spid="2"/>
                                        </p:tgtEl>
                                      </p:cBhvr>
                                      <p:to x="100000" y="80000"/>
                                    </p:animScale>
                                    <p:animScale>
                                      <p:cBhvr>
                                        <p:cTn id="49" dur="166" decel="50000">
                                          <p:stCondLst>
                                            <p:cond delay="1338"/>
                                          </p:stCondLst>
                                        </p:cTn>
                                        <p:tgtEl>
                                          <p:spTgt spid="2"/>
                                        </p:tgtEl>
                                      </p:cBhvr>
                                      <p:to x="100000" y="100000"/>
                                    </p:animScale>
                                    <p:animScale>
                                      <p:cBhvr>
                                        <p:cTn id="50" dur="26">
                                          <p:stCondLst>
                                            <p:cond delay="1642"/>
                                          </p:stCondLst>
                                        </p:cTn>
                                        <p:tgtEl>
                                          <p:spTgt spid="2"/>
                                        </p:tgtEl>
                                      </p:cBhvr>
                                      <p:to x="100000" y="90000"/>
                                    </p:animScale>
                                    <p:animScale>
                                      <p:cBhvr>
                                        <p:cTn id="51" dur="166" decel="50000">
                                          <p:stCondLst>
                                            <p:cond delay="1668"/>
                                          </p:stCondLst>
                                        </p:cTn>
                                        <p:tgtEl>
                                          <p:spTgt spid="2"/>
                                        </p:tgtEl>
                                      </p:cBhvr>
                                      <p:to x="100000" y="100000"/>
                                    </p:animScale>
                                    <p:animScale>
                                      <p:cBhvr>
                                        <p:cTn id="52" dur="26">
                                          <p:stCondLst>
                                            <p:cond delay="1808"/>
                                          </p:stCondLst>
                                        </p:cTn>
                                        <p:tgtEl>
                                          <p:spTgt spid="2"/>
                                        </p:tgtEl>
                                      </p:cBhvr>
                                      <p:to x="100000" y="95000"/>
                                    </p:animScale>
                                    <p:animScale>
                                      <p:cBhvr>
                                        <p:cTn id="53" dur="166" decel="50000">
                                          <p:stCondLst>
                                            <p:cond delay="1834"/>
                                          </p:stCondLst>
                                        </p:cTn>
                                        <p:tgtEl>
                                          <p:spTgt spid="2"/>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80">
                                          <p:stCondLst>
                                            <p:cond delay="0"/>
                                          </p:stCondLst>
                                        </p:cTn>
                                        <p:tgtEl>
                                          <p:spTgt spid="14"/>
                                        </p:tgtEl>
                                      </p:cBhvr>
                                    </p:animEffect>
                                    <p:anim calcmode="lin" valueType="num">
                                      <p:cBhvr>
                                        <p:cTn id="5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4" dur="26">
                                          <p:stCondLst>
                                            <p:cond delay="650"/>
                                          </p:stCondLst>
                                        </p:cTn>
                                        <p:tgtEl>
                                          <p:spTgt spid="14"/>
                                        </p:tgtEl>
                                      </p:cBhvr>
                                      <p:to x="100000" y="60000"/>
                                    </p:animScale>
                                    <p:animScale>
                                      <p:cBhvr>
                                        <p:cTn id="65" dur="166" decel="50000">
                                          <p:stCondLst>
                                            <p:cond delay="676"/>
                                          </p:stCondLst>
                                        </p:cTn>
                                        <p:tgtEl>
                                          <p:spTgt spid="14"/>
                                        </p:tgtEl>
                                      </p:cBhvr>
                                      <p:to x="100000" y="100000"/>
                                    </p:animScale>
                                    <p:animScale>
                                      <p:cBhvr>
                                        <p:cTn id="66" dur="26">
                                          <p:stCondLst>
                                            <p:cond delay="1312"/>
                                          </p:stCondLst>
                                        </p:cTn>
                                        <p:tgtEl>
                                          <p:spTgt spid="14"/>
                                        </p:tgtEl>
                                      </p:cBhvr>
                                      <p:to x="100000" y="80000"/>
                                    </p:animScale>
                                    <p:animScale>
                                      <p:cBhvr>
                                        <p:cTn id="67" dur="166" decel="50000">
                                          <p:stCondLst>
                                            <p:cond delay="1338"/>
                                          </p:stCondLst>
                                        </p:cTn>
                                        <p:tgtEl>
                                          <p:spTgt spid="14"/>
                                        </p:tgtEl>
                                      </p:cBhvr>
                                      <p:to x="100000" y="100000"/>
                                    </p:animScale>
                                    <p:animScale>
                                      <p:cBhvr>
                                        <p:cTn id="68" dur="26">
                                          <p:stCondLst>
                                            <p:cond delay="1642"/>
                                          </p:stCondLst>
                                        </p:cTn>
                                        <p:tgtEl>
                                          <p:spTgt spid="14"/>
                                        </p:tgtEl>
                                      </p:cBhvr>
                                      <p:to x="100000" y="90000"/>
                                    </p:animScale>
                                    <p:animScale>
                                      <p:cBhvr>
                                        <p:cTn id="69" dur="166" decel="50000">
                                          <p:stCondLst>
                                            <p:cond delay="1668"/>
                                          </p:stCondLst>
                                        </p:cTn>
                                        <p:tgtEl>
                                          <p:spTgt spid="14"/>
                                        </p:tgtEl>
                                      </p:cBhvr>
                                      <p:to x="100000" y="100000"/>
                                    </p:animScale>
                                    <p:animScale>
                                      <p:cBhvr>
                                        <p:cTn id="70" dur="26">
                                          <p:stCondLst>
                                            <p:cond delay="1808"/>
                                          </p:stCondLst>
                                        </p:cTn>
                                        <p:tgtEl>
                                          <p:spTgt spid="14"/>
                                        </p:tgtEl>
                                      </p:cBhvr>
                                      <p:to x="100000" y="95000"/>
                                    </p:animScale>
                                    <p:animScale>
                                      <p:cBhvr>
                                        <p:cTn id="71"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www.wyzant.com/Help/Images/triangle_angle6.gif"/>
          <p:cNvPicPr/>
          <p:nvPr/>
        </p:nvPicPr>
        <p:blipFill>
          <a:blip r:embed="rId2"/>
          <a:srcRect/>
          <a:stretch>
            <a:fillRect/>
          </a:stretch>
        </p:blipFill>
        <p:spPr bwMode="auto">
          <a:xfrm>
            <a:off x="571472" y="1071546"/>
            <a:ext cx="6929486" cy="5786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31640" y="836712"/>
            <a:ext cx="6728124" cy="1446550"/>
          </a:xfrm>
          <a:prstGeom prst="rect">
            <a:avLst/>
          </a:prstGeom>
          <a:noFill/>
        </p:spPr>
        <p:txBody>
          <a:bodyPr wrap="none" lIns="91440" tIns="45720" rIns="91440" bIns="45720">
            <a:spAutoFit/>
          </a:bodyPr>
          <a:lstStyle/>
          <a:p>
            <a:pPr algn="ctr"/>
            <a:r>
              <a:rPr lang="tr-TR" sz="4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İSLAM TARİHİNDE </a:t>
            </a:r>
          </a:p>
          <a:p>
            <a:pPr algn="ctr"/>
            <a:r>
              <a:rPr lang="tr-TR"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ÜÇGENLERİN GELİŞİMİ</a:t>
            </a:r>
            <a:endParaRPr lang="tr-TR" sz="4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510930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619672" y="2204864"/>
            <a:ext cx="6984776" cy="830997"/>
          </a:xfrm>
          <a:prstGeom prst="rect">
            <a:avLst/>
          </a:prstGeom>
          <a:noFill/>
        </p:spPr>
        <p:txBody>
          <a:bodyPr wrap="square" rtlCol="0">
            <a:spAutoFit/>
          </a:bodyPr>
          <a:lstStyle/>
          <a:p>
            <a:r>
              <a:rPr lang="tr-TR" sz="2400" b="1" dirty="0" smtClean="0"/>
              <a:t>Verilen </a:t>
            </a:r>
            <a:r>
              <a:rPr lang="tr-TR" sz="2400" b="1" dirty="0"/>
              <a:t>bir kare içine, eşkenar bir </a:t>
            </a:r>
            <a:r>
              <a:rPr lang="tr-TR" sz="2400" b="1" dirty="0" smtClean="0"/>
              <a:t>üçgen </a:t>
            </a:r>
            <a:r>
              <a:rPr lang="tr-TR" sz="2400" b="1" dirty="0"/>
              <a:t>çizmek</a:t>
            </a:r>
            <a:r>
              <a:rPr lang="tr-TR" sz="2400" b="1" dirty="0" smtClean="0"/>
              <a:t>.(Ebu’l  Vefa)</a:t>
            </a:r>
            <a:endParaRPr lang="tr-TR" sz="2400" dirty="0"/>
          </a:p>
        </p:txBody>
      </p:sp>
      <p:sp>
        <p:nvSpPr>
          <p:cNvPr id="8" name="Metin kutusu 7"/>
          <p:cNvSpPr txBox="1"/>
          <p:nvPr/>
        </p:nvSpPr>
        <p:spPr>
          <a:xfrm>
            <a:off x="1691680" y="3789040"/>
            <a:ext cx="7272808" cy="830997"/>
          </a:xfrm>
          <a:prstGeom prst="rect">
            <a:avLst/>
          </a:prstGeom>
          <a:noFill/>
        </p:spPr>
        <p:txBody>
          <a:bodyPr wrap="square" rtlCol="0">
            <a:spAutoFit/>
          </a:bodyPr>
          <a:lstStyle/>
          <a:p>
            <a:r>
              <a:rPr lang="tr-TR" sz="2400" b="1" dirty="0" smtClean="0"/>
              <a:t>Dünyada ilk defa dik açılı bir üçgen için beşinci temel prensibi ortaya koymuştur.(Cabir bin Eflah)</a:t>
            </a:r>
            <a:endParaRPr lang="tr-TR" sz="2400" b="1" dirty="0"/>
          </a:p>
        </p:txBody>
      </p:sp>
    </p:spTree>
    <p:extLst>
      <p:ext uri="{BB962C8B-B14F-4D97-AF65-F5344CB8AC3E}">
        <p14:creationId xmlns:p14="http://schemas.microsoft.com/office/powerpoint/2010/main" val="4185829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Resim 3" descr="http://www.yourdictionary.com/images/articles/lg/973.Pythagorus.jpg"/>
          <p:cNvPicPr/>
          <p:nvPr/>
        </p:nvPicPr>
        <p:blipFill>
          <a:blip r:embed="rId2"/>
          <a:srcRect/>
          <a:stretch>
            <a:fillRect/>
          </a:stretch>
        </p:blipFill>
        <p:spPr bwMode="auto">
          <a:xfrm>
            <a:off x="0" y="0"/>
            <a:ext cx="9143999" cy="6858000"/>
          </a:xfrm>
          <a:prstGeom prst="rect">
            <a:avLst/>
          </a:prstGeom>
          <a:noFill/>
          <a:ln w="9525">
            <a:noFill/>
            <a:miter lim="800000"/>
            <a:headEnd/>
            <a:tailEnd/>
          </a:ln>
        </p:spPr>
      </p:pic>
      <p:sp>
        <p:nvSpPr>
          <p:cNvPr id="6" name="Dikdörtgen 5"/>
          <p:cNvSpPr/>
          <p:nvPr/>
        </p:nvSpPr>
        <p:spPr>
          <a:xfrm>
            <a:off x="1547664" y="2505670"/>
            <a:ext cx="567501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PİSAGOR TEOREMİ</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3528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new-Animated-water.gif"/>
          <p:cNvPicPr>
            <a:picLocks noChangeAspect="1" noChangeArrowheads="1" noCrop="1"/>
          </p:cNvPicPr>
          <p:nvPr/>
        </p:nvPicPr>
        <p:blipFill>
          <a:blip r:embed="rId2"/>
          <a:srcRect/>
          <a:stretch>
            <a:fillRect/>
          </a:stretch>
        </p:blipFill>
        <p:spPr bwMode="auto">
          <a:xfrm>
            <a:off x="500034" y="1304924"/>
            <a:ext cx="7715304" cy="55530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94298" y="1429145"/>
            <a:ext cx="720000" cy="722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2894298" y="709475"/>
            <a:ext cx="720000" cy="722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894298" y="-13470"/>
            <a:ext cx="720000" cy="722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4334298" y="-10525"/>
            <a:ext cx="720000" cy="722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4323891" y="709475"/>
            <a:ext cx="720000" cy="722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614298" y="-10525"/>
            <a:ext cx="720000" cy="722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3614298" y="709475"/>
            <a:ext cx="720000" cy="722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smtClean="0">
                <a:solidFill>
                  <a:srgbClr val="FF0000"/>
                </a:solidFill>
              </a:rPr>
              <a:t>9</a:t>
            </a:r>
            <a:endParaRPr lang="tr-TR" sz="4800" b="1" dirty="0">
              <a:solidFill>
                <a:srgbClr val="FF0000"/>
              </a:solidFill>
            </a:endParaRPr>
          </a:p>
        </p:txBody>
      </p:sp>
      <p:sp>
        <p:nvSpPr>
          <p:cNvPr id="11" name="Dikdörtgen 10"/>
          <p:cNvSpPr/>
          <p:nvPr/>
        </p:nvSpPr>
        <p:spPr>
          <a:xfrm>
            <a:off x="3599014" y="1429475"/>
            <a:ext cx="720000" cy="722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4323891" y="1429475"/>
            <a:ext cx="720000" cy="722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2151703" y="3592090"/>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151703" y="2872090"/>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2151703" y="2155035"/>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722110" y="4315035"/>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1426826" y="4315035"/>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2151703" y="4315035"/>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1413625" y="2165232"/>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431703" y="2875035"/>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722110" y="2155035"/>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722110" y="2875035"/>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22110" y="3588875"/>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solidFill>
                  <a:srgbClr val="FFFF00"/>
                </a:solidFill>
              </a:rPr>
              <a:t>16</a:t>
            </a:r>
            <a:endParaRPr lang="tr-TR" sz="4400" b="1" dirty="0">
              <a:solidFill>
                <a:srgbClr val="FFFF00"/>
              </a:solidFill>
            </a:endParaRPr>
          </a:p>
        </p:txBody>
      </p:sp>
      <p:sp>
        <p:nvSpPr>
          <p:cNvPr id="24" name="Dikdörtgen 23"/>
          <p:cNvSpPr/>
          <p:nvPr/>
        </p:nvSpPr>
        <p:spPr>
          <a:xfrm>
            <a:off x="1431703" y="3595035"/>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Dikdörtgen 29"/>
          <p:cNvSpPr/>
          <p:nvPr/>
        </p:nvSpPr>
        <p:spPr>
          <a:xfrm>
            <a:off x="2110" y="4312090"/>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0" y="2165232"/>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Dikdörtgen 31"/>
          <p:cNvSpPr/>
          <p:nvPr/>
        </p:nvSpPr>
        <p:spPr>
          <a:xfrm>
            <a:off x="2110" y="2885232"/>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2110" y="3605232"/>
            <a:ext cx="720000" cy="7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Elmas 34"/>
          <p:cNvSpPr/>
          <p:nvPr/>
        </p:nvSpPr>
        <p:spPr>
          <a:xfrm>
            <a:off x="2861594" y="2152090"/>
            <a:ext cx="4364593" cy="574140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b="1" dirty="0" smtClean="0">
                <a:solidFill>
                  <a:srgbClr val="FF0000"/>
                </a:solidFill>
              </a:rPr>
              <a:t>25</a:t>
            </a:r>
            <a:endParaRPr lang="tr-TR" sz="8800" b="1" dirty="0">
              <a:solidFill>
                <a:srgbClr val="FF0000"/>
              </a:solidFill>
            </a:endParaRPr>
          </a:p>
        </p:txBody>
      </p:sp>
      <p:cxnSp>
        <p:nvCxnSpPr>
          <p:cNvPr id="70" name="Düz Bağlayıcı 69"/>
          <p:cNvCxnSpPr/>
          <p:nvPr/>
        </p:nvCxnSpPr>
        <p:spPr>
          <a:xfrm>
            <a:off x="3288638" y="4476819"/>
            <a:ext cx="2181798" cy="2880320"/>
          </a:xfrm>
          <a:prstGeom prst="line">
            <a:avLst/>
          </a:prstGeom>
        </p:spPr>
        <p:style>
          <a:lnRef idx="3">
            <a:schemeClr val="accent2"/>
          </a:lnRef>
          <a:fillRef idx="0">
            <a:schemeClr val="accent2"/>
          </a:fillRef>
          <a:effectRef idx="2">
            <a:schemeClr val="accent2"/>
          </a:effectRef>
          <a:fontRef idx="minor">
            <a:schemeClr val="tx1"/>
          </a:fontRef>
        </p:style>
      </p:cxnSp>
      <p:cxnSp>
        <p:nvCxnSpPr>
          <p:cNvPr id="71" name="Düz Bağlayıcı 70"/>
          <p:cNvCxnSpPr/>
          <p:nvPr/>
        </p:nvCxnSpPr>
        <p:spPr>
          <a:xfrm>
            <a:off x="3730265" y="3876058"/>
            <a:ext cx="2181798" cy="2880320"/>
          </a:xfrm>
          <a:prstGeom prst="line">
            <a:avLst/>
          </a:prstGeom>
        </p:spPr>
        <p:style>
          <a:lnRef idx="3">
            <a:schemeClr val="accent2"/>
          </a:lnRef>
          <a:fillRef idx="0">
            <a:schemeClr val="accent2"/>
          </a:fillRef>
          <a:effectRef idx="2">
            <a:schemeClr val="accent2"/>
          </a:effectRef>
          <a:fontRef idx="minor">
            <a:schemeClr val="tx1"/>
          </a:fontRef>
        </p:style>
      </p:cxnSp>
      <p:cxnSp>
        <p:nvCxnSpPr>
          <p:cNvPr id="72" name="Düz Bağlayıcı 71"/>
          <p:cNvCxnSpPr/>
          <p:nvPr/>
        </p:nvCxnSpPr>
        <p:spPr>
          <a:xfrm>
            <a:off x="4216261" y="3265820"/>
            <a:ext cx="2181798" cy="2880320"/>
          </a:xfrm>
          <a:prstGeom prst="line">
            <a:avLst/>
          </a:prstGeom>
        </p:spPr>
        <p:style>
          <a:lnRef idx="3">
            <a:schemeClr val="accent2"/>
          </a:lnRef>
          <a:fillRef idx="0">
            <a:schemeClr val="accent2"/>
          </a:fillRef>
          <a:effectRef idx="2">
            <a:schemeClr val="accent2"/>
          </a:effectRef>
          <a:fontRef idx="minor">
            <a:schemeClr val="tx1"/>
          </a:fontRef>
        </p:style>
      </p:cxnSp>
      <p:cxnSp>
        <p:nvCxnSpPr>
          <p:cNvPr id="73" name="Düz Bağlayıcı 72"/>
          <p:cNvCxnSpPr/>
          <p:nvPr/>
        </p:nvCxnSpPr>
        <p:spPr>
          <a:xfrm>
            <a:off x="4629605" y="2690339"/>
            <a:ext cx="2181798" cy="2880320"/>
          </a:xfrm>
          <a:prstGeom prst="line">
            <a:avLst/>
          </a:prstGeom>
        </p:spPr>
        <p:style>
          <a:lnRef idx="3">
            <a:schemeClr val="accent2"/>
          </a:lnRef>
          <a:fillRef idx="0">
            <a:schemeClr val="accent2"/>
          </a:fillRef>
          <a:effectRef idx="2">
            <a:schemeClr val="accent2"/>
          </a:effectRef>
          <a:fontRef idx="minor">
            <a:schemeClr val="tx1"/>
          </a:fontRef>
        </p:style>
      </p:cxnSp>
      <p:cxnSp>
        <p:nvCxnSpPr>
          <p:cNvPr id="75" name="Düz Bağlayıcı 74"/>
          <p:cNvCxnSpPr/>
          <p:nvPr/>
        </p:nvCxnSpPr>
        <p:spPr>
          <a:xfrm flipH="1">
            <a:off x="3278388" y="2690339"/>
            <a:ext cx="2181798" cy="2947780"/>
          </a:xfrm>
          <a:prstGeom prst="line">
            <a:avLst/>
          </a:prstGeom>
        </p:spPr>
        <p:style>
          <a:lnRef idx="3">
            <a:schemeClr val="accent3"/>
          </a:lnRef>
          <a:fillRef idx="0">
            <a:schemeClr val="accent3"/>
          </a:fillRef>
          <a:effectRef idx="2">
            <a:schemeClr val="accent3"/>
          </a:effectRef>
          <a:fontRef idx="minor">
            <a:schemeClr val="tx1"/>
          </a:fontRef>
        </p:style>
      </p:cxnSp>
      <p:cxnSp>
        <p:nvCxnSpPr>
          <p:cNvPr id="78" name="Düz Bağlayıcı 77"/>
          <p:cNvCxnSpPr/>
          <p:nvPr/>
        </p:nvCxnSpPr>
        <p:spPr>
          <a:xfrm flipH="1">
            <a:off x="3754882" y="3143248"/>
            <a:ext cx="2181798" cy="2947780"/>
          </a:xfrm>
          <a:prstGeom prst="line">
            <a:avLst/>
          </a:prstGeom>
        </p:spPr>
        <p:style>
          <a:lnRef idx="3">
            <a:schemeClr val="accent3"/>
          </a:lnRef>
          <a:fillRef idx="0">
            <a:schemeClr val="accent3"/>
          </a:fillRef>
          <a:effectRef idx="2">
            <a:schemeClr val="accent3"/>
          </a:effectRef>
          <a:fontRef idx="minor">
            <a:schemeClr val="tx1"/>
          </a:fontRef>
        </p:style>
      </p:cxnSp>
      <p:cxnSp>
        <p:nvCxnSpPr>
          <p:cNvPr id="79" name="Düz Bağlayıcı 78"/>
          <p:cNvCxnSpPr/>
          <p:nvPr/>
        </p:nvCxnSpPr>
        <p:spPr>
          <a:xfrm flipH="1">
            <a:off x="4216261" y="3874871"/>
            <a:ext cx="2181798" cy="2947780"/>
          </a:xfrm>
          <a:prstGeom prst="line">
            <a:avLst/>
          </a:prstGeom>
        </p:spPr>
        <p:style>
          <a:lnRef idx="3">
            <a:schemeClr val="accent3"/>
          </a:lnRef>
          <a:fillRef idx="0">
            <a:schemeClr val="accent3"/>
          </a:fillRef>
          <a:effectRef idx="2">
            <a:schemeClr val="accent3"/>
          </a:effectRef>
          <a:fontRef idx="minor">
            <a:schemeClr val="tx1"/>
          </a:fontRef>
        </p:style>
      </p:cxnSp>
      <p:cxnSp>
        <p:nvCxnSpPr>
          <p:cNvPr id="80" name="Düz Bağlayıcı 79"/>
          <p:cNvCxnSpPr/>
          <p:nvPr/>
        </p:nvCxnSpPr>
        <p:spPr>
          <a:xfrm flipH="1">
            <a:off x="4629605" y="4443089"/>
            <a:ext cx="2181798" cy="294778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67701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6" presetClass="entr" presetSubtype="2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par>
                          <p:cTn id="46" fill="hold">
                            <p:stCondLst>
                              <p:cond delay="6000"/>
                            </p:stCondLst>
                            <p:childTnLst>
                              <p:par>
                                <p:cTn id="47" presetID="2" presetClass="entr" presetSubtype="4"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par>
                          <p:cTn id="51" fill="hold">
                            <p:stCondLst>
                              <p:cond delay="65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16" presetClass="entr" presetSubtype="2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barn(inVertical)">
                                      <p:cBhvr>
                                        <p:cTn id="60" dur="500"/>
                                        <p:tgtEl>
                                          <p:spTgt spid="24"/>
                                        </p:tgtEl>
                                      </p:cBhvr>
                                    </p:animEffect>
                                  </p:childTnLst>
                                </p:cTn>
                              </p:par>
                            </p:childTnLst>
                          </p:cTn>
                        </p:par>
                        <p:par>
                          <p:cTn id="61" fill="hold">
                            <p:stCondLst>
                              <p:cond delay="8000"/>
                            </p:stCondLst>
                            <p:childTnLst>
                              <p:par>
                                <p:cTn id="62" presetID="22" presetClass="entr" presetSubtype="4"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down)">
                                      <p:cBhvr>
                                        <p:cTn id="64" dur="500"/>
                                        <p:tgtEl>
                                          <p:spTgt spid="13"/>
                                        </p:tgtEl>
                                      </p:cBhvr>
                                    </p:animEffect>
                                  </p:childTnLst>
                                </p:cTn>
                              </p:par>
                            </p:childTnLst>
                          </p:cTn>
                        </p:par>
                        <p:par>
                          <p:cTn id="65" fill="hold">
                            <p:stCondLst>
                              <p:cond delay="8500"/>
                            </p:stCondLst>
                            <p:childTnLst>
                              <p:par>
                                <p:cTn id="66" presetID="16" presetClass="entr" presetSubtype="21"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arn(inVertical)">
                                      <p:cBhvr>
                                        <p:cTn id="68" dur="500"/>
                                        <p:tgtEl>
                                          <p:spTgt spid="30"/>
                                        </p:tgtEl>
                                      </p:cBhvr>
                                    </p:animEffect>
                                  </p:childTnLst>
                                </p:cTn>
                              </p:par>
                            </p:childTnLst>
                          </p:cTn>
                        </p:par>
                        <p:par>
                          <p:cTn id="69" fill="hold">
                            <p:stCondLst>
                              <p:cond delay="9000"/>
                            </p:stCondLst>
                            <p:childTnLst>
                              <p:par>
                                <p:cTn id="70" presetID="16" presetClass="entr" presetSubtype="21"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barn(inVertical)">
                                      <p:cBhvr>
                                        <p:cTn id="72" dur="500"/>
                                        <p:tgtEl>
                                          <p:spTgt spid="16"/>
                                        </p:tgtEl>
                                      </p:cBhvr>
                                    </p:animEffect>
                                  </p:childTnLst>
                                </p:cTn>
                              </p:par>
                            </p:childTnLst>
                          </p:cTn>
                        </p:par>
                        <p:par>
                          <p:cTn id="73" fill="hold">
                            <p:stCondLst>
                              <p:cond delay="9500"/>
                            </p:stCondLst>
                            <p:childTnLst>
                              <p:par>
                                <p:cTn id="74" presetID="2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down)">
                                      <p:cBhvr>
                                        <p:cTn id="76" dur="500"/>
                                        <p:tgtEl>
                                          <p:spTgt spid="17"/>
                                        </p:tgtEl>
                                      </p:cBhvr>
                                    </p:animEffect>
                                  </p:childTnLst>
                                </p:cTn>
                              </p:par>
                            </p:childTnLst>
                          </p:cTn>
                        </p:par>
                        <p:par>
                          <p:cTn id="77" fill="hold">
                            <p:stCondLst>
                              <p:cond delay="10000"/>
                            </p:stCondLst>
                            <p:childTnLst>
                              <p:par>
                                <p:cTn id="78" presetID="2" presetClass="entr" presetSubtype="4"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ppt_x"/>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10500"/>
                            </p:stCondLst>
                            <p:childTnLst>
                              <p:par>
                                <p:cTn id="83" presetID="10" presetClass="entr" presetSubtype="0"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500"/>
                                        <p:tgtEl>
                                          <p:spTgt spid="6"/>
                                        </p:tgtEl>
                                      </p:cBhvr>
                                    </p:animEffect>
                                  </p:childTnLst>
                                </p:cTn>
                              </p:par>
                            </p:childTnLst>
                          </p:cTn>
                        </p:par>
                        <p:par>
                          <p:cTn id="86" fill="hold">
                            <p:stCondLst>
                              <p:cond delay="11000"/>
                            </p:stCondLst>
                            <p:childTnLst>
                              <p:par>
                                <p:cTn id="87" presetID="2" presetClass="entr" presetSubtype="4" fill="hold" grpId="0" nodeType="after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additive="base">
                                        <p:cTn id="89" dur="500" fill="hold"/>
                                        <p:tgtEl>
                                          <p:spTgt spid="7"/>
                                        </p:tgtEl>
                                        <p:attrNameLst>
                                          <p:attrName>ppt_x</p:attrName>
                                        </p:attrNameLst>
                                      </p:cBhvr>
                                      <p:tavLst>
                                        <p:tav tm="0">
                                          <p:val>
                                            <p:strVal val="#ppt_x"/>
                                          </p:val>
                                        </p:tav>
                                        <p:tav tm="100000">
                                          <p:val>
                                            <p:strVal val="#ppt_x"/>
                                          </p:val>
                                        </p:tav>
                                      </p:tavLst>
                                    </p:anim>
                                    <p:anim calcmode="lin" valueType="num">
                                      <p:cBhvr additive="base">
                                        <p:cTn id="90" dur="500" fill="hold"/>
                                        <p:tgtEl>
                                          <p:spTgt spid="7"/>
                                        </p:tgtEl>
                                        <p:attrNameLst>
                                          <p:attrName>ppt_y</p:attrName>
                                        </p:attrNameLst>
                                      </p:cBhvr>
                                      <p:tavLst>
                                        <p:tav tm="0">
                                          <p:val>
                                            <p:strVal val="1+#ppt_h/2"/>
                                          </p:val>
                                        </p:tav>
                                        <p:tav tm="100000">
                                          <p:val>
                                            <p:strVal val="#ppt_y"/>
                                          </p:val>
                                        </p:tav>
                                      </p:tavLst>
                                    </p:anim>
                                  </p:childTnLst>
                                </p:cTn>
                              </p:par>
                            </p:childTnLst>
                          </p:cTn>
                        </p:par>
                        <p:par>
                          <p:cTn id="91" fill="hold">
                            <p:stCondLst>
                              <p:cond delay="11500"/>
                            </p:stCondLst>
                            <p:childTnLst>
                              <p:par>
                                <p:cTn id="92" presetID="42" presetClass="entr" presetSubtype="0" fill="hold" grpId="0" nodeType="after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fade">
                                      <p:cBhvr>
                                        <p:cTn id="94" dur="1000"/>
                                        <p:tgtEl>
                                          <p:spTgt spid="5"/>
                                        </p:tgtEl>
                                      </p:cBhvr>
                                    </p:animEffect>
                                    <p:anim calcmode="lin" valueType="num">
                                      <p:cBhvr>
                                        <p:cTn id="95" dur="1000" fill="hold"/>
                                        <p:tgtEl>
                                          <p:spTgt spid="5"/>
                                        </p:tgtEl>
                                        <p:attrNameLst>
                                          <p:attrName>ppt_x</p:attrName>
                                        </p:attrNameLst>
                                      </p:cBhvr>
                                      <p:tavLst>
                                        <p:tav tm="0">
                                          <p:val>
                                            <p:strVal val="#ppt_x"/>
                                          </p:val>
                                        </p:tav>
                                        <p:tav tm="100000">
                                          <p:val>
                                            <p:strVal val="#ppt_x"/>
                                          </p:val>
                                        </p:tav>
                                      </p:tavLst>
                                    </p:anim>
                                    <p:anim calcmode="lin" valueType="num">
                                      <p:cBhvr>
                                        <p:cTn id="96" dur="1000" fill="hold"/>
                                        <p:tgtEl>
                                          <p:spTgt spid="5"/>
                                        </p:tgtEl>
                                        <p:attrNameLst>
                                          <p:attrName>ppt_y</p:attrName>
                                        </p:attrNameLst>
                                      </p:cBhvr>
                                      <p:tavLst>
                                        <p:tav tm="0">
                                          <p:val>
                                            <p:strVal val="#ppt_y+.1"/>
                                          </p:val>
                                        </p:tav>
                                        <p:tav tm="100000">
                                          <p:val>
                                            <p:strVal val="#ppt_y"/>
                                          </p:val>
                                        </p:tav>
                                      </p:tavLst>
                                    </p:anim>
                                  </p:childTnLst>
                                </p:cTn>
                              </p:par>
                            </p:childTnLst>
                          </p:cTn>
                        </p:par>
                        <p:par>
                          <p:cTn id="97" fill="hold">
                            <p:stCondLst>
                              <p:cond delay="12500"/>
                            </p:stCondLst>
                            <p:childTnLst>
                              <p:par>
                                <p:cTn id="98" presetID="22" presetClass="entr" presetSubtype="4" fill="hold" grpId="0" nodeType="after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wipe(down)">
                                      <p:cBhvr>
                                        <p:cTn id="100" dur="500"/>
                                        <p:tgtEl>
                                          <p:spTgt spid="10"/>
                                        </p:tgtEl>
                                      </p:cBhvr>
                                    </p:animEffect>
                                  </p:childTnLst>
                                </p:cTn>
                              </p:par>
                            </p:childTnLst>
                          </p:cTn>
                        </p:par>
                        <p:par>
                          <p:cTn id="101" fill="hold">
                            <p:stCondLst>
                              <p:cond delay="13000"/>
                            </p:stCondLst>
                            <p:childTnLst>
                              <p:par>
                                <p:cTn id="102" presetID="10" presetClass="entr" presetSubtype="0" fill="hold" grpId="0" nodeType="after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fade">
                                      <p:cBhvr>
                                        <p:cTn id="104" dur="500"/>
                                        <p:tgtEl>
                                          <p:spTgt spid="8"/>
                                        </p:tgtEl>
                                      </p:cBhvr>
                                    </p:animEffect>
                                  </p:childTnLst>
                                </p:cTn>
                              </p:par>
                            </p:childTnLst>
                          </p:cTn>
                        </p:par>
                        <p:par>
                          <p:cTn id="105" fill="hold">
                            <p:stCondLst>
                              <p:cond delay="13500"/>
                            </p:stCondLst>
                            <p:childTnLst>
                              <p:par>
                                <p:cTn id="106" presetID="10" presetClass="entr" presetSubtype="0" fill="hold" grpId="0" nodeType="after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fade">
                                      <p:cBhvr>
                                        <p:cTn id="108" dur="500"/>
                                        <p:tgtEl>
                                          <p:spTgt spid="4"/>
                                        </p:tgtEl>
                                      </p:cBhvr>
                                    </p:animEffect>
                                  </p:childTnLst>
                                </p:cTn>
                              </p:par>
                            </p:childTnLst>
                          </p:cTn>
                        </p:par>
                        <p:par>
                          <p:cTn id="109" fill="hold">
                            <p:stCondLst>
                              <p:cond delay="14000"/>
                            </p:stCondLst>
                            <p:childTnLst>
                              <p:par>
                                <p:cTn id="110" presetID="42" presetClass="entr" presetSubtype="0" fill="hold" grpId="0" nodeType="afterEffect">
                                  <p:stCondLst>
                                    <p:cond delay="0"/>
                                  </p:stCondLst>
                                  <p:childTnLst>
                                    <p:set>
                                      <p:cBhvr>
                                        <p:cTn id="111" dur="1" fill="hold">
                                          <p:stCondLst>
                                            <p:cond delay="0"/>
                                          </p:stCondLst>
                                        </p:cTn>
                                        <p:tgtEl>
                                          <p:spTgt spid="11"/>
                                        </p:tgtEl>
                                        <p:attrNameLst>
                                          <p:attrName>style.visibility</p:attrName>
                                        </p:attrNameLst>
                                      </p:cBhvr>
                                      <p:to>
                                        <p:strVal val="visible"/>
                                      </p:to>
                                    </p:set>
                                    <p:animEffect transition="in" filter="fade">
                                      <p:cBhvr>
                                        <p:cTn id="112" dur="1000"/>
                                        <p:tgtEl>
                                          <p:spTgt spid="11"/>
                                        </p:tgtEl>
                                      </p:cBhvr>
                                    </p:animEffect>
                                    <p:anim calcmode="lin" valueType="num">
                                      <p:cBhvr>
                                        <p:cTn id="113" dur="1000" fill="hold"/>
                                        <p:tgtEl>
                                          <p:spTgt spid="11"/>
                                        </p:tgtEl>
                                        <p:attrNameLst>
                                          <p:attrName>ppt_x</p:attrName>
                                        </p:attrNameLst>
                                      </p:cBhvr>
                                      <p:tavLst>
                                        <p:tav tm="0">
                                          <p:val>
                                            <p:strVal val="#ppt_x"/>
                                          </p:val>
                                        </p:tav>
                                        <p:tav tm="100000">
                                          <p:val>
                                            <p:strVal val="#ppt_x"/>
                                          </p:val>
                                        </p:tav>
                                      </p:tavLst>
                                    </p:anim>
                                    <p:anim calcmode="lin" valueType="num">
                                      <p:cBhvr>
                                        <p:cTn id="114" dur="1000" fill="hold"/>
                                        <p:tgtEl>
                                          <p:spTgt spid="11"/>
                                        </p:tgtEl>
                                        <p:attrNameLst>
                                          <p:attrName>ppt_y</p:attrName>
                                        </p:attrNameLst>
                                      </p:cBhvr>
                                      <p:tavLst>
                                        <p:tav tm="0">
                                          <p:val>
                                            <p:strVal val="#ppt_y+.1"/>
                                          </p:val>
                                        </p:tav>
                                        <p:tav tm="100000">
                                          <p:val>
                                            <p:strVal val="#ppt_y"/>
                                          </p:val>
                                        </p:tav>
                                      </p:tavLst>
                                    </p:anim>
                                  </p:childTnLst>
                                </p:cTn>
                              </p:par>
                            </p:childTnLst>
                          </p:cTn>
                        </p:par>
                        <p:par>
                          <p:cTn id="115" fill="hold">
                            <p:stCondLst>
                              <p:cond delay="15000"/>
                            </p:stCondLst>
                            <p:childTnLst>
                              <p:par>
                                <p:cTn id="116" presetID="16" presetClass="entr" presetSubtype="21" fill="hold" grpId="0" nodeType="after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barn(inVertical)">
                                      <p:cBhvr>
                                        <p:cTn id="118" dur="500"/>
                                        <p:tgtEl>
                                          <p:spTgt spid="1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23">
                                            <p:txEl>
                                              <p:pRg st="0" end="0"/>
                                            </p:txEl>
                                          </p:spTgt>
                                        </p:tgtEl>
                                        <p:attrNameLst>
                                          <p:attrName>style.visibility</p:attrName>
                                        </p:attrNameLst>
                                      </p:cBhvr>
                                      <p:to>
                                        <p:strVal val="visible"/>
                                      </p:to>
                                    </p:set>
                                    <p:animEffect transition="in" filter="wipe(down)">
                                      <p:cBhvr>
                                        <p:cTn id="123" dur="500"/>
                                        <p:tgtEl>
                                          <p:spTgt spid="23">
                                            <p:txEl>
                                              <p:pRg st="0" end="0"/>
                                            </p:txEl>
                                          </p:spTgt>
                                        </p:tgtEl>
                                      </p:cBhvr>
                                    </p:animEffect>
                                  </p:childTnLst>
                                </p:cTn>
                              </p:par>
                            </p:childTnLst>
                          </p:cTn>
                        </p:par>
                        <p:par>
                          <p:cTn id="124" fill="hold">
                            <p:stCondLst>
                              <p:cond delay="500"/>
                            </p:stCondLst>
                            <p:childTnLst>
                              <p:par>
                                <p:cTn id="125" presetID="1" presetClass="entr" presetSubtype="0" fill="hold" grpId="0" nodeType="afterEffect">
                                  <p:stCondLst>
                                    <p:cond delay="0"/>
                                  </p:stCondLst>
                                  <p:childTnLst>
                                    <p:set>
                                      <p:cBhvr>
                                        <p:cTn id="126" dur="1" fill="hold">
                                          <p:stCondLst>
                                            <p:cond delay="0"/>
                                          </p:stCondLst>
                                        </p:cTn>
                                        <p:tgtEl>
                                          <p:spTgt spid="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10">
                                            <p:txEl>
                                              <p:pRg st="0" end="0"/>
                                            </p:txEl>
                                          </p:spTgt>
                                        </p:tgtEl>
                                        <p:attrNameLst>
                                          <p:attrName>style.visibility</p:attrName>
                                        </p:attrNameLst>
                                      </p:cBhvr>
                                      <p:to>
                                        <p:strVal val="visible"/>
                                      </p:to>
                                    </p:set>
                                    <p:animEffect transition="in" filter="wipe(down)">
                                      <p:cBhvr>
                                        <p:cTn id="131" dur="500"/>
                                        <p:tgtEl>
                                          <p:spTgt spid="10">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1" presetClass="emph" presetSubtype="0" fill="hold" nodeType="clickEffect">
                                  <p:stCondLst>
                                    <p:cond delay="0"/>
                                  </p:stCondLst>
                                  <p:childTnLst>
                                    <p:animClr clrSpc="hsl" dir="cw">
                                      <p:cBhvr override="childStyle">
                                        <p:cTn id="135" dur="500" fill="hold"/>
                                        <p:tgtEl>
                                          <p:spTgt spid="35">
                                            <p:txEl>
                                              <p:pRg st="0" end="0"/>
                                            </p:txEl>
                                          </p:spTgt>
                                        </p:tgtEl>
                                        <p:attrNameLst>
                                          <p:attrName>style.color</p:attrName>
                                        </p:attrNameLst>
                                      </p:cBhvr>
                                      <p:by>
                                        <p:hsl h="7200000" s="0" l="0"/>
                                      </p:by>
                                    </p:animClr>
                                    <p:animClr clrSpc="hsl" dir="cw">
                                      <p:cBhvr>
                                        <p:cTn id="136" dur="500" fill="hold"/>
                                        <p:tgtEl>
                                          <p:spTgt spid="35">
                                            <p:txEl>
                                              <p:pRg st="0" end="0"/>
                                            </p:txEl>
                                          </p:spTgt>
                                        </p:tgtEl>
                                        <p:attrNameLst>
                                          <p:attrName>fillcolor</p:attrName>
                                        </p:attrNameLst>
                                      </p:cBhvr>
                                      <p:by>
                                        <p:hsl h="7200000" s="0" l="0"/>
                                      </p:by>
                                    </p:animClr>
                                    <p:animClr clrSpc="hsl" dir="cw">
                                      <p:cBhvr>
                                        <p:cTn id="137" dur="500" fill="hold"/>
                                        <p:tgtEl>
                                          <p:spTgt spid="35">
                                            <p:txEl>
                                              <p:pRg st="0" end="0"/>
                                            </p:txEl>
                                          </p:spTgt>
                                        </p:tgtEl>
                                        <p:attrNameLst>
                                          <p:attrName>stroke.color</p:attrName>
                                        </p:attrNameLst>
                                      </p:cBhvr>
                                      <p:by>
                                        <p:hsl h="7200000" s="0" l="0"/>
                                      </p:by>
                                    </p:animClr>
                                    <p:set>
                                      <p:cBhvr>
                                        <p:cTn id="138" dur="500" fill="hold"/>
                                        <p:tgtEl>
                                          <p:spTgt spid="35">
                                            <p:txEl>
                                              <p:pRg st="0" end="0"/>
                                            </p:txEl>
                                          </p:spTgt>
                                        </p:tgtEl>
                                        <p:attrNameLst>
                                          <p:attrName>fill.type</p:attrName>
                                        </p:attrNameLst>
                                      </p:cBhvr>
                                      <p:to>
                                        <p:strVal val="solid"/>
                                      </p:to>
                                    </p:set>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nodeType="clickEffect">
                                  <p:stCondLst>
                                    <p:cond delay="0"/>
                                  </p:stCondLst>
                                  <p:childTnLst>
                                    <p:set>
                                      <p:cBhvr>
                                        <p:cTn id="142" dur="1" fill="hold">
                                          <p:stCondLst>
                                            <p:cond delay="0"/>
                                          </p:stCondLst>
                                        </p:cTn>
                                        <p:tgtEl>
                                          <p:spTgt spid="75"/>
                                        </p:tgtEl>
                                        <p:attrNameLst>
                                          <p:attrName>style.visibility</p:attrName>
                                        </p:attrNameLst>
                                      </p:cBhvr>
                                      <p:to>
                                        <p:strVal val="visible"/>
                                      </p:to>
                                    </p:set>
                                    <p:anim calcmode="lin" valueType="num">
                                      <p:cBhvr additive="base">
                                        <p:cTn id="143" dur="500" fill="hold"/>
                                        <p:tgtEl>
                                          <p:spTgt spid="75"/>
                                        </p:tgtEl>
                                        <p:attrNameLst>
                                          <p:attrName>ppt_x</p:attrName>
                                        </p:attrNameLst>
                                      </p:cBhvr>
                                      <p:tavLst>
                                        <p:tav tm="0">
                                          <p:val>
                                            <p:strVal val="#ppt_x"/>
                                          </p:val>
                                        </p:tav>
                                        <p:tav tm="100000">
                                          <p:val>
                                            <p:strVal val="#ppt_x"/>
                                          </p:val>
                                        </p:tav>
                                      </p:tavLst>
                                    </p:anim>
                                    <p:anim calcmode="lin" valueType="num">
                                      <p:cBhvr additive="base">
                                        <p:cTn id="14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nodeType="clickEffect">
                                  <p:stCondLst>
                                    <p:cond delay="0"/>
                                  </p:stCondLst>
                                  <p:childTnLst>
                                    <p:set>
                                      <p:cBhvr>
                                        <p:cTn id="148" dur="1" fill="hold">
                                          <p:stCondLst>
                                            <p:cond delay="0"/>
                                          </p:stCondLst>
                                        </p:cTn>
                                        <p:tgtEl>
                                          <p:spTgt spid="78"/>
                                        </p:tgtEl>
                                        <p:attrNameLst>
                                          <p:attrName>style.visibility</p:attrName>
                                        </p:attrNameLst>
                                      </p:cBhvr>
                                      <p:to>
                                        <p:strVal val="visible"/>
                                      </p:to>
                                    </p:set>
                                    <p:anim calcmode="lin" valueType="num">
                                      <p:cBhvr additive="base">
                                        <p:cTn id="149" dur="500" fill="hold"/>
                                        <p:tgtEl>
                                          <p:spTgt spid="78"/>
                                        </p:tgtEl>
                                        <p:attrNameLst>
                                          <p:attrName>ppt_x</p:attrName>
                                        </p:attrNameLst>
                                      </p:cBhvr>
                                      <p:tavLst>
                                        <p:tav tm="0">
                                          <p:val>
                                            <p:strVal val="#ppt_x"/>
                                          </p:val>
                                        </p:tav>
                                        <p:tav tm="100000">
                                          <p:val>
                                            <p:strVal val="#ppt_x"/>
                                          </p:val>
                                        </p:tav>
                                      </p:tavLst>
                                    </p:anim>
                                    <p:anim calcmode="lin" valueType="num">
                                      <p:cBhvr additive="base">
                                        <p:cTn id="15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4" fill="hold" nodeType="clickEffect">
                                  <p:stCondLst>
                                    <p:cond delay="0"/>
                                  </p:stCondLst>
                                  <p:childTnLst>
                                    <p:set>
                                      <p:cBhvr>
                                        <p:cTn id="154" dur="1" fill="hold">
                                          <p:stCondLst>
                                            <p:cond delay="0"/>
                                          </p:stCondLst>
                                        </p:cTn>
                                        <p:tgtEl>
                                          <p:spTgt spid="79"/>
                                        </p:tgtEl>
                                        <p:attrNameLst>
                                          <p:attrName>style.visibility</p:attrName>
                                        </p:attrNameLst>
                                      </p:cBhvr>
                                      <p:to>
                                        <p:strVal val="visible"/>
                                      </p:to>
                                    </p:set>
                                    <p:anim calcmode="lin" valueType="num">
                                      <p:cBhvr additive="base">
                                        <p:cTn id="155" dur="500" fill="hold"/>
                                        <p:tgtEl>
                                          <p:spTgt spid="79"/>
                                        </p:tgtEl>
                                        <p:attrNameLst>
                                          <p:attrName>ppt_x</p:attrName>
                                        </p:attrNameLst>
                                      </p:cBhvr>
                                      <p:tavLst>
                                        <p:tav tm="0">
                                          <p:val>
                                            <p:strVal val="#ppt_x"/>
                                          </p:val>
                                        </p:tav>
                                        <p:tav tm="100000">
                                          <p:val>
                                            <p:strVal val="#ppt_x"/>
                                          </p:val>
                                        </p:tav>
                                      </p:tavLst>
                                    </p:anim>
                                    <p:anim calcmode="lin" valueType="num">
                                      <p:cBhvr additive="base">
                                        <p:cTn id="15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nodeType="clickEffect">
                                  <p:stCondLst>
                                    <p:cond delay="0"/>
                                  </p:stCondLst>
                                  <p:childTnLst>
                                    <p:set>
                                      <p:cBhvr>
                                        <p:cTn id="160" dur="1" fill="hold">
                                          <p:stCondLst>
                                            <p:cond delay="0"/>
                                          </p:stCondLst>
                                        </p:cTn>
                                        <p:tgtEl>
                                          <p:spTgt spid="80"/>
                                        </p:tgtEl>
                                        <p:attrNameLst>
                                          <p:attrName>style.visibility</p:attrName>
                                        </p:attrNameLst>
                                      </p:cBhvr>
                                      <p:to>
                                        <p:strVal val="visible"/>
                                      </p:to>
                                    </p:set>
                                    <p:anim calcmode="lin" valueType="num">
                                      <p:cBhvr additive="base">
                                        <p:cTn id="161" dur="500" fill="hold"/>
                                        <p:tgtEl>
                                          <p:spTgt spid="80"/>
                                        </p:tgtEl>
                                        <p:attrNameLst>
                                          <p:attrName>ppt_x</p:attrName>
                                        </p:attrNameLst>
                                      </p:cBhvr>
                                      <p:tavLst>
                                        <p:tav tm="0">
                                          <p:val>
                                            <p:strVal val="#ppt_x"/>
                                          </p:val>
                                        </p:tav>
                                        <p:tav tm="100000">
                                          <p:val>
                                            <p:strVal val="#ppt_x"/>
                                          </p:val>
                                        </p:tav>
                                      </p:tavLst>
                                    </p:anim>
                                    <p:anim calcmode="lin" valueType="num">
                                      <p:cBhvr additive="base">
                                        <p:cTn id="162"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70"/>
                                        </p:tgtEl>
                                        <p:attrNameLst>
                                          <p:attrName>style.visibility</p:attrName>
                                        </p:attrNameLst>
                                      </p:cBhvr>
                                      <p:to>
                                        <p:strVal val="visible"/>
                                      </p:to>
                                    </p:set>
                                    <p:anim calcmode="lin" valueType="num">
                                      <p:cBhvr additive="base">
                                        <p:cTn id="167" dur="500" fill="hold"/>
                                        <p:tgtEl>
                                          <p:spTgt spid="70"/>
                                        </p:tgtEl>
                                        <p:attrNameLst>
                                          <p:attrName>ppt_x</p:attrName>
                                        </p:attrNameLst>
                                      </p:cBhvr>
                                      <p:tavLst>
                                        <p:tav tm="0">
                                          <p:val>
                                            <p:strVal val="#ppt_x"/>
                                          </p:val>
                                        </p:tav>
                                        <p:tav tm="100000">
                                          <p:val>
                                            <p:strVal val="#ppt_x"/>
                                          </p:val>
                                        </p:tav>
                                      </p:tavLst>
                                    </p:anim>
                                    <p:anim calcmode="lin" valueType="num">
                                      <p:cBhvr additive="base">
                                        <p:cTn id="16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ntr" presetSubtype="4" fill="hold" nodeType="clickEffect">
                                  <p:stCondLst>
                                    <p:cond delay="0"/>
                                  </p:stCondLst>
                                  <p:childTnLst>
                                    <p:set>
                                      <p:cBhvr>
                                        <p:cTn id="172" dur="1" fill="hold">
                                          <p:stCondLst>
                                            <p:cond delay="0"/>
                                          </p:stCondLst>
                                        </p:cTn>
                                        <p:tgtEl>
                                          <p:spTgt spid="71"/>
                                        </p:tgtEl>
                                        <p:attrNameLst>
                                          <p:attrName>style.visibility</p:attrName>
                                        </p:attrNameLst>
                                      </p:cBhvr>
                                      <p:to>
                                        <p:strVal val="visible"/>
                                      </p:to>
                                    </p:set>
                                    <p:anim calcmode="lin" valueType="num">
                                      <p:cBhvr additive="base">
                                        <p:cTn id="173" dur="500" fill="hold"/>
                                        <p:tgtEl>
                                          <p:spTgt spid="71"/>
                                        </p:tgtEl>
                                        <p:attrNameLst>
                                          <p:attrName>ppt_x</p:attrName>
                                        </p:attrNameLst>
                                      </p:cBhvr>
                                      <p:tavLst>
                                        <p:tav tm="0">
                                          <p:val>
                                            <p:strVal val="#ppt_x"/>
                                          </p:val>
                                        </p:tav>
                                        <p:tav tm="100000">
                                          <p:val>
                                            <p:strVal val="#ppt_x"/>
                                          </p:val>
                                        </p:tav>
                                      </p:tavLst>
                                    </p:anim>
                                    <p:anim calcmode="lin" valueType="num">
                                      <p:cBhvr additive="base">
                                        <p:cTn id="17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nodeType="clickEffect">
                                  <p:stCondLst>
                                    <p:cond delay="0"/>
                                  </p:stCondLst>
                                  <p:childTnLst>
                                    <p:set>
                                      <p:cBhvr>
                                        <p:cTn id="178" dur="1" fill="hold">
                                          <p:stCondLst>
                                            <p:cond delay="0"/>
                                          </p:stCondLst>
                                        </p:cTn>
                                        <p:tgtEl>
                                          <p:spTgt spid="72"/>
                                        </p:tgtEl>
                                        <p:attrNameLst>
                                          <p:attrName>style.visibility</p:attrName>
                                        </p:attrNameLst>
                                      </p:cBhvr>
                                      <p:to>
                                        <p:strVal val="visible"/>
                                      </p:to>
                                    </p:set>
                                    <p:anim calcmode="lin" valueType="num">
                                      <p:cBhvr additive="base">
                                        <p:cTn id="179" dur="500" fill="hold"/>
                                        <p:tgtEl>
                                          <p:spTgt spid="72"/>
                                        </p:tgtEl>
                                        <p:attrNameLst>
                                          <p:attrName>ppt_x</p:attrName>
                                        </p:attrNameLst>
                                      </p:cBhvr>
                                      <p:tavLst>
                                        <p:tav tm="0">
                                          <p:val>
                                            <p:strVal val="#ppt_x"/>
                                          </p:val>
                                        </p:tav>
                                        <p:tav tm="100000">
                                          <p:val>
                                            <p:strVal val="#ppt_x"/>
                                          </p:val>
                                        </p:tav>
                                      </p:tavLst>
                                    </p:anim>
                                    <p:anim calcmode="lin" valueType="num">
                                      <p:cBhvr additive="base">
                                        <p:cTn id="18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 presetClass="entr" presetSubtype="4" fill="hold" nodeType="clickEffect">
                                  <p:stCondLst>
                                    <p:cond delay="0"/>
                                  </p:stCondLst>
                                  <p:childTnLst>
                                    <p:set>
                                      <p:cBhvr>
                                        <p:cTn id="184" dur="1" fill="hold">
                                          <p:stCondLst>
                                            <p:cond delay="0"/>
                                          </p:stCondLst>
                                        </p:cTn>
                                        <p:tgtEl>
                                          <p:spTgt spid="73"/>
                                        </p:tgtEl>
                                        <p:attrNameLst>
                                          <p:attrName>style.visibility</p:attrName>
                                        </p:attrNameLst>
                                      </p:cBhvr>
                                      <p:to>
                                        <p:strVal val="visible"/>
                                      </p:to>
                                    </p:set>
                                    <p:anim calcmode="lin" valueType="num">
                                      <p:cBhvr additive="base">
                                        <p:cTn id="185" dur="500" fill="hold"/>
                                        <p:tgtEl>
                                          <p:spTgt spid="73"/>
                                        </p:tgtEl>
                                        <p:attrNameLst>
                                          <p:attrName>ppt_x</p:attrName>
                                        </p:attrNameLst>
                                      </p:cBhvr>
                                      <p:tavLst>
                                        <p:tav tm="0">
                                          <p:val>
                                            <p:strVal val="#ppt_x"/>
                                          </p:val>
                                        </p:tav>
                                        <p:tav tm="100000">
                                          <p:val>
                                            <p:strVal val="#ppt_x"/>
                                          </p:val>
                                        </p:tav>
                                      </p:tavLst>
                                    </p:anim>
                                    <p:anim calcmode="lin" valueType="num">
                                      <p:cBhvr additive="base">
                                        <p:cTn id="18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0" grpId="0" animBg="1"/>
      <p:bldP spid="31" grpId="0" animBg="1"/>
      <p:bldP spid="32"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pythagorus.gif"/>
          <p:cNvPicPr>
            <a:picLocks noChangeAspect="1" noChangeArrowheads="1"/>
          </p:cNvPicPr>
          <p:nvPr/>
        </p:nvPicPr>
        <p:blipFill>
          <a:blip r:embed="rId2"/>
          <a:srcRect/>
          <a:stretch>
            <a:fillRect/>
          </a:stretch>
        </p:blipFill>
        <p:spPr bwMode="auto">
          <a:xfrm>
            <a:off x="1357290" y="714356"/>
            <a:ext cx="6072230" cy="471490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ythag2.gif"/>
          <p:cNvPicPr>
            <a:picLocks noChangeAspect="1" noChangeArrowheads="1"/>
          </p:cNvPicPr>
          <p:nvPr/>
        </p:nvPicPr>
        <p:blipFill>
          <a:blip r:embed="rId2"/>
          <a:srcRect/>
          <a:stretch>
            <a:fillRect/>
          </a:stretch>
        </p:blipFill>
        <p:spPr bwMode="auto">
          <a:xfrm>
            <a:off x="2143108" y="472522"/>
            <a:ext cx="5143536" cy="4370942"/>
          </a:xfrm>
          <a:prstGeom prst="rect">
            <a:avLst/>
          </a:prstGeom>
          <a:noFill/>
        </p:spPr>
      </p:pic>
      <p:sp>
        <p:nvSpPr>
          <p:cNvPr id="5" name="4 Metin kutusu"/>
          <p:cNvSpPr txBox="1"/>
          <p:nvPr/>
        </p:nvSpPr>
        <p:spPr>
          <a:xfrm>
            <a:off x="571472" y="5214950"/>
            <a:ext cx="7072362" cy="461665"/>
          </a:xfrm>
          <a:prstGeom prst="rect">
            <a:avLst/>
          </a:prstGeom>
          <a:noFill/>
        </p:spPr>
        <p:txBody>
          <a:bodyPr wrap="square" rtlCol="0">
            <a:spAutoFit/>
          </a:bodyPr>
          <a:lstStyle/>
          <a:p>
            <a:pPr algn="ctr"/>
            <a:r>
              <a:rPr lang="tr-TR" sz="2400" b="1" dirty="0" smtClean="0"/>
              <a:t>EUCLİDESİN İSPATI</a:t>
            </a:r>
            <a:endParaRPr lang="tr-TR"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145435"/>
          </a:xfrm>
        </p:spPr>
        <p:txBody>
          <a:bodyPr/>
          <a:lstStyle/>
          <a:p>
            <a:r>
              <a:rPr lang="tr-TR" dirty="0" smtClean="0"/>
              <a:t>Yüzyıllar önce Mısırlılar </a:t>
            </a:r>
            <a:r>
              <a:rPr lang="tr-TR" dirty="0"/>
              <a:t>dik bir açı yapmak için bir yol keşfetti</a:t>
            </a:r>
            <a:r>
              <a:rPr lang="tr-TR" dirty="0" smtClean="0"/>
              <a:t>.</a:t>
            </a:r>
          </a:p>
          <a:p>
            <a:r>
              <a:rPr lang="tr-TR" dirty="0" smtClean="0"/>
              <a:t>Binaların yapımında eşit aralıklı ip kullanmışlardır.(</a:t>
            </a:r>
            <a:r>
              <a:rPr lang="tr-TR" dirty="0" err="1" smtClean="0"/>
              <a:t>knot</a:t>
            </a:r>
            <a:r>
              <a:rPr lang="tr-TR" dirty="0" smtClean="0"/>
              <a:t> yöntemi)</a:t>
            </a:r>
          </a:p>
          <a:p>
            <a:r>
              <a:rPr lang="tr-TR" dirty="0" smtClean="0"/>
              <a:t>O ip ile üçgenler yapmışlardır. </a:t>
            </a:r>
          </a:p>
          <a:p>
            <a:r>
              <a:rPr lang="tr-TR" dirty="0" smtClean="0"/>
              <a:t>Üçgenin kenarları 3-4-5 olduğu zaman iki kısa kenarın arasındaki açı 90</a:t>
            </a:r>
            <a:r>
              <a:rPr lang="tr-TR" dirty="0"/>
              <a:t> </a:t>
            </a:r>
            <a:r>
              <a:rPr lang="tr-TR" dirty="0" smtClean="0"/>
              <a:t> derece olduğunu görmüşlerdir.</a:t>
            </a:r>
            <a:endParaRPr lang="tr-TR" dirty="0"/>
          </a:p>
        </p:txBody>
      </p:sp>
    </p:spTree>
    <p:extLst>
      <p:ext uri="{BB962C8B-B14F-4D97-AF65-F5344CB8AC3E}">
        <p14:creationId xmlns:p14="http://schemas.microsoft.com/office/powerpoint/2010/main" val="243951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42983"/>
            <a:ext cx="8229600" cy="2142001"/>
          </a:xfrm>
        </p:spPr>
        <p:txBody>
          <a:bodyPr/>
          <a:lstStyle/>
          <a:p>
            <a:pPr>
              <a:buFont typeface="Wingdings" pitchFamily="2" charset="2"/>
              <a:buChar char="Ø"/>
            </a:pPr>
            <a:r>
              <a:rPr lang="tr-TR" dirty="0" smtClean="0"/>
              <a:t>Mısırlıların bu buluşları o zamanlar fazla kaide alınmadı ve sistemleştirilmedi. Pisagor yüzyıllar sonra bu bilgileri kullanarak, kendi adında bir teorem oluşturdu.</a:t>
            </a:r>
            <a:endParaRPr lang="tr-TR" dirty="0"/>
          </a:p>
        </p:txBody>
      </p:sp>
      <p:pic>
        <p:nvPicPr>
          <p:cNvPr id="1026" name="Picture 2" descr="F:\kedi-fig2.jpg"/>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928794" y="2928934"/>
            <a:ext cx="4148082" cy="3571900"/>
          </a:xfrm>
          <a:prstGeom prst="rect">
            <a:avLst/>
          </a:prstGeom>
          <a:blipFill>
            <a:blip r:embed="rId3"/>
            <a:tile tx="0" ty="0" sx="100000" sy="100000" flip="none" algn="tl"/>
          </a:blipFill>
          <a:ln w="76200">
            <a:solidFill>
              <a:schemeClr val="accent2">
                <a:lumMod val="60000"/>
                <a:lumOff val="40000"/>
              </a:schemeClr>
            </a:solidFill>
          </a:ln>
          <a:scene3d>
            <a:camera prst="perspectiveLeft"/>
            <a:lightRig rig="threePt" dir="t"/>
          </a:scene3d>
        </p:spPr>
      </p:pic>
    </p:spTree>
    <p:extLst>
      <p:ext uri="{BB962C8B-B14F-4D97-AF65-F5344CB8AC3E}">
        <p14:creationId xmlns:p14="http://schemas.microsoft.com/office/powerpoint/2010/main" val="92019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000100" y="889844"/>
            <a:ext cx="8143900" cy="3416320"/>
          </a:xfrm>
          <a:prstGeom prst="rect">
            <a:avLst/>
          </a:prstGeom>
        </p:spPr>
        <p:txBody>
          <a:bodyPr wrap="square">
            <a:spAutoFit/>
          </a:bodyPr>
          <a:lstStyle/>
          <a:p>
            <a:pPr marL="342900" indent="-342900">
              <a:buFont typeface="Wingdings" pitchFamily="2" charset="2"/>
              <a:buChar char="Ø"/>
            </a:pPr>
            <a:r>
              <a:rPr lang="tr-TR" sz="2400" b="1" dirty="0"/>
              <a:t/>
            </a:r>
            <a:br>
              <a:rPr lang="tr-TR" sz="2400" b="1" dirty="0"/>
            </a:br>
            <a:r>
              <a:rPr lang="tr-TR" sz="2400" b="1" dirty="0" err="1"/>
              <a:t>Babilliler</a:t>
            </a:r>
            <a:r>
              <a:rPr lang="tr-TR" sz="2400" b="1" dirty="0"/>
              <a:t>, bugün Eski Yunandan beri Pisagor Bağıntısı diye adlandırılan teoremi biliyorlardı</a:t>
            </a:r>
            <a:r>
              <a:rPr lang="tr-TR" sz="2400" b="1" dirty="0" smtClean="0"/>
              <a:t>.                                      </a:t>
            </a:r>
            <a:r>
              <a:rPr lang="tr-TR" sz="2400" b="1" dirty="0"/>
              <a:t>M.Ö. 18. yüzyıla (Birinci </a:t>
            </a:r>
            <a:r>
              <a:rPr lang="tr-TR" sz="2400" b="1" dirty="0" err="1"/>
              <a:t>Babil</a:t>
            </a:r>
            <a:r>
              <a:rPr lang="tr-TR" sz="2400" b="1" dirty="0"/>
              <a:t> İmparatorluğu Devri) ait tablette, bugün Pisagor Bağıntısı dediğimiz : c2 = a2 + b2 formülüyle bağlı; a, b, c gibi sayılar üç sütun üzerine sıralanmış; birinci sütuna c ikinci sütuna a, üçüncü sütuna da, b gibi sayılar kaydedilmiş, c </a:t>
            </a:r>
            <a:r>
              <a:rPr lang="tr-TR" sz="2400" b="1" dirty="0" err="1"/>
              <a:t>lere</a:t>
            </a:r>
            <a:r>
              <a:rPr lang="tr-TR" sz="2400" b="1" dirty="0"/>
              <a:t> karşılık olan sayılar </a:t>
            </a:r>
            <a:r>
              <a:rPr lang="tr-TR" sz="2400" b="1" dirty="0" smtClean="0"/>
              <a:t>belirtilmemiş</a:t>
            </a:r>
            <a:endParaRPr lang="tr-T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rot="240000">
            <a:off x="2412000" y="144000"/>
            <a:ext cx="6192688" cy="1228998"/>
          </a:xfrm>
          <a:solidFill>
            <a:srgbClr val="FFFF00"/>
          </a:solidFill>
        </p:spPr>
        <p:txBody>
          <a:bodyPr>
            <a:scene3d>
              <a:camera prst="orthographicFront"/>
              <a:lightRig rig="threePt" dir="t"/>
            </a:scene3d>
            <a:sp3d extrusionH="57150">
              <a:bevelT w="38100" h="38100" prst="angle"/>
            </a:sp3d>
          </a:bodyPr>
          <a:lstStyle/>
          <a:p>
            <a:pPr algn="ctr" eaLnBrk="1" hangingPunct="1"/>
            <a:r>
              <a:rPr lang="tr-TR" b="1" dirty="0" smtClean="0">
                <a:ln w="1905">
                  <a:solidFill>
                    <a:srgbClr val="0070C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FF0000">
                      <a:alpha val="60000"/>
                    </a:srgbClr>
                  </a:glow>
                  <a:innerShdw blurRad="69850" dist="43180" dir="5400000">
                    <a:srgbClr val="000000">
                      <a:alpha val="65000"/>
                    </a:srgbClr>
                  </a:innerShdw>
                </a:effectLst>
              </a:rPr>
              <a:t>Pisagor</a:t>
            </a:r>
            <a:r>
              <a:rPr lang="tr-TR" dirty="0" smtClean="0">
                <a:effectLst>
                  <a:glow rad="101600">
                    <a:srgbClr val="FF0000">
                      <a:alpha val="60000"/>
                    </a:srgbClr>
                  </a:glow>
                  <a:outerShdw blurRad="50000" dist="30000" dir="5400000" algn="tl" rotWithShape="0">
                    <a:srgbClr val="000000">
                      <a:alpha val="30000"/>
                    </a:srgbClr>
                  </a:outerShdw>
                </a:effectLst>
              </a:rPr>
              <a:t> Teoremi </a:t>
            </a:r>
            <a:endParaRPr lang="tr-TR" dirty="0" smtClean="0">
              <a:solidFill>
                <a:srgbClr val="002060"/>
              </a:solidFill>
              <a:effectLst>
                <a:glow rad="101600">
                  <a:srgbClr val="FF0000">
                    <a:alpha val="60000"/>
                  </a:srgbClr>
                </a:glow>
                <a:outerShdw blurRad="50000" dist="30000" dir="5400000" algn="tl" rotWithShape="0">
                  <a:srgbClr val="000000">
                    <a:alpha val="30000"/>
                  </a:srgbClr>
                </a:outerShdw>
              </a:effectLst>
            </a:endParaRPr>
          </a:p>
        </p:txBody>
      </p:sp>
      <p:pic>
        <p:nvPicPr>
          <p:cNvPr id="48131" name="Picture 4" descr="cilt3_sayfa80"/>
          <p:cNvPicPr>
            <a:picLocks noGrp="1" noChangeAspect="1" noChangeArrowheads="1"/>
          </p:cNvPicPr>
          <p:nvPr>
            <p:ph sz="half" idx="1"/>
          </p:nvPr>
        </p:nvPicPr>
        <p:blipFill>
          <a:blip r:embed="rId2">
            <a:clrChange>
              <a:clrFrom>
                <a:srgbClr val="FFFFFF"/>
              </a:clrFrom>
              <a:clrTo>
                <a:srgbClr val="FFFFFF">
                  <a:alpha val="0"/>
                </a:srgbClr>
              </a:clrTo>
            </a:clrChange>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5900"/>
                    </a14:imgEffect>
                    <a14:imgEffect>
                      <a14:saturation sat="150000"/>
                    </a14:imgEffect>
                  </a14:imgLayer>
                </a14:imgProps>
              </a:ext>
              <a:ext uri="{28A0092B-C50C-407E-A947-70E740481C1C}">
                <a14:useLocalDpi xmlns:a14="http://schemas.microsoft.com/office/drawing/2010/main" val="0"/>
              </a:ext>
            </a:extLst>
          </a:blip>
          <a:srcRect/>
          <a:stretch>
            <a:fillRect/>
          </a:stretch>
        </p:blipFill>
        <p:spPr>
          <a:xfrm>
            <a:off x="1115616" y="1556792"/>
            <a:ext cx="3672408" cy="3892550"/>
          </a:xfrm>
          <a:prstGeom prst="rect">
            <a:avLst/>
          </a:prstGeom>
          <a:blipFill>
            <a:blip r:embed="rId4"/>
            <a:tile tx="0" ty="0" sx="100000" sy="100000" flip="none" algn="tl"/>
          </a:blipFill>
          <a:ln>
            <a:noFill/>
          </a:ln>
          <a:effectLst>
            <a:glow rad="228600">
              <a:schemeClr val="accent6">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8132" name="Rectangle 3"/>
          <p:cNvSpPr>
            <a:spLocks noGrp="1" noChangeArrowheads="1"/>
          </p:cNvSpPr>
          <p:nvPr>
            <p:ph type="body" sz="half" idx="2"/>
          </p:nvPr>
        </p:nvSpPr>
        <p:spPr/>
        <p:style>
          <a:lnRef idx="1">
            <a:schemeClr val="accent4"/>
          </a:lnRef>
          <a:fillRef idx="2">
            <a:schemeClr val="accent4"/>
          </a:fillRef>
          <a:effectRef idx="1">
            <a:schemeClr val="accent4"/>
          </a:effectRef>
          <a:fontRef idx="minor">
            <a:schemeClr val="dk1"/>
          </a:fontRef>
        </p:style>
        <p:txBody>
          <a:bodyPr>
            <a:scene3d>
              <a:camera prst="perspectiveLeft"/>
              <a:lightRig rig="threePt" dir="t"/>
            </a:scene3d>
          </a:bodyPr>
          <a:lstStyle/>
          <a:p>
            <a:pPr eaLnBrk="1" hangingPunct="1"/>
            <a:r>
              <a:rPr lang="tr-TR" dirty="0" smtClean="0"/>
              <a:t>Dik kenarlar üzerine kurulan karelerin alanlarının  toplamı hipotenüs  üzerine kurulan üçgenin alanına eşittir.</a:t>
            </a:r>
          </a:p>
          <a:p>
            <a:pPr eaLnBrk="1" hangingPunct="1"/>
            <a:r>
              <a:rPr lang="tr-TR" dirty="0" smtClean="0"/>
              <a:t>İlk yazılı ispat </a:t>
            </a:r>
            <a:r>
              <a:rPr lang="tr-TR" dirty="0" err="1" smtClean="0"/>
              <a:t>Euclides’e</a:t>
            </a:r>
            <a:r>
              <a:rPr lang="tr-TR" dirty="0" smtClean="0"/>
              <a:t> aittir.</a:t>
            </a:r>
          </a:p>
        </p:txBody>
      </p:sp>
    </p:spTree>
    <p:extLst>
      <p:ext uri="{BB962C8B-B14F-4D97-AF65-F5344CB8AC3E}">
        <p14:creationId xmlns:p14="http://schemas.microsoft.com/office/powerpoint/2010/main" val="3231821666"/>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http://www.kursunkalem.com/UserFiles/Image/geometri_9/pythagoreantheorem1.jpg"/>
          <p:cNvPicPr/>
          <p:nvPr/>
        </p:nvPicPr>
        <p:blipFill>
          <a:blip r:embed="rId2"/>
          <a:srcRect/>
          <a:stretch>
            <a:fillRect/>
          </a:stretch>
        </p:blipFill>
        <p:spPr bwMode="auto">
          <a:xfrm>
            <a:off x="0" y="0"/>
            <a:ext cx="9144000" cy="6858000"/>
          </a:xfrm>
          <a:prstGeom prst="rect">
            <a:avLst/>
          </a:prstGeom>
          <a:noFill/>
          <a:ln w="9525">
            <a:noFill/>
            <a:miter lim="800000"/>
            <a:headEnd/>
            <a:tailEnd/>
          </a:ln>
          <a:effectLst>
            <a:outerShdw blurRad="50800" dist="50800" dir="5400000" algn="ctr" rotWithShape="0">
              <a:srgbClr val="FF0000"/>
            </a:outerShdw>
          </a:effectLst>
        </p:spPr>
      </p:pic>
    </p:spTree>
    <p:extLst>
      <p:ext uri="{BB962C8B-B14F-4D97-AF65-F5344CB8AC3E}">
        <p14:creationId xmlns:p14="http://schemas.microsoft.com/office/powerpoint/2010/main" val="1749629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descr="http://2.bp.blogspot.com/-Ejiq5jOeejk/UJgNavM6UuI/AAAAAAAAKxs/vbfmtodvDPE/s1600/pisagor_teoremi_esek_davasi.jpg"/>
          <p:cNvPicPr/>
          <p:nvPr/>
        </p:nvPicPr>
        <p:blipFill>
          <a:blip r:embed="rId2"/>
          <a:srcRect/>
          <a:stretch>
            <a:fillRect/>
          </a:stretch>
        </p:blipFill>
        <p:spPr bwMode="auto">
          <a:xfrm>
            <a:off x="4695" y="-264368"/>
            <a:ext cx="9139305" cy="6858000"/>
          </a:xfrm>
          <a:prstGeom prst="rect">
            <a:avLst/>
          </a:prstGeom>
          <a:noFill/>
          <a:ln w="9525">
            <a:noFill/>
            <a:miter lim="800000"/>
            <a:headEnd/>
            <a:tailEnd/>
          </a:ln>
          <a:scene3d>
            <a:camera prst="perspectiveContrastingLeftFacing"/>
            <a:lightRig rig="threePt" dir="t"/>
          </a:scene3d>
          <a:sp3d/>
        </p:spPr>
      </p:pic>
    </p:spTree>
    <p:extLst>
      <p:ext uri="{BB962C8B-B14F-4D97-AF65-F5344CB8AC3E}">
        <p14:creationId xmlns:p14="http://schemas.microsoft.com/office/powerpoint/2010/main" val="2302981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259632" y="404664"/>
            <a:ext cx="5890996" cy="923330"/>
          </a:xfrm>
          <a:prstGeom prst="rect">
            <a:avLst/>
          </a:prstGeom>
          <a:noFill/>
        </p:spPr>
        <p:txBody>
          <a:bodyPr wrap="square" lIns="91440" tIns="45720" rIns="91440" bIns="45720">
            <a:spAutoFit/>
          </a:bodyPr>
          <a:lstStyle/>
          <a:p>
            <a:pPr algn="ctr"/>
            <a:r>
              <a:rPr lang="tr-TR" sz="5400" b="1" dirty="0" smtClean="0">
                <a:ln w="10541" cmpd="sng">
                  <a:solidFill>
                    <a:schemeClr val="accent1">
                      <a:shade val="88000"/>
                      <a:satMod val="110000"/>
                    </a:schemeClr>
                  </a:solidFill>
                  <a:prstDash val="solid"/>
                </a:ln>
                <a:solidFill>
                  <a:srgbClr val="FF0000"/>
                </a:solidFill>
              </a:rPr>
              <a:t>PASCAL ÜÇGENİ</a:t>
            </a:r>
            <a:endParaRPr lang="tr-TR" sz="5400" b="1" cap="none" spc="0" dirty="0">
              <a:ln w="10541" cmpd="sng">
                <a:solidFill>
                  <a:schemeClr val="accent1">
                    <a:shade val="88000"/>
                    <a:satMod val="110000"/>
                  </a:schemeClr>
                </a:solidFill>
                <a:prstDash val="solid"/>
              </a:ln>
              <a:solidFill>
                <a:srgbClr val="FF0000"/>
              </a:solidFill>
              <a:effectLst/>
            </a:endParaRPr>
          </a:p>
        </p:txBody>
      </p:sp>
      <p:sp>
        <p:nvSpPr>
          <p:cNvPr id="4" name="Dikdörtgen 3"/>
          <p:cNvSpPr/>
          <p:nvPr/>
        </p:nvSpPr>
        <p:spPr>
          <a:xfrm>
            <a:off x="539552" y="1902311"/>
            <a:ext cx="8352928" cy="2246769"/>
          </a:xfrm>
          <a:prstGeom prst="rect">
            <a:avLst/>
          </a:prstGeom>
        </p:spPr>
        <p:txBody>
          <a:bodyPr wrap="square">
            <a:spAutoFit/>
          </a:bodyPr>
          <a:lstStyle/>
          <a:p>
            <a:r>
              <a:rPr lang="tr-TR" sz="2800" dirty="0"/>
              <a:t>Pascal üçgeni, matematikte binom katsayılarını içeren üçgensel bir dizidir. Fransız matematikçi Blaise Pascal'ın soyadıyla anılsa da Pascal'dan önce Hindistan, İran, Çin, Almanya ve İtalya'da matematikçiler tarafından çalışılmıştır.</a:t>
            </a:r>
          </a:p>
        </p:txBody>
      </p:sp>
      <p:pic>
        <p:nvPicPr>
          <p:cNvPr id="2050" name="Picture 2" descr="250px-Pascal%27s_triangle_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149080"/>
            <a:ext cx="5098908"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04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500042"/>
            <a:ext cx="8136904" cy="6278642"/>
          </a:xfrm>
          <a:prstGeom prst="rect">
            <a:avLst/>
          </a:prstGeom>
        </p:spPr>
        <p:txBody>
          <a:bodyPr wrap="square">
            <a:spAutoFit/>
          </a:bodyPr>
          <a:lstStyle/>
          <a:p>
            <a:pPr marL="457200" indent="-457200" algn="just">
              <a:buFont typeface="Arial" pitchFamily="34" charset="0"/>
              <a:buChar char="•"/>
            </a:pPr>
            <a:r>
              <a:rPr lang="tr-TR" sz="3200" b="1" dirty="0">
                <a:solidFill>
                  <a:srgbClr val="FF0000"/>
                </a:solidFill>
              </a:rPr>
              <a:t>Pascal üçgeninin çok boyutlu şekilleri de vardır</a:t>
            </a:r>
            <a:r>
              <a:rPr lang="tr-TR" sz="3200" b="1" dirty="0" smtClean="0">
                <a:solidFill>
                  <a:srgbClr val="FF0000"/>
                </a:solidFill>
              </a:rPr>
              <a:t>.</a:t>
            </a:r>
          </a:p>
          <a:p>
            <a:pPr marL="457200" indent="-457200" algn="just">
              <a:buFont typeface="Arial" pitchFamily="34" charset="0"/>
              <a:buChar char="•"/>
            </a:pPr>
            <a:r>
              <a:rPr lang="tr-TR" sz="3200" b="1" dirty="0" smtClean="0">
                <a:solidFill>
                  <a:srgbClr val="FF0000"/>
                </a:solidFill>
              </a:rPr>
              <a:t> </a:t>
            </a:r>
            <a:r>
              <a:rPr lang="tr-TR" sz="3200" b="1" dirty="0">
                <a:solidFill>
                  <a:srgbClr val="FF0000"/>
                </a:solidFill>
              </a:rPr>
              <a:t>3 boyutlu olan şekli Pascal piramidi veya Paskal dörtyüzlüsü olarak anılırken diğer genel şekilli olanları Pascal basitleştirilmişleri olarak anılır</a:t>
            </a:r>
            <a:r>
              <a:rPr lang="tr-TR" sz="3200" b="1" dirty="0" smtClean="0">
                <a:solidFill>
                  <a:srgbClr val="FF0000"/>
                </a:solidFill>
              </a:rPr>
              <a:t>.</a:t>
            </a:r>
          </a:p>
          <a:p>
            <a:pPr marL="457200" indent="-457200" algn="just">
              <a:buFont typeface="Arial" pitchFamily="34" charset="0"/>
              <a:buChar char="•"/>
            </a:pPr>
            <a:r>
              <a:rPr lang="tr-TR" sz="3200" b="1" dirty="0" smtClean="0">
                <a:solidFill>
                  <a:srgbClr val="FF0000"/>
                </a:solidFill>
              </a:rPr>
              <a:t> </a:t>
            </a:r>
            <a:r>
              <a:rPr lang="tr-TR" sz="3200" b="1" dirty="0">
                <a:solidFill>
                  <a:srgbClr val="FF0000"/>
                </a:solidFill>
              </a:rPr>
              <a:t>Pascal'ın bu üçgeni, olasılıklar kuramında da ustalıkla kullanılır</a:t>
            </a:r>
            <a:r>
              <a:rPr lang="tr-TR" sz="3200" b="1" dirty="0" smtClean="0">
                <a:solidFill>
                  <a:srgbClr val="FF0000"/>
                </a:solidFill>
              </a:rPr>
              <a:t>.</a:t>
            </a:r>
          </a:p>
          <a:p>
            <a:pPr marL="457200" indent="-457200" algn="just">
              <a:buFont typeface="Arial" pitchFamily="34" charset="0"/>
              <a:buChar char="•"/>
            </a:pPr>
            <a:r>
              <a:rPr lang="tr-TR" sz="3200" b="1" dirty="0" smtClean="0">
                <a:solidFill>
                  <a:srgbClr val="FF0000"/>
                </a:solidFill>
              </a:rPr>
              <a:t> </a:t>
            </a:r>
            <a:r>
              <a:rPr lang="tr-TR" sz="3200" b="1" dirty="0">
                <a:solidFill>
                  <a:srgbClr val="FF0000"/>
                </a:solidFill>
              </a:rPr>
              <a:t>Bu üçgen, biyolojideki uygulamalar, matematik, istatistik ve pek çok modern fizik konularında uygulama </a:t>
            </a:r>
            <a:r>
              <a:rPr lang="tr-TR" sz="3200" b="1" dirty="0" smtClean="0">
                <a:solidFill>
                  <a:srgbClr val="FF0000"/>
                </a:solidFill>
              </a:rPr>
              <a:t>alanı da bulur</a:t>
            </a:r>
            <a:r>
              <a:rPr lang="tr-TR" sz="3200" b="1" dirty="0">
                <a:solidFill>
                  <a:srgbClr val="FF0000"/>
                </a:solidFill>
              </a:rPr>
              <a:t>.</a:t>
            </a:r>
            <a:r>
              <a:rPr lang="tr-TR" dirty="0"/>
              <a:t/>
            </a:r>
            <a:br>
              <a:rPr lang="tr-TR" dirty="0"/>
            </a:br>
            <a:endParaRPr lang="tr-TR" dirty="0"/>
          </a:p>
        </p:txBody>
      </p:sp>
    </p:spTree>
    <p:extLst>
      <p:ext uri="{BB962C8B-B14F-4D97-AF65-F5344CB8AC3E}">
        <p14:creationId xmlns:p14="http://schemas.microsoft.com/office/powerpoint/2010/main" val="422988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0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476672"/>
            <a:ext cx="9144000" cy="2308324"/>
          </a:xfrm>
          <a:prstGeom prst="rect">
            <a:avLst/>
          </a:prstGeom>
        </p:spPr>
        <p:txBody>
          <a:bodyPr wrap="square">
            <a:spAutoFit/>
          </a:bodyPr>
          <a:lstStyle/>
          <a:p>
            <a:pPr marL="571500" indent="-571500">
              <a:buFont typeface="Wingdings" pitchFamily="2" charset="2"/>
              <a:buChar char="v"/>
            </a:pPr>
            <a:r>
              <a:rPr lang="tr-TR" sz="3600" dirty="0"/>
              <a:t>Pascal'ın bu üçgeni, daha sonraki yıllarda çok kullanıldı. Özellikle seri açılımları ve binom açılımı bu yöntemle kolaylıkla </a:t>
            </a:r>
            <a:r>
              <a:rPr lang="tr-TR" sz="3600" dirty="0" smtClean="0"/>
              <a:t>bulunur.</a:t>
            </a:r>
            <a:endParaRPr lang="tr-TR" sz="3600" dirty="0"/>
          </a:p>
        </p:txBody>
      </p:sp>
      <p:pic>
        <p:nvPicPr>
          <p:cNvPr id="3074" name="Picture 2" descr="220px-PascalTriangleAnimated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708920"/>
            <a:ext cx="5976664"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66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220px-Pascal's_Barrel.png"/>
          <p:cNvPicPr>
            <a:picLocks noChangeAspect="1" noChangeArrowheads="1"/>
          </p:cNvPicPr>
          <p:nvPr/>
        </p:nvPicPr>
        <p:blipFill>
          <a:blip r:embed="rId2"/>
          <a:srcRect/>
          <a:stretch>
            <a:fillRect/>
          </a:stretch>
        </p:blipFill>
        <p:spPr bwMode="auto">
          <a:xfrm>
            <a:off x="1214414" y="714356"/>
            <a:ext cx="6215106" cy="57864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images.jpg"/>
          <p:cNvPicPr>
            <a:picLocks noChangeAspect="1" noChangeArrowheads="1"/>
          </p:cNvPicPr>
          <p:nvPr/>
        </p:nvPicPr>
        <p:blipFill>
          <a:blip r:embed="rId2"/>
          <a:srcRect/>
          <a:stretch>
            <a:fillRect/>
          </a:stretch>
        </p:blipFill>
        <p:spPr bwMode="auto">
          <a:xfrm>
            <a:off x="785786" y="2538413"/>
            <a:ext cx="7429552" cy="3605231"/>
          </a:xfrm>
          <a:prstGeom prst="rect">
            <a:avLst/>
          </a:prstGeom>
          <a:noFill/>
        </p:spPr>
      </p:pic>
      <p:sp>
        <p:nvSpPr>
          <p:cNvPr id="3" name="2 Metin kutusu"/>
          <p:cNvSpPr txBox="1"/>
          <p:nvPr/>
        </p:nvSpPr>
        <p:spPr>
          <a:xfrm>
            <a:off x="785786" y="1500174"/>
            <a:ext cx="8060796" cy="646331"/>
          </a:xfrm>
          <a:prstGeom prst="rect">
            <a:avLst/>
          </a:prstGeom>
          <a:noFill/>
        </p:spPr>
        <p:txBody>
          <a:bodyPr wrap="square" rtlCol="0">
            <a:spAutoFit/>
          </a:bodyPr>
          <a:lstStyle/>
          <a:p>
            <a:pPr algn="ctr"/>
            <a:r>
              <a:rPr lang="tr-TR" dirty="0" smtClean="0"/>
              <a:t>BİR RİVAYETE GÖRE  PASKAL ÜÇGENİ ASLINDA </a:t>
            </a:r>
          </a:p>
          <a:p>
            <a:pPr algn="ctr"/>
            <a:r>
              <a:rPr lang="tr-TR" dirty="0" smtClean="0"/>
              <a:t>ÖMER HAYYAM A AİTTİR.</a:t>
            </a:r>
            <a:endParaRPr lang="tr-TR"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57630" y="2967335"/>
            <a:ext cx="6428748" cy="923330"/>
          </a:xfrm>
          <a:prstGeom prst="rect">
            <a:avLst/>
          </a:prstGeom>
          <a:noFill/>
        </p:spPr>
        <p:txBody>
          <a:bodyPr wrap="none" lIns="91440" tIns="45720" rIns="91440" bIns="45720">
            <a:spAutoFit/>
            <a:scene3d>
              <a:camera prst="orthographicFront"/>
              <a:lightRig rig="threePt" dir="t"/>
            </a:scene3d>
            <a:sp3d extrusionH="57150">
              <a:bevelT w="38100" h="38100" prst="relaxedInset"/>
            </a:sp3d>
          </a:bodyPr>
          <a:lstStyle/>
          <a:p>
            <a:pPr algn="ctr"/>
            <a:r>
              <a:rPr lang="tr-TR"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300" endPos="45500" dir="5400000" sy="-100000" algn="bl" rotWithShape="0"/>
                </a:effectLst>
              </a:rPr>
              <a:t>THALES TEOREMİ</a:t>
            </a:r>
            <a:endParaRPr lang="tr-T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300" endPos="45500" dir="5400000" sy="-100000" algn="bl" rotWithShape="0"/>
              </a:effectLst>
            </a:endParaRPr>
          </a:p>
        </p:txBody>
      </p:sp>
    </p:spTree>
    <p:extLst>
      <p:ext uri="{BB962C8B-B14F-4D97-AF65-F5344CB8AC3E}">
        <p14:creationId xmlns:p14="http://schemas.microsoft.com/office/powerpoint/2010/main" val="5691155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428736"/>
            <a:ext cx="9144000" cy="4893647"/>
          </a:xfrm>
          <a:prstGeom prst="rect">
            <a:avLst/>
          </a:prstGeom>
        </p:spPr>
        <p:txBody>
          <a:bodyPr wrap="square">
            <a:spAutoFit/>
          </a:bodyPr>
          <a:lstStyle/>
          <a:p>
            <a:pPr>
              <a:buFont typeface="Wingdings" pitchFamily="2" charset="2"/>
              <a:buChar char="v"/>
            </a:pPr>
            <a:r>
              <a:rPr lang="tr-TR" sz="2400" b="1" dirty="0">
                <a:solidFill>
                  <a:srgbClr val="000000"/>
                </a:solidFill>
                <a:latin typeface="Tahoma"/>
                <a:ea typeface="Times New Roman"/>
              </a:rPr>
              <a:t>Bugün, </a:t>
            </a:r>
            <a:r>
              <a:rPr lang="tr-TR" sz="2400" b="1" dirty="0" err="1">
                <a:solidFill>
                  <a:srgbClr val="000000"/>
                </a:solidFill>
                <a:latin typeface="Tahoma"/>
                <a:ea typeface="Times New Roman"/>
              </a:rPr>
              <a:t>Thales</a:t>
            </a:r>
            <a:r>
              <a:rPr lang="tr-TR" sz="2400" b="1" dirty="0">
                <a:solidFill>
                  <a:srgbClr val="000000"/>
                </a:solidFill>
                <a:latin typeface="Tahoma"/>
                <a:ea typeface="Times New Roman"/>
              </a:rPr>
              <a:t> Teoremi olarak bilinen teoremin varlığı, </a:t>
            </a:r>
            <a:r>
              <a:rPr lang="tr-TR" sz="2400" b="1" dirty="0" err="1">
                <a:solidFill>
                  <a:srgbClr val="000000"/>
                </a:solidFill>
                <a:latin typeface="Tahoma"/>
                <a:ea typeface="Times New Roman"/>
              </a:rPr>
              <a:t>Thales'ten</a:t>
            </a:r>
            <a:r>
              <a:rPr lang="tr-TR" sz="2400" b="1" dirty="0">
                <a:solidFill>
                  <a:srgbClr val="000000"/>
                </a:solidFill>
                <a:latin typeface="Tahoma"/>
                <a:ea typeface="Times New Roman"/>
              </a:rPr>
              <a:t> (batı felsefesinin ilk filozofu) 1700 yıl ve </a:t>
            </a:r>
            <a:r>
              <a:rPr lang="tr-TR" sz="2400" b="1" dirty="0" err="1">
                <a:solidFill>
                  <a:srgbClr val="000000"/>
                </a:solidFill>
                <a:latin typeface="Tahoma"/>
                <a:ea typeface="Times New Roman"/>
              </a:rPr>
              <a:t>Öklid'ten</a:t>
            </a:r>
            <a:r>
              <a:rPr lang="tr-TR" sz="2400" b="1" dirty="0">
                <a:solidFill>
                  <a:srgbClr val="000000"/>
                </a:solidFill>
                <a:latin typeface="Tahoma"/>
                <a:ea typeface="Times New Roman"/>
              </a:rPr>
              <a:t> 2000 yıl kadar önce biliniyordu. </a:t>
            </a:r>
            <a:r>
              <a:rPr lang="tr-TR" sz="2400" b="1" dirty="0" smtClean="0">
                <a:solidFill>
                  <a:srgbClr val="000000"/>
                </a:solidFill>
                <a:latin typeface="Tahoma"/>
                <a:ea typeface="Times New Roman"/>
              </a:rPr>
              <a:t>                                                          Bu </a:t>
            </a:r>
            <a:r>
              <a:rPr lang="tr-TR" sz="2400" b="1" dirty="0">
                <a:solidFill>
                  <a:srgbClr val="000000"/>
                </a:solidFill>
                <a:latin typeface="Tahoma"/>
                <a:ea typeface="Times New Roman"/>
              </a:rPr>
              <a:t>teoremlerin, Öklid tarafından bilindiğini ve Elementler adlı eserinin, 6. ve 8. teoremler olarak açıklandığını yazar. Kaynaklardan şu sonucu çıkarmaktayız. Bugünkü klasik geometri veya Eski Yunan geometrisinin temsilcileri olarak görülen, </a:t>
            </a:r>
            <a:r>
              <a:rPr lang="tr-TR" sz="2400" b="1" dirty="0" err="1">
                <a:solidFill>
                  <a:srgbClr val="000000"/>
                </a:solidFill>
                <a:latin typeface="Tahoma"/>
                <a:ea typeface="Times New Roman"/>
              </a:rPr>
              <a:t>Thales</a:t>
            </a:r>
            <a:r>
              <a:rPr lang="tr-TR" sz="2400" b="1" dirty="0">
                <a:solidFill>
                  <a:srgbClr val="000000"/>
                </a:solidFill>
                <a:latin typeface="Tahoma"/>
                <a:ea typeface="Times New Roman"/>
              </a:rPr>
              <a:t>, Pisagor ve Öklid'e dayalı geometri bilgilerinin temelinde Mezopotamya matematiği bulunmaktadır. Başka bir ifade ile Mezopotamyalılar tarafından, bu geometri bilgileri, eski Yunan matematikçilerinden, çok önceki yıllarda bilinmekte olduğu anlaşılmaktadır.</a:t>
            </a:r>
            <a:endParaRPr lang="tr-TR" sz="2400" dirty="0"/>
          </a:p>
        </p:txBody>
      </p:sp>
    </p:spTree>
    <p:extLst>
      <p:ext uri="{BB962C8B-B14F-4D97-AF65-F5344CB8AC3E}">
        <p14:creationId xmlns:p14="http://schemas.microsoft.com/office/powerpoint/2010/main" val="232090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571604" y="1357298"/>
            <a:ext cx="6858048" cy="2677656"/>
          </a:xfrm>
          <a:prstGeom prst="rect">
            <a:avLst/>
          </a:prstGeom>
        </p:spPr>
        <p:txBody>
          <a:bodyPr wrap="square">
            <a:spAutoFit/>
          </a:bodyPr>
          <a:lstStyle/>
          <a:p>
            <a:pPr marL="342900" indent="-342900">
              <a:buFont typeface="Wingdings" pitchFamily="2" charset="2"/>
              <a:buChar char="Ø"/>
            </a:pPr>
            <a:r>
              <a:rPr lang="tr-TR" sz="2400" b="1" dirty="0">
                <a:solidFill>
                  <a:srgbClr val="FF0000"/>
                </a:solidFill>
              </a:rPr>
              <a:t>Pisagor'dan on iki yüzyıl önce, bu gibi sayılara ait özellikleri bilen </a:t>
            </a:r>
            <a:r>
              <a:rPr lang="tr-TR" sz="2400" b="1" dirty="0" err="1">
                <a:solidFill>
                  <a:srgbClr val="FF0000"/>
                </a:solidFill>
              </a:rPr>
              <a:t>Mezopotamyalılar'ın</a:t>
            </a:r>
            <a:r>
              <a:rPr lang="tr-TR" sz="2400" b="1" dirty="0">
                <a:solidFill>
                  <a:srgbClr val="FF0000"/>
                </a:solidFill>
              </a:rPr>
              <a:t> soyut aritmetik problemlerine dayanarak, sayılar teorisi esasları üzerinde zihni bir merak aşamasına varmış oldukları anlaşılmaktadır.</a:t>
            </a:r>
            <a:br>
              <a:rPr lang="tr-TR" sz="2400" b="1" dirty="0">
                <a:solidFill>
                  <a:srgbClr val="FF0000"/>
                </a:solidFill>
              </a:rPr>
            </a:br>
            <a:endParaRPr lang="tr-TR" sz="2400" dirty="0">
              <a:solidFill>
                <a:srgbClr val="FF0000"/>
              </a:solidFill>
            </a:endParaRPr>
          </a:p>
        </p:txBody>
      </p:sp>
      <p:sp>
        <p:nvSpPr>
          <p:cNvPr id="6" name="5 Dikdörtgen"/>
          <p:cNvSpPr/>
          <p:nvPr/>
        </p:nvSpPr>
        <p:spPr>
          <a:xfrm>
            <a:off x="1571604" y="4572008"/>
            <a:ext cx="6429420" cy="1569660"/>
          </a:xfrm>
          <a:prstGeom prst="rect">
            <a:avLst/>
          </a:prstGeom>
        </p:spPr>
        <p:txBody>
          <a:bodyPr wrap="square">
            <a:spAutoFit/>
          </a:bodyPr>
          <a:lstStyle/>
          <a:p>
            <a:pPr marL="342900" indent="-342900">
              <a:buFont typeface="Wingdings" pitchFamily="2" charset="2"/>
              <a:buChar char="Ø"/>
            </a:pPr>
            <a:r>
              <a:rPr lang="tr-TR" sz="2400" b="1" dirty="0">
                <a:solidFill>
                  <a:srgbClr val="FF0000"/>
                </a:solidFill>
              </a:rPr>
              <a:t>Mezopotamya geometrisi hakkında bir fikir vermek üzere, düzgün olmayan şekillerin alanlarının nasıl bulunduğu hakkında bir resim aşağıda göstermiştir</a:t>
            </a:r>
            <a:endParaRPr lang="tr-TR"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125" autoRev="1" fill="hold">
                                          <p:stCondLst>
                                            <p:cond delay="0"/>
                                          </p:stCondLst>
                                        </p:cTn>
                                        <p:tgtEl>
                                          <p:spTgt spid="5">
                                            <p:txEl>
                                              <p:pRg st="0" end="0"/>
                                            </p:txEl>
                                          </p:spTgt>
                                        </p:tgtEl>
                                        <p:attrNameLst>
                                          <p:attrName>ppt_w</p:attrName>
                                        </p:attrNameLst>
                                      </p:cBhvr>
                                    </p:anim>
                                    <p:anim by="(#ppt_w*0.50)" calcmode="lin" valueType="num">
                                      <p:cBhvr>
                                        <p:cTn id="8" dur="125" decel="50000" autoRev="1" fill="hold">
                                          <p:stCondLst>
                                            <p:cond delay="0"/>
                                          </p:stCondLst>
                                        </p:cTn>
                                        <p:tgtEl>
                                          <p:spTgt spid="5">
                                            <p:txEl>
                                              <p:pRg st="0" end="0"/>
                                            </p:txEl>
                                          </p:spTgt>
                                        </p:tgtEl>
                                        <p:attrNameLst>
                                          <p:attrName>ppt_x</p:attrName>
                                        </p:attrNameLst>
                                      </p:cBhvr>
                                    </p:anim>
                                    <p:anim from="(-#ppt_h/2)" to="(#ppt_y)" calcmode="lin" valueType="num">
                                      <p:cBhvr>
                                        <p:cTn id="9" dur="250" fill="hold">
                                          <p:stCondLst>
                                            <p:cond delay="0"/>
                                          </p:stCondLst>
                                        </p:cTn>
                                        <p:tgtEl>
                                          <p:spTgt spid="5">
                                            <p:txEl>
                                              <p:pRg st="0" end="0"/>
                                            </p:txEl>
                                          </p:spTgt>
                                        </p:tgtEl>
                                        <p:attrNameLst>
                                          <p:attrName>ppt_y</p:attrName>
                                        </p:attrNameLst>
                                      </p:cBhvr>
                                    </p:anim>
                                    <p:animRot by="21600000">
                                      <p:cBhvr>
                                        <p:cTn id="10" dur="250" fill="hold">
                                          <p:stCondLst>
                                            <p:cond delay="0"/>
                                          </p:stCondLst>
                                        </p:cTn>
                                        <p:tgtEl>
                                          <p:spTgt spid="5">
                                            <p:txEl>
                                              <p:pRg st="0" end="0"/>
                                            </p:txEl>
                                          </p:spTgt>
                                        </p:tgtEl>
                                        <p:attrNameLst>
                                          <p:attrName>r</p:attrName>
                                        </p:attrNameLst>
                                      </p:cBhvr>
                                    </p:animRot>
                                  </p:childTnLst>
                                </p:cTn>
                              </p:par>
                            </p:childTnLst>
                          </p:cTn>
                        </p:par>
                        <p:par>
                          <p:cTn id="11" fill="hold">
                            <p:stCondLst>
                              <p:cond delay="5200"/>
                            </p:stCondLst>
                            <p:childTnLst>
                              <p:par>
                                <p:cTn id="12" presetID="56" presetClass="entr" presetSubtype="0" fill="hold" grpId="0" nodeType="afterEffect">
                                  <p:stCondLst>
                                    <p:cond delay="1000"/>
                                  </p:stCondLst>
                                  <p:iterate type="lt">
                                    <p:tmPct val="10000"/>
                                  </p:iterate>
                                  <p:childTnLst>
                                    <p:set>
                                      <p:cBhvr>
                                        <p:cTn id="13" dur="1" fill="hold">
                                          <p:stCondLst>
                                            <p:cond delay="0"/>
                                          </p:stCondLst>
                                        </p:cTn>
                                        <p:tgtEl>
                                          <p:spTgt spid="6"/>
                                        </p:tgtEl>
                                        <p:attrNameLst>
                                          <p:attrName>style.visibility</p:attrName>
                                        </p:attrNameLst>
                                      </p:cBhvr>
                                      <p:to>
                                        <p:strVal val="visible"/>
                                      </p:to>
                                    </p:set>
                                    <p:anim by="(-#ppt_w*2)" calcmode="lin" valueType="num">
                                      <p:cBhvr rctx="PPT">
                                        <p:cTn id="14" dur="125" autoRev="1" fill="hold">
                                          <p:stCondLst>
                                            <p:cond delay="0"/>
                                          </p:stCondLst>
                                        </p:cTn>
                                        <p:tgtEl>
                                          <p:spTgt spid="6"/>
                                        </p:tgtEl>
                                        <p:attrNameLst>
                                          <p:attrName>ppt_w</p:attrName>
                                        </p:attrNameLst>
                                      </p:cBhvr>
                                    </p:anim>
                                    <p:anim by="(#ppt_w*0.50)" calcmode="lin" valueType="num">
                                      <p:cBhvr>
                                        <p:cTn id="15" dur="125" decel="50000" autoRev="1" fill="hold">
                                          <p:stCondLst>
                                            <p:cond delay="0"/>
                                          </p:stCondLst>
                                        </p:cTn>
                                        <p:tgtEl>
                                          <p:spTgt spid="6"/>
                                        </p:tgtEl>
                                        <p:attrNameLst>
                                          <p:attrName>ppt_x</p:attrName>
                                        </p:attrNameLst>
                                      </p:cBhvr>
                                    </p:anim>
                                    <p:anim from="(-#ppt_h/2)" to="(#ppt_y)" calcmode="lin" valueType="num">
                                      <p:cBhvr>
                                        <p:cTn id="16" dur="250" fill="hold">
                                          <p:stCondLst>
                                            <p:cond delay="0"/>
                                          </p:stCondLst>
                                        </p:cTn>
                                        <p:tgtEl>
                                          <p:spTgt spid="6"/>
                                        </p:tgtEl>
                                        <p:attrNameLst>
                                          <p:attrName>ppt_y</p:attrName>
                                        </p:attrNameLst>
                                      </p:cBhvr>
                                    </p:anim>
                                    <p:animRot by="21600000">
                                      <p:cBhvr>
                                        <p:cTn id="17" dur="25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285860"/>
            <a:ext cx="9144000" cy="4154984"/>
          </a:xfrm>
          <a:prstGeom prst="rect">
            <a:avLst/>
          </a:prstGeom>
        </p:spPr>
        <p:txBody>
          <a:bodyPr wrap="square">
            <a:spAutoFit/>
          </a:bodyPr>
          <a:lstStyle/>
          <a:p>
            <a:pPr>
              <a:buFont typeface="Wingdings" pitchFamily="2" charset="2"/>
              <a:buChar char="Ø"/>
            </a:pPr>
            <a:r>
              <a:rPr lang="tr-TR" sz="2400" b="1" dirty="0" err="1">
                <a:solidFill>
                  <a:srgbClr val="FF0000"/>
                </a:solidFill>
                <a:latin typeface="Tahoma"/>
                <a:ea typeface="Times New Roman"/>
              </a:rPr>
              <a:t>Thales’e</a:t>
            </a:r>
            <a:r>
              <a:rPr lang="tr-TR" sz="2400" b="1" dirty="0">
                <a:solidFill>
                  <a:srgbClr val="FF0000"/>
                </a:solidFill>
                <a:latin typeface="Tahoma"/>
                <a:ea typeface="Times New Roman"/>
              </a:rPr>
              <a:t> </a:t>
            </a:r>
            <a:r>
              <a:rPr lang="tr-TR" sz="2400" b="1" dirty="0" err="1">
                <a:solidFill>
                  <a:srgbClr val="FF0000"/>
                </a:solidFill>
                <a:latin typeface="Tahoma"/>
                <a:ea typeface="Times New Roman"/>
              </a:rPr>
              <a:t>atfolunan</a:t>
            </a:r>
            <a:r>
              <a:rPr lang="tr-TR" sz="2400" b="1" dirty="0">
                <a:solidFill>
                  <a:srgbClr val="FF0000"/>
                </a:solidFill>
                <a:latin typeface="Tahoma"/>
                <a:ea typeface="Times New Roman"/>
              </a:rPr>
              <a:t> bilgiler, aslında, Mezopotamya geometrisine dayanmaktadır. O bilgiler şunlardır:</a:t>
            </a:r>
            <a:br>
              <a:rPr lang="tr-TR" sz="2400" b="1" dirty="0">
                <a:solidFill>
                  <a:srgbClr val="FF0000"/>
                </a:solidFill>
                <a:latin typeface="Tahoma"/>
                <a:ea typeface="Times New Roman"/>
              </a:rPr>
            </a:br>
            <a:r>
              <a:rPr lang="tr-TR" sz="2400" b="1" dirty="0">
                <a:solidFill>
                  <a:srgbClr val="FF0000"/>
                </a:solidFill>
                <a:latin typeface="Tahoma"/>
                <a:ea typeface="Times New Roman"/>
              </a:rPr>
              <a:t/>
            </a:r>
            <a:br>
              <a:rPr lang="tr-TR" sz="2400" b="1" dirty="0">
                <a:solidFill>
                  <a:srgbClr val="FF0000"/>
                </a:solidFill>
                <a:latin typeface="Tahoma"/>
                <a:ea typeface="Times New Roman"/>
              </a:rPr>
            </a:br>
            <a:r>
              <a:rPr lang="tr-TR" sz="2400" b="1" dirty="0">
                <a:solidFill>
                  <a:srgbClr val="FF0000"/>
                </a:solidFill>
                <a:latin typeface="Tahoma"/>
                <a:ea typeface="Times New Roman"/>
              </a:rPr>
              <a:t>1. </a:t>
            </a:r>
            <a:r>
              <a:rPr lang="tr-TR" sz="2400" b="1" dirty="0" err="1">
                <a:solidFill>
                  <a:srgbClr val="FF0000"/>
                </a:solidFill>
                <a:latin typeface="Tahoma"/>
                <a:ea typeface="Times New Roman"/>
              </a:rPr>
              <a:t>Thales</a:t>
            </a:r>
            <a:r>
              <a:rPr lang="tr-TR" sz="2400" b="1" dirty="0">
                <a:solidFill>
                  <a:srgbClr val="FF0000"/>
                </a:solidFill>
                <a:latin typeface="Tahoma"/>
                <a:ea typeface="Times New Roman"/>
              </a:rPr>
              <a:t> Teoremi:</a:t>
            </a:r>
            <a:br>
              <a:rPr lang="tr-TR" sz="2400" b="1" dirty="0">
                <a:solidFill>
                  <a:srgbClr val="FF0000"/>
                </a:solidFill>
                <a:latin typeface="Tahoma"/>
                <a:ea typeface="Times New Roman"/>
              </a:rPr>
            </a:br>
            <a:r>
              <a:rPr lang="tr-TR" sz="2400" b="1" dirty="0">
                <a:solidFill>
                  <a:srgbClr val="FF0000"/>
                </a:solidFill>
                <a:latin typeface="Tahoma"/>
                <a:ea typeface="Times New Roman"/>
              </a:rPr>
              <a:t>a. Benzer dik üçgenlerde (veya iki üçgenin açıları eşitse) kenar uzunlukları oranları eşittir (Öklid, Geometrinin Unsurları, VI, 4) </a:t>
            </a:r>
            <a:br>
              <a:rPr lang="tr-TR" sz="2400" b="1" dirty="0">
                <a:solidFill>
                  <a:srgbClr val="FF0000"/>
                </a:solidFill>
                <a:latin typeface="Tahoma"/>
                <a:ea typeface="Times New Roman"/>
              </a:rPr>
            </a:br>
            <a:r>
              <a:rPr lang="tr-TR" sz="2400" b="1" dirty="0">
                <a:solidFill>
                  <a:srgbClr val="FF0000"/>
                </a:solidFill>
                <a:latin typeface="Tahoma"/>
                <a:ea typeface="Times New Roman"/>
              </a:rPr>
              <a:t>b. Bir dik üçgende, dik açının tepe noktasından hipotenüse indirilen dikmenin iki tarafında kalan iki üçgen birbirine ve asıl üçgene benzer üçgenlerdir (Öklid, Geometrinin Unsurları, VI, 8</a:t>
            </a:r>
            <a:r>
              <a:rPr lang="tr-TR" sz="2400" b="1" dirty="0" smtClean="0">
                <a:solidFill>
                  <a:srgbClr val="FF0000"/>
                </a:solidFill>
                <a:latin typeface="Tahoma"/>
                <a:ea typeface="Times New Roman"/>
              </a:rPr>
              <a:t>)</a:t>
            </a:r>
            <a:endParaRPr lang="tr-TR" sz="2400" b="1" dirty="0">
              <a:solidFill>
                <a:srgbClr val="FF0000"/>
              </a:solidFill>
            </a:endParaRPr>
          </a:p>
        </p:txBody>
      </p:sp>
    </p:spTree>
    <p:extLst>
      <p:ext uri="{BB962C8B-B14F-4D97-AF65-F5344CB8AC3E}">
        <p14:creationId xmlns:p14="http://schemas.microsoft.com/office/powerpoint/2010/main" val="337860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1214422"/>
            <a:ext cx="9144000" cy="5262979"/>
          </a:xfrm>
          <a:prstGeom prst="rect">
            <a:avLst/>
          </a:prstGeom>
        </p:spPr>
        <p:txBody>
          <a:bodyPr wrap="square">
            <a:spAutoFit/>
          </a:bodyPr>
          <a:lstStyle/>
          <a:p>
            <a:r>
              <a:rPr lang="tr-TR" sz="2400" b="1" dirty="0">
                <a:solidFill>
                  <a:srgbClr val="000000"/>
                </a:solidFill>
                <a:latin typeface="Tahoma"/>
                <a:ea typeface="Times New Roman"/>
              </a:rPr>
              <a:t>2. Çapı gören çevre açısı bir dik açıdır. Çap, çemberi iki eşit kısma böler.</a:t>
            </a:r>
            <a:br>
              <a:rPr lang="tr-TR" sz="2400" b="1" dirty="0">
                <a:solidFill>
                  <a:srgbClr val="000000"/>
                </a:solidFill>
                <a:latin typeface="Tahoma"/>
                <a:ea typeface="Times New Roman"/>
              </a:rPr>
            </a:br>
            <a:r>
              <a:rPr lang="tr-TR" sz="2400" b="1" dirty="0">
                <a:solidFill>
                  <a:srgbClr val="000000"/>
                </a:solidFill>
                <a:latin typeface="Tahoma"/>
                <a:ea typeface="Times New Roman"/>
              </a:rPr>
              <a:t/>
            </a:r>
            <a:br>
              <a:rPr lang="tr-TR" sz="2400" b="1" dirty="0">
                <a:solidFill>
                  <a:srgbClr val="000000"/>
                </a:solidFill>
                <a:latin typeface="Tahoma"/>
                <a:ea typeface="Times New Roman"/>
              </a:rPr>
            </a:br>
            <a:r>
              <a:rPr lang="tr-TR" sz="2400" b="1" dirty="0">
                <a:solidFill>
                  <a:srgbClr val="000000"/>
                </a:solidFill>
                <a:latin typeface="Tahoma"/>
                <a:ea typeface="Times New Roman"/>
              </a:rPr>
              <a:t>3. Bir ikizkenar üçgende, taban açılarının eğimleri eşittir. </a:t>
            </a:r>
            <a:br>
              <a:rPr lang="tr-TR" sz="2400" b="1" dirty="0">
                <a:solidFill>
                  <a:srgbClr val="000000"/>
                </a:solidFill>
                <a:latin typeface="Tahoma"/>
                <a:ea typeface="Times New Roman"/>
              </a:rPr>
            </a:br>
            <a:r>
              <a:rPr lang="tr-TR" sz="2400" b="1" dirty="0">
                <a:solidFill>
                  <a:srgbClr val="000000"/>
                </a:solidFill>
                <a:latin typeface="Tahoma"/>
                <a:ea typeface="Times New Roman"/>
              </a:rPr>
              <a:t/>
            </a:r>
            <a:br>
              <a:rPr lang="tr-TR" sz="2400" b="1" dirty="0">
                <a:solidFill>
                  <a:srgbClr val="000000"/>
                </a:solidFill>
                <a:latin typeface="Tahoma"/>
                <a:ea typeface="Times New Roman"/>
              </a:rPr>
            </a:br>
            <a:r>
              <a:rPr lang="tr-TR" sz="2400" b="1" dirty="0">
                <a:solidFill>
                  <a:srgbClr val="000000"/>
                </a:solidFill>
                <a:latin typeface="Tahoma"/>
                <a:ea typeface="Times New Roman"/>
              </a:rPr>
              <a:t>4. </a:t>
            </a:r>
            <a:r>
              <a:rPr lang="tr-TR" sz="2400" b="1" dirty="0" err="1">
                <a:solidFill>
                  <a:srgbClr val="000000"/>
                </a:solidFill>
                <a:latin typeface="Tahoma"/>
                <a:ea typeface="Times New Roman"/>
              </a:rPr>
              <a:t>Thales</a:t>
            </a:r>
            <a:r>
              <a:rPr lang="tr-TR" sz="2400" b="1" dirty="0">
                <a:solidFill>
                  <a:srgbClr val="000000"/>
                </a:solidFill>
                <a:latin typeface="Tahoma"/>
                <a:ea typeface="Times New Roman"/>
              </a:rPr>
              <a:t>, tıpkı Mezopotamya’da olduğu gibi, açı yerine, ancak dik açıya dayanarak, eğimleri göz önünde bulundurmuştur; ve, ‘eşit </a:t>
            </a:r>
            <a:r>
              <a:rPr lang="tr-TR" sz="2400" b="1" dirty="0" err="1">
                <a:solidFill>
                  <a:srgbClr val="000000"/>
                </a:solidFill>
                <a:latin typeface="Tahoma"/>
                <a:ea typeface="Times New Roman"/>
              </a:rPr>
              <a:t>açılar’a</a:t>
            </a:r>
            <a:r>
              <a:rPr lang="tr-TR" sz="2400" b="1" dirty="0">
                <a:solidFill>
                  <a:srgbClr val="000000"/>
                </a:solidFill>
                <a:latin typeface="Tahoma"/>
                <a:ea typeface="Times New Roman"/>
              </a:rPr>
              <a:t> ‘benzer açılar’ adını vermiştir; dairede ise çapı gören dik açıyı söz konusu etmiştir; ikizkenar üçgende ‘taban açılarının eşitliği’ yerine ‘taban açılarının eğimlerinin eşitliğini düşünmüştür. Ters açıların eşit olduğunu fark etmiştir.</a:t>
            </a:r>
            <a:br>
              <a:rPr lang="tr-TR" sz="2400" b="1" dirty="0">
                <a:solidFill>
                  <a:srgbClr val="000000"/>
                </a:solidFill>
                <a:latin typeface="Tahoma"/>
                <a:ea typeface="Times New Roman"/>
              </a:rPr>
            </a:br>
            <a:r>
              <a:rPr lang="tr-TR" sz="2400" b="1" dirty="0">
                <a:solidFill>
                  <a:srgbClr val="000000"/>
                </a:solidFill>
                <a:latin typeface="Tahoma"/>
                <a:ea typeface="Times New Roman"/>
              </a:rPr>
              <a:t/>
            </a:r>
            <a:br>
              <a:rPr lang="tr-TR" sz="2400" b="1" dirty="0">
                <a:solidFill>
                  <a:srgbClr val="000000"/>
                </a:solidFill>
                <a:latin typeface="Tahoma"/>
                <a:ea typeface="Times New Roman"/>
              </a:rPr>
            </a:br>
            <a:r>
              <a:rPr lang="tr-TR" sz="2400" b="1" dirty="0">
                <a:solidFill>
                  <a:srgbClr val="000000"/>
                </a:solidFill>
                <a:latin typeface="Tahoma"/>
                <a:ea typeface="Times New Roman"/>
              </a:rPr>
              <a:t>5. Birer kenarı ile ikişer açıları eşit olan üçgenler eşittir. </a:t>
            </a:r>
            <a:endParaRPr lang="tr-TR" sz="2400" b="1" dirty="0"/>
          </a:p>
        </p:txBody>
      </p:sp>
    </p:spTree>
    <p:extLst>
      <p:ext uri="{BB962C8B-B14F-4D97-AF65-F5344CB8AC3E}">
        <p14:creationId xmlns:p14="http://schemas.microsoft.com/office/powerpoint/2010/main" val="6856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http://exapenta.zxq.net/0216LIQUID.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5 Dikdörtgen"/>
          <p:cNvSpPr/>
          <p:nvPr/>
        </p:nvSpPr>
        <p:spPr>
          <a:xfrm>
            <a:off x="2285984" y="0"/>
            <a:ext cx="5572164" cy="584775"/>
          </a:xfrm>
          <a:prstGeom prst="rect">
            <a:avLst/>
          </a:prstGeom>
        </p:spPr>
        <p:txBody>
          <a:bodyPr wrap="square">
            <a:spAutoFit/>
          </a:bodyPr>
          <a:lstStyle/>
          <a:p>
            <a:pPr lvl="0" algn="ctr" fontAlgn="base">
              <a:spcBef>
                <a:spcPct val="0"/>
              </a:spcBef>
              <a:spcAft>
                <a:spcPct val="0"/>
              </a:spcAft>
            </a:pPr>
            <a:r>
              <a:rPr kumimoji="0" lang="tr-TR" sz="3200"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ALTIN </a:t>
            </a:r>
            <a:r>
              <a:rPr kumimoji="0" lang="tr-TR" sz="3200" b="1" i="0" u="none" strike="noStrike" cap="none" normalizeH="0" baseline="0" dirty="0" smtClean="0">
                <a:ln>
                  <a:noFill/>
                </a:ln>
                <a:solidFill>
                  <a:srgbClr val="800000"/>
                </a:solidFill>
                <a:effectLst/>
                <a:latin typeface="Calibri" pitchFamily="34" charset="0"/>
                <a:ea typeface="Times New Roman" pitchFamily="18" charset="0"/>
                <a:cs typeface="Cambria Math" pitchFamily="18" charset="0"/>
              </a:rPr>
              <a:t>​​</a:t>
            </a:r>
            <a:r>
              <a:rPr kumimoji="0" lang="tr-TR" sz="3200" b="1" i="0" u="none" strike="noStrike" cap="none" normalizeH="0" baseline="0" dirty="0" smtClean="0">
                <a:ln>
                  <a:noFill/>
                </a:ln>
                <a:solidFill>
                  <a:srgbClr val="800000"/>
                </a:solidFill>
                <a:effectLst/>
                <a:latin typeface="Calibri" pitchFamily="34" charset="0"/>
                <a:ea typeface="Times New Roman" pitchFamily="18" charset="0"/>
                <a:cs typeface="Verdana" pitchFamily="34" charset="0"/>
              </a:rPr>
              <a:t>ÜÇGE</a:t>
            </a:r>
            <a:r>
              <a:rPr kumimoji="0" lang="tr-TR" sz="3200"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N</a:t>
            </a:r>
            <a:endParaRPr kumimoji="0" lang="tr-T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1714480" y="5715016"/>
            <a:ext cx="6715172" cy="830997"/>
          </a:xfrm>
          <a:prstGeom prst="rect">
            <a:avLst/>
          </a:prstGeom>
        </p:spPr>
        <p:txBody>
          <a:bodyPr wrap="square">
            <a:spAutoFit/>
          </a:bodyPr>
          <a:lstStyle/>
          <a:p>
            <a:pPr marL="342900" indent="-342900">
              <a:buFont typeface="Wingdings" pitchFamily="2" charset="2"/>
              <a:buChar char="v"/>
            </a:pPr>
            <a:r>
              <a:rPr lang="tr-TR" sz="2400" b="1" dirty="0" smtClean="0"/>
              <a:t>Altın oran</a:t>
            </a:r>
            <a:r>
              <a:rPr lang="tr-TR" sz="2400" b="1" dirty="0"/>
              <a:t>  (1,618033989 </a:t>
            </a:r>
            <a:r>
              <a:rPr lang="tr-TR" sz="2400" b="1" dirty="0" smtClean="0"/>
              <a:t>...) olarak </a:t>
            </a:r>
            <a:r>
              <a:rPr lang="tr-TR" sz="2400" b="1" dirty="0" err="1" smtClean="0"/>
              <a:t>fibonacci</a:t>
            </a:r>
            <a:r>
              <a:rPr lang="tr-TR" sz="2400" b="1" dirty="0" smtClean="0"/>
              <a:t> tarafından hesaplamış. </a:t>
            </a:r>
            <a:endParaRPr lang="tr-T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714356"/>
            <a:ext cx="7498080" cy="5534044"/>
          </a:xfrm>
        </p:spPr>
        <p:txBody>
          <a:bodyPr/>
          <a:lstStyle/>
          <a:p>
            <a:r>
              <a:rPr lang="tr-TR" dirty="0" smtClean="0"/>
              <a:t>İkiz kenar üçgende eş kenarların diğer kenara oranı altın orana eşit olan  üçgene altın üçgen denir.</a:t>
            </a:r>
            <a:endParaRPr lang="tr-TR" dirty="0"/>
          </a:p>
        </p:txBody>
      </p:sp>
      <p:pic>
        <p:nvPicPr>
          <p:cNvPr id="7" name="6 Resim" descr="http://exapenta.zxq.net/0210TRIA2.jpg"/>
          <p:cNvPicPr/>
          <p:nvPr/>
        </p:nvPicPr>
        <p:blipFill>
          <a:blip r:embed="rId2"/>
          <a:srcRect/>
          <a:stretch>
            <a:fillRect/>
          </a:stretch>
        </p:blipFill>
        <p:spPr bwMode="auto">
          <a:xfrm>
            <a:off x="1643042" y="2000240"/>
            <a:ext cx="6929486" cy="48577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125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exapenta.zxq.net/0211PENTA.jpg"/>
          <p:cNvPicPr/>
          <p:nvPr/>
        </p:nvPicPr>
        <p:blipFill>
          <a:blip r:embed="rId2"/>
          <a:srcRect/>
          <a:stretch>
            <a:fillRect/>
          </a:stretch>
        </p:blipFill>
        <p:spPr bwMode="auto">
          <a:xfrm>
            <a:off x="0" y="0"/>
            <a:ext cx="9144000" cy="4500570"/>
          </a:xfrm>
          <a:prstGeom prst="rect">
            <a:avLst/>
          </a:prstGeom>
          <a:noFill/>
          <a:ln w="9525">
            <a:noFill/>
            <a:miter lim="800000"/>
            <a:headEnd/>
            <a:tailEnd/>
          </a:ln>
        </p:spPr>
      </p:pic>
      <p:sp>
        <p:nvSpPr>
          <p:cNvPr id="5" name="4 Metin kutusu"/>
          <p:cNvSpPr txBox="1"/>
          <p:nvPr/>
        </p:nvSpPr>
        <p:spPr>
          <a:xfrm>
            <a:off x="0" y="4857760"/>
            <a:ext cx="9144000" cy="830997"/>
          </a:xfrm>
          <a:prstGeom prst="rect">
            <a:avLst/>
          </a:prstGeom>
          <a:noFill/>
        </p:spPr>
        <p:txBody>
          <a:bodyPr wrap="square" rtlCol="0">
            <a:spAutoFit/>
          </a:bodyPr>
          <a:lstStyle/>
          <a:p>
            <a:pPr marL="342900" indent="-342900">
              <a:buFont typeface="Wingdings" pitchFamily="2" charset="2"/>
              <a:buChar char="v"/>
            </a:pPr>
            <a:r>
              <a:rPr lang="tr-TR" sz="2400" b="1" dirty="0" err="1" smtClean="0"/>
              <a:t>Fibonaccı</a:t>
            </a:r>
            <a:r>
              <a:rPr lang="tr-TR" sz="2400" b="1" dirty="0" smtClean="0"/>
              <a:t> serisiyle düzgün beşgende altın üçgen  şekildeki gibi üçgenlere ayırarak hesaplamıştır.</a:t>
            </a:r>
            <a:endParaRPr lang="tr-TR" sz="2400" b="1" dirty="0"/>
          </a:p>
        </p:txBody>
      </p:sp>
      <p:cxnSp>
        <p:nvCxnSpPr>
          <p:cNvPr id="25" name="Düz Bağlayıcı 24"/>
          <p:cNvCxnSpPr>
            <a:stCxn id="4" idx="0"/>
          </p:cNvCxnSpPr>
          <p:nvPr/>
        </p:nvCxnSpPr>
        <p:spPr>
          <a:xfrm rot="16200000" flipH="1" flipV="1">
            <a:off x="1529628" y="1458198"/>
            <a:ext cx="4500570" cy="1584174"/>
          </a:xfrm>
          <a:prstGeom prst="line">
            <a:avLst/>
          </a:prstGeom>
        </p:spPr>
        <p:style>
          <a:lnRef idx="3">
            <a:schemeClr val="dk1"/>
          </a:lnRef>
          <a:fillRef idx="0">
            <a:schemeClr val="dk1"/>
          </a:fillRef>
          <a:effectRef idx="2">
            <a:schemeClr val="dk1"/>
          </a:effectRef>
          <a:fontRef idx="minor">
            <a:schemeClr val="tx1"/>
          </a:fontRef>
        </p:style>
      </p:cxnSp>
      <p:cxnSp>
        <p:nvCxnSpPr>
          <p:cNvPr id="27" name="Düz Bağlayıcı 26"/>
          <p:cNvCxnSpPr>
            <a:stCxn id="4" idx="0"/>
          </p:cNvCxnSpPr>
          <p:nvPr/>
        </p:nvCxnSpPr>
        <p:spPr>
          <a:xfrm rot="16200000" flipH="1">
            <a:off x="3509847" y="1062153"/>
            <a:ext cx="4500570" cy="2376264"/>
          </a:xfrm>
          <a:prstGeom prst="line">
            <a:avLst/>
          </a:prstGeom>
        </p:spPr>
        <p:style>
          <a:lnRef idx="3">
            <a:schemeClr val="dk1"/>
          </a:lnRef>
          <a:fillRef idx="0">
            <a:schemeClr val="dk1"/>
          </a:fillRef>
          <a:effectRef idx="2">
            <a:schemeClr val="dk1"/>
          </a:effectRef>
          <a:fontRef idx="minor">
            <a:schemeClr val="tx1"/>
          </a:fontRef>
        </p:style>
      </p:cxnSp>
      <p:cxnSp>
        <p:nvCxnSpPr>
          <p:cNvPr id="29" name="Düz Bağlayıcı 28"/>
          <p:cNvCxnSpPr/>
          <p:nvPr/>
        </p:nvCxnSpPr>
        <p:spPr>
          <a:xfrm>
            <a:off x="3059832" y="4500570"/>
            <a:ext cx="3888432" cy="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5"/>
                                        </p:tgtEl>
                                        <p:attrNameLst>
                                          <p:attrName>style.visibility</p:attrName>
                                        </p:attrNameLst>
                                      </p:cBhvr>
                                      <p:to>
                                        <p:strVal val="visible"/>
                                      </p:to>
                                    </p:set>
                                    <p:anim by="(-#ppt_w*2)" calcmode="lin" valueType="num">
                                      <p:cBhvr rctx="PPT">
                                        <p:cTn id="33" dur="500" autoRev="1" fill="hold">
                                          <p:stCondLst>
                                            <p:cond delay="0"/>
                                          </p:stCondLst>
                                        </p:cTn>
                                        <p:tgtEl>
                                          <p:spTgt spid="5"/>
                                        </p:tgtEl>
                                        <p:attrNameLst>
                                          <p:attrName>ppt_w</p:attrName>
                                        </p:attrNameLst>
                                      </p:cBhvr>
                                    </p:anim>
                                    <p:anim by="(#ppt_w*0.50)" calcmode="lin" valueType="num">
                                      <p:cBhvr>
                                        <p:cTn id="34" dur="500" decel="50000" autoRev="1" fill="hold">
                                          <p:stCondLst>
                                            <p:cond delay="0"/>
                                          </p:stCondLst>
                                        </p:cTn>
                                        <p:tgtEl>
                                          <p:spTgt spid="5"/>
                                        </p:tgtEl>
                                        <p:attrNameLst>
                                          <p:attrName>ppt_x</p:attrName>
                                        </p:attrNameLst>
                                      </p:cBhvr>
                                    </p:anim>
                                    <p:anim from="(-#ppt_h/2)" to="(#ppt_y)" calcmode="lin" valueType="num">
                                      <p:cBhvr>
                                        <p:cTn id="35" dur="1000" fill="hold">
                                          <p:stCondLst>
                                            <p:cond delay="0"/>
                                          </p:stCondLst>
                                        </p:cTn>
                                        <p:tgtEl>
                                          <p:spTgt spid="5"/>
                                        </p:tgtEl>
                                        <p:attrNameLst>
                                          <p:attrName>ppt_y</p:attrName>
                                        </p:attrNameLst>
                                      </p:cBhvr>
                                    </p:anim>
                                    <p:animRot by="21600000">
                                      <p:cBhvr>
                                        <p:cTn id="3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exapenta.zxq.net/0214PORT2.jpg"/>
          <p:cNvPicPr/>
          <p:nvPr/>
        </p:nvPicPr>
        <p:blipFill>
          <a:blip r:embed="rId2"/>
          <a:srcRect/>
          <a:stretch>
            <a:fillRect/>
          </a:stretch>
        </p:blipFill>
        <p:spPr bwMode="auto">
          <a:xfrm>
            <a:off x="5000628" y="0"/>
            <a:ext cx="4143372" cy="5286388"/>
          </a:xfrm>
          <a:prstGeom prst="rect">
            <a:avLst/>
          </a:prstGeom>
          <a:noFill/>
          <a:ln w="9525">
            <a:noFill/>
            <a:miter lim="800000"/>
            <a:headEnd/>
            <a:tailEnd/>
          </a:ln>
        </p:spPr>
      </p:pic>
      <p:pic>
        <p:nvPicPr>
          <p:cNvPr id="5" name="4 Resim" descr="http://exapenta.zxq.net/0214PORT1.jpg"/>
          <p:cNvPicPr/>
          <p:nvPr/>
        </p:nvPicPr>
        <p:blipFill>
          <a:blip r:embed="rId3"/>
          <a:srcRect/>
          <a:stretch>
            <a:fillRect/>
          </a:stretch>
        </p:blipFill>
        <p:spPr bwMode="auto">
          <a:xfrm>
            <a:off x="0" y="0"/>
            <a:ext cx="4929190" cy="5357826"/>
          </a:xfrm>
          <a:prstGeom prst="rect">
            <a:avLst/>
          </a:prstGeom>
          <a:noFill/>
          <a:ln w="9525">
            <a:noFill/>
            <a:miter lim="800000"/>
            <a:headEnd/>
            <a:tailEnd/>
          </a:ln>
        </p:spPr>
      </p:pic>
      <p:sp>
        <p:nvSpPr>
          <p:cNvPr id="6" name="5 Metin kutusu"/>
          <p:cNvSpPr txBox="1"/>
          <p:nvPr/>
        </p:nvSpPr>
        <p:spPr>
          <a:xfrm>
            <a:off x="1071538" y="5715016"/>
            <a:ext cx="7500990" cy="830997"/>
          </a:xfrm>
          <a:prstGeom prst="rect">
            <a:avLst/>
          </a:prstGeom>
          <a:noFill/>
        </p:spPr>
        <p:txBody>
          <a:bodyPr wrap="square" rtlCol="0">
            <a:spAutoFit/>
          </a:bodyPr>
          <a:lstStyle/>
          <a:p>
            <a:pPr marL="342900" indent="-342900">
              <a:buFont typeface="Wingdings" pitchFamily="2" charset="2"/>
              <a:buChar char="Ø"/>
            </a:pPr>
            <a:r>
              <a:rPr lang="tr-TR" sz="2400" b="1" dirty="0" smtClean="0"/>
              <a:t>Şekilde ki tarihi katedralde altın üçgenin </a:t>
            </a:r>
            <a:r>
              <a:rPr lang="tr-TR" sz="2400" b="1" dirty="0" err="1" smtClean="0"/>
              <a:t>mımarıde</a:t>
            </a:r>
            <a:r>
              <a:rPr lang="tr-TR" sz="2400" b="1" dirty="0" smtClean="0"/>
              <a:t>   </a:t>
            </a:r>
            <a:r>
              <a:rPr lang="tr-TR" sz="2400" b="1" dirty="0" err="1" smtClean="0"/>
              <a:t>kullanıldıgı</a:t>
            </a:r>
            <a:r>
              <a:rPr lang="tr-TR" sz="2400" b="1" dirty="0" smtClean="0"/>
              <a:t> görülüyor.</a:t>
            </a:r>
            <a:endParaRPr lang="tr-TR" sz="2400" b="1" dirty="0"/>
          </a:p>
        </p:txBody>
      </p:sp>
      <p:cxnSp>
        <p:nvCxnSpPr>
          <p:cNvPr id="3" name="Düz Bağlayıcı 2"/>
          <p:cNvCxnSpPr/>
          <p:nvPr/>
        </p:nvCxnSpPr>
        <p:spPr>
          <a:xfrm flipH="1">
            <a:off x="1763688" y="116632"/>
            <a:ext cx="1236676" cy="4968552"/>
          </a:xfrm>
          <a:prstGeom prst="line">
            <a:avLst/>
          </a:prstGeom>
        </p:spPr>
        <p:style>
          <a:lnRef idx="3">
            <a:schemeClr val="dk1"/>
          </a:lnRef>
          <a:fillRef idx="0">
            <a:schemeClr val="dk1"/>
          </a:fillRef>
          <a:effectRef idx="2">
            <a:schemeClr val="dk1"/>
          </a:effectRef>
          <a:fontRef idx="minor">
            <a:schemeClr val="tx1"/>
          </a:fontRef>
        </p:style>
      </p:cxnSp>
      <p:cxnSp>
        <p:nvCxnSpPr>
          <p:cNvPr id="8" name="Düz Bağlayıcı 7"/>
          <p:cNvCxnSpPr/>
          <p:nvPr/>
        </p:nvCxnSpPr>
        <p:spPr>
          <a:xfrm>
            <a:off x="3048643" y="85265"/>
            <a:ext cx="1355612" cy="4968552"/>
          </a:xfrm>
          <a:prstGeom prst="line">
            <a:avLst/>
          </a:prstGeom>
        </p:spPr>
        <p:style>
          <a:lnRef idx="3">
            <a:schemeClr val="dk1"/>
          </a:lnRef>
          <a:fillRef idx="0">
            <a:schemeClr val="dk1"/>
          </a:fillRef>
          <a:effectRef idx="2">
            <a:schemeClr val="dk1"/>
          </a:effectRef>
          <a:fontRef idx="minor">
            <a:schemeClr val="tx1"/>
          </a:fontRef>
        </p:style>
      </p:cxnSp>
      <p:cxnSp>
        <p:nvCxnSpPr>
          <p:cNvPr id="10" name="Düz Bağlayıcı 9"/>
          <p:cNvCxnSpPr/>
          <p:nvPr/>
        </p:nvCxnSpPr>
        <p:spPr>
          <a:xfrm>
            <a:off x="1907704" y="5053817"/>
            <a:ext cx="2496551" cy="0"/>
          </a:xfrm>
          <a:prstGeom prst="line">
            <a:avLst/>
          </a:prstGeom>
        </p:spPr>
        <p:style>
          <a:lnRef idx="3">
            <a:schemeClr val="dk1"/>
          </a:lnRef>
          <a:fillRef idx="0">
            <a:schemeClr val="dk1"/>
          </a:fillRef>
          <a:effectRef idx="2">
            <a:schemeClr val="dk1"/>
          </a:effectRef>
          <a:fontRef idx="minor">
            <a:schemeClr val="tx1"/>
          </a:fontRef>
        </p:style>
      </p:cxnSp>
      <p:cxnSp>
        <p:nvCxnSpPr>
          <p:cNvPr id="12" name="Düz Bağlayıcı 11"/>
          <p:cNvCxnSpPr/>
          <p:nvPr/>
        </p:nvCxnSpPr>
        <p:spPr>
          <a:xfrm>
            <a:off x="3048643" y="85265"/>
            <a:ext cx="0" cy="4937185"/>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150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500"/>
                                  </p:stCondLst>
                                  <p:childTnLst>
                                    <p:animRot by="21600000">
                                      <p:cBhvr>
                                        <p:cTn id="16" dur="2000" fill="hold"/>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750"/>
                                  </p:stCondLst>
                                  <p:childTnLst>
                                    <p:animRot by="21600000">
                                      <p:cBhvr>
                                        <p:cTn id="20" dur="2000" fill="hold"/>
                                        <p:tgtEl>
                                          <p:spTgt spid="8"/>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1250"/>
                                  </p:stCondLst>
                                  <p:childTnLst>
                                    <p:animRot by="21600000">
                                      <p:cBhvr>
                                        <p:cTn id="24" dur="2000" fill="hold"/>
                                        <p:tgtEl>
                                          <p:spTgt spid="12"/>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1000"/>
                                  </p:stCondLst>
                                  <p:childTnLst>
                                    <p:animRot by="21600000">
                                      <p:cBhvr>
                                        <p:cTn id="28" dur="2000" fill="hold"/>
                                        <p:tgtEl>
                                          <p:spTgt spid="10"/>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250" autoRev="1" fill="hold">
                                          <p:stCondLst>
                                            <p:cond delay="0"/>
                                          </p:stCondLst>
                                        </p:cTn>
                                        <p:tgtEl>
                                          <p:spTgt spid="6"/>
                                        </p:tgtEl>
                                        <p:attrNameLst>
                                          <p:attrName>ppt_w</p:attrName>
                                        </p:attrNameLst>
                                      </p:cBhvr>
                                    </p:anim>
                                    <p:anim by="(#ppt_w*0.50)" calcmode="lin" valueType="num">
                                      <p:cBhvr>
                                        <p:cTn id="34" dur="250" decel="50000" autoRev="1" fill="hold">
                                          <p:stCondLst>
                                            <p:cond delay="0"/>
                                          </p:stCondLst>
                                        </p:cTn>
                                        <p:tgtEl>
                                          <p:spTgt spid="6"/>
                                        </p:tgtEl>
                                        <p:attrNameLst>
                                          <p:attrName>ppt_x</p:attrName>
                                        </p:attrNameLst>
                                      </p:cBhvr>
                                    </p:anim>
                                    <p:anim from="(-#ppt_h/2)" to="(#ppt_y)" calcmode="lin" valueType="num">
                                      <p:cBhvr>
                                        <p:cTn id="35" dur="500" fill="hold">
                                          <p:stCondLst>
                                            <p:cond delay="0"/>
                                          </p:stCondLst>
                                        </p:cTn>
                                        <p:tgtEl>
                                          <p:spTgt spid="6"/>
                                        </p:tgtEl>
                                        <p:attrNameLst>
                                          <p:attrName>ppt_y</p:attrName>
                                        </p:attrNameLst>
                                      </p:cBhvr>
                                    </p:anim>
                                    <p:animRot by="21600000">
                                      <p:cBhvr>
                                        <p:cTn id="36"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exapenta.zxq.net/0217CONIF.jpg"/>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a:stretch>
            <a:fillRect/>
          </a:stretch>
        </p:blipFill>
        <p:spPr bwMode="auto">
          <a:xfrm>
            <a:off x="1000100" y="35884"/>
            <a:ext cx="8143900" cy="5214937"/>
          </a:xfrm>
          <a:prstGeom prst="rect">
            <a:avLst/>
          </a:prstGeom>
          <a:noFill/>
          <a:ln w="9525">
            <a:noFill/>
            <a:miter lim="800000"/>
            <a:headEnd/>
            <a:tailEnd/>
          </a:ln>
        </p:spPr>
      </p:pic>
      <p:sp>
        <p:nvSpPr>
          <p:cNvPr id="5" name="4 Metin kutusu"/>
          <p:cNvSpPr txBox="1"/>
          <p:nvPr/>
        </p:nvSpPr>
        <p:spPr>
          <a:xfrm>
            <a:off x="2643174" y="5500703"/>
            <a:ext cx="5553446" cy="461665"/>
          </a:xfrm>
          <a:prstGeom prst="rect">
            <a:avLst/>
          </a:prstGeom>
          <a:noFill/>
        </p:spPr>
        <p:txBody>
          <a:bodyPr wrap="square" rtlCol="0">
            <a:spAutoFit/>
          </a:bodyPr>
          <a:lstStyle/>
          <a:p>
            <a:r>
              <a:rPr lang="tr-TR" sz="2400" b="1" dirty="0" smtClean="0"/>
              <a:t>Kırmızı köknarda altın üçgen </a:t>
            </a:r>
            <a:endParaRPr lang="tr-TR" sz="2400" b="1" dirty="0"/>
          </a:p>
        </p:txBody>
      </p:sp>
      <p:cxnSp>
        <p:nvCxnSpPr>
          <p:cNvPr id="11" name="Düz Bağlayıcı 10"/>
          <p:cNvCxnSpPr/>
          <p:nvPr/>
        </p:nvCxnSpPr>
        <p:spPr>
          <a:xfrm flipH="1">
            <a:off x="3923928" y="764704"/>
            <a:ext cx="1008112" cy="3528392"/>
          </a:xfrm>
          <a:prstGeom prst="line">
            <a:avLst/>
          </a:prstGeom>
        </p:spPr>
        <p:style>
          <a:lnRef idx="3">
            <a:schemeClr val="dk1"/>
          </a:lnRef>
          <a:fillRef idx="0">
            <a:schemeClr val="dk1"/>
          </a:fillRef>
          <a:effectRef idx="2">
            <a:schemeClr val="dk1"/>
          </a:effectRef>
          <a:fontRef idx="minor">
            <a:schemeClr val="tx1"/>
          </a:fontRef>
        </p:style>
      </p:cxnSp>
      <p:cxnSp>
        <p:nvCxnSpPr>
          <p:cNvPr id="13" name="Düz Bağlayıcı 12"/>
          <p:cNvCxnSpPr/>
          <p:nvPr/>
        </p:nvCxnSpPr>
        <p:spPr>
          <a:xfrm>
            <a:off x="4932040" y="764704"/>
            <a:ext cx="1080120" cy="3672408"/>
          </a:xfrm>
          <a:prstGeom prst="line">
            <a:avLst/>
          </a:prstGeom>
        </p:spPr>
        <p:style>
          <a:lnRef idx="3">
            <a:schemeClr val="dk1"/>
          </a:lnRef>
          <a:fillRef idx="0">
            <a:schemeClr val="dk1"/>
          </a:fillRef>
          <a:effectRef idx="2">
            <a:schemeClr val="dk1"/>
          </a:effectRef>
          <a:fontRef idx="minor">
            <a:schemeClr val="tx1"/>
          </a:fontRef>
        </p:style>
      </p:cxnSp>
      <p:cxnSp>
        <p:nvCxnSpPr>
          <p:cNvPr id="15" name="Düz Bağlayıcı 14"/>
          <p:cNvCxnSpPr/>
          <p:nvPr/>
        </p:nvCxnSpPr>
        <p:spPr>
          <a:xfrm>
            <a:off x="3923928" y="4293096"/>
            <a:ext cx="2088232" cy="144016"/>
          </a:xfrm>
          <a:prstGeom prst="line">
            <a:avLst/>
          </a:prstGeom>
        </p:spPr>
        <p:style>
          <a:lnRef idx="3">
            <a:schemeClr val="dk1"/>
          </a:lnRef>
          <a:fillRef idx="0">
            <a:schemeClr val="dk1"/>
          </a:fillRef>
          <a:effectRef idx="2">
            <a:schemeClr val="dk1"/>
          </a:effectRef>
          <a:fontRef idx="minor">
            <a:schemeClr val="tx1"/>
          </a:fontRef>
        </p:style>
      </p:cxnSp>
      <p:sp>
        <p:nvSpPr>
          <p:cNvPr id="16" name="Metin kutusu 15"/>
          <p:cNvSpPr txBox="1"/>
          <p:nvPr/>
        </p:nvSpPr>
        <p:spPr>
          <a:xfrm>
            <a:off x="4067944" y="2317522"/>
            <a:ext cx="360040" cy="523220"/>
          </a:xfrm>
          <a:prstGeom prst="rect">
            <a:avLst/>
          </a:prstGeom>
          <a:noFill/>
        </p:spPr>
        <p:txBody>
          <a:bodyPr wrap="square" rtlCol="0">
            <a:spAutoFit/>
          </a:bodyPr>
          <a:lstStyle/>
          <a:p>
            <a:r>
              <a:rPr lang="tr-TR" sz="2800" b="1" dirty="0" smtClean="0"/>
              <a:t>a</a:t>
            </a:r>
            <a:endParaRPr lang="tr-TR" sz="2800" b="1" dirty="0"/>
          </a:p>
        </p:txBody>
      </p:sp>
      <p:sp>
        <p:nvSpPr>
          <p:cNvPr id="17" name="Metin kutusu 16"/>
          <p:cNvSpPr txBox="1"/>
          <p:nvPr/>
        </p:nvSpPr>
        <p:spPr>
          <a:xfrm>
            <a:off x="4788024" y="4365104"/>
            <a:ext cx="481292" cy="523220"/>
          </a:xfrm>
          <a:prstGeom prst="rect">
            <a:avLst/>
          </a:prstGeom>
          <a:noFill/>
        </p:spPr>
        <p:txBody>
          <a:bodyPr wrap="square" rtlCol="0">
            <a:spAutoFit/>
          </a:bodyPr>
          <a:lstStyle/>
          <a:p>
            <a:r>
              <a:rPr lang="tr-TR" sz="2800" b="1" dirty="0" smtClean="0"/>
              <a:t>b</a:t>
            </a:r>
            <a:endParaRPr lang="tr-TR" sz="2800" b="1" dirty="0"/>
          </a:p>
        </p:txBody>
      </p:sp>
      <p:sp>
        <p:nvSpPr>
          <p:cNvPr id="18" name="Metin kutusu 17"/>
          <p:cNvSpPr txBox="1"/>
          <p:nvPr/>
        </p:nvSpPr>
        <p:spPr>
          <a:xfrm>
            <a:off x="6516217" y="2060848"/>
            <a:ext cx="2160240" cy="523220"/>
          </a:xfrm>
          <a:prstGeom prst="rect">
            <a:avLst/>
          </a:prstGeom>
          <a:noFill/>
        </p:spPr>
        <p:txBody>
          <a:bodyPr wrap="square" rtlCol="0">
            <a:spAutoFit/>
          </a:bodyPr>
          <a:lstStyle/>
          <a:p>
            <a:r>
              <a:rPr lang="tr-TR" sz="2800" b="1" dirty="0" smtClean="0"/>
              <a:t>a/b=1,618</a:t>
            </a:r>
            <a:r>
              <a:rPr lang="tr-TR" dirty="0" smtClean="0"/>
              <a:t>…</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ppt_x"/>
                                          </p:val>
                                        </p:tav>
                                        <p:tav tm="100000">
                                          <p:val>
                                            <p:strVal val="#ppt_x"/>
                                          </p:val>
                                        </p:tav>
                                      </p:tavLst>
                                    </p:anim>
                                    <p:anim calcmode="lin" valueType="num">
                                      <p:cBhvr additive="base">
                                        <p:cTn id="14"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ppt_x"/>
                                          </p:val>
                                        </p:tav>
                                        <p:tav tm="100000">
                                          <p:val>
                                            <p:strVal val="#ppt_x"/>
                                          </p:val>
                                        </p:tav>
                                      </p:tavLst>
                                    </p:anim>
                                    <p:anim calcmode="lin" valueType="num">
                                      <p:cBhvr additive="base">
                                        <p:cTn id="26"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18"/>
                                        </p:tgtEl>
                                        <p:attrNameLst>
                                          <p:attrName>fillcolor</p:attrName>
                                        </p:attrNameLst>
                                      </p:cBhvr>
                                      <p:to>
                                        <a:schemeClr val="accent2"/>
                                      </p:to>
                                    </p:animClr>
                                    <p:set>
                                      <p:cBhvr>
                                        <p:cTn id="43" dur="2000" fill="hold"/>
                                        <p:tgtEl>
                                          <p:spTgt spid="18"/>
                                        </p:tgtEl>
                                        <p:attrNameLst>
                                          <p:attrName>fill.type</p:attrName>
                                        </p:attrNameLst>
                                      </p:cBhvr>
                                      <p:to>
                                        <p:strVal val="solid"/>
                                      </p:to>
                                    </p:set>
                                    <p:set>
                                      <p:cBhvr>
                                        <p:cTn id="44" dur="2000" fill="hold"/>
                                        <p:tgtEl>
                                          <p:spTgt spid="18"/>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5"/>
                                        </p:tgtEl>
                                        <p:attrNameLst>
                                          <p:attrName>style.visibility</p:attrName>
                                        </p:attrNameLst>
                                      </p:cBhvr>
                                      <p:to>
                                        <p:strVal val="visible"/>
                                      </p:to>
                                    </p:set>
                                    <p:anim by="(-#ppt_w*2)" calcmode="lin" valueType="num">
                                      <p:cBhvr rctx="PPT">
                                        <p:cTn id="49" dur="500" autoRev="1" fill="hold">
                                          <p:stCondLst>
                                            <p:cond delay="0"/>
                                          </p:stCondLst>
                                        </p:cTn>
                                        <p:tgtEl>
                                          <p:spTgt spid="5"/>
                                        </p:tgtEl>
                                        <p:attrNameLst>
                                          <p:attrName>ppt_w</p:attrName>
                                        </p:attrNameLst>
                                      </p:cBhvr>
                                    </p:anim>
                                    <p:anim by="(#ppt_w*0.50)" calcmode="lin" valueType="num">
                                      <p:cBhvr>
                                        <p:cTn id="50" dur="500" decel="50000" autoRev="1" fill="hold">
                                          <p:stCondLst>
                                            <p:cond delay="0"/>
                                          </p:stCondLst>
                                        </p:cTn>
                                        <p:tgtEl>
                                          <p:spTgt spid="5"/>
                                        </p:tgtEl>
                                        <p:attrNameLst>
                                          <p:attrName>ppt_x</p:attrName>
                                        </p:attrNameLst>
                                      </p:cBhvr>
                                    </p:anim>
                                    <p:anim from="(-#ppt_h/2)" to="(#ppt_y)" calcmode="lin" valueType="num">
                                      <p:cBhvr>
                                        <p:cTn id="51" dur="1000" fill="hold">
                                          <p:stCondLst>
                                            <p:cond delay="0"/>
                                          </p:stCondLst>
                                        </p:cTn>
                                        <p:tgtEl>
                                          <p:spTgt spid="5"/>
                                        </p:tgtEl>
                                        <p:attrNameLst>
                                          <p:attrName>ppt_y</p:attrName>
                                        </p:attrNameLst>
                                      </p:cBhvr>
                                    </p:anim>
                                    <p:animRot by="21600000">
                                      <p:cBhvr>
                                        <p:cTn id="52"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exapenta.zxq.net/0219HUEV.jpg"/>
          <p:cNvPicPr/>
          <p:nvPr/>
        </p:nvPicPr>
        <p:blipFill>
          <a:blip r:embed="rId2"/>
          <a:srcRect/>
          <a:stretch>
            <a:fillRect/>
          </a:stretch>
        </p:blipFill>
        <p:spPr bwMode="auto">
          <a:xfrm>
            <a:off x="0" y="0"/>
            <a:ext cx="9144000" cy="5500702"/>
          </a:xfrm>
          <a:prstGeom prst="rect">
            <a:avLst/>
          </a:prstGeom>
          <a:noFill/>
          <a:ln w="9525">
            <a:noFill/>
            <a:miter lim="800000"/>
            <a:headEnd/>
            <a:tailEnd/>
          </a:ln>
        </p:spPr>
      </p:pic>
      <p:sp>
        <p:nvSpPr>
          <p:cNvPr id="5" name="4 Metin kutusu"/>
          <p:cNvSpPr txBox="1"/>
          <p:nvPr/>
        </p:nvSpPr>
        <p:spPr>
          <a:xfrm>
            <a:off x="2571736" y="5715016"/>
            <a:ext cx="5643602" cy="461665"/>
          </a:xfrm>
          <a:prstGeom prst="rect">
            <a:avLst/>
          </a:prstGeom>
          <a:noFill/>
        </p:spPr>
        <p:txBody>
          <a:bodyPr wrap="square" rtlCol="0">
            <a:spAutoFit/>
          </a:bodyPr>
          <a:lstStyle/>
          <a:p>
            <a:r>
              <a:rPr lang="tr-TR" sz="2400" b="1" dirty="0" smtClean="0"/>
              <a:t>Yumurtada  altın üçgen</a:t>
            </a:r>
            <a:endParaRPr lang="tr-TR" sz="2400" b="1" dirty="0"/>
          </a:p>
        </p:txBody>
      </p:sp>
      <p:cxnSp>
        <p:nvCxnSpPr>
          <p:cNvPr id="3" name="Düz Bağlayıcı 2"/>
          <p:cNvCxnSpPr/>
          <p:nvPr/>
        </p:nvCxnSpPr>
        <p:spPr>
          <a:xfrm flipH="1">
            <a:off x="3275856" y="310761"/>
            <a:ext cx="1656184" cy="432048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Düz Bağlayıcı 6"/>
          <p:cNvCxnSpPr/>
          <p:nvPr/>
        </p:nvCxnSpPr>
        <p:spPr>
          <a:xfrm>
            <a:off x="4932040" y="332656"/>
            <a:ext cx="1584176" cy="432048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Düz Bağlayıcı 8"/>
          <p:cNvCxnSpPr/>
          <p:nvPr/>
        </p:nvCxnSpPr>
        <p:spPr>
          <a:xfrm>
            <a:off x="3275856" y="4631241"/>
            <a:ext cx="324036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800" decel="100000"/>
                                        <p:tgtEl>
                                          <p:spTgt spid="5"/>
                                        </p:tgtEl>
                                      </p:cBhvr>
                                    </p:animEffect>
                                    <p:anim calcmode="lin" valueType="num">
                                      <p:cBhvr>
                                        <p:cTn id="23" dur="800" decel="100000" fill="hold"/>
                                        <p:tgtEl>
                                          <p:spTgt spid="5"/>
                                        </p:tgtEl>
                                        <p:attrNameLst>
                                          <p:attrName>style.rotation</p:attrName>
                                        </p:attrNameLst>
                                      </p:cBhvr>
                                      <p:tavLst>
                                        <p:tav tm="0">
                                          <p:val>
                                            <p:fltVal val="-90"/>
                                          </p:val>
                                        </p:tav>
                                        <p:tav tm="100000">
                                          <p:val>
                                            <p:fltVal val="0"/>
                                          </p:val>
                                        </p:tav>
                                      </p:tavLst>
                                    </p:anim>
                                    <p:anim calcmode="lin" valueType="num">
                                      <p:cBhvr>
                                        <p:cTn id="24" dur="800" decel="100000" fill="hold"/>
                                        <p:tgtEl>
                                          <p:spTgt spid="5"/>
                                        </p:tgtEl>
                                        <p:attrNameLst>
                                          <p:attrName>ppt_x</p:attrName>
                                        </p:attrNameLst>
                                      </p:cBhvr>
                                      <p:tavLst>
                                        <p:tav tm="0">
                                          <p:val>
                                            <p:strVal val="#ppt_x+0.4"/>
                                          </p:val>
                                        </p:tav>
                                        <p:tav tm="100000">
                                          <p:val>
                                            <p:strVal val="#ppt_x-0.05"/>
                                          </p:val>
                                        </p:tav>
                                      </p:tavLst>
                                    </p:anim>
                                    <p:anim calcmode="lin" valueType="num">
                                      <p:cBhvr>
                                        <p:cTn id="25" dur="800" decel="100000" fill="hold"/>
                                        <p:tgtEl>
                                          <p:spTgt spid="5"/>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exapenta.zxq.net/0226MILA3.jpg"/>
          <p:cNvPicPr/>
          <p:nvPr/>
        </p:nvPicPr>
        <p:blipFill>
          <a:blip r:embed="rId2"/>
          <a:srcRect/>
          <a:stretch>
            <a:fillRect/>
          </a:stretch>
        </p:blipFill>
        <p:spPr bwMode="auto">
          <a:xfrm>
            <a:off x="1" y="0"/>
            <a:ext cx="3000364" cy="6857999"/>
          </a:xfrm>
          <a:prstGeom prst="rect">
            <a:avLst/>
          </a:prstGeom>
          <a:noFill/>
          <a:ln w="9525">
            <a:noFill/>
            <a:miter lim="800000"/>
            <a:headEnd/>
            <a:tailEnd/>
          </a:ln>
        </p:spPr>
      </p:pic>
      <p:sp>
        <p:nvSpPr>
          <p:cNvPr id="25601" name="Rectangle 1"/>
          <p:cNvSpPr>
            <a:spLocks noChangeArrowheads="1"/>
          </p:cNvSpPr>
          <p:nvPr/>
        </p:nvSpPr>
        <p:spPr bwMode="auto">
          <a:xfrm>
            <a:off x="3357554" y="785794"/>
            <a:ext cx="521497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tr-TR" b="1" i="0" u="none" strike="noStrike" cap="none" normalizeH="0" baseline="0" dirty="0" err="1" smtClean="0">
                <a:ln>
                  <a:noFill/>
                </a:ln>
                <a:solidFill>
                  <a:srgbClr val="800000"/>
                </a:solidFill>
                <a:effectLst/>
                <a:latin typeface="Verdana" pitchFamily="34" charset="0"/>
                <a:ea typeface="Times New Roman" pitchFamily="18" charset="0"/>
                <a:cs typeface="Times New Roman" pitchFamily="18" charset="0"/>
              </a:rPr>
              <a:t>Vitruvio</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 </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ç</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alışmalarını kendi </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ç</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eviri ve tefsir 1591 yılında </a:t>
            </a:r>
            <a:r>
              <a:rPr kumimoji="0" lang="tr-TR" b="1" i="0" u="none" strike="noStrike" cap="none" normalizeH="0" baseline="0" dirty="0" err="1" smtClean="0">
                <a:ln>
                  <a:noFill/>
                </a:ln>
                <a:solidFill>
                  <a:srgbClr val="800000"/>
                </a:solidFill>
                <a:effectLst/>
                <a:latin typeface="Verdana" pitchFamily="34" charset="0"/>
                <a:ea typeface="Times New Roman" pitchFamily="18" charset="0"/>
                <a:cs typeface="Times New Roman" pitchFamily="18" charset="0"/>
              </a:rPr>
              <a:t>Cesare</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 </a:t>
            </a:r>
            <a:r>
              <a:rPr kumimoji="0" lang="tr-TR" b="1" i="0" u="none" strike="noStrike" cap="none" normalizeH="0" baseline="0" dirty="0" err="1" smtClean="0">
                <a:ln>
                  <a:noFill/>
                </a:ln>
                <a:solidFill>
                  <a:srgbClr val="800000"/>
                </a:solidFill>
                <a:effectLst/>
                <a:latin typeface="Verdana" pitchFamily="34" charset="0"/>
                <a:ea typeface="Times New Roman" pitchFamily="18" charset="0"/>
                <a:cs typeface="Times New Roman" pitchFamily="18" charset="0"/>
              </a:rPr>
              <a:t>Cesariano</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 tarafından </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ç</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evrelerin eklendi biri ile </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üç</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gen kullanımı ile sundu ve 1391 yılında </a:t>
            </a:r>
            <a:r>
              <a:rPr kumimoji="0" lang="tr-TR" b="1" i="0" u="none" strike="noStrike" cap="none" normalizeH="0" baseline="0" dirty="0" err="1" smtClean="0">
                <a:ln>
                  <a:noFill/>
                </a:ln>
                <a:solidFill>
                  <a:srgbClr val="800000"/>
                </a:solidFill>
                <a:effectLst/>
                <a:latin typeface="Verdana" pitchFamily="34" charset="0"/>
                <a:ea typeface="Times New Roman" pitchFamily="18" charset="0"/>
                <a:cs typeface="Times New Roman" pitchFamily="18" charset="0"/>
              </a:rPr>
              <a:t>Stornalocho</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 mimar tarafından Milano katedrali oranlarını uyumlaştırılması.</a:t>
            </a:r>
            <a:r>
              <a:rPr kumimoji="0" lang="tr-TR" b="1" i="0" u="none" strike="noStrike" cap="none" normalizeH="0" baseline="0" dirty="0" smtClean="0">
                <a:ln>
                  <a:noFill/>
                </a:ln>
                <a:solidFill>
                  <a:srgbClr val="800000"/>
                </a:solidFill>
                <a:effectLst/>
                <a:latin typeface="Calibri" pitchFamily="34" charset="0"/>
                <a:ea typeface="Times New Roman" pitchFamily="18" charset="0"/>
                <a:cs typeface="Times New Roman" pitchFamily="18" charset="0"/>
              </a:rPr>
              <a:t> </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1931 </a:t>
            </a:r>
            <a:r>
              <a:rPr kumimoji="0" lang="tr-TR" b="1" i="0" u="none" strike="noStrike" cap="none" normalizeH="0" baseline="0" dirty="0" err="1" smtClean="0">
                <a:ln>
                  <a:noFill/>
                </a:ln>
                <a:solidFill>
                  <a:srgbClr val="800000"/>
                </a:solidFill>
                <a:effectLst/>
                <a:latin typeface="Verdana" pitchFamily="34" charset="0"/>
                <a:ea typeface="Times New Roman" pitchFamily="18" charset="0"/>
                <a:cs typeface="Times New Roman" pitchFamily="18" charset="0"/>
              </a:rPr>
              <a:t>Ernst</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 </a:t>
            </a:r>
            <a:r>
              <a:rPr kumimoji="0" lang="tr-TR" b="1" i="0" u="none" strike="noStrike" cap="none" normalizeH="0" baseline="0" dirty="0" err="1" smtClean="0">
                <a:ln>
                  <a:noFill/>
                </a:ln>
                <a:solidFill>
                  <a:srgbClr val="800000"/>
                </a:solidFill>
                <a:effectLst/>
                <a:latin typeface="Verdana" pitchFamily="34" charset="0"/>
                <a:ea typeface="Times New Roman" pitchFamily="18" charset="0"/>
                <a:cs typeface="Times New Roman" pitchFamily="18" charset="0"/>
              </a:rPr>
              <a:t>Moessel</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 yılında </a:t>
            </a:r>
            <a:r>
              <a:rPr kumimoji="0" lang="tr-TR" b="1" i="0" u="none" strike="noStrike" cap="none" normalizeH="0" baseline="0" dirty="0" err="1" smtClean="0">
                <a:ln>
                  <a:noFill/>
                </a:ln>
                <a:solidFill>
                  <a:srgbClr val="800000"/>
                </a:solidFill>
                <a:effectLst/>
                <a:latin typeface="Verdana" pitchFamily="34" charset="0"/>
                <a:ea typeface="Times New Roman" pitchFamily="18" charset="0"/>
                <a:cs typeface="Times New Roman" pitchFamily="18" charset="0"/>
              </a:rPr>
              <a:t>Stornalocho</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 tasarımı yorumlayan bir tez </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ö</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nerme bu taban kullanılır.</a:t>
            </a:r>
            <a:r>
              <a:rPr kumimoji="0" lang="tr-TR" b="1" i="0" u="none" strike="noStrike" cap="none" normalizeH="0" baseline="0" dirty="0" smtClean="0">
                <a:ln>
                  <a:noFill/>
                </a:ln>
                <a:solidFill>
                  <a:srgbClr val="800000"/>
                </a:solidFill>
                <a:effectLst/>
                <a:latin typeface="Calibri" pitchFamily="34" charset="0"/>
                <a:ea typeface="Times New Roman" pitchFamily="18" charset="0"/>
                <a:cs typeface="Times New Roman" pitchFamily="18" charset="0"/>
              </a:rPr>
              <a:t> </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Bununla birlikte, </a:t>
            </a:r>
            <a:r>
              <a:rPr kumimoji="0" lang="tr-TR" b="1" i="0" u="none" strike="noStrike" cap="none" normalizeH="0" baseline="0" dirty="0" err="1" smtClean="0">
                <a:ln>
                  <a:noFill/>
                </a:ln>
                <a:solidFill>
                  <a:srgbClr val="800000"/>
                </a:solidFill>
                <a:effectLst/>
                <a:latin typeface="Verdana" pitchFamily="34" charset="0"/>
                <a:ea typeface="Times New Roman" pitchFamily="18" charset="0"/>
                <a:cs typeface="Times New Roman" pitchFamily="18" charset="0"/>
              </a:rPr>
              <a:t>Moessel</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 </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ç</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alışmaları sadece dış eşkenar </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üç</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gen değil, hem de i</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ç</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 ikizkenar </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üç</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gen d</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ü</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ş</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ü</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nmektedir.</a:t>
            </a:r>
            <a:r>
              <a:rPr kumimoji="0" lang="tr-TR" b="1" i="0" u="none" strike="noStrike" cap="none" normalizeH="0" baseline="0" dirty="0" smtClean="0">
                <a:ln>
                  <a:noFill/>
                </a:ln>
                <a:solidFill>
                  <a:srgbClr val="800000"/>
                </a:solidFill>
                <a:effectLst/>
                <a:latin typeface="Calibri" pitchFamily="34" charset="0"/>
                <a:ea typeface="Times New Roman" pitchFamily="18" charset="0"/>
                <a:cs typeface="Times New Roman" pitchFamily="18" charset="0"/>
              </a:rPr>
              <a:t> </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Aslında bu b</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ü</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y</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ü</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k bir tam bir Altın </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Üç</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gen ve i</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ç</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 onun yarısı kadardır.</a:t>
            </a:r>
            <a:r>
              <a:rPr kumimoji="0" lang="tr-TR" b="1" i="0" u="none" strike="noStrike" cap="none" normalizeH="0" baseline="0" dirty="0" smtClean="0">
                <a:ln>
                  <a:noFill/>
                </a:ln>
                <a:solidFill>
                  <a:srgbClr val="800000"/>
                </a:solidFill>
                <a:effectLst/>
                <a:latin typeface="Calibri" pitchFamily="34" charset="0"/>
                <a:ea typeface="Times New Roman" pitchFamily="18" charset="0"/>
                <a:cs typeface="Times New Roman" pitchFamily="18" charset="0"/>
              </a:rPr>
              <a:t> </a:t>
            </a:r>
            <a:r>
              <a:rPr kumimoji="0" lang="tr-TR" b="1" i="0" u="none" strike="noStrike" cap="none" normalizeH="0" baseline="0" dirty="0" err="1" smtClean="0">
                <a:ln>
                  <a:noFill/>
                </a:ln>
                <a:solidFill>
                  <a:srgbClr val="800000"/>
                </a:solidFill>
                <a:effectLst/>
                <a:latin typeface="Verdana" pitchFamily="34" charset="0"/>
                <a:ea typeface="Times New Roman" pitchFamily="18" charset="0"/>
                <a:cs typeface="Times New Roman" pitchFamily="18" charset="0"/>
              </a:rPr>
              <a:t>Cesariano</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 tarafından tasarımı yayılmasını hi</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ç</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bir m</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ü</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dahalesi olmadan ve bu iki </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üç</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gen şekillerin varlığı ile merkezi kısmının kopyasını g</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ö</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r</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ü</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n</a:t>
            </a:r>
            <a:r>
              <a:rPr kumimoji="0" lang="tr-TR" b="1" i="0" u="none" strike="noStrike" cap="none" normalizeH="0" baseline="0" dirty="0" smtClean="0">
                <a:ln>
                  <a:noFill/>
                </a:ln>
                <a:solidFill>
                  <a:srgbClr val="800000"/>
                </a:solidFill>
                <a:effectLst/>
                <a:latin typeface="Calibri"/>
                <a:ea typeface="Times New Roman" pitchFamily="18" charset="0"/>
                <a:cs typeface="Times New Roman" pitchFamily="18" charset="0"/>
              </a:rPr>
              <a:t>ü</a:t>
            </a:r>
            <a:r>
              <a:rPr kumimoji="0" lang="tr-TR" b="1" i="0" u="none" strike="noStrike" cap="none" normalizeH="0" baseline="0" dirty="0" smtClean="0">
                <a:ln>
                  <a:noFill/>
                </a:ln>
                <a:solidFill>
                  <a:srgbClr val="800000"/>
                </a:solidFill>
                <a:effectLst/>
                <a:latin typeface="Verdana" pitchFamily="34" charset="0"/>
                <a:ea typeface="Times New Roman" pitchFamily="18" charset="0"/>
                <a:cs typeface="Times New Roman" pitchFamily="18" charset="0"/>
              </a:rPr>
              <a:t>r.</a:t>
            </a:r>
            <a:endParaRPr kumimoji="0" lang="tr-TR"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714480" y="1000108"/>
            <a:ext cx="585791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400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Bir Üçgen‘de </a:t>
            </a:r>
            <a:r>
              <a:rPr kumimoji="0" lang="tr-TR" sz="4000" i="0" u="none" strike="noStrike" cap="none" normalizeH="0" baseline="0" dirty="0" err="1" smtClean="0">
                <a:ln>
                  <a:noFill/>
                </a:ln>
                <a:solidFill>
                  <a:srgbClr val="FF0000"/>
                </a:solidFill>
                <a:effectLst/>
                <a:latin typeface="Calibri" pitchFamily="34" charset="0"/>
                <a:ea typeface="Times New Roman" pitchFamily="18" charset="0"/>
                <a:cs typeface="Times New Roman" pitchFamily="18" charset="0"/>
              </a:rPr>
              <a:t>Orthocenter</a:t>
            </a:r>
            <a:endParaRPr kumimoji="0" lang="tr-TR" sz="400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Dikdörtgen"/>
          <p:cNvSpPr/>
          <p:nvPr/>
        </p:nvSpPr>
        <p:spPr>
          <a:xfrm>
            <a:off x="5572132" y="2857496"/>
            <a:ext cx="3571868" cy="1569660"/>
          </a:xfrm>
          <a:prstGeom prst="rect">
            <a:avLst/>
          </a:prstGeom>
        </p:spPr>
        <p:txBody>
          <a:bodyPr wrap="square">
            <a:spAutoFit/>
          </a:bodyPr>
          <a:lstStyle/>
          <a:p>
            <a:r>
              <a:rPr lang="tr-TR" sz="2400" b="1" dirty="0"/>
              <a:t>Bir üçgenin </a:t>
            </a:r>
            <a:r>
              <a:rPr lang="tr-TR" sz="2400" b="1" dirty="0" err="1"/>
              <a:t>orthocenter</a:t>
            </a:r>
            <a:r>
              <a:rPr lang="tr-TR" sz="2400" b="1" dirty="0"/>
              <a:t> üç yüksekliklerde karşılamak noktasıdır</a:t>
            </a:r>
          </a:p>
        </p:txBody>
      </p:sp>
      <p:pic>
        <p:nvPicPr>
          <p:cNvPr id="7" name="6 Resim" descr="http://www.pballew.net/ortho1.jpg"/>
          <p:cNvPicPr/>
          <p:nvPr/>
        </p:nvPicPr>
        <p:blipFill>
          <a:blip r:embed="rId2">
            <a:duotone>
              <a:prstClr val="black"/>
              <a:schemeClr val="accent5">
                <a:tint val="45000"/>
                <a:satMod val="400000"/>
              </a:schemeClr>
            </a:duotone>
          </a:blip>
          <a:srcRect/>
          <a:stretch>
            <a:fillRect/>
          </a:stretch>
        </p:blipFill>
        <p:spPr bwMode="auto">
          <a:xfrm>
            <a:off x="0" y="2285992"/>
            <a:ext cx="5500725" cy="38966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3" name="Düz Bağlayıcı 2"/>
          <p:cNvCxnSpPr/>
          <p:nvPr/>
        </p:nvCxnSpPr>
        <p:spPr>
          <a:xfrm flipV="1">
            <a:off x="878725" y="3196323"/>
            <a:ext cx="1871638" cy="1584176"/>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Düz Bağlayıcı 4"/>
          <p:cNvCxnSpPr/>
          <p:nvPr/>
        </p:nvCxnSpPr>
        <p:spPr>
          <a:xfrm>
            <a:off x="1436002" y="3700379"/>
            <a:ext cx="3456384" cy="108012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Düz Bağlayıcı 8"/>
          <p:cNvCxnSpPr/>
          <p:nvPr/>
        </p:nvCxnSpPr>
        <p:spPr>
          <a:xfrm>
            <a:off x="1976847" y="2629955"/>
            <a:ext cx="0" cy="2160240"/>
          </a:xfrm>
          <a:prstGeom prst="line">
            <a:avLst/>
          </a:prstGeom>
        </p:spPr>
        <p:style>
          <a:lnRef idx="3">
            <a:schemeClr val="accent1"/>
          </a:lnRef>
          <a:fillRef idx="0">
            <a:schemeClr val="accent1"/>
          </a:fillRef>
          <a:effectRef idx="2">
            <a:schemeClr val="accent1"/>
          </a:effectRef>
          <a:fontRef idx="minor">
            <a:schemeClr val="tx1"/>
          </a:fontRef>
        </p:style>
      </p:cxnSp>
      <p:sp>
        <p:nvSpPr>
          <p:cNvPr id="11" name="Dikdörtgen 10"/>
          <p:cNvSpPr/>
          <p:nvPr/>
        </p:nvSpPr>
        <p:spPr>
          <a:xfrm flipH="1">
            <a:off x="1994849" y="4684697"/>
            <a:ext cx="157160" cy="1383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lumMod val="75000"/>
                    <a:lumOff val="25000"/>
                  </a:schemeClr>
                </a:solidFill>
              </a:rPr>
              <a:t>.</a:t>
            </a:r>
            <a:endParaRPr lang="tr-TR" dirty="0">
              <a:solidFill>
                <a:schemeClr val="tx1">
                  <a:lumMod val="75000"/>
                  <a:lumOff val="25000"/>
                </a:schemeClr>
              </a:solidFill>
            </a:endParaRPr>
          </a:p>
        </p:txBody>
      </p:sp>
      <p:sp>
        <p:nvSpPr>
          <p:cNvPr id="19" name="Dikdörtgen 18"/>
          <p:cNvSpPr/>
          <p:nvPr/>
        </p:nvSpPr>
        <p:spPr>
          <a:xfrm rot="-2760000" flipH="1">
            <a:off x="2671781" y="3268330"/>
            <a:ext cx="157160" cy="1383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lumMod val="75000"/>
                    <a:lumOff val="25000"/>
                  </a:schemeClr>
                </a:solidFill>
              </a:rPr>
              <a:t>.</a:t>
            </a:r>
            <a:endParaRPr lang="tr-TR" dirty="0">
              <a:solidFill>
                <a:schemeClr val="tx1">
                  <a:lumMod val="75000"/>
                  <a:lumOff val="25000"/>
                </a:schemeClr>
              </a:solidFill>
            </a:endParaRPr>
          </a:p>
        </p:txBody>
      </p:sp>
      <p:sp>
        <p:nvSpPr>
          <p:cNvPr id="20" name="Dikdörtgen 19"/>
          <p:cNvSpPr/>
          <p:nvPr/>
        </p:nvSpPr>
        <p:spPr>
          <a:xfrm rot="-3660000" flipH="1">
            <a:off x="1377023" y="3733480"/>
            <a:ext cx="157160" cy="1383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lumMod val="75000"/>
                    <a:lumOff val="25000"/>
                  </a:schemeClr>
                </a:solidFill>
              </a:rPr>
              <a:t>.</a:t>
            </a:r>
            <a:endParaRPr lang="tr-TR"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745">
                                            <p:txEl>
                                              <p:pRg st="0" end="0"/>
                                            </p:txEl>
                                          </p:spTgt>
                                        </p:tgtEl>
                                        <p:attrNameLst>
                                          <p:attrName>style.visibility</p:attrName>
                                        </p:attrNameLst>
                                      </p:cBhvr>
                                      <p:to>
                                        <p:strVal val="visible"/>
                                      </p:to>
                                    </p:set>
                                    <p:animEffect transition="in" filter="wipe(down)">
                                      <p:cBhvr>
                                        <p:cTn id="7" dur="500"/>
                                        <p:tgtEl>
                                          <p:spTgt spid="317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www.interaktifmatematik.com/images/stories/common/area.gif"/>
          <p:cNvPicPr/>
          <p:nvPr/>
        </p:nvPicPr>
        <p:blipFill>
          <a:blip r:embed="rId2"/>
          <a:srcRect/>
          <a:stretch>
            <a:fillRect/>
          </a:stretch>
        </p:blipFill>
        <p:spPr bwMode="auto">
          <a:xfrm>
            <a:off x="0" y="0"/>
            <a:ext cx="9144000" cy="6857999"/>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anim calcmode="lin" valueType="num">
                                      <p:cBhvr>
                                        <p:cTn id="8" dur="2250" fill="hold"/>
                                        <p:tgtEl>
                                          <p:spTgt spid="4"/>
                                        </p:tgtEl>
                                        <p:attrNameLst>
                                          <p:attrName>style.rotation</p:attrName>
                                        </p:attrNameLst>
                                      </p:cBhvr>
                                      <p:tavLst>
                                        <p:tav tm="0">
                                          <p:val>
                                            <p:fltVal val="720"/>
                                          </p:val>
                                        </p:tav>
                                        <p:tav tm="100000">
                                          <p:val>
                                            <p:fltVal val="0"/>
                                          </p:val>
                                        </p:tav>
                                      </p:tavLst>
                                    </p:anim>
                                    <p:anim calcmode="lin" valueType="num">
                                      <p:cBhvr>
                                        <p:cTn id="9" dur="2250" fill="hold"/>
                                        <p:tgtEl>
                                          <p:spTgt spid="4"/>
                                        </p:tgtEl>
                                        <p:attrNameLst>
                                          <p:attrName>ppt_h</p:attrName>
                                        </p:attrNameLst>
                                      </p:cBhvr>
                                      <p:tavLst>
                                        <p:tav tm="0">
                                          <p:val>
                                            <p:fltVal val="0"/>
                                          </p:val>
                                        </p:tav>
                                        <p:tav tm="100000">
                                          <p:val>
                                            <p:strVal val="#ppt_h"/>
                                          </p:val>
                                        </p:tav>
                                      </p:tavLst>
                                    </p:anim>
                                    <p:anim calcmode="lin" valueType="num">
                                      <p:cBhvr>
                                        <p:cTn id="10" dur="225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3966905"/>
            <a:ext cx="9144000" cy="830997"/>
          </a:xfrm>
          <a:prstGeom prst="rect">
            <a:avLst/>
          </a:prstGeom>
        </p:spPr>
        <p:txBody>
          <a:bodyPr wrap="square">
            <a:spAutoFit/>
          </a:bodyPr>
          <a:lstStyle/>
          <a:p>
            <a:pPr>
              <a:buFont typeface="Wingdings" pitchFamily="2" charset="2"/>
              <a:buChar char="Ø"/>
            </a:pPr>
            <a:r>
              <a:rPr lang="tr-TR" sz="2400" b="1" dirty="0" smtClean="0">
                <a:solidFill>
                  <a:srgbClr val="FF0000"/>
                </a:solidFill>
              </a:rPr>
              <a:t>Bu çalışmanın en önemli bulgusu; üçgendeki yüksekliklerin her zaman tek bir noktadan geçmesidir.</a:t>
            </a:r>
            <a:endParaRPr lang="tr-TR" sz="2400" b="1" dirty="0">
              <a:solidFill>
                <a:srgbClr val="FF0000"/>
              </a:solidFill>
            </a:endParaRPr>
          </a:p>
        </p:txBody>
      </p:sp>
      <p:sp>
        <p:nvSpPr>
          <p:cNvPr id="5" name="4 Dikdörtgen"/>
          <p:cNvSpPr/>
          <p:nvPr/>
        </p:nvSpPr>
        <p:spPr>
          <a:xfrm>
            <a:off x="0" y="1643050"/>
            <a:ext cx="9144000" cy="1200329"/>
          </a:xfrm>
          <a:prstGeom prst="rect">
            <a:avLst/>
          </a:prstGeom>
        </p:spPr>
        <p:txBody>
          <a:bodyPr wrap="square">
            <a:spAutoFit/>
          </a:bodyPr>
          <a:lstStyle/>
          <a:p>
            <a:pPr>
              <a:buFont typeface="Wingdings" pitchFamily="2" charset="2"/>
              <a:buChar char="Ø"/>
            </a:pPr>
            <a:r>
              <a:rPr lang="tr-TR" sz="2400" b="1" dirty="0" smtClean="0">
                <a:solidFill>
                  <a:srgbClr val="FF0000"/>
                </a:solidFill>
              </a:rPr>
              <a:t>1865 yılında </a:t>
            </a:r>
            <a:r>
              <a:rPr lang="tr-TR" sz="2400" b="1" dirty="0" err="1" smtClean="0">
                <a:solidFill>
                  <a:srgbClr val="FF0000"/>
                </a:solidFill>
              </a:rPr>
              <a:t>Besant</a:t>
            </a:r>
            <a:r>
              <a:rPr lang="tr-TR" sz="2400" b="1" dirty="0" smtClean="0">
                <a:solidFill>
                  <a:srgbClr val="FF0000"/>
                </a:solidFill>
              </a:rPr>
              <a:t> ve </a:t>
            </a:r>
            <a:r>
              <a:rPr lang="tr-TR" sz="2400" b="1" dirty="0" err="1" smtClean="0">
                <a:solidFill>
                  <a:srgbClr val="FF0000"/>
                </a:solidFill>
              </a:rPr>
              <a:t>Ferrers</a:t>
            </a:r>
            <a:r>
              <a:rPr lang="tr-TR" sz="2400" b="1" dirty="0" smtClean="0">
                <a:solidFill>
                  <a:srgbClr val="FF0000"/>
                </a:solidFill>
              </a:rPr>
              <a:t>  "</a:t>
            </a:r>
            <a:r>
              <a:rPr lang="tr-TR" sz="2400" b="1" dirty="0" err="1" smtClean="0">
                <a:solidFill>
                  <a:srgbClr val="FF0000"/>
                </a:solidFill>
              </a:rPr>
              <a:t>orthocenter</a:t>
            </a:r>
            <a:r>
              <a:rPr lang="tr-TR" sz="2400" b="1" dirty="0" smtClean="0">
                <a:solidFill>
                  <a:srgbClr val="FF0000"/>
                </a:solidFill>
              </a:rPr>
              <a:t>" adının yaratılması için kredi verir John </a:t>
            </a:r>
            <a:r>
              <a:rPr lang="tr-TR" sz="2400" b="1" dirty="0" err="1" smtClean="0">
                <a:solidFill>
                  <a:srgbClr val="FF0000"/>
                </a:solidFill>
              </a:rPr>
              <a:t>Satterly</a:t>
            </a:r>
            <a:r>
              <a:rPr lang="tr-TR" sz="2400" b="1" dirty="0" smtClean="0">
                <a:solidFill>
                  <a:srgbClr val="FF0000"/>
                </a:solidFill>
              </a:rPr>
              <a:t> tarafından bir makalede bir alıntı içerir.</a:t>
            </a:r>
            <a:endParaRPr lang="tr-T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const_hauteur2.gif"/>
          <p:cNvPicPr>
            <a:picLocks noChangeAspect="1" noChangeArrowheads="1" noCrop="1"/>
          </p:cNvPicPr>
          <p:nvPr/>
        </p:nvPicPr>
        <p:blipFill>
          <a:blip r:embed="rId2"/>
          <a:srcRect/>
          <a:stretch>
            <a:fillRect/>
          </a:stretch>
        </p:blipFill>
        <p:spPr bwMode="auto">
          <a:xfrm>
            <a:off x="571472" y="31492"/>
            <a:ext cx="6500858" cy="6826507"/>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3d-transffer_wallpapers_5071_1024x7[1].jpg"/>
          <p:cNvPicPr>
            <a:picLocks noChangeAspect="1"/>
          </p:cNvPicPr>
          <p:nvPr/>
        </p:nvPicPr>
        <p:blipFill>
          <a:blip r:embed="rId2"/>
          <a:stretch>
            <a:fillRect/>
          </a:stretch>
        </p:blipFill>
        <p:spPr>
          <a:xfrm>
            <a:off x="0" y="0"/>
            <a:ext cx="9144000" cy="6858000"/>
          </a:xfrm>
          <a:prstGeom prst="rect">
            <a:avLst/>
          </a:prstGeom>
        </p:spPr>
      </p:pic>
      <p:sp>
        <p:nvSpPr>
          <p:cNvPr id="5" name="4 Dikdörtgen"/>
          <p:cNvSpPr/>
          <p:nvPr/>
        </p:nvSpPr>
        <p:spPr>
          <a:xfrm>
            <a:off x="357158" y="500042"/>
            <a:ext cx="5947847" cy="923330"/>
          </a:xfrm>
          <a:prstGeom prst="rect">
            <a:avLst/>
          </a:prstGeom>
          <a:noFill/>
        </p:spPr>
        <p:txBody>
          <a:bodyPr wrap="none" lIns="91440" tIns="45720" rIns="91440" bIns="45720">
            <a:spAutoFit/>
          </a:bodyPr>
          <a:lstStyle/>
          <a:p>
            <a:pPr algn="ctr"/>
            <a:r>
              <a:rPr lang="tr-T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HAZIRLAYANLAR</a:t>
            </a:r>
            <a:endParaRPr lang="tr-TR"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5 Dikdörtgen"/>
          <p:cNvSpPr/>
          <p:nvPr/>
        </p:nvSpPr>
        <p:spPr>
          <a:xfrm>
            <a:off x="500034" y="1571612"/>
            <a:ext cx="8219045" cy="50783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MEHMET FATİH DEMİR </a:t>
            </a:r>
          </a:p>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MÜSLÜM KAYA</a:t>
            </a:r>
          </a:p>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FIRAT GÜLTEKİN</a:t>
            </a:r>
          </a:p>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UĞUR OĞUZ</a:t>
            </a:r>
          </a:p>
          <a:p>
            <a:pPr algn="ctr"/>
            <a:r>
              <a:rPr lang="tr-T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ABDULLAH ÖZHAN</a:t>
            </a:r>
          </a:p>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ABDULLAH BAYSAL</a:t>
            </a: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071538" y="714356"/>
            <a:ext cx="7786742" cy="2246769"/>
          </a:xfrm>
          <a:prstGeom prst="rect">
            <a:avLst/>
          </a:prstGeom>
        </p:spPr>
        <p:txBody>
          <a:bodyPr wrap="square">
            <a:spAutoFit/>
          </a:bodyPr>
          <a:lstStyle/>
          <a:p>
            <a:pPr marL="342900" indent="-342900">
              <a:buFont typeface="Wingdings" pitchFamily="2" charset="2"/>
              <a:buChar char="v"/>
            </a:pPr>
            <a:r>
              <a:rPr lang="tr-TR" sz="2800" b="1" dirty="0"/>
              <a:t>Eski Yunan matematikçilerinden </a:t>
            </a:r>
            <a:r>
              <a:rPr lang="tr-TR" sz="2800" b="1" dirty="0" err="1"/>
              <a:t>Demokrit'te</a:t>
            </a:r>
            <a:r>
              <a:rPr lang="tr-TR" sz="2800" b="1" dirty="0"/>
              <a:t>, gelişmiş bir geometri bilgisi görülmektedir. Ancak kaynaklar; </a:t>
            </a:r>
            <a:r>
              <a:rPr lang="tr-TR" sz="2800" b="1" dirty="0" err="1"/>
              <a:t>Demokrit'in</a:t>
            </a:r>
            <a:r>
              <a:rPr lang="tr-TR" sz="2800" b="1" dirty="0"/>
              <a:t> Eski Mısır matematiği ile temasta olduğunda hemfikirdir. </a:t>
            </a:r>
            <a:endParaRPr lang="tr-TR" sz="2800" dirty="0"/>
          </a:p>
        </p:txBody>
      </p:sp>
      <p:sp>
        <p:nvSpPr>
          <p:cNvPr id="2" name="Dikdörtgen 1"/>
          <p:cNvSpPr/>
          <p:nvPr/>
        </p:nvSpPr>
        <p:spPr>
          <a:xfrm>
            <a:off x="1187624" y="2996952"/>
            <a:ext cx="7128792" cy="2246769"/>
          </a:xfrm>
          <a:prstGeom prst="rect">
            <a:avLst/>
          </a:prstGeom>
        </p:spPr>
        <p:txBody>
          <a:bodyPr wrap="square">
            <a:spAutoFit/>
          </a:bodyPr>
          <a:lstStyle/>
          <a:p>
            <a:pPr marL="342900" lvl="0" indent="-342900">
              <a:buFont typeface="Wingdings" pitchFamily="2" charset="2"/>
              <a:buChar char="v"/>
            </a:pPr>
            <a:r>
              <a:rPr lang="tr-TR" sz="2800" b="1" dirty="0" err="1">
                <a:solidFill>
                  <a:prstClr val="black"/>
                </a:solidFill>
              </a:rPr>
              <a:t>Thales</a:t>
            </a:r>
            <a:r>
              <a:rPr lang="tr-TR" sz="2800" b="1" dirty="0">
                <a:solidFill>
                  <a:prstClr val="black"/>
                </a:solidFill>
              </a:rPr>
              <a:t>, ikizkenar üçgenin taban açılarının eşit olduğunu bildiği, ancak üçgenin iç açılarının 180 derece olduğu yolundaki bilgilerin </a:t>
            </a:r>
            <a:r>
              <a:rPr lang="tr-TR" sz="2800" b="1" dirty="0" err="1">
                <a:solidFill>
                  <a:prstClr val="black"/>
                </a:solidFill>
              </a:rPr>
              <a:t>Thales'e</a:t>
            </a:r>
            <a:r>
              <a:rPr lang="tr-TR" sz="2800" b="1" dirty="0">
                <a:solidFill>
                  <a:prstClr val="black"/>
                </a:solidFill>
              </a:rPr>
              <a:t> ait olmadığı anlaşılmıştır</a:t>
            </a:r>
            <a:endParaRPr lang="tr-TR" sz="28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071538" y="571480"/>
            <a:ext cx="8072462" cy="2308324"/>
          </a:xfrm>
          <a:prstGeom prst="rect">
            <a:avLst/>
          </a:prstGeom>
        </p:spPr>
        <p:txBody>
          <a:bodyPr wrap="square">
            <a:spAutoFit/>
          </a:bodyPr>
          <a:lstStyle/>
          <a:p>
            <a:pPr marL="342900" indent="-342900">
              <a:buFont typeface="Wingdings" pitchFamily="2" charset="2"/>
              <a:buChar char="Ø"/>
            </a:pPr>
            <a:r>
              <a:rPr lang="tr-TR" sz="2400" b="1" dirty="0" smtClean="0"/>
              <a:t>    Kaynaklar</a:t>
            </a:r>
            <a:r>
              <a:rPr lang="tr-TR" sz="2400" b="1" dirty="0"/>
              <a:t>; geometrinin önce Eski Mısır'da başladığını, Eski </a:t>
            </a:r>
            <a:r>
              <a:rPr lang="tr-TR" sz="2400" b="1" dirty="0" err="1"/>
              <a:t>Yunanlılar'ın</a:t>
            </a:r>
            <a:r>
              <a:rPr lang="tr-TR" sz="2400" b="1" dirty="0"/>
              <a:t> geometriyi Eski Mısır'dan öğrenmiş olduklarını belirtmektedir. Tarihçi Herodot (M.Ö. 485-425), geometrinin Eski Mısır'da başladığını ve arazi ölçüsü ihtiyacından doğmuş olduğunu belirtir</a:t>
            </a:r>
            <a:endParaRPr lang="tr-TR" sz="2400" dirty="0"/>
          </a:p>
        </p:txBody>
      </p:sp>
      <p:sp>
        <p:nvSpPr>
          <p:cNvPr id="5" name="4 Dikdörtgen"/>
          <p:cNvSpPr/>
          <p:nvPr/>
        </p:nvSpPr>
        <p:spPr>
          <a:xfrm>
            <a:off x="1187624" y="3068960"/>
            <a:ext cx="7956376" cy="1938992"/>
          </a:xfrm>
          <a:prstGeom prst="rect">
            <a:avLst/>
          </a:prstGeom>
        </p:spPr>
        <p:txBody>
          <a:bodyPr wrap="square">
            <a:spAutoFit/>
          </a:bodyPr>
          <a:lstStyle/>
          <a:p>
            <a:pPr marL="342900" indent="-342900">
              <a:buFont typeface="Wingdings" pitchFamily="2" charset="2"/>
              <a:buChar char="Ø"/>
            </a:pPr>
            <a:r>
              <a:rPr lang="tr-TR" sz="2400" b="1" dirty="0" smtClean="0"/>
              <a:t>    Eski </a:t>
            </a:r>
            <a:r>
              <a:rPr lang="tr-TR" sz="2400" b="1" dirty="0"/>
              <a:t>Yunanlılar, Eski Mısır yörelerini uzun yıllar dolaşmışlar. Bu yöreleri ilk dolaşan ve Eski Yunan'ın ilk bilgini (bilgesi) sayılan </a:t>
            </a:r>
            <a:r>
              <a:rPr lang="tr-TR" sz="2400" b="1" dirty="0" err="1"/>
              <a:t>Thalestir</a:t>
            </a:r>
            <a:r>
              <a:rPr lang="tr-TR" sz="2400" b="1" dirty="0"/>
              <a:t> (M.Ö. </a:t>
            </a:r>
            <a:r>
              <a:rPr lang="tr-TR" sz="2400" b="1" dirty="0" err="1"/>
              <a:t>Miletes</a:t>
            </a:r>
            <a:r>
              <a:rPr lang="tr-TR" sz="2400" b="1" dirty="0"/>
              <a:t> 640 ? -548 ?). </a:t>
            </a:r>
            <a:r>
              <a:rPr lang="tr-TR" sz="2400" b="1" dirty="0" err="1"/>
              <a:t>Thales'ten</a:t>
            </a:r>
            <a:r>
              <a:rPr lang="tr-TR" sz="2400" b="1" dirty="0"/>
              <a:t> sonra Pisagor'un ve Öklid'in bu yöreleri uzun yıllar dolaştıkları tarihi bir gerçektir</a:t>
            </a:r>
            <a:endParaRPr lang="tr-T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2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71472" y="1000108"/>
            <a:ext cx="8572528" cy="1938992"/>
          </a:xfrm>
          <a:prstGeom prst="rect">
            <a:avLst/>
          </a:prstGeom>
        </p:spPr>
        <p:txBody>
          <a:bodyPr wrap="square">
            <a:spAutoFit/>
          </a:bodyPr>
          <a:lstStyle/>
          <a:p>
            <a:pPr marL="342900" indent="-342900">
              <a:buFont typeface="Wingdings" pitchFamily="2" charset="2"/>
              <a:buChar char="v"/>
            </a:pPr>
            <a:r>
              <a:rPr lang="tr-TR" sz="2000" b="1" dirty="0"/>
              <a:t>İ.Ö.1100 yıllarında yazıldığı sanılan Çinlilerin ünlü Nine </a:t>
            </a:r>
            <a:r>
              <a:rPr lang="tr-TR" sz="2000" b="1" dirty="0" err="1"/>
              <a:t>Sections</a:t>
            </a:r>
            <a:r>
              <a:rPr lang="tr-TR" sz="2000" b="1" dirty="0"/>
              <a:t> (Dokuz Bölüm) kitabında dik açılı üçgen ve ispatsız olarak Pisagor Teoremi vardır. Daha sonraki Çin geometrilerinde ölçümleri içeren çok zeki buluşlar vardır. Yine geometrik görünümle Pisagor teoreminin ispatı yapılmıştır. Bu geometrik şekille verilen kitabın İ.Ö. 2000 yıllarında yazıldığı sanılıyor.</a:t>
            </a:r>
            <a:endParaRPr lang="tr-TR" sz="2000" dirty="0"/>
          </a:p>
        </p:txBody>
      </p:sp>
      <p:sp>
        <p:nvSpPr>
          <p:cNvPr id="5" name="4 Dikdörtgen"/>
          <p:cNvSpPr/>
          <p:nvPr/>
        </p:nvSpPr>
        <p:spPr>
          <a:xfrm>
            <a:off x="1187624" y="3428999"/>
            <a:ext cx="7956376" cy="830997"/>
          </a:xfrm>
          <a:prstGeom prst="rect">
            <a:avLst/>
          </a:prstGeom>
        </p:spPr>
        <p:txBody>
          <a:bodyPr wrap="square">
            <a:spAutoFit/>
          </a:bodyPr>
          <a:lstStyle/>
          <a:p>
            <a:r>
              <a:rPr lang="tr-TR" sz="2400" b="1" dirty="0"/>
              <a:t/>
            </a:r>
            <a:br>
              <a:rPr lang="tr-TR" sz="2400" b="1" dirty="0"/>
            </a:br>
            <a:endParaRPr lang="tr-TR" sz="2400" b="1" dirty="0"/>
          </a:p>
        </p:txBody>
      </p:sp>
      <p:pic>
        <p:nvPicPr>
          <p:cNvPr id="1026" name="Picture 2" descr="E:\pisagor.jpg"/>
          <p:cNvPicPr>
            <a:picLocks noChangeAspect="1" noChangeArrowheads="1"/>
          </p:cNvPicPr>
          <p:nvPr/>
        </p:nvPicPr>
        <p:blipFill>
          <a:blip r:embed="rId2"/>
          <a:srcRect/>
          <a:stretch>
            <a:fillRect/>
          </a:stretch>
        </p:blipFill>
        <p:spPr bwMode="auto">
          <a:xfrm>
            <a:off x="1142976" y="3357562"/>
            <a:ext cx="8001024" cy="3500438"/>
          </a:xfrm>
          <a:prstGeom prst="rect">
            <a:avLst/>
          </a:prstGeom>
          <a:noFill/>
        </p:spPr>
      </p:pic>
      <p:sp>
        <p:nvSpPr>
          <p:cNvPr id="6" name="5 Metin kutusu"/>
          <p:cNvSpPr txBox="1"/>
          <p:nvPr/>
        </p:nvSpPr>
        <p:spPr>
          <a:xfrm>
            <a:off x="2428860" y="1571612"/>
            <a:ext cx="6286544" cy="369332"/>
          </a:xfrm>
          <a:prstGeom prst="rect">
            <a:avLst/>
          </a:prstGeom>
          <a:noFill/>
        </p:spPr>
        <p:txBody>
          <a:bodyPr wrap="square" rtlCol="0">
            <a:spAutoFit/>
          </a:bodyPr>
          <a:lstStyle/>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20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strVal val="#ppt_w*0.70"/>
                                          </p:val>
                                        </p:tav>
                                        <p:tav tm="100000">
                                          <p:val>
                                            <p:strVal val="#ppt_w"/>
                                          </p:val>
                                        </p:tav>
                                      </p:tavLst>
                                    </p:anim>
                                    <p:anim calcmode="lin" valueType="num">
                                      <p:cBhvr>
                                        <p:cTn id="20" dur="1000" fill="hold"/>
                                        <p:tgtEl>
                                          <p:spTgt spid="1026"/>
                                        </p:tgtEl>
                                        <p:attrNameLst>
                                          <p:attrName>ppt_h</p:attrName>
                                        </p:attrNameLst>
                                      </p:cBhvr>
                                      <p:tavLst>
                                        <p:tav tm="0">
                                          <p:val>
                                            <p:strVal val="#ppt_h"/>
                                          </p:val>
                                        </p:tav>
                                        <p:tav tm="100000">
                                          <p:val>
                                            <p:strVal val="#ppt_h"/>
                                          </p:val>
                                        </p:tav>
                                      </p:tavLst>
                                    </p:anim>
                                    <p:animEffect transition="in" filter="fade">
                                      <p:cBhvr>
                                        <p:cTn id="2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pythanim.gif"/>
          <p:cNvPicPr>
            <a:picLocks noChangeAspect="1" noChangeArrowheads="1" noCrop="1"/>
          </p:cNvPicPr>
          <p:nvPr/>
        </p:nvPicPr>
        <p:blipFill>
          <a:blip r:embed="rId2"/>
          <a:srcRect/>
          <a:stretch>
            <a:fillRect/>
          </a:stretch>
        </p:blipFill>
        <p:spPr bwMode="auto">
          <a:xfrm>
            <a:off x="785786" y="428604"/>
            <a:ext cx="8358214" cy="642939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861</TotalTime>
  <Words>1033</Words>
  <Application>Microsoft Office PowerPoint</Application>
  <PresentationFormat>Ekran Gösterisi (4:3)</PresentationFormat>
  <Paragraphs>92</Paragraphs>
  <Slides>52</Slides>
  <Notes>1</Notes>
  <HiddenSlides>0</HiddenSlides>
  <MMClips>0</MMClips>
  <ScaleCrop>false</ScaleCrop>
  <HeadingPairs>
    <vt:vector size="4" baseType="variant">
      <vt:variant>
        <vt:lpstr>Tema</vt:lpstr>
      </vt:variant>
      <vt:variant>
        <vt:i4>2</vt:i4>
      </vt:variant>
      <vt:variant>
        <vt:lpstr>Slayt Başlıkları</vt:lpstr>
      </vt:variant>
      <vt:variant>
        <vt:i4>52</vt:i4>
      </vt:variant>
    </vt:vector>
  </HeadingPairs>
  <TitlesOfParts>
    <vt:vector size="54" baseType="lpstr">
      <vt:lpstr>Akış</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Pisagor Teoremi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WuSLaT</dc:creator>
  <cp:lastModifiedBy>The Uur</cp:lastModifiedBy>
  <cp:revision>81</cp:revision>
  <dcterms:created xsi:type="dcterms:W3CDTF">2012-11-29T18:24:01Z</dcterms:created>
  <dcterms:modified xsi:type="dcterms:W3CDTF">2016-02-27T09:47:19Z</dcterms:modified>
</cp:coreProperties>
</file>