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59" r:id="rId4"/>
    <p:sldId id="258" r:id="rId5"/>
    <p:sldId id="260" r:id="rId6"/>
    <p:sldId id="261" r:id="rId7"/>
    <p:sldId id="262" r:id="rId8"/>
    <p:sldId id="263" r:id="rId9"/>
    <p:sldId id="264" r:id="rId10"/>
    <p:sldId id="265" r:id="rId1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66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33794" name="Group 2">
            <a:extLst>
              <a:ext uri="{FF2B5EF4-FFF2-40B4-BE49-F238E27FC236}">
                <a16:creationId xmlns:a16="http://schemas.microsoft.com/office/drawing/2014/main" id="{1B112F6B-E3A4-4111-85FE-4C1FC175A048}"/>
              </a:ext>
            </a:extLst>
          </p:cNvPr>
          <p:cNvGrpSpPr>
            <a:grpSpLocks/>
          </p:cNvGrpSpPr>
          <p:nvPr/>
        </p:nvGrpSpPr>
        <p:grpSpPr bwMode="auto">
          <a:xfrm>
            <a:off x="0" y="6350"/>
            <a:ext cx="9140825" cy="6851650"/>
            <a:chOff x="0" y="4"/>
            <a:chExt cx="5758" cy="4316"/>
          </a:xfrm>
        </p:grpSpPr>
        <p:grpSp>
          <p:nvGrpSpPr>
            <p:cNvPr id="33795" name="Group 3">
              <a:extLst>
                <a:ext uri="{FF2B5EF4-FFF2-40B4-BE49-F238E27FC236}">
                  <a16:creationId xmlns:a16="http://schemas.microsoft.com/office/drawing/2014/main" id="{2C731BD8-C0FB-4F84-AC68-6EBCD86A6617}"/>
                </a:ext>
              </a:extLst>
            </p:cNvPr>
            <p:cNvGrpSpPr>
              <a:grpSpLocks/>
            </p:cNvGrpSpPr>
            <p:nvPr/>
          </p:nvGrpSpPr>
          <p:grpSpPr bwMode="auto">
            <a:xfrm>
              <a:off x="0" y="1161"/>
              <a:ext cx="5758" cy="3159"/>
              <a:chOff x="0" y="1161"/>
              <a:chExt cx="5758" cy="3159"/>
            </a:xfrm>
          </p:grpSpPr>
          <p:sp>
            <p:nvSpPr>
              <p:cNvPr id="33796" name="Freeform 4">
                <a:extLst>
                  <a:ext uri="{FF2B5EF4-FFF2-40B4-BE49-F238E27FC236}">
                    <a16:creationId xmlns:a16="http://schemas.microsoft.com/office/drawing/2014/main" id="{6599EE54-815A-4FD4-85D7-6D131A2665D5}"/>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3797" name="Freeform 5">
                <a:extLst>
                  <a:ext uri="{FF2B5EF4-FFF2-40B4-BE49-F238E27FC236}">
                    <a16:creationId xmlns:a16="http://schemas.microsoft.com/office/drawing/2014/main" id="{F8E7C45A-57D4-42BF-BFBE-F69AD270C1F9}"/>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33798" name="Freeform 6">
              <a:extLst>
                <a:ext uri="{FF2B5EF4-FFF2-40B4-BE49-F238E27FC236}">
                  <a16:creationId xmlns:a16="http://schemas.microsoft.com/office/drawing/2014/main" id="{6CAA8AC3-4AD0-4CC0-A3E5-1D090D718041}"/>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3799" name="Freeform 7">
              <a:extLst>
                <a:ext uri="{FF2B5EF4-FFF2-40B4-BE49-F238E27FC236}">
                  <a16:creationId xmlns:a16="http://schemas.microsoft.com/office/drawing/2014/main" id="{2C9FEA67-396A-4498-8BA5-AB7327CF8F01}"/>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3800" name="Freeform 8">
              <a:extLst>
                <a:ext uri="{FF2B5EF4-FFF2-40B4-BE49-F238E27FC236}">
                  <a16:creationId xmlns:a16="http://schemas.microsoft.com/office/drawing/2014/main" id="{0188B455-5478-4553-AEDD-8700AF391055}"/>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33801" name="Group 9">
              <a:extLst>
                <a:ext uri="{FF2B5EF4-FFF2-40B4-BE49-F238E27FC236}">
                  <a16:creationId xmlns:a16="http://schemas.microsoft.com/office/drawing/2014/main" id="{E94DEDCB-870B-45FD-AC24-08A9158909C3}"/>
                </a:ext>
              </a:extLst>
            </p:cNvPr>
            <p:cNvGrpSpPr>
              <a:grpSpLocks/>
            </p:cNvGrpSpPr>
            <p:nvPr/>
          </p:nvGrpSpPr>
          <p:grpSpPr bwMode="auto">
            <a:xfrm>
              <a:off x="348" y="4"/>
              <a:ext cx="5410" cy="4316"/>
              <a:chOff x="348" y="4"/>
              <a:chExt cx="5410" cy="4316"/>
            </a:xfrm>
          </p:grpSpPr>
          <p:sp>
            <p:nvSpPr>
              <p:cNvPr id="33802" name="Freeform 10">
                <a:extLst>
                  <a:ext uri="{FF2B5EF4-FFF2-40B4-BE49-F238E27FC236}">
                    <a16:creationId xmlns:a16="http://schemas.microsoft.com/office/drawing/2014/main" id="{92CB0CAB-D3FE-4AC8-8EA8-BD20A6DC07AA}"/>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3803" name="Freeform 11">
                <a:extLst>
                  <a:ext uri="{FF2B5EF4-FFF2-40B4-BE49-F238E27FC236}">
                    <a16:creationId xmlns:a16="http://schemas.microsoft.com/office/drawing/2014/main" id="{06A554C8-E71B-439B-9591-50C32EBC7C67}"/>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3804" name="Freeform 12">
                <a:extLst>
                  <a:ext uri="{FF2B5EF4-FFF2-40B4-BE49-F238E27FC236}">
                    <a16:creationId xmlns:a16="http://schemas.microsoft.com/office/drawing/2014/main" id="{28F379CE-9604-43B4-8D55-53DD074113DB}"/>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3805" name="Freeform 13">
                <a:extLst>
                  <a:ext uri="{FF2B5EF4-FFF2-40B4-BE49-F238E27FC236}">
                    <a16:creationId xmlns:a16="http://schemas.microsoft.com/office/drawing/2014/main" id="{1FE440F8-0E8D-4CDD-9729-14117DDC75B4}"/>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3806" name="Freeform 14">
                <a:extLst>
                  <a:ext uri="{FF2B5EF4-FFF2-40B4-BE49-F238E27FC236}">
                    <a16:creationId xmlns:a16="http://schemas.microsoft.com/office/drawing/2014/main" id="{14EE8186-83DB-4A5E-97B5-C38F52099E89}"/>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3807" name="Freeform 15">
                <a:extLst>
                  <a:ext uri="{FF2B5EF4-FFF2-40B4-BE49-F238E27FC236}">
                    <a16:creationId xmlns:a16="http://schemas.microsoft.com/office/drawing/2014/main" id="{9F2AC7F0-4090-48A9-9C6A-31B12DF8F001}"/>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sp>
        <p:nvSpPr>
          <p:cNvPr id="33808" name="Rectangle 16">
            <a:extLst>
              <a:ext uri="{FF2B5EF4-FFF2-40B4-BE49-F238E27FC236}">
                <a16:creationId xmlns:a16="http://schemas.microsoft.com/office/drawing/2014/main" id="{BCCAC5C7-3EA2-405D-AF1B-BA277D7A2D33}"/>
              </a:ext>
            </a:extLst>
          </p:cNvPr>
          <p:cNvSpPr>
            <a:spLocks noGrp="1" noChangeArrowheads="1"/>
          </p:cNvSpPr>
          <p:nvPr>
            <p:ph type="ctrTitle" sz="quarter"/>
          </p:nvPr>
        </p:nvSpPr>
        <p:spPr>
          <a:xfrm>
            <a:off x="1066800" y="1997075"/>
            <a:ext cx="7086600" cy="1431925"/>
          </a:xfrm>
        </p:spPr>
        <p:txBody>
          <a:bodyPr anchor="b"/>
          <a:lstStyle>
            <a:lvl1pPr>
              <a:defRPr/>
            </a:lvl1pPr>
          </a:lstStyle>
          <a:p>
            <a:pPr lvl="0"/>
            <a:r>
              <a:rPr lang="tr-TR" altLang="tr-TR" noProof="0"/>
              <a:t>Asıl başlık stili için tıklatın</a:t>
            </a:r>
          </a:p>
        </p:txBody>
      </p:sp>
      <p:sp>
        <p:nvSpPr>
          <p:cNvPr id="33809" name="Rectangle 17">
            <a:extLst>
              <a:ext uri="{FF2B5EF4-FFF2-40B4-BE49-F238E27FC236}">
                <a16:creationId xmlns:a16="http://schemas.microsoft.com/office/drawing/2014/main" id="{E4F17BA2-B6FE-44C0-B893-7641D8A1F5EC}"/>
              </a:ext>
            </a:extLst>
          </p:cNvPr>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tr-TR" altLang="tr-TR" noProof="0"/>
              <a:t>Asıl alt başlık stilini düzenlemek için tıklatın</a:t>
            </a:r>
          </a:p>
        </p:txBody>
      </p:sp>
      <p:sp>
        <p:nvSpPr>
          <p:cNvPr id="33810" name="Rectangle 18">
            <a:extLst>
              <a:ext uri="{FF2B5EF4-FFF2-40B4-BE49-F238E27FC236}">
                <a16:creationId xmlns:a16="http://schemas.microsoft.com/office/drawing/2014/main" id="{B24E98DE-A89D-441E-B140-DBE7F0FAF0E1}"/>
              </a:ext>
            </a:extLst>
          </p:cNvPr>
          <p:cNvSpPr>
            <a:spLocks noGrp="1" noChangeArrowheads="1"/>
          </p:cNvSpPr>
          <p:nvPr>
            <p:ph type="dt" sz="quarter" idx="2"/>
          </p:nvPr>
        </p:nvSpPr>
        <p:spPr/>
        <p:txBody>
          <a:bodyPr/>
          <a:lstStyle>
            <a:lvl1pPr>
              <a:defRPr/>
            </a:lvl1pPr>
          </a:lstStyle>
          <a:p>
            <a:endParaRPr lang="tr-TR" altLang="tr-TR"/>
          </a:p>
        </p:txBody>
      </p:sp>
      <p:sp>
        <p:nvSpPr>
          <p:cNvPr id="33811" name="Rectangle 19">
            <a:extLst>
              <a:ext uri="{FF2B5EF4-FFF2-40B4-BE49-F238E27FC236}">
                <a16:creationId xmlns:a16="http://schemas.microsoft.com/office/drawing/2014/main" id="{FCE1AFEF-B93D-4D20-A2EB-DF2A531C1E4D}"/>
              </a:ext>
            </a:extLst>
          </p:cNvPr>
          <p:cNvSpPr>
            <a:spLocks noGrp="1" noChangeArrowheads="1"/>
          </p:cNvSpPr>
          <p:nvPr>
            <p:ph type="ftr" sz="quarter" idx="3"/>
          </p:nvPr>
        </p:nvSpPr>
        <p:spPr>
          <a:xfrm>
            <a:off x="3352800" y="6248400"/>
            <a:ext cx="2895600" cy="457200"/>
          </a:xfrm>
        </p:spPr>
        <p:txBody>
          <a:bodyPr/>
          <a:lstStyle>
            <a:lvl1pPr>
              <a:defRPr/>
            </a:lvl1pPr>
          </a:lstStyle>
          <a:p>
            <a:endParaRPr lang="tr-TR" altLang="tr-TR"/>
          </a:p>
        </p:txBody>
      </p:sp>
      <p:sp>
        <p:nvSpPr>
          <p:cNvPr id="33812" name="Rectangle 20">
            <a:extLst>
              <a:ext uri="{FF2B5EF4-FFF2-40B4-BE49-F238E27FC236}">
                <a16:creationId xmlns:a16="http://schemas.microsoft.com/office/drawing/2014/main" id="{47046564-E1C5-488B-8899-C37005DB357F}"/>
              </a:ext>
            </a:extLst>
          </p:cNvPr>
          <p:cNvSpPr>
            <a:spLocks noGrp="1" noChangeArrowheads="1"/>
          </p:cNvSpPr>
          <p:nvPr>
            <p:ph type="sldNum" sz="quarter" idx="4"/>
          </p:nvPr>
        </p:nvSpPr>
        <p:spPr/>
        <p:txBody>
          <a:bodyPr/>
          <a:lstStyle>
            <a:lvl1pPr>
              <a:defRPr/>
            </a:lvl1pPr>
          </a:lstStyle>
          <a:p>
            <a:fld id="{3CE35E0E-5833-4143-BFAF-A9E8D750E49E}" type="slidenum">
              <a:rPr lang="tr-TR" altLang="tr-TR"/>
              <a:pPr/>
              <a:t>‹#›</a:t>
            </a:fld>
            <a:endParaRPr lang="tr-TR" altLang="tr-TR"/>
          </a:p>
        </p:txBody>
      </p:sp>
    </p:spTree>
  </p:cSld>
  <p:clrMapOvr>
    <a:masterClrMapping/>
  </p:clrMapOvr>
  <p:transition>
    <p:cover dir="r"/>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AD3874-EEA4-4829-A174-008F4A51F1A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2745A57-E491-4B66-858D-96EE076518E2}"/>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DFFF98-3ABF-47C5-B03A-8AC151E3B1A4}"/>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527BA8FF-9DBF-42F8-896D-DB3425B02DF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6F31E67F-FAD1-4198-9740-ADDA12897C24}"/>
              </a:ext>
            </a:extLst>
          </p:cNvPr>
          <p:cNvSpPr>
            <a:spLocks noGrp="1"/>
          </p:cNvSpPr>
          <p:nvPr>
            <p:ph type="sldNum" sz="quarter" idx="12"/>
          </p:nvPr>
        </p:nvSpPr>
        <p:spPr/>
        <p:txBody>
          <a:bodyPr/>
          <a:lstStyle>
            <a:lvl1pPr>
              <a:defRPr/>
            </a:lvl1pPr>
          </a:lstStyle>
          <a:p>
            <a:fld id="{5AA6FAE6-ED68-4A4F-B42B-35B908EC9056}" type="slidenum">
              <a:rPr lang="tr-TR" altLang="tr-TR"/>
              <a:pPr/>
              <a:t>‹#›</a:t>
            </a:fld>
            <a:endParaRPr lang="tr-TR" altLang="tr-TR"/>
          </a:p>
        </p:txBody>
      </p:sp>
    </p:spTree>
    <p:extLst>
      <p:ext uri="{BB962C8B-B14F-4D97-AF65-F5344CB8AC3E}">
        <p14:creationId xmlns:p14="http://schemas.microsoft.com/office/powerpoint/2010/main" val="4034420476"/>
      </p:ext>
    </p:extLst>
  </p:cSld>
  <p:clrMapOvr>
    <a:masterClrMapping/>
  </p:clrMapOvr>
  <p:transition>
    <p:cover dir="r"/>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C980BA3-E0E7-4C3A-9A6E-B5AAA2FE1F97}"/>
              </a:ext>
            </a:extLst>
          </p:cNvPr>
          <p:cNvSpPr>
            <a:spLocks noGrp="1"/>
          </p:cNvSpPr>
          <p:nvPr>
            <p:ph type="title" orient="vert"/>
          </p:nvPr>
        </p:nvSpPr>
        <p:spPr>
          <a:xfrm>
            <a:off x="6724650" y="304800"/>
            <a:ext cx="1885950" cy="5791200"/>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B6211D6-774A-4642-AF35-B6FD852C3C8D}"/>
              </a:ext>
            </a:extLst>
          </p:cNvPr>
          <p:cNvSpPr>
            <a:spLocks noGrp="1"/>
          </p:cNvSpPr>
          <p:nvPr>
            <p:ph type="body" orient="vert" idx="1"/>
          </p:nvPr>
        </p:nvSpPr>
        <p:spPr>
          <a:xfrm>
            <a:off x="1066800" y="304800"/>
            <a:ext cx="5505450" cy="579120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2E53DA6-734A-49BB-84BB-8374417AF67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FB043763-D64D-482F-855F-8B0B60F9141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900FD347-420A-4EF8-BCFE-14960C4943F7}"/>
              </a:ext>
            </a:extLst>
          </p:cNvPr>
          <p:cNvSpPr>
            <a:spLocks noGrp="1"/>
          </p:cNvSpPr>
          <p:nvPr>
            <p:ph type="sldNum" sz="quarter" idx="12"/>
          </p:nvPr>
        </p:nvSpPr>
        <p:spPr/>
        <p:txBody>
          <a:bodyPr/>
          <a:lstStyle>
            <a:lvl1pPr>
              <a:defRPr/>
            </a:lvl1pPr>
          </a:lstStyle>
          <a:p>
            <a:fld id="{CC2FAF6A-ED97-4AFF-9D12-6111ECD1D25D}" type="slidenum">
              <a:rPr lang="tr-TR" altLang="tr-TR"/>
              <a:pPr/>
              <a:t>‹#›</a:t>
            </a:fld>
            <a:endParaRPr lang="tr-TR" altLang="tr-TR"/>
          </a:p>
        </p:txBody>
      </p:sp>
    </p:spTree>
    <p:extLst>
      <p:ext uri="{BB962C8B-B14F-4D97-AF65-F5344CB8AC3E}">
        <p14:creationId xmlns:p14="http://schemas.microsoft.com/office/powerpoint/2010/main" val="2121936695"/>
      </p:ext>
    </p:extLst>
  </p:cSld>
  <p:clrMapOvr>
    <a:masterClrMapping/>
  </p:clrMapOvr>
  <p:transition>
    <p:cover dir="r"/>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369A845-01CB-4A60-B57D-9B55FA8CB6D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F5C41D-66C9-41D9-A956-EB1840D9085D}"/>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5D59352-D276-4122-9546-32F62CAFEB53}"/>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EBFE58B2-A124-44F3-ACA6-5AB71A5D3957}"/>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E258D5BD-D092-4003-95F7-21619638525C}"/>
              </a:ext>
            </a:extLst>
          </p:cNvPr>
          <p:cNvSpPr>
            <a:spLocks noGrp="1"/>
          </p:cNvSpPr>
          <p:nvPr>
            <p:ph type="sldNum" sz="quarter" idx="12"/>
          </p:nvPr>
        </p:nvSpPr>
        <p:spPr/>
        <p:txBody>
          <a:bodyPr/>
          <a:lstStyle>
            <a:lvl1pPr>
              <a:defRPr/>
            </a:lvl1pPr>
          </a:lstStyle>
          <a:p>
            <a:fld id="{E21AFA90-4C33-4F2B-8231-1021D3AF662D}" type="slidenum">
              <a:rPr lang="tr-TR" altLang="tr-TR"/>
              <a:pPr/>
              <a:t>‹#›</a:t>
            </a:fld>
            <a:endParaRPr lang="tr-TR" altLang="tr-TR"/>
          </a:p>
        </p:txBody>
      </p:sp>
    </p:spTree>
    <p:extLst>
      <p:ext uri="{BB962C8B-B14F-4D97-AF65-F5344CB8AC3E}">
        <p14:creationId xmlns:p14="http://schemas.microsoft.com/office/powerpoint/2010/main" val="3395363166"/>
      </p:ext>
    </p:extLst>
  </p:cSld>
  <p:clrMapOvr>
    <a:masterClrMapping/>
  </p:clrMapOvr>
  <p:transition>
    <p:cover dir="r"/>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B5E3002-D84D-4B23-BDDC-CBE292F3F01F}"/>
              </a:ext>
            </a:extLst>
          </p:cNvPr>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D56D971-42D9-46AA-B128-FC3644822C3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Veri Yer Tutucusu 3">
            <a:extLst>
              <a:ext uri="{FF2B5EF4-FFF2-40B4-BE49-F238E27FC236}">
                <a16:creationId xmlns:a16="http://schemas.microsoft.com/office/drawing/2014/main" id="{701B9536-D59C-4614-9342-45038163619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D696911E-2CCF-41CF-8B50-BD334DAAF490}"/>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023FEB07-2865-47A9-BA16-DB4019A81CC7}"/>
              </a:ext>
            </a:extLst>
          </p:cNvPr>
          <p:cNvSpPr>
            <a:spLocks noGrp="1"/>
          </p:cNvSpPr>
          <p:nvPr>
            <p:ph type="sldNum" sz="quarter" idx="12"/>
          </p:nvPr>
        </p:nvSpPr>
        <p:spPr/>
        <p:txBody>
          <a:bodyPr/>
          <a:lstStyle>
            <a:lvl1pPr>
              <a:defRPr/>
            </a:lvl1pPr>
          </a:lstStyle>
          <a:p>
            <a:fld id="{E886E2A5-F386-41DE-A6E6-A7D235C37587}" type="slidenum">
              <a:rPr lang="tr-TR" altLang="tr-TR"/>
              <a:pPr/>
              <a:t>‹#›</a:t>
            </a:fld>
            <a:endParaRPr lang="tr-TR" altLang="tr-TR"/>
          </a:p>
        </p:txBody>
      </p:sp>
    </p:spTree>
    <p:extLst>
      <p:ext uri="{BB962C8B-B14F-4D97-AF65-F5344CB8AC3E}">
        <p14:creationId xmlns:p14="http://schemas.microsoft.com/office/powerpoint/2010/main" val="3328762382"/>
      </p:ext>
    </p:extLst>
  </p:cSld>
  <p:clrMapOvr>
    <a:masterClrMapping/>
  </p:clrMapOvr>
  <p:transition>
    <p:cover dir="r"/>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EB6CE6-F673-4672-A016-8257C0624FA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71E7033-C8FC-4EA6-BD6D-4AF5A1471732}"/>
              </a:ext>
            </a:extLst>
          </p:cNvPr>
          <p:cNvSpPr>
            <a:spLocks noGrp="1"/>
          </p:cNvSpPr>
          <p:nvPr>
            <p:ph sz="half" idx="1"/>
          </p:nvPr>
        </p:nvSpPr>
        <p:spPr>
          <a:xfrm>
            <a:off x="1066800" y="1981200"/>
            <a:ext cx="36957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FEDC289-7868-41DC-A378-A7D860EBBF0E}"/>
              </a:ext>
            </a:extLst>
          </p:cNvPr>
          <p:cNvSpPr>
            <a:spLocks noGrp="1"/>
          </p:cNvSpPr>
          <p:nvPr>
            <p:ph sz="half" idx="2"/>
          </p:nvPr>
        </p:nvSpPr>
        <p:spPr>
          <a:xfrm>
            <a:off x="4914900" y="1981200"/>
            <a:ext cx="36957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4480B52-50C7-4F02-9832-BDE6BC8F31F9}"/>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6F9F7A81-1722-44A4-9311-A25A06B054C0}"/>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CEF007B4-69E0-4A78-939E-BACEB672CB3B}"/>
              </a:ext>
            </a:extLst>
          </p:cNvPr>
          <p:cNvSpPr>
            <a:spLocks noGrp="1"/>
          </p:cNvSpPr>
          <p:nvPr>
            <p:ph type="sldNum" sz="quarter" idx="12"/>
          </p:nvPr>
        </p:nvSpPr>
        <p:spPr/>
        <p:txBody>
          <a:bodyPr/>
          <a:lstStyle>
            <a:lvl1pPr>
              <a:defRPr/>
            </a:lvl1pPr>
          </a:lstStyle>
          <a:p>
            <a:fld id="{8F75A770-FE23-40F2-8C6E-B2CF8EBD5C00}" type="slidenum">
              <a:rPr lang="tr-TR" altLang="tr-TR"/>
              <a:pPr/>
              <a:t>‹#›</a:t>
            </a:fld>
            <a:endParaRPr lang="tr-TR" altLang="tr-TR"/>
          </a:p>
        </p:txBody>
      </p:sp>
    </p:spTree>
    <p:extLst>
      <p:ext uri="{BB962C8B-B14F-4D97-AF65-F5344CB8AC3E}">
        <p14:creationId xmlns:p14="http://schemas.microsoft.com/office/powerpoint/2010/main" val="3365382625"/>
      </p:ext>
    </p:extLst>
  </p:cSld>
  <p:clrMapOvr>
    <a:masterClrMapping/>
  </p:clrMapOvr>
  <p:transition>
    <p:cover dir="r"/>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ABEBA4E-0DE1-4E96-BD45-BE6019CC24B7}"/>
              </a:ext>
            </a:extLst>
          </p:cNvPr>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1292A55-BE11-41D9-85B1-604EB0AF3E5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393EDCEE-BD28-4F79-B90D-2FB7C1F32DBA}"/>
              </a:ext>
            </a:extLst>
          </p:cNvPr>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3B99700-A8F4-49B5-B734-8B04087FE11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F3C2AD4C-EC00-42D7-A6B0-FA634D28F177}"/>
              </a:ext>
            </a:extLst>
          </p:cNvPr>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ACEB4C7-1A62-4621-B8DA-F96E60ECEF97}"/>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id="{6E52DD15-80D9-40DA-B4A9-3217E1A57005}"/>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id="{EB32206A-4921-4A7B-855A-029DB6A49CF1}"/>
              </a:ext>
            </a:extLst>
          </p:cNvPr>
          <p:cNvSpPr>
            <a:spLocks noGrp="1"/>
          </p:cNvSpPr>
          <p:nvPr>
            <p:ph type="sldNum" sz="quarter" idx="12"/>
          </p:nvPr>
        </p:nvSpPr>
        <p:spPr/>
        <p:txBody>
          <a:bodyPr/>
          <a:lstStyle>
            <a:lvl1pPr>
              <a:defRPr/>
            </a:lvl1pPr>
          </a:lstStyle>
          <a:p>
            <a:fld id="{281B6B5D-CACE-4AB5-93F3-1ABD4EAC85C2}" type="slidenum">
              <a:rPr lang="tr-TR" altLang="tr-TR"/>
              <a:pPr/>
              <a:t>‹#›</a:t>
            </a:fld>
            <a:endParaRPr lang="tr-TR" altLang="tr-TR"/>
          </a:p>
        </p:txBody>
      </p:sp>
    </p:spTree>
    <p:extLst>
      <p:ext uri="{BB962C8B-B14F-4D97-AF65-F5344CB8AC3E}">
        <p14:creationId xmlns:p14="http://schemas.microsoft.com/office/powerpoint/2010/main" val="1950375627"/>
      </p:ext>
    </p:extLst>
  </p:cSld>
  <p:clrMapOvr>
    <a:masterClrMapping/>
  </p:clrMapOvr>
  <p:transition>
    <p:cover dir="r"/>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3ECCDE-9E65-4CA0-8747-1D2E94C68AC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C177E9E-1166-4DA0-9F12-BAAB2BE32BC9}"/>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id="{DC52912B-0066-4ED8-8852-6A50B8ED0EA2}"/>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id="{02FB80B5-726A-4703-8DD0-77DDF527064F}"/>
              </a:ext>
            </a:extLst>
          </p:cNvPr>
          <p:cNvSpPr>
            <a:spLocks noGrp="1"/>
          </p:cNvSpPr>
          <p:nvPr>
            <p:ph type="sldNum" sz="quarter" idx="12"/>
          </p:nvPr>
        </p:nvSpPr>
        <p:spPr/>
        <p:txBody>
          <a:bodyPr/>
          <a:lstStyle>
            <a:lvl1pPr>
              <a:defRPr/>
            </a:lvl1pPr>
          </a:lstStyle>
          <a:p>
            <a:fld id="{B23487FD-7C55-4709-B01A-B319DBFD4479}" type="slidenum">
              <a:rPr lang="tr-TR" altLang="tr-TR"/>
              <a:pPr/>
              <a:t>‹#›</a:t>
            </a:fld>
            <a:endParaRPr lang="tr-TR" altLang="tr-TR"/>
          </a:p>
        </p:txBody>
      </p:sp>
    </p:spTree>
    <p:extLst>
      <p:ext uri="{BB962C8B-B14F-4D97-AF65-F5344CB8AC3E}">
        <p14:creationId xmlns:p14="http://schemas.microsoft.com/office/powerpoint/2010/main" val="3033632471"/>
      </p:ext>
    </p:extLst>
  </p:cSld>
  <p:clrMapOvr>
    <a:masterClrMapping/>
  </p:clrMapOvr>
  <p:transition>
    <p:cover dir="r"/>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DE985A1-1DF4-4504-A950-C81B37F198AB}"/>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id="{B16DAE5E-39AA-49FE-A95D-35EB6801E309}"/>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id="{594543BA-3A8C-418C-9202-36738E6A46FE}"/>
              </a:ext>
            </a:extLst>
          </p:cNvPr>
          <p:cNvSpPr>
            <a:spLocks noGrp="1"/>
          </p:cNvSpPr>
          <p:nvPr>
            <p:ph type="sldNum" sz="quarter" idx="12"/>
          </p:nvPr>
        </p:nvSpPr>
        <p:spPr/>
        <p:txBody>
          <a:bodyPr/>
          <a:lstStyle>
            <a:lvl1pPr>
              <a:defRPr/>
            </a:lvl1pPr>
          </a:lstStyle>
          <a:p>
            <a:fld id="{3CA37BA9-FEE9-4099-8170-DB802C01C7D4}" type="slidenum">
              <a:rPr lang="tr-TR" altLang="tr-TR"/>
              <a:pPr/>
              <a:t>‹#›</a:t>
            </a:fld>
            <a:endParaRPr lang="tr-TR" altLang="tr-TR"/>
          </a:p>
        </p:txBody>
      </p:sp>
    </p:spTree>
    <p:extLst>
      <p:ext uri="{BB962C8B-B14F-4D97-AF65-F5344CB8AC3E}">
        <p14:creationId xmlns:p14="http://schemas.microsoft.com/office/powerpoint/2010/main" val="838697059"/>
      </p:ext>
    </p:extLst>
  </p:cSld>
  <p:clrMapOvr>
    <a:masterClrMapping/>
  </p:clrMapOvr>
  <p:transition>
    <p:cover dir="r"/>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0C9295B-F0DB-4E79-AA76-31CBF2177840}"/>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08F8F1C-9D06-40E1-BE74-75D69318D82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77BD118-348A-41AF-BFAE-C1B0E9554C0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AA72112F-23AB-4418-94C9-2C07D389EEC8}"/>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0B01697E-3466-43FD-A65A-584B5E7AB936}"/>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1656D13F-2533-48F9-B401-B474AC1E6DB5}"/>
              </a:ext>
            </a:extLst>
          </p:cNvPr>
          <p:cNvSpPr>
            <a:spLocks noGrp="1"/>
          </p:cNvSpPr>
          <p:nvPr>
            <p:ph type="sldNum" sz="quarter" idx="12"/>
          </p:nvPr>
        </p:nvSpPr>
        <p:spPr/>
        <p:txBody>
          <a:bodyPr/>
          <a:lstStyle>
            <a:lvl1pPr>
              <a:defRPr/>
            </a:lvl1pPr>
          </a:lstStyle>
          <a:p>
            <a:fld id="{901632A0-C2C9-406F-84B7-D5D6F9B7D132}" type="slidenum">
              <a:rPr lang="tr-TR" altLang="tr-TR"/>
              <a:pPr/>
              <a:t>‹#›</a:t>
            </a:fld>
            <a:endParaRPr lang="tr-TR" altLang="tr-TR"/>
          </a:p>
        </p:txBody>
      </p:sp>
    </p:spTree>
    <p:extLst>
      <p:ext uri="{BB962C8B-B14F-4D97-AF65-F5344CB8AC3E}">
        <p14:creationId xmlns:p14="http://schemas.microsoft.com/office/powerpoint/2010/main" val="2838634501"/>
      </p:ext>
    </p:extLst>
  </p:cSld>
  <p:clrMapOvr>
    <a:masterClrMapping/>
  </p:clrMapOvr>
  <p:transition>
    <p:cover dir="r"/>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6A41292-5696-4737-8F5D-EE3962695FA0}"/>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CABD21F-7138-4EC2-BB67-DD6257A45C6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C2D972B-BD53-4939-B230-605AFFF2E6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6946C657-7BD0-4421-87A4-F479949248CF}"/>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94080A02-719C-46C6-A56E-A813B4E65B11}"/>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9316CC72-AC13-4D96-A21B-6773CF4B0BB9}"/>
              </a:ext>
            </a:extLst>
          </p:cNvPr>
          <p:cNvSpPr>
            <a:spLocks noGrp="1"/>
          </p:cNvSpPr>
          <p:nvPr>
            <p:ph type="sldNum" sz="quarter" idx="12"/>
          </p:nvPr>
        </p:nvSpPr>
        <p:spPr/>
        <p:txBody>
          <a:bodyPr/>
          <a:lstStyle>
            <a:lvl1pPr>
              <a:defRPr/>
            </a:lvl1pPr>
          </a:lstStyle>
          <a:p>
            <a:fld id="{A36E79FB-69B3-4DE3-ADBA-8E2CC38E8D88}" type="slidenum">
              <a:rPr lang="tr-TR" altLang="tr-TR"/>
              <a:pPr/>
              <a:t>‹#›</a:t>
            </a:fld>
            <a:endParaRPr lang="tr-TR" altLang="tr-TR"/>
          </a:p>
        </p:txBody>
      </p:sp>
    </p:spTree>
    <p:extLst>
      <p:ext uri="{BB962C8B-B14F-4D97-AF65-F5344CB8AC3E}">
        <p14:creationId xmlns:p14="http://schemas.microsoft.com/office/powerpoint/2010/main" val="3212730013"/>
      </p:ext>
    </p:extLst>
  </p:cSld>
  <p:clrMapOvr>
    <a:masterClrMapping/>
  </p:clrMapOvr>
  <p:transition>
    <p:cover dir="r"/>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770" name="Group 2">
            <a:extLst>
              <a:ext uri="{FF2B5EF4-FFF2-40B4-BE49-F238E27FC236}">
                <a16:creationId xmlns:a16="http://schemas.microsoft.com/office/drawing/2014/main" id="{2CAC61AA-32EE-408F-B99C-DFF0183E26DD}"/>
              </a:ext>
            </a:extLst>
          </p:cNvPr>
          <p:cNvGrpSpPr>
            <a:grpSpLocks/>
          </p:cNvGrpSpPr>
          <p:nvPr/>
        </p:nvGrpSpPr>
        <p:grpSpPr bwMode="auto">
          <a:xfrm>
            <a:off x="0" y="6350"/>
            <a:ext cx="9140825" cy="6851650"/>
            <a:chOff x="0" y="4"/>
            <a:chExt cx="5758" cy="4316"/>
          </a:xfrm>
        </p:grpSpPr>
        <p:sp>
          <p:nvSpPr>
            <p:cNvPr id="32771" name="Freeform 3">
              <a:extLst>
                <a:ext uri="{FF2B5EF4-FFF2-40B4-BE49-F238E27FC236}">
                  <a16:creationId xmlns:a16="http://schemas.microsoft.com/office/drawing/2014/main" id="{CEA4836B-6CE9-4A93-A6B4-A9623BD62A43}"/>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2772" name="Freeform 4">
              <a:extLst>
                <a:ext uri="{FF2B5EF4-FFF2-40B4-BE49-F238E27FC236}">
                  <a16:creationId xmlns:a16="http://schemas.microsoft.com/office/drawing/2014/main" id="{407F38EA-5C75-4CE6-9357-02CBC44B8748}"/>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32773" name="Group 5">
              <a:extLst>
                <a:ext uri="{FF2B5EF4-FFF2-40B4-BE49-F238E27FC236}">
                  <a16:creationId xmlns:a16="http://schemas.microsoft.com/office/drawing/2014/main" id="{1B62FE80-3DF7-4C02-9035-C76795269044}"/>
                </a:ext>
              </a:extLst>
            </p:cNvPr>
            <p:cNvGrpSpPr>
              <a:grpSpLocks/>
            </p:cNvGrpSpPr>
            <p:nvPr userDrawn="1"/>
          </p:nvGrpSpPr>
          <p:grpSpPr bwMode="auto">
            <a:xfrm>
              <a:off x="0" y="4"/>
              <a:ext cx="5758" cy="4316"/>
              <a:chOff x="0" y="4"/>
              <a:chExt cx="5758" cy="4316"/>
            </a:xfrm>
          </p:grpSpPr>
          <p:sp>
            <p:nvSpPr>
              <p:cNvPr id="32774" name="Freeform 6">
                <a:extLst>
                  <a:ext uri="{FF2B5EF4-FFF2-40B4-BE49-F238E27FC236}">
                    <a16:creationId xmlns:a16="http://schemas.microsoft.com/office/drawing/2014/main" id="{7D81D5DF-5485-4766-B971-FD0965ABA774}"/>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2775" name="Freeform 7">
                <a:extLst>
                  <a:ext uri="{FF2B5EF4-FFF2-40B4-BE49-F238E27FC236}">
                    <a16:creationId xmlns:a16="http://schemas.microsoft.com/office/drawing/2014/main" id="{0159B6E3-7E18-4F3A-B3EE-364CF4773FCC}"/>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2776" name="Freeform 8">
                <a:extLst>
                  <a:ext uri="{FF2B5EF4-FFF2-40B4-BE49-F238E27FC236}">
                    <a16:creationId xmlns:a16="http://schemas.microsoft.com/office/drawing/2014/main" id="{8DB8CD68-ED1E-42E5-B557-B81B49AB3EA3}"/>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2777" name="Freeform 9">
                <a:extLst>
                  <a:ext uri="{FF2B5EF4-FFF2-40B4-BE49-F238E27FC236}">
                    <a16:creationId xmlns:a16="http://schemas.microsoft.com/office/drawing/2014/main" id="{57F8042B-3AAE-4B25-B517-4B7D4BC04B9C}"/>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2778" name="Freeform 10">
                <a:extLst>
                  <a:ext uri="{FF2B5EF4-FFF2-40B4-BE49-F238E27FC236}">
                    <a16:creationId xmlns:a16="http://schemas.microsoft.com/office/drawing/2014/main" id="{734D79E7-F067-49C9-A08A-4A13861560A6}"/>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2779" name="Freeform 11">
                <a:extLst>
                  <a:ext uri="{FF2B5EF4-FFF2-40B4-BE49-F238E27FC236}">
                    <a16:creationId xmlns:a16="http://schemas.microsoft.com/office/drawing/2014/main" id="{5A671E97-514C-488D-9954-3A09D9A562E0}"/>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2780" name="Freeform 12">
                <a:extLst>
                  <a:ext uri="{FF2B5EF4-FFF2-40B4-BE49-F238E27FC236}">
                    <a16:creationId xmlns:a16="http://schemas.microsoft.com/office/drawing/2014/main" id="{CEF1E59B-DFD5-4769-B04B-E8D7D106E5EF}"/>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2781" name="Freeform 13">
                <a:extLst>
                  <a:ext uri="{FF2B5EF4-FFF2-40B4-BE49-F238E27FC236}">
                    <a16:creationId xmlns:a16="http://schemas.microsoft.com/office/drawing/2014/main" id="{ED62FD54-6098-4086-924A-27A571B9CB4D}"/>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2782" name="Freeform 14">
                <a:extLst>
                  <a:ext uri="{FF2B5EF4-FFF2-40B4-BE49-F238E27FC236}">
                    <a16:creationId xmlns:a16="http://schemas.microsoft.com/office/drawing/2014/main" id="{399128DD-48F5-4164-9210-DC7642AB9540}"/>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sp>
        <p:nvSpPr>
          <p:cNvPr id="32783" name="Rectangle 15">
            <a:extLst>
              <a:ext uri="{FF2B5EF4-FFF2-40B4-BE49-F238E27FC236}">
                <a16:creationId xmlns:a16="http://schemas.microsoft.com/office/drawing/2014/main" id="{F1C6D612-F7CF-4BCF-A6CE-B893D73C3CBF}"/>
              </a:ext>
            </a:extLst>
          </p:cNvPr>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32784" name="Rectangle 16">
            <a:extLst>
              <a:ext uri="{FF2B5EF4-FFF2-40B4-BE49-F238E27FC236}">
                <a16:creationId xmlns:a16="http://schemas.microsoft.com/office/drawing/2014/main" id="{98995A9E-39F0-4F2A-BCE7-EC3029289701}"/>
              </a:ext>
            </a:extLst>
          </p:cNvPr>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32785" name="Rectangle 17">
            <a:extLst>
              <a:ext uri="{FF2B5EF4-FFF2-40B4-BE49-F238E27FC236}">
                <a16:creationId xmlns:a16="http://schemas.microsoft.com/office/drawing/2014/main" id="{937EFDED-9C1C-4E0F-ABA7-87AF26FF262D}"/>
              </a:ext>
            </a:extLst>
          </p:cNvPr>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tr-TR" altLang="tr-TR"/>
          </a:p>
        </p:txBody>
      </p:sp>
      <p:sp>
        <p:nvSpPr>
          <p:cNvPr id="32786" name="Rectangle 18">
            <a:extLst>
              <a:ext uri="{FF2B5EF4-FFF2-40B4-BE49-F238E27FC236}">
                <a16:creationId xmlns:a16="http://schemas.microsoft.com/office/drawing/2014/main" id="{33C7C89A-B288-49B6-A54C-C52C48AB9153}"/>
              </a:ext>
            </a:extLst>
          </p:cNvPr>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tr-TR" altLang="tr-TR"/>
          </a:p>
        </p:txBody>
      </p:sp>
      <p:sp>
        <p:nvSpPr>
          <p:cNvPr id="32787" name="Rectangle 19">
            <a:extLst>
              <a:ext uri="{FF2B5EF4-FFF2-40B4-BE49-F238E27FC236}">
                <a16:creationId xmlns:a16="http://schemas.microsoft.com/office/drawing/2014/main" id="{F1BF7DBF-958E-4292-B15E-3F870AADF112}"/>
              </a:ext>
            </a:extLst>
          </p:cNvPr>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F9ECBBD4-737F-41BB-92C2-D1BBCF61FE56}" type="slidenum">
              <a:rPr lang="tr-TR" altLang="tr-TR"/>
              <a:pPr/>
              <a:t>‹#›</a:t>
            </a:fld>
            <a:endParaRPr lang="tr-TR" altLang="tr-TR"/>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p:cover dir="r"/>
    <p:sndAc>
      <p:stSnd>
        <p:snd r:embed="rId13" name="chimes.wav"/>
      </p:stSnd>
    </p:sndAc>
  </p:transition>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r.wikipedia.org/wiki/K%C3%B6y"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tr.wikipedia.org/wiki/%C3%9Clke" TargetMode="External"/><Relationship Id="rId4" Type="http://schemas.openxmlformats.org/officeDocument/2006/relationships/hyperlink" Target="http://tr.wikipedia.org/wiki/%C5%9Eehi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tr.wikipedia.org/w/index.php?title=Dosya:Latrans-Turkey_location_Marmara_Region.svg&amp;filetimestamp=20100625104903"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tr.wikipedia.org/w/index.php?title=Dosya:Latrans-Turkey_location_Black_Sea_Region.svg&amp;filetimestamp=20100625104829"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hyperlink" Target="http://tr.wikipedia.org/w/index.php?title=Dosya:Latrans-Turkey_location_Aegean_Region.svg&amp;filetimestamp=20100625104040" TargetMode="External"/><Relationship Id="rId3" Type="http://schemas.openxmlformats.org/officeDocument/2006/relationships/hyperlink" Target="http://tr.wikipedia.org/wiki/%C4%B0zmir" TargetMode="External"/><Relationship Id="rId7" Type="http://schemas.openxmlformats.org/officeDocument/2006/relationships/hyperlink" Target="http://tr.wikipedia.org/wiki/Sel%C3%A7uk"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tr.wikipedia.org/wiki/Fethiye" TargetMode="External"/><Relationship Id="rId5" Type="http://schemas.openxmlformats.org/officeDocument/2006/relationships/hyperlink" Target="http://tr.wikipedia.org/wiki/Ayd%C4%B1n" TargetMode="External"/><Relationship Id="rId10" Type="http://schemas.openxmlformats.org/officeDocument/2006/relationships/image" Target="../media/image7.jpeg"/><Relationship Id="rId4" Type="http://schemas.openxmlformats.org/officeDocument/2006/relationships/hyperlink" Target="http://tr.wikipedia.org/wiki/Denizli" TargetMode="Externa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hyperlink" Target="http://tr.wikipedia.org/w/index.php?title=Dosya:Latrans-Turkey_location_Central_Anatolia_Region.svg&amp;filetimestamp=20100625104505"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hyperlink" Target="http://tr.wikipedia.org/w/index.php?title=Dosya:Latrans-Turkey_location_Eastern_Anatolia_Region.svg&amp;filetimestamp=20100625103741"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hyperlink" Target="http://tr.wikipedia.org/w/index.php?title=Dosya:Latrans-Turkey_location_Southeastern_Anatolia_Region.svg&amp;filetimestamp=20100625104250"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F058814-61C3-4E61-9493-D2F3DF13B19F}"/>
              </a:ext>
            </a:extLst>
          </p:cNvPr>
          <p:cNvSpPr>
            <a:spLocks noGrp="1" noChangeArrowheads="1"/>
          </p:cNvSpPr>
          <p:nvPr>
            <p:ph type="ctrTitle"/>
          </p:nvPr>
        </p:nvSpPr>
        <p:spPr>
          <a:xfrm>
            <a:off x="1066800" y="3200400"/>
            <a:ext cx="7772400" cy="1431925"/>
          </a:xfrm>
        </p:spPr>
        <p:txBody>
          <a:bodyPr/>
          <a:lstStyle/>
          <a:p>
            <a:pPr algn="ctr"/>
            <a:r>
              <a:rPr lang="tr-TR" altLang="tr-TR" sz="8800"/>
              <a:t>   TÜRKİYE’DE      ULAŞIM:</a:t>
            </a:r>
          </a:p>
        </p:txBody>
      </p:sp>
    </p:spTree>
  </p:cSld>
  <p:clrMapOvr>
    <a:masterClrMapping/>
  </p:clrMapOvr>
  <p:transition>
    <p:cover dir="r"/>
    <p:sndAc>
      <p:stSnd>
        <p:snd r:embed="rId2" name="chimes.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8C8F77D-7A46-421C-B2C8-AC916983E9AB}"/>
              </a:ext>
            </a:extLst>
          </p:cNvPr>
          <p:cNvSpPr>
            <a:spLocks noGrp="1" noChangeArrowheads="1"/>
          </p:cNvSpPr>
          <p:nvPr>
            <p:ph type="title"/>
          </p:nvPr>
        </p:nvSpPr>
        <p:spPr>
          <a:xfrm>
            <a:off x="152400" y="5105400"/>
            <a:ext cx="7315200" cy="1431925"/>
          </a:xfrm>
        </p:spPr>
        <p:txBody>
          <a:bodyPr/>
          <a:lstStyle/>
          <a:p>
            <a:r>
              <a:rPr lang="tr-TR" altLang="tr-TR">
                <a:solidFill>
                  <a:srgbClr val="FF0000"/>
                </a:solidFill>
              </a:rPr>
              <a:t>              SLAYTI YAPAN:</a:t>
            </a:r>
            <a:br>
              <a:rPr lang="tr-TR" altLang="tr-TR">
                <a:solidFill>
                  <a:srgbClr val="FF0000"/>
                </a:solidFill>
              </a:rPr>
            </a:br>
            <a:r>
              <a:rPr lang="tr-TR" altLang="tr-TR">
                <a:solidFill>
                  <a:srgbClr val="FF0000"/>
                </a:solidFill>
              </a:rPr>
              <a:t>           </a:t>
            </a:r>
            <a:r>
              <a:rPr lang="tr-TR" altLang="tr-TR"/>
              <a:t>YİĞİT SELAMOĞLU</a:t>
            </a:r>
          </a:p>
        </p:txBody>
      </p:sp>
      <p:pic>
        <p:nvPicPr>
          <p:cNvPr id="50181" name="Picture 5" descr="ygts">
            <a:extLst>
              <a:ext uri="{FF2B5EF4-FFF2-40B4-BE49-F238E27FC236}">
                <a16:creationId xmlns:a16="http://schemas.microsoft.com/office/drawing/2014/main" id="{4B6D16AB-40A9-4B10-9A9D-4D3388AE9C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04800"/>
            <a:ext cx="4414838" cy="449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r"/>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8D84EAD-76CA-48EA-8C59-5FB19173634E}"/>
              </a:ext>
            </a:extLst>
          </p:cNvPr>
          <p:cNvSpPr>
            <a:spLocks noGrp="1" noChangeArrowheads="1"/>
          </p:cNvSpPr>
          <p:nvPr>
            <p:ph type="title"/>
          </p:nvPr>
        </p:nvSpPr>
        <p:spPr/>
        <p:txBody>
          <a:bodyPr/>
          <a:lstStyle/>
          <a:p>
            <a:r>
              <a:rPr lang="tr-TR" altLang="tr-TR"/>
              <a:t>ULAŞIM:</a:t>
            </a:r>
          </a:p>
        </p:txBody>
      </p:sp>
      <p:sp>
        <p:nvSpPr>
          <p:cNvPr id="40963" name="Rectangle 3">
            <a:extLst>
              <a:ext uri="{FF2B5EF4-FFF2-40B4-BE49-F238E27FC236}">
                <a16:creationId xmlns:a16="http://schemas.microsoft.com/office/drawing/2014/main" id="{099FAAA6-8896-439C-8E45-C661F98F25FF}"/>
              </a:ext>
            </a:extLst>
          </p:cNvPr>
          <p:cNvSpPr>
            <a:spLocks noGrp="1" noChangeArrowheads="1"/>
          </p:cNvSpPr>
          <p:nvPr>
            <p:ph type="body" idx="1"/>
          </p:nvPr>
        </p:nvSpPr>
        <p:spPr>
          <a:xfrm>
            <a:off x="304800" y="2057400"/>
            <a:ext cx="7162800" cy="2209800"/>
          </a:xfrm>
        </p:spPr>
        <p:txBody>
          <a:bodyPr/>
          <a:lstStyle/>
          <a:p>
            <a:pPr>
              <a:lnSpc>
                <a:spcPct val="90000"/>
              </a:lnSpc>
            </a:pPr>
            <a:r>
              <a:rPr lang="tr-TR" altLang="tr-TR" sz="2400" b="1"/>
              <a:t>Ulaşım</a:t>
            </a:r>
            <a:r>
              <a:rPr lang="tr-TR" altLang="tr-TR" sz="2400"/>
              <a:t>, bir nesneyi (veya bir bilgiyi) bulunduğu yerden farklı bir yere aktarmadır. </a:t>
            </a:r>
            <a:r>
              <a:rPr lang="tr-TR" altLang="tr-TR" sz="2400">
                <a:hlinkClick r:id="rId3" tooltip="Köy"/>
              </a:rPr>
              <a:t>Köyler</a:t>
            </a:r>
            <a:r>
              <a:rPr lang="tr-TR" altLang="tr-TR" sz="2400"/>
              <a:t>, </a:t>
            </a:r>
            <a:r>
              <a:rPr lang="tr-TR" altLang="tr-TR" sz="2400">
                <a:hlinkClick r:id="rId4" tooltip="Şehir"/>
              </a:rPr>
              <a:t>şehirler</a:t>
            </a:r>
            <a:r>
              <a:rPr lang="tr-TR" altLang="tr-TR" sz="2400"/>
              <a:t>, </a:t>
            </a:r>
            <a:r>
              <a:rPr lang="tr-TR" altLang="tr-TR" sz="2400">
                <a:hlinkClick r:id="rId5" tooltip="Ülke"/>
              </a:rPr>
              <a:t>ülkeler</a:t>
            </a:r>
            <a:r>
              <a:rPr lang="tr-TR" altLang="tr-TR" sz="2400"/>
              <a:t> arasında bir yerden bir yere gidiş geliş demektir. Karayolu ulaşımı, denizyolu ulaşımı, havayolu ulaşımı ve demiryolu ulaşımından oluşmaktadır. </a:t>
            </a:r>
          </a:p>
        </p:txBody>
      </p:sp>
      <p:pic>
        <p:nvPicPr>
          <p:cNvPr id="40965" name="Picture 5" descr="resim">
            <a:extLst>
              <a:ext uri="{FF2B5EF4-FFF2-40B4-BE49-F238E27FC236}">
                <a16:creationId xmlns:a16="http://schemas.microsoft.com/office/drawing/2014/main" id="{3AE37FCA-594A-4D5E-AA92-2195B46DC8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3886200"/>
            <a:ext cx="22606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r"/>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C8C3E14-3C9B-4D7A-8335-D5129838490D}"/>
              </a:ext>
            </a:extLst>
          </p:cNvPr>
          <p:cNvSpPr>
            <a:spLocks noGrp="1" noChangeArrowheads="1"/>
          </p:cNvSpPr>
          <p:nvPr>
            <p:ph type="title"/>
          </p:nvPr>
        </p:nvSpPr>
        <p:spPr/>
        <p:txBody>
          <a:bodyPr/>
          <a:lstStyle/>
          <a:p>
            <a:r>
              <a:rPr lang="tr-TR" altLang="tr-TR"/>
              <a:t>MARMARA BÖLGESİ’NDE ULAŞIM:</a:t>
            </a:r>
          </a:p>
        </p:txBody>
      </p:sp>
      <p:sp>
        <p:nvSpPr>
          <p:cNvPr id="43011" name="Rectangle 3">
            <a:extLst>
              <a:ext uri="{FF2B5EF4-FFF2-40B4-BE49-F238E27FC236}">
                <a16:creationId xmlns:a16="http://schemas.microsoft.com/office/drawing/2014/main" id="{5CAC3636-B87A-47C5-B496-D2065174F78F}"/>
              </a:ext>
            </a:extLst>
          </p:cNvPr>
          <p:cNvSpPr>
            <a:spLocks noGrp="1" noChangeArrowheads="1"/>
          </p:cNvSpPr>
          <p:nvPr>
            <p:ph type="body" idx="1"/>
          </p:nvPr>
        </p:nvSpPr>
        <p:spPr/>
        <p:txBody>
          <a:bodyPr/>
          <a:lstStyle/>
          <a:p>
            <a:r>
              <a:rPr lang="tr-TR" altLang="tr-TR" sz="2000"/>
              <a:t>Asya ve Avrupa kıtalarını birbirine bağlayan en kısa kara ve demiryolları bu bölgeden geçer. Yer şekillerinin sade olması ve yükseltinin azlığı ulaşımı kolaylaştırmıştır. Yıldız Dağları Bölümü ile Biga Yöresi’nde arazinin engebeli olması nedeniyle ulaşım gelişmemiştir. İstanbul, kara, hava, deniz ve demiryolu ulaşımının kesiştiği noktada yer alır. Bursa ve Edirne de önemli yolların geçtiği diğer merkezlerdir. Bandırma, Kocaeli (İzmit) ve Tekirdağ ise diğer önemli liman kentleridir.</a:t>
            </a:r>
            <a:br>
              <a:rPr lang="tr-TR" altLang="tr-TR" sz="2000"/>
            </a:br>
            <a:br>
              <a:rPr lang="tr-TR" altLang="tr-TR" sz="2800"/>
            </a:br>
            <a:r>
              <a:rPr lang="tr-TR" altLang="tr-TR" sz="2800"/>
              <a:t> </a:t>
            </a:r>
          </a:p>
        </p:txBody>
      </p:sp>
      <p:pic>
        <p:nvPicPr>
          <p:cNvPr id="43013" name="Picture 5" descr="300px-Latrans-Turkey_location_Marmara_Region">
            <a:hlinkClick r:id="rId3"/>
            <a:extLst>
              <a:ext uri="{FF2B5EF4-FFF2-40B4-BE49-F238E27FC236}">
                <a16:creationId xmlns:a16="http://schemas.microsoft.com/office/drawing/2014/main" id="{D595BEF1-0E3F-4CFB-98E7-054E2B0836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724400"/>
            <a:ext cx="4191000" cy="1857375"/>
          </a:xfrm>
          <a:prstGeom prst="rect">
            <a:avLst/>
          </a:prstGeom>
          <a:noFill/>
          <a:extLst>
            <a:ext uri="{909E8E84-426E-40DD-AFC4-6F175D3DCCD1}">
              <a14:hiddenFill xmlns:a14="http://schemas.microsoft.com/office/drawing/2010/main">
                <a:solidFill>
                  <a:srgbClr val="FFFFFF"/>
                </a:solidFill>
              </a14:hiddenFill>
            </a:ext>
          </a:extLst>
        </p:spPr>
      </p:pic>
      <p:pic>
        <p:nvPicPr>
          <p:cNvPr id="43015" name="Picture 7" descr="kizzzkulesi">
            <a:extLst>
              <a:ext uri="{FF2B5EF4-FFF2-40B4-BE49-F238E27FC236}">
                <a16:creationId xmlns:a16="http://schemas.microsoft.com/office/drawing/2014/main" id="{B7C0439C-92DF-4E36-9349-FB7F16035D5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4495800"/>
            <a:ext cx="2819400" cy="2206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r"/>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809949E6-0C3C-4EBA-87CB-63EE226589B4}"/>
              </a:ext>
            </a:extLst>
          </p:cNvPr>
          <p:cNvSpPr>
            <a:spLocks noGrp="1" noChangeArrowheads="1"/>
          </p:cNvSpPr>
          <p:nvPr>
            <p:ph type="title"/>
          </p:nvPr>
        </p:nvSpPr>
        <p:spPr/>
        <p:txBody>
          <a:bodyPr/>
          <a:lstStyle/>
          <a:p>
            <a:r>
              <a:rPr lang="tr-TR" altLang="tr-TR"/>
              <a:t>KARADENİZ BÖLGESİ ’ NDE ULAŞIM:</a:t>
            </a:r>
          </a:p>
        </p:txBody>
      </p:sp>
      <p:sp>
        <p:nvSpPr>
          <p:cNvPr id="41987" name="Rectangle 3">
            <a:extLst>
              <a:ext uri="{FF2B5EF4-FFF2-40B4-BE49-F238E27FC236}">
                <a16:creationId xmlns:a16="http://schemas.microsoft.com/office/drawing/2014/main" id="{432E31B2-5CFB-49E1-B88C-9C9468E3DDC8}"/>
              </a:ext>
            </a:extLst>
          </p:cNvPr>
          <p:cNvSpPr>
            <a:spLocks noGrp="1" noChangeArrowheads="1"/>
          </p:cNvSpPr>
          <p:nvPr>
            <p:ph type="body" idx="1"/>
          </p:nvPr>
        </p:nvSpPr>
        <p:spPr/>
        <p:txBody>
          <a:bodyPr/>
          <a:lstStyle/>
          <a:p>
            <a:pPr>
              <a:lnSpc>
                <a:spcPct val="90000"/>
              </a:lnSpc>
            </a:pPr>
            <a:r>
              <a:rPr lang="tr-TR" altLang="tr-TR" sz="1900"/>
              <a:t>Eskiden denizyolundan başka ulaşım olanağı olmayan Karadeniz Bölgesi, günümüzde ulaşım olanağı açısından gelişmiş bir düzeydedir. Birçok iskelesi de bulunan bölgenin başlıca limanları Zonguldak, Samsun ve Trabzon kentlerindedir. Zonguldak ve Samsun limanları birer demiryolu hattıyla Anadolu'nun iç kesimlerine bağlanır. Karadeniz kıyı yolu, bölgenin kıyı kesiminde yer alan birçok kenti birbirine bağlar. Bu yolun en doğusunda yer alan Sarp sınır kapısı, ülkemiz ile Gürcistan arasındadır. Trabzon,Tokat, Samsun ve Sinop'ta havaalanları vardır.</a:t>
            </a:r>
            <a:r>
              <a:rPr lang="tr-TR" altLang="tr-TR" sz="2000"/>
              <a:t> </a:t>
            </a:r>
          </a:p>
        </p:txBody>
      </p:sp>
      <p:pic>
        <p:nvPicPr>
          <p:cNvPr id="41991" name="Picture 7" descr="300px-Latrans-Turkey_location_Black_Sea_Region">
            <a:hlinkClick r:id="rId3"/>
            <a:extLst>
              <a:ext uri="{FF2B5EF4-FFF2-40B4-BE49-F238E27FC236}">
                <a16:creationId xmlns:a16="http://schemas.microsoft.com/office/drawing/2014/main" id="{11F389EF-416B-4045-85FC-FA333CBF84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648200"/>
            <a:ext cx="4572000" cy="2027238"/>
          </a:xfrm>
          <a:prstGeom prst="rect">
            <a:avLst/>
          </a:prstGeom>
          <a:noFill/>
          <a:extLst>
            <a:ext uri="{909E8E84-426E-40DD-AFC4-6F175D3DCCD1}">
              <a14:hiddenFill xmlns:a14="http://schemas.microsoft.com/office/drawing/2010/main">
                <a:solidFill>
                  <a:srgbClr val="FFFFFF"/>
                </a:solidFill>
              </a14:hiddenFill>
            </a:ext>
          </a:extLst>
        </p:spPr>
      </p:pic>
      <p:pic>
        <p:nvPicPr>
          <p:cNvPr id="41995" name="Picture 11" descr="kpk0000000000">
            <a:extLst>
              <a:ext uri="{FF2B5EF4-FFF2-40B4-BE49-F238E27FC236}">
                <a16:creationId xmlns:a16="http://schemas.microsoft.com/office/drawing/2014/main" id="{F562B1C5-4358-4739-8D48-59DB0F8E9D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4419600"/>
            <a:ext cx="2176463"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r"/>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5B97D16-2662-4BAD-9239-6C320E52DF46}"/>
              </a:ext>
            </a:extLst>
          </p:cNvPr>
          <p:cNvSpPr>
            <a:spLocks noGrp="1" noChangeArrowheads="1"/>
          </p:cNvSpPr>
          <p:nvPr>
            <p:ph type="title"/>
          </p:nvPr>
        </p:nvSpPr>
        <p:spPr/>
        <p:txBody>
          <a:bodyPr/>
          <a:lstStyle/>
          <a:p>
            <a:r>
              <a:rPr lang="tr-TR" altLang="tr-TR"/>
              <a:t>EGE BÖLGESİ’NDE ULAŞIM:</a:t>
            </a:r>
          </a:p>
        </p:txBody>
      </p:sp>
      <p:sp>
        <p:nvSpPr>
          <p:cNvPr id="44035" name="Rectangle 3">
            <a:extLst>
              <a:ext uri="{FF2B5EF4-FFF2-40B4-BE49-F238E27FC236}">
                <a16:creationId xmlns:a16="http://schemas.microsoft.com/office/drawing/2014/main" id="{DEAD5ADB-54EA-4893-A37F-CD9596258405}"/>
              </a:ext>
            </a:extLst>
          </p:cNvPr>
          <p:cNvSpPr>
            <a:spLocks noGrp="1" noChangeArrowheads="1"/>
          </p:cNvSpPr>
          <p:nvPr>
            <p:ph type="body" idx="1"/>
          </p:nvPr>
        </p:nvSpPr>
        <p:spPr>
          <a:xfrm>
            <a:off x="1066800" y="1981200"/>
            <a:ext cx="7543800" cy="2133600"/>
          </a:xfrm>
        </p:spPr>
        <p:txBody>
          <a:bodyPr/>
          <a:lstStyle/>
          <a:p>
            <a:pPr>
              <a:lnSpc>
                <a:spcPct val="80000"/>
              </a:lnSpc>
            </a:pPr>
            <a:r>
              <a:rPr lang="tr-TR" altLang="tr-TR" sz="2000"/>
              <a:t>Doğu-batı yönlü uzanan dağlar ve arasındaki ovalar,kıyı kesimle iç kesimi birbirine bağlayan yolların yapımını kolaylaştırmıştır.Dağlık Menteşe Yöresi dışında bölgede ulaşım sorunu yoktur. Ege bölgesinde karayolu ulaşımı oldukça gelişmiştir. Başlıca ulaşım merkezleri:</a:t>
            </a:r>
            <a:r>
              <a:rPr lang="tr-TR" altLang="tr-TR" sz="2000">
                <a:hlinkClick r:id="rId3" tooltip="İzmir"/>
              </a:rPr>
              <a:t>İzmir</a:t>
            </a:r>
            <a:r>
              <a:rPr lang="tr-TR" altLang="tr-TR" sz="2000"/>
              <a:t>, </a:t>
            </a:r>
            <a:r>
              <a:rPr lang="tr-TR" altLang="tr-TR" sz="2000">
                <a:hlinkClick r:id="rId4" tooltip="Denizli"/>
              </a:rPr>
              <a:t>Denizli</a:t>
            </a:r>
            <a:r>
              <a:rPr lang="tr-TR" altLang="tr-TR" sz="2000"/>
              <a:t>, </a:t>
            </a:r>
            <a:r>
              <a:rPr lang="tr-TR" altLang="tr-TR" sz="2000">
                <a:hlinkClick r:id="rId5" tooltip="Aydın"/>
              </a:rPr>
              <a:t>Aydın</a:t>
            </a:r>
            <a:r>
              <a:rPr lang="tr-TR" altLang="tr-TR" sz="2000"/>
              <a:t>, </a:t>
            </a:r>
            <a:r>
              <a:rPr lang="tr-TR" altLang="tr-TR" sz="2000">
                <a:hlinkClick r:id="rId6" tooltip="Fethiye"/>
              </a:rPr>
              <a:t>Fethiye</a:t>
            </a:r>
            <a:r>
              <a:rPr lang="tr-TR" altLang="tr-TR" sz="2000"/>
              <a:t>, </a:t>
            </a:r>
            <a:r>
              <a:rPr lang="tr-TR" altLang="tr-TR" sz="2000">
                <a:hlinkClick r:id="rId7" tooltip="Selçuk"/>
              </a:rPr>
              <a:t>Selçuk</a:t>
            </a:r>
            <a:r>
              <a:rPr lang="tr-TR" altLang="tr-TR" sz="2000"/>
              <a:t>’tur. </a:t>
            </a:r>
          </a:p>
          <a:p>
            <a:pPr>
              <a:lnSpc>
                <a:spcPct val="80000"/>
              </a:lnSpc>
              <a:buFont typeface="Wingdings" panose="05000000000000000000" pitchFamily="2" charset="2"/>
              <a:buNone/>
            </a:pPr>
            <a:r>
              <a:rPr lang="tr-TR" altLang="tr-TR" sz="1800"/>
              <a:t>  </a:t>
            </a:r>
          </a:p>
          <a:p>
            <a:pPr>
              <a:lnSpc>
                <a:spcPct val="80000"/>
              </a:lnSpc>
              <a:buFont typeface="Wingdings" panose="05000000000000000000" pitchFamily="2" charset="2"/>
              <a:buNone/>
            </a:pPr>
            <a:r>
              <a:rPr lang="tr-TR" altLang="tr-TR" sz="1800"/>
              <a:t> </a:t>
            </a:r>
          </a:p>
        </p:txBody>
      </p:sp>
      <p:pic>
        <p:nvPicPr>
          <p:cNvPr id="44037" name="Picture 5" descr="400px-Latrans-Turkey_location_Aegean_Region">
            <a:hlinkClick r:id="rId8"/>
            <a:extLst>
              <a:ext uri="{FF2B5EF4-FFF2-40B4-BE49-F238E27FC236}">
                <a16:creationId xmlns:a16="http://schemas.microsoft.com/office/drawing/2014/main" id="{52D7FF3D-9F99-4DF7-8C0F-BF377E517D1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4419600"/>
            <a:ext cx="5029200" cy="2238375"/>
          </a:xfrm>
          <a:prstGeom prst="rect">
            <a:avLst/>
          </a:prstGeom>
          <a:noFill/>
          <a:extLst>
            <a:ext uri="{909E8E84-426E-40DD-AFC4-6F175D3DCCD1}">
              <a14:hiddenFill xmlns:a14="http://schemas.microsoft.com/office/drawing/2010/main">
                <a:solidFill>
                  <a:srgbClr val="FFFFFF"/>
                </a:solidFill>
              </a14:hiddenFill>
            </a:ext>
          </a:extLst>
        </p:spPr>
      </p:pic>
      <p:pic>
        <p:nvPicPr>
          <p:cNvPr id="44039" name="Picture 7" descr="saat-kulesi">
            <a:extLst>
              <a:ext uri="{FF2B5EF4-FFF2-40B4-BE49-F238E27FC236}">
                <a16:creationId xmlns:a16="http://schemas.microsoft.com/office/drawing/2014/main" id="{FDDC2C74-8CAD-46D2-90AF-447C574C1EA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38800" y="3429000"/>
            <a:ext cx="2444750" cy="3276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r"/>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4F4EA14-CFC1-4C45-85D7-282BF2242C90}"/>
              </a:ext>
            </a:extLst>
          </p:cNvPr>
          <p:cNvSpPr>
            <a:spLocks noGrp="1" noChangeArrowheads="1"/>
          </p:cNvSpPr>
          <p:nvPr>
            <p:ph type="title"/>
          </p:nvPr>
        </p:nvSpPr>
        <p:spPr/>
        <p:txBody>
          <a:bodyPr/>
          <a:lstStyle/>
          <a:p>
            <a:r>
              <a:rPr lang="tr-TR" altLang="tr-TR"/>
              <a:t>AKDENİZ BÖLGESİ’NDE ULAŞIM:</a:t>
            </a:r>
          </a:p>
        </p:txBody>
      </p:sp>
      <p:sp>
        <p:nvSpPr>
          <p:cNvPr id="45059" name="Rectangle 3">
            <a:extLst>
              <a:ext uri="{FF2B5EF4-FFF2-40B4-BE49-F238E27FC236}">
                <a16:creationId xmlns:a16="http://schemas.microsoft.com/office/drawing/2014/main" id="{F4F1612E-E66C-430F-BE4C-B66B046C8171}"/>
              </a:ext>
            </a:extLst>
          </p:cNvPr>
          <p:cNvSpPr>
            <a:spLocks noGrp="1" noChangeArrowheads="1"/>
          </p:cNvSpPr>
          <p:nvPr>
            <p:ph type="body" idx="1"/>
          </p:nvPr>
        </p:nvSpPr>
        <p:spPr>
          <a:xfrm>
            <a:off x="1066800" y="1981200"/>
            <a:ext cx="7543800" cy="2133600"/>
          </a:xfrm>
        </p:spPr>
        <p:txBody>
          <a:bodyPr/>
          <a:lstStyle/>
          <a:p>
            <a:pPr>
              <a:lnSpc>
                <a:spcPct val="80000"/>
              </a:lnSpc>
            </a:pPr>
            <a:r>
              <a:rPr lang="tr-TR" altLang="tr-TR" sz="2000"/>
              <a:t>Toros Dağları’nın kıyıya paralel uzanması, ulaşımı güçleştirir. Adana Bölümü ulaşım bakımından daha elverişlidir. Çukurova, Gülek ve Belen geçitleri ile diğer bölgelere bağlanmıştır. Silifke ovası Sertavul geçidi ile Antalya ise Çubuk geçidi ile iç kesime bağlantılıdır. Antalya dışındaki kentler demiryolu ile diğer bölgelere bağlantılıdır.  </a:t>
            </a:r>
          </a:p>
        </p:txBody>
      </p:sp>
      <p:pic>
        <p:nvPicPr>
          <p:cNvPr id="45062" name="Picture 6" descr="400px-Latrans-Turkey_location_Mediterranean_Region">
            <a:extLst>
              <a:ext uri="{FF2B5EF4-FFF2-40B4-BE49-F238E27FC236}">
                <a16:creationId xmlns:a16="http://schemas.microsoft.com/office/drawing/2014/main" id="{CCD89047-9181-492D-98B5-31855FBB3C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419600"/>
            <a:ext cx="5105400" cy="2271713"/>
          </a:xfrm>
          <a:prstGeom prst="rect">
            <a:avLst/>
          </a:prstGeom>
          <a:noFill/>
          <a:extLst>
            <a:ext uri="{909E8E84-426E-40DD-AFC4-6F175D3DCCD1}">
              <a14:hiddenFill xmlns:a14="http://schemas.microsoft.com/office/drawing/2010/main">
                <a:solidFill>
                  <a:srgbClr val="FFFFFF"/>
                </a:solidFill>
              </a14:hiddenFill>
            </a:ext>
          </a:extLst>
        </p:spPr>
      </p:pic>
      <p:pic>
        <p:nvPicPr>
          <p:cNvPr id="45064" name="Picture 8" descr="5665032antalya_duden_selalesi_1">
            <a:extLst>
              <a:ext uri="{FF2B5EF4-FFF2-40B4-BE49-F238E27FC236}">
                <a16:creationId xmlns:a16="http://schemas.microsoft.com/office/drawing/2014/main" id="{53A9A4BD-E062-4470-A100-FF2C5455FC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3962400"/>
            <a:ext cx="3276600" cy="2459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r"/>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18124A8-7933-4F1E-A48B-4A29BF77B3D3}"/>
              </a:ext>
            </a:extLst>
          </p:cNvPr>
          <p:cNvSpPr>
            <a:spLocks noGrp="1" noChangeArrowheads="1"/>
          </p:cNvSpPr>
          <p:nvPr>
            <p:ph type="title"/>
          </p:nvPr>
        </p:nvSpPr>
        <p:spPr/>
        <p:txBody>
          <a:bodyPr/>
          <a:lstStyle/>
          <a:p>
            <a:r>
              <a:rPr lang="tr-TR" altLang="tr-TR"/>
              <a:t>İÇ ANADOLU BÖLGESİ’ NDE ULAŞIM:</a:t>
            </a:r>
          </a:p>
        </p:txBody>
      </p:sp>
      <p:sp>
        <p:nvSpPr>
          <p:cNvPr id="46083" name="Rectangle 3">
            <a:extLst>
              <a:ext uri="{FF2B5EF4-FFF2-40B4-BE49-F238E27FC236}">
                <a16:creationId xmlns:a16="http://schemas.microsoft.com/office/drawing/2014/main" id="{A16E5E6F-C970-4033-9C73-A6F563CC34A5}"/>
              </a:ext>
            </a:extLst>
          </p:cNvPr>
          <p:cNvSpPr>
            <a:spLocks noGrp="1" noChangeArrowheads="1"/>
          </p:cNvSpPr>
          <p:nvPr>
            <p:ph type="body" idx="1"/>
          </p:nvPr>
        </p:nvSpPr>
        <p:spPr>
          <a:xfrm>
            <a:off x="1066800" y="1981200"/>
            <a:ext cx="7543800" cy="2133600"/>
          </a:xfrm>
        </p:spPr>
        <p:txBody>
          <a:bodyPr/>
          <a:lstStyle/>
          <a:p>
            <a:pPr>
              <a:lnSpc>
                <a:spcPct val="80000"/>
              </a:lnSpc>
            </a:pPr>
            <a:r>
              <a:rPr lang="tr-TR" altLang="tr-TR" sz="2000"/>
              <a:t>Kara ve demiryolu ulaşımının en çok geliştiği bölgedir.Demiryolu ulaşımı tüm bölgelere bağlantıyı sağlayacak durumdadır.Ankara,Eskişehir,Kayseri ve Sivas önemli yolların kavşağı durumundadır.Ayrıca bölgede Ankara,Eskişehir,Kayseri ve Sivas’ta havaalanı bulunmaktadır.</a:t>
            </a:r>
          </a:p>
        </p:txBody>
      </p:sp>
      <p:pic>
        <p:nvPicPr>
          <p:cNvPr id="46086" name="Picture 6" descr="240px-Latrans-Turkey_location_Central_Anatolia_Region">
            <a:hlinkClick r:id="rId3"/>
            <a:extLst>
              <a:ext uri="{FF2B5EF4-FFF2-40B4-BE49-F238E27FC236}">
                <a16:creationId xmlns:a16="http://schemas.microsoft.com/office/drawing/2014/main" id="{50D5CB81-7CA6-4038-9E98-EC75760DA2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038600"/>
            <a:ext cx="4953000" cy="2208213"/>
          </a:xfrm>
          <a:prstGeom prst="rect">
            <a:avLst/>
          </a:prstGeom>
          <a:noFill/>
          <a:extLst>
            <a:ext uri="{909E8E84-426E-40DD-AFC4-6F175D3DCCD1}">
              <a14:hiddenFill xmlns:a14="http://schemas.microsoft.com/office/drawing/2010/main">
                <a:solidFill>
                  <a:srgbClr val="FFFFFF"/>
                </a:solidFill>
              </a14:hiddenFill>
            </a:ext>
          </a:extLst>
        </p:spPr>
      </p:pic>
      <p:pic>
        <p:nvPicPr>
          <p:cNvPr id="46088" name="Picture 8" descr="5865533nevsehir_peri_bacalar_2">
            <a:extLst>
              <a:ext uri="{FF2B5EF4-FFF2-40B4-BE49-F238E27FC236}">
                <a16:creationId xmlns:a16="http://schemas.microsoft.com/office/drawing/2014/main" id="{01531C09-6C1B-4FA8-8915-217DED4EC6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3733800" cy="248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r"/>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457612B7-4875-4F3C-8703-4CF857B1862C}"/>
              </a:ext>
            </a:extLst>
          </p:cNvPr>
          <p:cNvSpPr>
            <a:spLocks noGrp="1" noChangeArrowheads="1"/>
          </p:cNvSpPr>
          <p:nvPr>
            <p:ph type="title"/>
          </p:nvPr>
        </p:nvSpPr>
        <p:spPr/>
        <p:txBody>
          <a:bodyPr/>
          <a:lstStyle/>
          <a:p>
            <a:r>
              <a:rPr lang="tr-TR" altLang="tr-TR"/>
              <a:t>DOĞU ANADOLU BÖLGESİ’NDE ULAŞIM:</a:t>
            </a:r>
          </a:p>
        </p:txBody>
      </p:sp>
      <p:sp>
        <p:nvSpPr>
          <p:cNvPr id="47107" name="Rectangle 3">
            <a:extLst>
              <a:ext uri="{FF2B5EF4-FFF2-40B4-BE49-F238E27FC236}">
                <a16:creationId xmlns:a16="http://schemas.microsoft.com/office/drawing/2014/main" id="{EF894486-9988-465F-B986-A05116845129}"/>
              </a:ext>
            </a:extLst>
          </p:cNvPr>
          <p:cNvSpPr>
            <a:spLocks noGrp="1" noChangeArrowheads="1"/>
          </p:cNvSpPr>
          <p:nvPr>
            <p:ph type="body" idx="1"/>
          </p:nvPr>
        </p:nvSpPr>
        <p:spPr>
          <a:xfrm>
            <a:off x="1066800" y="1981200"/>
            <a:ext cx="7696200" cy="2209800"/>
          </a:xfrm>
        </p:spPr>
        <p:txBody>
          <a:bodyPr/>
          <a:lstStyle/>
          <a:p>
            <a:pPr>
              <a:lnSpc>
                <a:spcPct val="80000"/>
              </a:lnSpc>
            </a:pPr>
            <a:r>
              <a:rPr lang="tr-TR" altLang="tr-TR" sz="2000"/>
              <a:t>Doğu-batı doğrultusunda iki önemli yol uzanır: Erzincan-Erzurum-Pasinler karayolu; Malatya-Elazığ-Muş-Van karayolu.    </a:t>
            </a:r>
          </a:p>
          <a:p>
            <a:pPr>
              <a:lnSpc>
                <a:spcPct val="80000"/>
              </a:lnSpc>
            </a:pPr>
            <a:r>
              <a:rPr lang="tr-TR" altLang="tr-TR" sz="2000"/>
              <a:t>Bölgede demiryolu hatları doğu-batı doğrultusunu izler:</a:t>
            </a:r>
          </a:p>
          <a:p>
            <a:pPr>
              <a:lnSpc>
                <a:spcPct val="80000"/>
              </a:lnSpc>
              <a:buFont typeface="Wingdings" panose="05000000000000000000" pitchFamily="2" charset="2"/>
              <a:buNone/>
            </a:pPr>
            <a:r>
              <a:rPr lang="tr-TR" altLang="tr-TR" sz="2000"/>
              <a:t>    Sivas-Erzincan-Erzurum-Kars demiryolu,Malatya-Elazığ-Muş üstünden Tatvan’a ulaşan demiryolu.Bu iki demiryolu birbirine Çetinkaya-Malatya hattıyla bağlanır.Hava ulaşımı Erzurum,Van,Elazığ ve Malatya’ya yapılan uçak seferiyle sağlanmaktadır. </a:t>
            </a:r>
          </a:p>
        </p:txBody>
      </p:sp>
      <p:sp>
        <p:nvSpPr>
          <p:cNvPr id="47109" name="Rectangle 5">
            <a:extLst>
              <a:ext uri="{FF2B5EF4-FFF2-40B4-BE49-F238E27FC236}">
                <a16:creationId xmlns:a16="http://schemas.microsoft.com/office/drawing/2014/main" id="{81D19BD9-A02E-4255-9BA8-2BA7D01ECB09}"/>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7110" name="Rectangle 6">
            <a:extLst>
              <a:ext uri="{FF2B5EF4-FFF2-40B4-BE49-F238E27FC236}">
                <a16:creationId xmlns:a16="http://schemas.microsoft.com/office/drawing/2014/main" id="{45CB8518-D37D-43AB-987E-2A6B8EE4F140}"/>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7111" name="Rectangle 7">
            <a:extLst>
              <a:ext uri="{FF2B5EF4-FFF2-40B4-BE49-F238E27FC236}">
                <a16:creationId xmlns:a16="http://schemas.microsoft.com/office/drawing/2014/main" id="{4B246174-0D66-4CE7-9182-36E5CB750C1F}"/>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7112" name="Rectangle 8">
            <a:extLst>
              <a:ext uri="{FF2B5EF4-FFF2-40B4-BE49-F238E27FC236}">
                <a16:creationId xmlns:a16="http://schemas.microsoft.com/office/drawing/2014/main" id="{134682B6-3FE6-4B56-BCE5-4D962BC9E81E}"/>
              </a:ext>
            </a:extLst>
          </p:cNvPr>
          <p:cNvSpPr>
            <a:spLocks noChangeArrowheads="1"/>
          </p:cNvSpPr>
          <p:nvPr/>
        </p:nvSpPr>
        <p:spPr bwMode="auto">
          <a:xfrm>
            <a:off x="4497388" y="3244850"/>
            <a:ext cx="150812"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t> </a:t>
            </a:r>
          </a:p>
        </p:txBody>
      </p:sp>
      <p:sp>
        <p:nvSpPr>
          <p:cNvPr id="47113" name="Rectangle 9">
            <a:extLst>
              <a:ext uri="{FF2B5EF4-FFF2-40B4-BE49-F238E27FC236}">
                <a16:creationId xmlns:a16="http://schemas.microsoft.com/office/drawing/2014/main" id="{8B76CC9F-1B7C-4EC8-9A05-4D567BD64B2A}"/>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7114" name="Rectangle 10">
            <a:extLst>
              <a:ext uri="{FF2B5EF4-FFF2-40B4-BE49-F238E27FC236}">
                <a16:creationId xmlns:a16="http://schemas.microsoft.com/office/drawing/2014/main" id="{13EA96DE-1E5F-4504-984E-17DA3AFB5985}"/>
              </a:ext>
            </a:extLst>
          </p:cNvPr>
          <p:cNvSpPr>
            <a:spLocks noChangeArrowheads="1"/>
          </p:cNvSpPr>
          <p:nvPr/>
        </p:nvSpPr>
        <p:spPr bwMode="auto">
          <a:xfrm>
            <a:off x="4497388" y="3244850"/>
            <a:ext cx="150812"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t> </a:t>
            </a:r>
          </a:p>
        </p:txBody>
      </p:sp>
      <p:sp>
        <p:nvSpPr>
          <p:cNvPr id="47115" name="Rectangle 11">
            <a:extLst>
              <a:ext uri="{FF2B5EF4-FFF2-40B4-BE49-F238E27FC236}">
                <a16:creationId xmlns:a16="http://schemas.microsoft.com/office/drawing/2014/main" id="{2CA6CCFE-E011-4287-ACAE-5CF57AF211CB}"/>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7116" name="Rectangle 12">
            <a:extLst>
              <a:ext uri="{FF2B5EF4-FFF2-40B4-BE49-F238E27FC236}">
                <a16:creationId xmlns:a16="http://schemas.microsoft.com/office/drawing/2014/main" id="{4DEEE577-4C1A-4CC2-BC4E-A6780CE0B9CF}"/>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7117" name="Rectangle 13">
            <a:extLst>
              <a:ext uri="{FF2B5EF4-FFF2-40B4-BE49-F238E27FC236}">
                <a16:creationId xmlns:a16="http://schemas.microsoft.com/office/drawing/2014/main" id="{DB7F81CD-B02F-458E-AEDD-A5397B6A03B0}"/>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7118" name="Rectangle 14">
            <a:extLst>
              <a:ext uri="{FF2B5EF4-FFF2-40B4-BE49-F238E27FC236}">
                <a16:creationId xmlns:a16="http://schemas.microsoft.com/office/drawing/2014/main" id="{404858F1-184E-4F92-B69D-6BC1D1FDE8D7}"/>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7119" name="Rectangle 15">
            <a:extLst>
              <a:ext uri="{FF2B5EF4-FFF2-40B4-BE49-F238E27FC236}">
                <a16:creationId xmlns:a16="http://schemas.microsoft.com/office/drawing/2014/main" id="{A87EA6CD-B42A-4418-947F-0DDBAD28BD6A}"/>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pic>
        <p:nvPicPr>
          <p:cNvPr id="47121" name="Picture 17" descr="300px-Latrans-Turkey_location_Eastern_Anatolia_Region">
            <a:hlinkClick r:id="rId3"/>
            <a:extLst>
              <a:ext uri="{FF2B5EF4-FFF2-40B4-BE49-F238E27FC236}">
                <a16:creationId xmlns:a16="http://schemas.microsoft.com/office/drawing/2014/main" id="{F832E30A-09CC-4057-9825-BC5596CC7E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419600"/>
            <a:ext cx="5181600" cy="2297113"/>
          </a:xfrm>
          <a:prstGeom prst="rect">
            <a:avLst/>
          </a:prstGeom>
          <a:noFill/>
          <a:extLst>
            <a:ext uri="{909E8E84-426E-40DD-AFC4-6F175D3DCCD1}">
              <a14:hiddenFill xmlns:a14="http://schemas.microsoft.com/office/drawing/2010/main">
                <a:solidFill>
                  <a:srgbClr val="FFFFFF"/>
                </a:solidFill>
              </a14:hiddenFill>
            </a:ext>
          </a:extLst>
        </p:spPr>
      </p:pic>
      <p:pic>
        <p:nvPicPr>
          <p:cNvPr id="47123" name="Picture 19" descr="ANd9GcROeKNyN7C3OO8c-egrwE3TmVKbQvz8qc8M7a2Vp1lDRAOJeQ6NIASS9hNr">
            <a:extLst>
              <a:ext uri="{FF2B5EF4-FFF2-40B4-BE49-F238E27FC236}">
                <a16:creationId xmlns:a16="http://schemas.microsoft.com/office/drawing/2014/main" id="{FB50C58D-4C28-4C6A-8F45-EE0A4489353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4343400"/>
            <a:ext cx="3200400" cy="2130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r"/>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48399DC-CCAD-43B0-8FBC-78F1B1CD2BD3}"/>
              </a:ext>
            </a:extLst>
          </p:cNvPr>
          <p:cNvSpPr>
            <a:spLocks noGrp="1" noChangeArrowheads="1"/>
          </p:cNvSpPr>
          <p:nvPr>
            <p:ph type="title"/>
          </p:nvPr>
        </p:nvSpPr>
        <p:spPr/>
        <p:txBody>
          <a:bodyPr/>
          <a:lstStyle/>
          <a:p>
            <a:r>
              <a:rPr lang="tr-TR" altLang="tr-TR"/>
              <a:t>GÜNEYDOĞU ANADOLU BÖLGESİ’NDE ULAŞIM:</a:t>
            </a:r>
          </a:p>
        </p:txBody>
      </p:sp>
      <p:sp>
        <p:nvSpPr>
          <p:cNvPr id="49155" name="Rectangle 3">
            <a:extLst>
              <a:ext uri="{FF2B5EF4-FFF2-40B4-BE49-F238E27FC236}">
                <a16:creationId xmlns:a16="http://schemas.microsoft.com/office/drawing/2014/main" id="{DEE7CE7C-A595-44C3-AC68-C3B3DE7E76DC}"/>
              </a:ext>
            </a:extLst>
          </p:cNvPr>
          <p:cNvSpPr>
            <a:spLocks noGrp="1" noChangeArrowheads="1"/>
          </p:cNvSpPr>
          <p:nvPr>
            <p:ph type="body" idx="1"/>
          </p:nvPr>
        </p:nvSpPr>
        <p:spPr>
          <a:xfrm>
            <a:off x="1066800" y="1981200"/>
            <a:ext cx="7696200" cy="2209800"/>
          </a:xfrm>
        </p:spPr>
        <p:txBody>
          <a:bodyPr/>
          <a:lstStyle/>
          <a:p>
            <a:pPr>
              <a:lnSpc>
                <a:spcPct val="80000"/>
              </a:lnSpc>
            </a:pPr>
            <a:r>
              <a:rPr lang="tr-TR" altLang="tr-TR" sz="2000"/>
              <a:t>Bölgede ulaşımı sağlayan demiryolları, Fevzipaşa, Malatya-Diyarbakır, Kurtalan hattı ile Suriye sınırını takip ederek Nusaybin’den ülke sınırları dışına çıkar. Güney hattı üzerinde Şenyurt’tan ayrılan bir ulaşım hattı Mardin’e gider. Diyarbakır, Gaziantep ve Batman’da hava ulaşımının sağlandığı havaalanları vardır. Eskiden önemli olan Fırat ve Dicle üzerindeki nehir ulaşımı günümüzde önemini kaybetmiştir.</a:t>
            </a:r>
            <a:br>
              <a:rPr lang="tr-TR" altLang="tr-TR" sz="2000"/>
            </a:br>
            <a:r>
              <a:rPr lang="tr-TR" altLang="tr-TR" sz="2000"/>
              <a:t> </a:t>
            </a:r>
          </a:p>
        </p:txBody>
      </p:sp>
      <p:sp>
        <p:nvSpPr>
          <p:cNvPr id="49156" name="Rectangle 4">
            <a:extLst>
              <a:ext uri="{FF2B5EF4-FFF2-40B4-BE49-F238E27FC236}">
                <a16:creationId xmlns:a16="http://schemas.microsoft.com/office/drawing/2014/main" id="{3985F5C9-37AD-45F7-95D7-3F7ED31552D8}"/>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9157" name="Rectangle 5">
            <a:extLst>
              <a:ext uri="{FF2B5EF4-FFF2-40B4-BE49-F238E27FC236}">
                <a16:creationId xmlns:a16="http://schemas.microsoft.com/office/drawing/2014/main" id="{75A02145-745D-4F4F-BA19-A238CE4E5F4F}"/>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9158" name="Rectangle 6">
            <a:extLst>
              <a:ext uri="{FF2B5EF4-FFF2-40B4-BE49-F238E27FC236}">
                <a16:creationId xmlns:a16="http://schemas.microsoft.com/office/drawing/2014/main" id="{31463121-721A-450F-B66E-93580EE18E10}"/>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9159" name="Rectangle 7">
            <a:extLst>
              <a:ext uri="{FF2B5EF4-FFF2-40B4-BE49-F238E27FC236}">
                <a16:creationId xmlns:a16="http://schemas.microsoft.com/office/drawing/2014/main" id="{DE74B5B8-321F-4148-BAEB-961DBF004A45}"/>
              </a:ext>
            </a:extLst>
          </p:cNvPr>
          <p:cNvSpPr>
            <a:spLocks noChangeArrowheads="1"/>
          </p:cNvSpPr>
          <p:nvPr/>
        </p:nvSpPr>
        <p:spPr bwMode="auto">
          <a:xfrm>
            <a:off x="4497388" y="3244850"/>
            <a:ext cx="150812"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t> </a:t>
            </a:r>
          </a:p>
        </p:txBody>
      </p:sp>
      <p:sp>
        <p:nvSpPr>
          <p:cNvPr id="49160" name="Rectangle 8">
            <a:extLst>
              <a:ext uri="{FF2B5EF4-FFF2-40B4-BE49-F238E27FC236}">
                <a16:creationId xmlns:a16="http://schemas.microsoft.com/office/drawing/2014/main" id="{C7A75EF6-67E7-4129-81A7-91A2C47DAC1F}"/>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9161" name="Rectangle 9">
            <a:extLst>
              <a:ext uri="{FF2B5EF4-FFF2-40B4-BE49-F238E27FC236}">
                <a16:creationId xmlns:a16="http://schemas.microsoft.com/office/drawing/2014/main" id="{88449222-7EF7-4B2E-84F2-DF9D0B0246F3}"/>
              </a:ext>
            </a:extLst>
          </p:cNvPr>
          <p:cNvSpPr>
            <a:spLocks noChangeArrowheads="1"/>
          </p:cNvSpPr>
          <p:nvPr/>
        </p:nvSpPr>
        <p:spPr bwMode="auto">
          <a:xfrm>
            <a:off x="4497388" y="3244850"/>
            <a:ext cx="150812"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t> </a:t>
            </a:r>
          </a:p>
        </p:txBody>
      </p:sp>
      <p:sp>
        <p:nvSpPr>
          <p:cNvPr id="49162" name="Rectangle 10">
            <a:extLst>
              <a:ext uri="{FF2B5EF4-FFF2-40B4-BE49-F238E27FC236}">
                <a16:creationId xmlns:a16="http://schemas.microsoft.com/office/drawing/2014/main" id="{4609728E-400D-49E7-A5B0-A50C24A33414}"/>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9163" name="Rectangle 11">
            <a:extLst>
              <a:ext uri="{FF2B5EF4-FFF2-40B4-BE49-F238E27FC236}">
                <a16:creationId xmlns:a16="http://schemas.microsoft.com/office/drawing/2014/main" id="{2B7575D6-ACA5-446D-A86D-B8930D6649AD}"/>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9164" name="Rectangle 12">
            <a:extLst>
              <a:ext uri="{FF2B5EF4-FFF2-40B4-BE49-F238E27FC236}">
                <a16:creationId xmlns:a16="http://schemas.microsoft.com/office/drawing/2014/main" id="{2A2AFE43-A69B-4160-A6F8-6E6C95219626}"/>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9165" name="Rectangle 13">
            <a:extLst>
              <a:ext uri="{FF2B5EF4-FFF2-40B4-BE49-F238E27FC236}">
                <a16:creationId xmlns:a16="http://schemas.microsoft.com/office/drawing/2014/main" id="{40108253-F77A-44C0-AC11-32E0ECDEFD94}"/>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sp>
        <p:nvSpPr>
          <p:cNvPr id="49166" name="Rectangle 14">
            <a:extLst>
              <a:ext uri="{FF2B5EF4-FFF2-40B4-BE49-F238E27FC236}">
                <a16:creationId xmlns:a16="http://schemas.microsoft.com/office/drawing/2014/main" id="{CEDB9D0C-E163-4C9D-BB87-8667EAB55D9D}"/>
              </a:ext>
            </a:extLst>
          </p:cNvPr>
          <p:cNvSpPr>
            <a:spLocks noChangeArrowheads="1"/>
          </p:cNvSpPr>
          <p:nvPr/>
        </p:nvSpPr>
        <p:spPr bwMode="auto">
          <a:xfrm>
            <a:off x="0" y="0"/>
            <a:ext cx="1428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5" tIns="85698" rIns="71415" bIns="7935" anchor="ctr">
            <a:spAutoFit/>
          </a:bodyPr>
          <a:lstStyle/>
          <a:p>
            <a:r>
              <a:rPr lang="tr-TR" altLang="tr-TR">
                <a:latin typeface="Arial" panose="020B0604020202020204" pitchFamily="34" charset="0"/>
              </a:rPr>
              <a:t> </a:t>
            </a:r>
          </a:p>
        </p:txBody>
      </p:sp>
      <p:pic>
        <p:nvPicPr>
          <p:cNvPr id="49168" name="Picture 16" descr="240px-Latrans-Turkey_location_Southeastern_Anatolia_Region">
            <a:hlinkClick r:id="rId3"/>
            <a:extLst>
              <a:ext uri="{FF2B5EF4-FFF2-40B4-BE49-F238E27FC236}">
                <a16:creationId xmlns:a16="http://schemas.microsoft.com/office/drawing/2014/main" id="{D90A39B5-C562-4A4C-B754-4466AB9376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114800"/>
            <a:ext cx="5562600" cy="2479675"/>
          </a:xfrm>
          <a:prstGeom prst="rect">
            <a:avLst/>
          </a:prstGeom>
          <a:noFill/>
          <a:extLst>
            <a:ext uri="{909E8E84-426E-40DD-AFC4-6F175D3DCCD1}">
              <a14:hiddenFill xmlns:a14="http://schemas.microsoft.com/office/drawing/2010/main">
                <a:solidFill>
                  <a:srgbClr val="FFFFFF"/>
                </a:solidFill>
              </a14:hiddenFill>
            </a:ext>
          </a:extLst>
        </p:spPr>
      </p:pic>
      <p:pic>
        <p:nvPicPr>
          <p:cNvPr id="49170" name="Picture 18" descr="balıklı göl">
            <a:extLst>
              <a:ext uri="{FF2B5EF4-FFF2-40B4-BE49-F238E27FC236}">
                <a16:creationId xmlns:a16="http://schemas.microsoft.com/office/drawing/2014/main" id="{54869D48-88A8-40BD-82D5-ACC09D7B6B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4191000"/>
            <a:ext cx="3048000" cy="2020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r"/>
    <p:sndAc>
      <p:stSnd>
        <p:snd r:embed="rId2" name="chimes.wav"/>
      </p:stSnd>
    </p:sndAc>
  </p:transition>
</p:sld>
</file>

<file path=ppt/theme/theme1.xml><?xml version="1.0" encoding="utf-8"?>
<a:theme xmlns:a="http://schemas.openxmlformats.org/drawingml/2006/main" name="Titrek Işık">
  <a:themeElements>
    <a:clrScheme name="Titrek Işık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Titrek Işık">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itrek Işık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Titrek Işık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Titrek Işık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Titrek Işık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Titrek Işık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Titrek Işık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Titrek Işık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Titrek Işık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Titrek Işık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109</TotalTime>
  <Words>519</Words>
  <Application>Microsoft Office PowerPoint</Application>
  <PresentationFormat>Ekran Gösterisi (4:3)</PresentationFormat>
  <Paragraphs>44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Tahoma</vt:lpstr>
      <vt:lpstr>Times New Roman</vt:lpstr>
      <vt:lpstr>Wingdings</vt:lpstr>
      <vt:lpstr>Titrek Işık</vt:lpstr>
      <vt:lpstr>   TÜRKİYE’DE      ULAŞIM:</vt:lpstr>
      <vt:lpstr>ULAŞIM:</vt:lpstr>
      <vt:lpstr>MARMARA BÖLGESİ’NDE ULAŞIM:</vt:lpstr>
      <vt:lpstr>KARADENİZ BÖLGESİ ’ NDE ULAŞIM:</vt:lpstr>
      <vt:lpstr>EGE BÖLGESİ’NDE ULAŞIM:</vt:lpstr>
      <vt:lpstr>AKDENİZ BÖLGESİ’NDE ULAŞIM:</vt:lpstr>
      <vt:lpstr>İÇ ANADOLU BÖLGESİ’ NDE ULAŞIM:</vt:lpstr>
      <vt:lpstr>DOĞU ANADOLU BÖLGESİ’NDE ULAŞIM:</vt:lpstr>
      <vt:lpstr>GÜNEYDOĞU ANADOLU BÖLGESİ’NDE ULAŞIM:</vt:lpstr>
      <vt:lpstr>              SLAYTI YAPAN:            YİĞİT SELAMOĞLU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Ulaşım</dc:title>
  <dc:creator>http://www.nedir.org</dc:creator>
  <cp:lastModifiedBy>mehmet genç</cp:lastModifiedBy>
  <cp:revision>2</cp:revision>
  <cp:lastPrinted>1601-01-01T00:00:00Z</cp:lastPrinted>
  <dcterms:created xsi:type="dcterms:W3CDTF">1601-01-01T00:00:00Z</dcterms:created>
  <dcterms:modified xsi:type="dcterms:W3CDTF">2018-11-07T07:28:50Z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