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82" r:id="rId10"/>
    <p:sldId id="266" r:id="rId11"/>
    <p:sldId id="267" r:id="rId12"/>
    <p:sldId id="268" r:id="rId13"/>
    <p:sldId id="269" r:id="rId14"/>
    <p:sldId id="270" r:id="rId15"/>
    <p:sldId id="276" r:id="rId16"/>
    <p:sldId id="271" r:id="rId17"/>
    <p:sldId id="280" r:id="rId18"/>
    <p:sldId id="281" r:id="rId19"/>
    <p:sldId id="272" r:id="rId20"/>
    <p:sldId id="273" r:id="rId21"/>
    <p:sldId id="274" r:id="rId22"/>
    <p:sldId id="277" r:id="rId23"/>
    <p:sldId id="275" r:id="rId24"/>
    <p:sldId id="278" r:id="rId25"/>
    <p:sldId id="279" r:id="rId2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611CE955-CF56-4D56-8444-0BE9B2206CA2}" type="datetimeFigureOut">
              <a:rPr lang="tr-TR"/>
              <a:pPr>
                <a:defRPr/>
              </a:pPr>
              <a:t>2.05.2018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FFDF72F-2913-4C42-AC27-236B2647D7A3}" type="slidenum">
              <a:rPr lang="tr-TR"/>
              <a:pPr>
                <a:defRPr/>
              </a:pPr>
              <a:t>‹#›</a:t>
            </a:fld>
            <a:endParaRPr lang="tr-TR"/>
          </a:p>
        </p:txBody>
      </p:sp>
    </p:spTree>
    <p:extLst>
      <p:ext uri="{BB962C8B-B14F-4D97-AF65-F5344CB8AC3E}">
        <p14:creationId xmlns:p14="http://schemas.microsoft.com/office/powerpoint/2010/main" val="125006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3846626-845B-4F50-91E4-4AC036686704}" type="datetimeFigureOut">
              <a:rPr lang="tr-TR"/>
              <a:pPr>
                <a:defRPr/>
              </a:pPr>
              <a:t>2.05.2018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60DF4DF-73A5-4890-A86D-3D53BE3C05C5}" type="slidenum">
              <a:rPr lang="tr-TR"/>
              <a:pPr>
                <a:defRPr/>
              </a:pPr>
              <a:t>‹#›</a:t>
            </a:fld>
            <a:endParaRPr lang="tr-TR"/>
          </a:p>
        </p:txBody>
      </p:sp>
    </p:spTree>
    <p:extLst>
      <p:ext uri="{BB962C8B-B14F-4D97-AF65-F5344CB8AC3E}">
        <p14:creationId xmlns:p14="http://schemas.microsoft.com/office/powerpoint/2010/main" val="264881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BE3A517-EFF5-43F5-822A-C07D60828E70}" type="datetimeFigureOut">
              <a:rPr lang="tr-TR"/>
              <a:pPr>
                <a:defRPr/>
              </a:pPr>
              <a:t>2.05.2018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3BB78DD-FB47-49D0-AAC2-BCB03A3687B9}" type="slidenum">
              <a:rPr lang="tr-TR"/>
              <a:pPr>
                <a:defRPr/>
              </a:pPr>
              <a:t>‹#›</a:t>
            </a:fld>
            <a:endParaRPr lang="tr-TR"/>
          </a:p>
        </p:txBody>
      </p:sp>
    </p:spTree>
    <p:extLst>
      <p:ext uri="{BB962C8B-B14F-4D97-AF65-F5344CB8AC3E}">
        <p14:creationId xmlns:p14="http://schemas.microsoft.com/office/powerpoint/2010/main" val="230094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4B98070-2ABC-473A-A6C6-B5DDC15FAD70}" type="datetimeFigureOut">
              <a:rPr lang="tr-TR"/>
              <a:pPr>
                <a:defRPr/>
              </a:pPr>
              <a:t>2.05.2018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6B4EDA-AFD5-424C-B166-39EA7C8800F3}" type="slidenum">
              <a:rPr lang="tr-TR"/>
              <a:pPr>
                <a:defRPr/>
              </a:pPr>
              <a:t>‹#›</a:t>
            </a:fld>
            <a:endParaRPr lang="tr-TR"/>
          </a:p>
        </p:txBody>
      </p:sp>
    </p:spTree>
    <p:extLst>
      <p:ext uri="{BB962C8B-B14F-4D97-AF65-F5344CB8AC3E}">
        <p14:creationId xmlns:p14="http://schemas.microsoft.com/office/powerpoint/2010/main" val="140892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7FB9FD6-6BE3-4CE8-A0C3-7C9D04AF0593}" type="datetimeFigureOut">
              <a:rPr lang="tr-TR"/>
              <a:pPr>
                <a:defRPr/>
              </a:pPr>
              <a:t>2.05.2018</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E2B87F6-F3A2-47E6-84A3-BFB34ACAF277}" type="slidenum">
              <a:rPr lang="tr-TR"/>
              <a:pPr>
                <a:defRPr/>
              </a:pPr>
              <a:t>‹#›</a:t>
            </a:fld>
            <a:endParaRPr lang="tr-TR"/>
          </a:p>
        </p:txBody>
      </p:sp>
    </p:spTree>
    <p:extLst>
      <p:ext uri="{BB962C8B-B14F-4D97-AF65-F5344CB8AC3E}">
        <p14:creationId xmlns:p14="http://schemas.microsoft.com/office/powerpoint/2010/main" val="18734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8F2EC80-4610-4478-ADA5-2E4EE728D824}" type="datetimeFigureOut">
              <a:rPr lang="tr-TR"/>
              <a:pPr>
                <a:defRPr/>
              </a:pPr>
              <a:t>2.05.2018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68C8C267-A17B-48F1-A90A-46E26716F657}" type="slidenum">
              <a:rPr lang="tr-TR"/>
              <a:pPr>
                <a:defRPr/>
              </a:pPr>
              <a:t>‹#›</a:t>
            </a:fld>
            <a:endParaRPr lang="tr-TR"/>
          </a:p>
        </p:txBody>
      </p:sp>
    </p:spTree>
    <p:extLst>
      <p:ext uri="{BB962C8B-B14F-4D97-AF65-F5344CB8AC3E}">
        <p14:creationId xmlns:p14="http://schemas.microsoft.com/office/powerpoint/2010/main" val="3634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CE533DA7-9A18-4E56-86E6-D22966A7E049}" type="datetimeFigureOut">
              <a:rPr lang="tr-TR"/>
              <a:pPr>
                <a:defRPr/>
              </a:pPr>
              <a:t>2.05.2018</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BEE5CC5E-691C-444D-84DF-2EA60E54A8BA}" type="slidenum">
              <a:rPr lang="tr-TR"/>
              <a:pPr>
                <a:defRPr/>
              </a:pPr>
              <a:t>‹#›</a:t>
            </a:fld>
            <a:endParaRPr lang="tr-TR"/>
          </a:p>
        </p:txBody>
      </p:sp>
    </p:spTree>
    <p:extLst>
      <p:ext uri="{BB962C8B-B14F-4D97-AF65-F5344CB8AC3E}">
        <p14:creationId xmlns:p14="http://schemas.microsoft.com/office/powerpoint/2010/main" val="186400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0916CD-98D1-4954-9B94-7E3FDD674BC3}" type="datetimeFigureOut">
              <a:rPr lang="tr-TR"/>
              <a:pPr>
                <a:defRPr/>
              </a:pPr>
              <a:t>2.05.2018</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E3BCA19F-8953-4DC2-A807-A67501B370F3}" type="slidenum">
              <a:rPr lang="tr-TR"/>
              <a:pPr>
                <a:defRPr/>
              </a:pPr>
              <a:t>‹#›</a:t>
            </a:fld>
            <a:endParaRPr lang="tr-TR"/>
          </a:p>
        </p:txBody>
      </p:sp>
    </p:spTree>
    <p:extLst>
      <p:ext uri="{BB962C8B-B14F-4D97-AF65-F5344CB8AC3E}">
        <p14:creationId xmlns:p14="http://schemas.microsoft.com/office/powerpoint/2010/main" val="24620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1A4B1BC5-4254-48E1-A038-9BE35ACCE656}" type="datetimeFigureOut">
              <a:rPr lang="tr-TR"/>
              <a:pPr>
                <a:defRPr/>
              </a:pPr>
              <a:t>2.05.2018</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4CB16C9E-4349-469D-80C5-9022368B95AA}" type="slidenum">
              <a:rPr lang="tr-TR"/>
              <a:pPr>
                <a:defRPr/>
              </a:pPr>
              <a:t>‹#›</a:t>
            </a:fld>
            <a:endParaRPr lang="tr-TR"/>
          </a:p>
        </p:txBody>
      </p:sp>
    </p:spTree>
    <p:extLst>
      <p:ext uri="{BB962C8B-B14F-4D97-AF65-F5344CB8AC3E}">
        <p14:creationId xmlns:p14="http://schemas.microsoft.com/office/powerpoint/2010/main" val="132176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C102110-A644-4794-AA15-E17925A33F74}" type="datetimeFigureOut">
              <a:rPr lang="tr-TR"/>
              <a:pPr>
                <a:defRPr/>
              </a:pPr>
              <a:t>2.05.2018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B405897-1C6C-464F-A996-46671420CC6F}" type="slidenum">
              <a:rPr lang="tr-TR"/>
              <a:pPr>
                <a:defRPr/>
              </a:pPr>
              <a:t>‹#›</a:t>
            </a:fld>
            <a:endParaRPr lang="tr-TR"/>
          </a:p>
        </p:txBody>
      </p:sp>
    </p:spTree>
    <p:extLst>
      <p:ext uri="{BB962C8B-B14F-4D97-AF65-F5344CB8AC3E}">
        <p14:creationId xmlns:p14="http://schemas.microsoft.com/office/powerpoint/2010/main" val="109218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FE65BE5-1AAD-4A4E-A127-C901041137A8}" type="datetimeFigureOut">
              <a:rPr lang="tr-TR"/>
              <a:pPr>
                <a:defRPr/>
              </a:pPr>
              <a:t>2.05.2018</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54D0663-77FF-4578-8806-1BC533574B89}" type="slidenum">
              <a:rPr lang="tr-TR"/>
              <a:pPr>
                <a:defRPr/>
              </a:pPr>
              <a:t>‹#›</a:t>
            </a:fld>
            <a:endParaRPr lang="tr-TR"/>
          </a:p>
        </p:txBody>
      </p:sp>
    </p:spTree>
    <p:extLst>
      <p:ext uri="{BB962C8B-B14F-4D97-AF65-F5344CB8AC3E}">
        <p14:creationId xmlns:p14="http://schemas.microsoft.com/office/powerpoint/2010/main" val="207982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907EDD-C6D0-404B-BE64-E484075DAC64}" type="datetimeFigureOut">
              <a:rPr lang="tr-TR"/>
              <a:pPr>
                <a:defRPr/>
              </a:pPr>
              <a:t>2.05.2018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F103993-AFAC-49DB-AEA7-E61927BBB85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Başlık"/>
          <p:cNvSpPr>
            <a:spLocks noGrp="1"/>
          </p:cNvSpPr>
          <p:nvPr>
            <p:ph type="title"/>
          </p:nvPr>
        </p:nvSpPr>
        <p:spPr/>
        <p:txBody>
          <a:bodyPr/>
          <a:lstStyle/>
          <a:p>
            <a:pPr eaLnBrk="1" hangingPunct="1"/>
            <a:r>
              <a:rPr lang="tr-TR" altLang="tr-TR" b="1" smtClean="0"/>
              <a:t>Yerkürenin İç Yapısı</a:t>
            </a:r>
          </a:p>
        </p:txBody>
      </p:sp>
      <p:sp>
        <p:nvSpPr>
          <p:cNvPr id="4099" name="2 İçerik Yer Tutucusu"/>
          <p:cNvSpPr>
            <a:spLocks noGrp="1"/>
          </p:cNvSpPr>
          <p:nvPr>
            <p:ph idx="1"/>
          </p:nvPr>
        </p:nvSpPr>
        <p:spPr/>
        <p:txBody>
          <a:bodyPr/>
          <a:lstStyle/>
          <a:p>
            <a:pPr eaLnBrk="1" hangingPunct="1"/>
            <a:r>
              <a:rPr lang="tr-TR" altLang="tr-TR" smtClean="0"/>
              <a:t>Yerkürenin içi farklı bölümlerden oluşmaktadır. Bu bölümler kimyasal ve fiziksel özellikleri bakımından belirgin farklılıklar gösterir.</a:t>
            </a:r>
          </a:p>
        </p:txBody>
      </p:sp>
      <p:pic>
        <p:nvPicPr>
          <p:cNvPr id="4100" name="3 Resim" descr="yerkure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213100"/>
            <a:ext cx="60483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eaLnBrk="1" hangingPunct="1"/>
            <a:r>
              <a:rPr lang="tr-TR" altLang="tr-TR" b="1" smtClean="0"/>
              <a:t>LEVHA TEKTONİĞİ</a:t>
            </a:r>
          </a:p>
        </p:txBody>
      </p:sp>
      <p:sp>
        <p:nvSpPr>
          <p:cNvPr id="13315" name="2 İçerik Yer Tutucusu"/>
          <p:cNvSpPr>
            <a:spLocks noGrp="1"/>
          </p:cNvSpPr>
          <p:nvPr>
            <p:ph idx="1"/>
          </p:nvPr>
        </p:nvSpPr>
        <p:spPr/>
        <p:txBody>
          <a:bodyPr/>
          <a:lstStyle/>
          <a:p>
            <a:pPr eaLnBrk="1" hangingPunct="1"/>
            <a:r>
              <a:rPr lang="tr-TR" altLang="tr-TR" sz="3000" smtClean="0"/>
              <a:t>Yerkabuğunun her bir bölümünü oluşturan parçalara </a:t>
            </a:r>
            <a:r>
              <a:rPr lang="tr-TR" altLang="tr-TR" sz="3000" b="1" smtClean="0"/>
              <a:t>levha </a:t>
            </a:r>
            <a:r>
              <a:rPr lang="tr-TR" altLang="tr-TR" sz="3000" smtClean="0"/>
              <a:t>ya da </a:t>
            </a:r>
            <a:r>
              <a:rPr lang="tr-TR" altLang="tr-TR" sz="3000" b="1" smtClean="0"/>
              <a:t>plaka</a:t>
            </a:r>
            <a:r>
              <a:rPr lang="tr-TR" altLang="tr-TR" sz="3000" smtClean="0"/>
              <a:t> adı verilmektedir.</a:t>
            </a:r>
          </a:p>
          <a:p>
            <a:pPr eaLnBrk="1" hangingPunct="1"/>
            <a:r>
              <a:rPr lang="tr-TR" altLang="tr-TR" sz="3000" smtClean="0"/>
              <a:t>Bu parçalar astenosferin üzerinde yüzer durumdadır. Dünyanın çekirdeğindeki ısının yüksek olması nedeniyle mantoda dikey magma akımlarının etkisiyle hareket eder. Bu olaya </a:t>
            </a:r>
            <a:r>
              <a:rPr lang="tr-TR" altLang="tr-TR" sz="3000" b="1" smtClean="0"/>
              <a:t>levha hareketleri</a:t>
            </a:r>
            <a:r>
              <a:rPr lang="tr-TR" altLang="tr-TR" sz="3000" smtClean="0"/>
              <a:t> denilir.</a:t>
            </a:r>
          </a:p>
          <a:p>
            <a:pPr eaLnBrk="1" hangingPunct="1"/>
            <a:r>
              <a:rPr lang="tr-TR" altLang="tr-TR" sz="3000" smtClean="0"/>
              <a:t>Levha sınırları </a:t>
            </a:r>
            <a:r>
              <a:rPr lang="tr-TR" altLang="tr-TR" sz="3000" u="sng" smtClean="0"/>
              <a:t>deprem</a:t>
            </a:r>
            <a:r>
              <a:rPr lang="tr-TR" altLang="tr-TR" sz="3000" smtClean="0"/>
              <a:t>, </a:t>
            </a:r>
            <a:r>
              <a:rPr lang="tr-TR" altLang="tr-TR" sz="3000" u="sng" smtClean="0"/>
              <a:t>volkanizma</a:t>
            </a:r>
            <a:r>
              <a:rPr lang="tr-TR" altLang="tr-TR" sz="3000" smtClean="0"/>
              <a:t> ve </a:t>
            </a:r>
            <a:r>
              <a:rPr lang="tr-TR" altLang="tr-TR" sz="3000" u="sng" smtClean="0"/>
              <a:t>sıcak su kaynakları</a:t>
            </a:r>
            <a:r>
              <a:rPr lang="tr-TR" altLang="tr-TR" sz="3000" smtClean="0"/>
              <a:t>nın bir arada görüldüğü alanlardır.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t>LEVHA HAREKETLERİ NASIL GERÇEKLEŞİR?</a:t>
            </a:r>
            <a:endParaRPr lang="tr-TR" b="1" dirty="0"/>
          </a:p>
        </p:txBody>
      </p:sp>
      <p:sp>
        <p:nvSpPr>
          <p:cNvPr id="14339" name="2 İçerik Yer Tutucusu"/>
          <p:cNvSpPr>
            <a:spLocks noGrp="1"/>
          </p:cNvSpPr>
          <p:nvPr>
            <p:ph idx="1"/>
          </p:nvPr>
        </p:nvSpPr>
        <p:spPr/>
        <p:txBody>
          <a:bodyPr/>
          <a:lstStyle/>
          <a:p>
            <a:pPr eaLnBrk="1" hangingPunct="1"/>
            <a:r>
              <a:rPr lang="tr-TR" altLang="tr-TR" sz="3000" smtClean="0"/>
              <a:t>Yerin derinliklerinde ısınan magma yüzeye doğru yükselir, bu sayede dikey magma akımları ortaya çıkar. Astenosfere ulaşan magma yön değiştirerek yatay hareketler yapar. Bunun sonucunda yer kabuğunu oluşturan levhalar farklı yönlerde hareket eder. Kıtaların hareket etmesini sağlayan bu güce </a:t>
            </a:r>
            <a:r>
              <a:rPr lang="tr-TR" altLang="tr-TR" sz="3000" b="1" smtClean="0"/>
              <a:t>konveksiyonel akımlar</a:t>
            </a:r>
            <a:r>
              <a:rPr lang="tr-TR" altLang="tr-TR" sz="3000" smtClean="0"/>
              <a:t> denir.</a:t>
            </a:r>
          </a:p>
          <a:p>
            <a:pPr eaLnBrk="1" hangingPunct="1"/>
            <a:r>
              <a:rPr lang="tr-TR" altLang="tr-TR" sz="3000" smtClean="0"/>
              <a:t>Levhalar farklı yönlerde hareket ederler.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3 Resim" descr="kıta kı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9038" y="2205038"/>
            <a:ext cx="41449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t>LEVHA HAREKETLERİ NASIL GERÇEKLEŞİR?</a:t>
            </a:r>
            <a:endParaRPr lang="tr-TR" dirty="0"/>
          </a:p>
        </p:txBody>
      </p:sp>
      <p:sp>
        <p:nvSpPr>
          <p:cNvPr id="3" name="2 İçerik Yer Tutucusu"/>
          <p:cNvSpPr>
            <a:spLocks noGrp="1"/>
          </p:cNvSpPr>
          <p:nvPr>
            <p:ph idx="1"/>
          </p:nvPr>
        </p:nvSpPr>
        <p:spPr>
          <a:xfrm>
            <a:off x="457200" y="1600200"/>
            <a:ext cx="4835525" cy="4525963"/>
          </a:xfrm>
        </p:spPr>
        <p:txBody>
          <a:bodyPr rtlCol="0">
            <a:normAutofit fontScale="92500" lnSpcReduction="20000"/>
          </a:bodyPr>
          <a:lstStyle/>
          <a:p>
            <a:pPr eaLnBrk="1" fontAlgn="auto" hangingPunct="1">
              <a:spcAft>
                <a:spcPts val="0"/>
              </a:spcAft>
              <a:buFont typeface="Arial" pitchFamily="34" charset="0"/>
              <a:buNone/>
              <a:defRPr/>
            </a:pPr>
            <a:r>
              <a:rPr lang="tr-TR" b="1" dirty="0" smtClean="0"/>
              <a:t>Kıta-Kıta Çarpışması:</a:t>
            </a:r>
          </a:p>
          <a:p>
            <a:pPr eaLnBrk="1" fontAlgn="auto" hangingPunct="1">
              <a:spcAft>
                <a:spcPts val="0"/>
              </a:spcAft>
              <a:buFont typeface="Arial" pitchFamily="34" charset="0"/>
              <a:buChar char="•"/>
              <a:defRPr/>
            </a:pPr>
            <a:r>
              <a:rPr lang="tr-TR" dirty="0" smtClean="0"/>
              <a:t>İki kıtasal levhanın birbirine doğru yaklaşması sonucunda  çarpışma olur.</a:t>
            </a:r>
          </a:p>
          <a:p>
            <a:pPr eaLnBrk="1" fontAlgn="auto" hangingPunct="1">
              <a:spcAft>
                <a:spcPts val="0"/>
              </a:spcAft>
              <a:buFont typeface="Arial" pitchFamily="34" charset="0"/>
              <a:buChar char="•"/>
              <a:defRPr/>
            </a:pPr>
            <a:r>
              <a:rPr lang="tr-TR" dirty="0" smtClean="0"/>
              <a:t>Bu çarpışma sonucunda, sıkışma ve kırılma yoluyla kıvrımlı dağ sıraları oluşur. </a:t>
            </a:r>
          </a:p>
          <a:p>
            <a:pPr eaLnBrk="1" fontAlgn="auto" hangingPunct="1">
              <a:spcAft>
                <a:spcPts val="0"/>
              </a:spcAft>
              <a:buFont typeface="Arial" pitchFamily="34" charset="0"/>
              <a:buChar char="•"/>
              <a:defRPr/>
            </a:pPr>
            <a:r>
              <a:rPr lang="tr-TR" dirty="0" smtClean="0"/>
              <a:t>Örneğin, </a:t>
            </a:r>
            <a:r>
              <a:rPr lang="tr-TR" dirty="0" err="1" smtClean="0"/>
              <a:t>Himalayalar</a:t>
            </a:r>
            <a:r>
              <a:rPr lang="tr-TR" dirty="0" smtClean="0"/>
              <a:t> ve Tibet Yaylası iki kıtasal levhanın yakınlaşması sonucu oluşmuştur.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Resim" descr="kıta okyan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3119438"/>
            <a:ext cx="4211637"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t>LEVHA HAREKETLERİ NASIL GERÇEKLEŞİR?</a:t>
            </a:r>
            <a:endParaRPr lang="tr-TR" dirty="0"/>
          </a:p>
        </p:txBody>
      </p:sp>
      <p:sp>
        <p:nvSpPr>
          <p:cNvPr id="16388" name="2 İçerik Yer Tutucusu"/>
          <p:cNvSpPr>
            <a:spLocks noGrp="1"/>
          </p:cNvSpPr>
          <p:nvPr>
            <p:ph idx="1"/>
          </p:nvPr>
        </p:nvSpPr>
        <p:spPr/>
        <p:txBody>
          <a:bodyPr/>
          <a:lstStyle/>
          <a:p>
            <a:pPr eaLnBrk="1" hangingPunct="1">
              <a:buFont typeface="Arial" charset="0"/>
              <a:buNone/>
            </a:pPr>
            <a:r>
              <a:rPr lang="tr-TR" altLang="tr-TR" b="1" smtClean="0"/>
              <a:t>Kıta-Okyanus Çarpışması:</a:t>
            </a:r>
          </a:p>
          <a:p>
            <a:pPr eaLnBrk="1" hangingPunct="1"/>
            <a:r>
              <a:rPr lang="tr-TR" altLang="tr-TR" smtClean="0"/>
              <a:t>Okyanusal ve kıtasal levhaların birbirine yaklaştığı yerlerde volkanizma kıta kabuğunda oluşur.</a:t>
            </a:r>
          </a:p>
          <a:p>
            <a:pPr eaLnBrk="1" hangingPunct="1"/>
            <a:r>
              <a:rPr lang="tr-TR" altLang="tr-TR" smtClean="0"/>
              <a:t>Pasifik çevresi bunun </a:t>
            </a:r>
          </a:p>
          <a:p>
            <a:pPr eaLnBrk="1" hangingPunct="1">
              <a:buFont typeface="Arial" charset="0"/>
              <a:buNone/>
            </a:pPr>
            <a:r>
              <a:rPr lang="tr-TR" altLang="tr-TR" smtClean="0"/>
              <a:t>	en güzel örnekleridir.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t>LEVHA HAREKETLERİ NASIL GERÇEKLEŞİR?</a:t>
            </a:r>
            <a:endParaRPr lang="tr-TR" dirty="0"/>
          </a:p>
        </p:txBody>
      </p:sp>
      <p:sp>
        <p:nvSpPr>
          <p:cNvPr id="17411" name="2 İçerik Yer Tutucusu"/>
          <p:cNvSpPr>
            <a:spLocks noGrp="1"/>
          </p:cNvSpPr>
          <p:nvPr>
            <p:ph idx="1"/>
          </p:nvPr>
        </p:nvSpPr>
        <p:spPr/>
        <p:txBody>
          <a:bodyPr/>
          <a:lstStyle/>
          <a:p>
            <a:pPr eaLnBrk="1" hangingPunct="1">
              <a:buFont typeface="Arial" charset="0"/>
              <a:buNone/>
            </a:pPr>
            <a:r>
              <a:rPr lang="tr-TR" altLang="tr-TR" b="1" smtClean="0"/>
              <a:t>Okyanus-Okyanus Çarpışması:</a:t>
            </a:r>
          </a:p>
          <a:p>
            <a:pPr eaLnBrk="1" hangingPunct="1"/>
            <a:r>
              <a:rPr lang="tr-TR" altLang="tr-TR" sz="3000" smtClean="0"/>
              <a:t>Levhaların hareketi sırasında iki okyanusal levhanın çarpışması sonucunda derin okyanus çukurları ile volkanik ada yayları oluşur. </a:t>
            </a:r>
          </a:p>
          <a:p>
            <a:pPr eaLnBrk="1" hangingPunct="1"/>
            <a:r>
              <a:rPr lang="tr-TR" altLang="tr-TR" sz="3000" smtClean="0"/>
              <a:t>Örneğin: Japonya, Filipinler ve Mariana Çukuru.</a:t>
            </a:r>
          </a:p>
        </p:txBody>
      </p:sp>
      <p:pic>
        <p:nvPicPr>
          <p:cNvPr id="17412" name="3 Resim" descr="okyanus okyan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140200"/>
            <a:ext cx="6350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eaLnBrk="1" hangingPunct="1"/>
            <a:r>
              <a:rPr lang="tr-TR" altLang="tr-TR" smtClean="0"/>
              <a:t>Dünyadaki Büyük Levhalar</a:t>
            </a:r>
          </a:p>
        </p:txBody>
      </p:sp>
      <p:pic>
        <p:nvPicPr>
          <p:cNvPr id="18435" name="4 İçerik Yer Tutucusu" descr="Levhalar.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9144000" cy="458311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eaLnBrk="1" hangingPunct="1"/>
            <a:r>
              <a:rPr lang="tr-TR" altLang="tr-TR" b="1" smtClean="0"/>
              <a:t>LEVHALARIN EVRİMİ</a:t>
            </a:r>
          </a:p>
        </p:txBody>
      </p:sp>
      <p:sp>
        <p:nvSpPr>
          <p:cNvPr id="3" name="2 İçerik Yer Tutucusu"/>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tr-TR" dirty="0" smtClean="0"/>
              <a:t>Kıtalar günümüzdeki konumunu almadan önce uzun bir evrim geçirmiştir.</a:t>
            </a:r>
          </a:p>
          <a:p>
            <a:pPr eaLnBrk="1" fontAlgn="auto" hangingPunct="1">
              <a:spcAft>
                <a:spcPts val="0"/>
              </a:spcAft>
              <a:buFont typeface="Arial" pitchFamily="34" charset="0"/>
              <a:buChar char="•"/>
              <a:defRPr/>
            </a:pPr>
            <a:r>
              <a:rPr lang="tr-TR" dirty="0" smtClean="0"/>
              <a:t>Günümüzden 250 milyon yıl önce yerkabuğu çok büyük ve tek bir parçadan oluşmaktaydı. Bu ilk kıtanın adı “</a:t>
            </a:r>
            <a:r>
              <a:rPr lang="tr-TR" b="1" dirty="0" err="1" smtClean="0"/>
              <a:t>Pangea</a:t>
            </a:r>
            <a:r>
              <a:rPr lang="tr-TR" dirty="0" err="1" smtClean="0"/>
              <a:t>”dır</a:t>
            </a:r>
            <a:r>
              <a:rPr lang="tr-TR" dirty="0" smtClean="0"/>
              <a:t>.</a:t>
            </a:r>
          </a:p>
          <a:p>
            <a:pPr eaLnBrk="1" fontAlgn="auto" hangingPunct="1">
              <a:spcAft>
                <a:spcPts val="0"/>
              </a:spcAft>
              <a:buFont typeface="Arial" pitchFamily="34" charset="0"/>
              <a:buChar char="•"/>
              <a:defRPr/>
            </a:pPr>
            <a:r>
              <a:rPr lang="tr-TR" dirty="0" smtClean="0"/>
              <a:t>Zamanla bu kıta dağılmaya başlamış ve iki büyük parçaya ayrılmıştır. Bu parçalardan güneydeki </a:t>
            </a:r>
            <a:r>
              <a:rPr lang="tr-TR" b="1" dirty="0" err="1" smtClean="0"/>
              <a:t>Gondwana</a:t>
            </a:r>
            <a:r>
              <a:rPr lang="tr-TR" dirty="0" smtClean="0"/>
              <a:t>, kuzeydeki ise </a:t>
            </a:r>
            <a:r>
              <a:rPr lang="tr-TR" b="1" dirty="0" err="1" smtClean="0"/>
              <a:t>Laurasia</a:t>
            </a:r>
            <a:r>
              <a:rPr lang="tr-TR" dirty="0" err="1" smtClean="0"/>
              <a:t>’dır</a:t>
            </a:r>
            <a:r>
              <a:rPr lang="tr-TR" dirty="0" smtClean="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eaLnBrk="1" hangingPunct="1"/>
            <a:r>
              <a:rPr lang="tr-TR" altLang="tr-TR" b="1" smtClean="0"/>
              <a:t>LEVHALARIN EVRİMİ</a:t>
            </a:r>
          </a:p>
        </p:txBody>
      </p:sp>
      <p:sp>
        <p:nvSpPr>
          <p:cNvPr id="20483" name="2 İçerik Yer Tutucusu"/>
          <p:cNvSpPr>
            <a:spLocks noGrp="1"/>
          </p:cNvSpPr>
          <p:nvPr>
            <p:ph idx="1"/>
          </p:nvPr>
        </p:nvSpPr>
        <p:spPr/>
        <p:txBody>
          <a:bodyPr/>
          <a:lstStyle/>
          <a:p>
            <a:pPr eaLnBrk="1" hangingPunct="1"/>
            <a:r>
              <a:rPr lang="tr-TR" altLang="tr-TR" sz="3000" smtClean="0"/>
              <a:t>Bu kıtalar zamanla parçalanmış, ikisi arasında büyük bir deniz olan </a:t>
            </a:r>
            <a:r>
              <a:rPr lang="tr-TR" altLang="tr-TR" sz="3000" b="1" smtClean="0"/>
              <a:t>Tetis Denizi</a:t>
            </a:r>
            <a:r>
              <a:rPr lang="tr-TR" altLang="tr-TR" sz="3000" smtClean="0"/>
              <a:t> ortaya çıkmıştır. Tetis Denizi bugünkü Akdeniz’in ilk halidir.</a:t>
            </a:r>
          </a:p>
          <a:p>
            <a:pPr eaLnBrk="1" hangingPunct="1"/>
            <a:r>
              <a:rPr lang="tr-TR" altLang="tr-TR" sz="3000" smtClean="0"/>
              <a:t>Giderek kıtalar birbirinden daha da fazla uzaklaşmış, Hindistan ve Arap levhaları Tetis denizini kapatmış ve bu denizin tabanındaki tortullar yükselerek bugünkü </a:t>
            </a:r>
            <a:r>
              <a:rPr lang="tr-TR" altLang="tr-TR" sz="3000" b="1" smtClean="0"/>
              <a:t>Alp-Himalaya kıvrım dağları</a:t>
            </a:r>
            <a:r>
              <a:rPr lang="tr-TR" altLang="tr-TR" sz="3000" smtClean="0"/>
              <a:t>nı oluşturmuştur. Yine bu dönemde Atlas okyanusu iyice genişlemiştir.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tr-TR" altLang="tr-TR" b="1" smtClean="0"/>
              <a:t>LEVHALARIN EVRİMİ</a:t>
            </a:r>
          </a:p>
        </p:txBody>
      </p:sp>
      <p:sp>
        <p:nvSpPr>
          <p:cNvPr id="21507" name="2 İçerik Yer Tutucusu"/>
          <p:cNvSpPr>
            <a:spLocks noGrp="1"/>
          </p:cNvSpPr>
          <p:nvPr>
            <p:ph idx="1"/>
          </p:nvPr>
        </p:nvSpPr>
        <p:spPr/>
        <p:txBody>
          <a:bodyPr/>
          <a:lstStyle/>
          <a:p>
            <a:pPr eaLnBrk="1" hangingPunct="1"/>
            <a:r>
              <a:rPr lang="tr-TR" altLang="tr-TR" smtClean="0"/>
              <a:t>Günümüzde yerkabuğu 12 levhadan oluşmaktadır. Eğer levhaların hareketleri durmaksızın devam ederse gelecekte tekrar bir araya gelecekleri ve büyük tek bir kıta oluşturacakları düşünülmektedir.</a:t>
            </a:r>
          </a:p>
          <a:p>
            <a:pPr eaLnBrk="1" hangingPunct="1"/>
            <a:r>
              <a:rPr lang="tr-TR" altLang="tr-TR" smtClean="0"/>
              <a:t>Dünyanın oluşumundan bugüne bu olayın, altı kez tekrar ettiği düşünülmektedir.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eaLnBrk="1" hangingPunct="1"/>
            <a:r>
              <a:rPr lang="tr-TR" altLang="tr-TR" b="1" smtClean="0"/>
              <a:t>JEOLOJİK ZAMANLAR</a:t>
            </a:r>
          </a:p>
        </p:txBody>
      </p:sp>
      <p:sp>
        <p:nvSpPr>
          <p:cNvPr id="22531" name="2 İçerik Yer Tutucusu"/>
          <p:cNvSpPr>
            <a:spLocks noGrp="1"/>
          </p:cNvSpPr>
          <p:nvPr>
            <p:ph idx="1"/>
          </p:nvPr>
        </p:nvSpPr>
        <p:spPr/>
        <p:txBody>
          <a:bodyPr/>
          <a:lstStyle/>
          <a:p>
            <a:pPr eaLnBrk="1" hangingPunct="1"/>
            <a:r>
              <a:rPr lang="tr-TR" altLang="tr-TR" smtClean="0"/>
              <a:t>Dünyanın oluşumunda günümüze kadar geçirdiği değişiklikleri içeren dönemlere </a:t>
            </a:r>
            <a:r>
              <a:rPr lang="tr-TR" altLang="tr-TR" b="1" smtClean="0"/>
              <a:t>jeolojik zamanlar </a:t>
            </a:r>
            <a:r>
              <a:rPr lang="tr-TR" altLang="tr-TR" smtClean="0"/>
              <a:t>denir.</a:t>
            </a:r>
          </a:p>
          <a:p>
            <a:pPr eaLnBrk="1" hangingPunct="1">
              <a:buFont typeface="Arial" charset="0"/>
              <a:buNone/>
            </a:pPr>
            <a:endParaRPr lang="tr-TR" altLang="tr-TR" smtClean="0"/>
          </a:p>
        </p:txBody>
      </p:sp>
      <p:pic>
        <p:nvPicPr>
          <p:cNvPr id="225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141663"/>
            <a:ext cx="568960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lstStyle/>
          <a:p>
            <a:pPr eaLnBrk="1" hangingPunct="1"/>
            <a:r>
              <a:rPr lang="tr-TR" altLang="tr-TR" b="1" smtClean="0"/>
              <a:t>Yerkürenin İç Yapısı</a:t>
            </a:r>
          </a:p>
        </p:txBody>
      </p:sp>
      <p:sp>
        <p:nvSpPr>
          <p:cNvPr id="5123" name="2 İçerik Yer Tutucusu"/>
          <p:cNvSpPr>
            <a:spLocks noGrp="1"/>
          </p:cNvSpPr>
          <p:nvPr>
            <p:ph idx="1"/>
          </p:nvPr>
        </p:nvSpPr>
        <p:spPr/>
        <p:txBody>
          <a:bodyPr/>
          <a:lstStyle/>
          <a:p>
            <a:pPr eaLnBrk="1" hangingPunct="1">
              <a:buFont typeface="Arial" charset="0"/>
              <a:buNone/>
            </a:pPr>
            <a:r>
              <a:rPr lang="tr-TR" altLang="tr-TR" sz="3000" b="1" smtClean="0"/>
              <a:t>Çekirdek (Barisfer – Ağır Küre):</a:t>
            </a:r>
          </a:p>
          <a:p>
            <a:pPr eaLnBrk="1" hangingPunct="1"/>
            <a:r>
              <a:rPr lang="tr-TR" altLang="tr-TR" sz="3000" smtClean="0"/>
              <a:t>Yerkürenin merkezinde çekirdek bölümü yer alır.</a:t>
            </a:r>
          </a:p>
          <a:p>
            <a:pPr eaLnBrk="1" hangingPunct="1"/>
            <a:r>
              <a:rPr lang="tr-TR" altLang="tr-TR" sz="3000" smtClean="0"/>
              <a:t>Yerin 2890 km derinliğinden başlar ve Dünyanın merkezi olan 6371 km’ye kadar devam eder.</a:t>
            </a:r>
          </a:p>
          <a:p>
            <a:pPr eaLnBrk="1" hangingPunct="1"/>
            <a:r>
              <a:rPr lang="tr-TR" altLang="tr-TR" sz="3000" smtClean="0"/>
              <a:t>Yoğunluğu çok fazladır. Genellikle nikel(Ni) ve demir(Fe) bileşimlerinden oluştuğu için “nife” olarak adlandırılmaktadır.</a:t>
            </a:r>
          </a:p>
          <a:p>
            <a:pPr eaLnBrk="1" hangingPunct="1"/>
            <a:r>
              <a:rPr lang="tr-TR" altLang="tr-TR" sz="3000" smtClean="0"/>
              <a:t>Kalınlığı 3480 km’dir. Dünyanın toplam kütlesine oranı %32,2’dir.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eaLnBrk="1" hangingPunct="1"/>
            <a:r>
              <a:rPr lang="tr-TR" altLang="tr-TR" b="1" smtClean="0"/>
              <a:t>JEOLOJİK ZAMANLAR</a:t>
            </a:r>
          </a:p>
        </p:txBody>
      </p:sp>
      <p:sp>
        <p:nvSpPr>
          <p:cNvPr id="23555" name="2 İçerik Yer Tutucusu"/>
          <p:cNvSpPr>
            <a:spLocks noGrp="1"/>
          </p:cNvSpPr>
          <p:nvPr>
            <p:ph idx="1"/>
          </p:nvPr>
        </p:nvSpPr>
        <p:spPr/>
        <p:txBody>
          <a:bodyPr/>
          <a:lstStyle/>
          <a:p>
            <a:pPr eaLnBrk="1" hangingPunct="1">
              <a:buFont typeface="Arial" charset="0"/>
              <a:buNone/>
            </a:pPr>
            <a:r>
              <a:rPr lang="tr-TR" altLang="tr-TR" b="1" smtClean="0"/>
              <a:t>İLKEL ZAMAN: AZOİK (4 Milyar yıl):</a:t>
            </a:r>
          </a:p>
          <a:p>
            <a:pPr eaLnBrk="1" hangingPunct="1"/>
            <a:r>
              <a:rPr lang="tr-TR" altLang="tr-TR" smtClean="0"/>
              <a:t>Kıtaların çekirdek kısmını oluşturan en eski kıvrımlar oluşmuştur.</a:t>
            </a:r>
          </a:p>
          <a:p>
            <a:pPr eaLnBrk="1" hangingPunct="1"/>
            <a:r>
              <a:rPr lang="tr-TR" altLang="tr-TR" smtClean="0"/>
              <a:t>Zamanın sonlarına doğru su yosunu (alg) türünden ilk bitkiler ve bazı bakteriler ortaya çıkmıştır.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pPr eaLnBrk="1" hangingPunct="1"/>
            <a:r>
              <a:rPr lang="tr-TR" altLang="tr-TR" b="1" smtClean="0"/>
              <a:t>JEOLOJİK ZAMANLAR</a:t>
            </a:r>
          </a:p>
        </p:txBody>
      </p:sp>
      <p:sp>
        <p:nvSpPr>
          <p:cNvPr id="24579" name="2 İçerik Yer Tutucusu"/>
          <p:cNvSpPr>
            <a:spLocks noGrp="1"/>
          </p:cNvSpPr>
          <p:nvPr>
            <p:ph idx="1"/>
          </p:nvPr>
        </p:nvSpPr>
        <p:spPr/>
        <p:txBody>
          <a:bodyPr/>
          <a:lstStyle/>
          <a:p>
            <a:pPr eaLnBrk="1" hangingPunct="1">
              <a:buFont typeface="Arial" charset="0"/>
              <a:buNone/>
            </a:pPr>
            <a:r>
              <a:rPr lang="tr-TR" altLang="tr-TR" sz="3000" b="1" smtClean="0"/>
              <a:t>1. ZAMAN : PALEOZOİK (370 Milyon yıl):</a:t>
            </a:r>
          </a:p>
          <a:p>
            <a:pPr eaLnBrk="1" hangingPunct="1"/>
            <a:r>
              <a:rPr lang="tr-TR" altLang="tr-TR" sz="3000" smtClean="0"/>
              <a:t>Geçmişten yakına doğru Kambriyen, Ordovisyen, Silüriyen, Devoniyen, Karbonifer ve Permiyen devirleri yaşanmıştır.</a:t>
            </a:r>
          </a:p>
          <a:p>
            <a:pPr eaLnBrk="1" hangingPunct="1"/>
            <a:r>
              <a:rPr lang="tr-TR" altLang="tr-TR" sz="3000" smtClean="0"/>
              <a:t>Bu zamanda kıtalar henüz birbirinden ayrılmamış durumdadır. Yeryüzünde tek bir kıta “Pangea” bulunmaktadır. Büyük bir okyanus dev kıtayı çevrelemiştir.</a:t>
            </a:r>
          </a:p>
          <a:p>
            <a:pPr eaLnBrk="1" hangingPunct="1"/>
            <a:r>
              <a:rPr lang="tr-TR" altLang="tr-TR" sz="3000" smtClean="0"/>
              <a:t>Hersinyen ve Kaledoniyen sıradağları oluşmuştur.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pPr eaLnBrk="1" hangingPunct="1"/>
            <a:r>
              <a:rPr lang="tr-TR" altLang="tr-TR" b="1" smtClean="0"/>
              <a:t>JEOLOJİK ZAMANLAR</a:t>
            </a:r>
          </a:p>
        </p:txBody>
      </p:sp>
      <p:sp>
        <p:nvSpPr>
          <p:cNvPr id="25603" name="2 İçerik Yer Tutucusu"/>
          <p:cNvSpPr>
            <a:spLocks noGrp="1"/>
          </p:cNvSpPr>
          <p:nvPr>
            <p:ph idx="1"/>
          </p:nvPr>
        </p:nvSpPr>
        <p:spPr/>
        <p:txBody>
          <a:bodyPr/>
          <a:lstStyle/>
          <a:p>
            <a:pPr eaLnBrk="1" hangingPunct="1">
              <a:buFont typeface="Arial" charset="0"/>
              <a:buNone/>
            </a:pPr>
            <a:r>
              <a:rPr lang="tr-TR" altLang="tr-TR" sz="3000" b="1" smtClean="0"/>
              <a:t>1. ZAMAN : PALEOZOİK (370 Milyon yıl):</a:t>
            </a:r>
          </a:p>
          <a:p>
            <a:pPr eaLnBrk="1" hangingPunct="1"/>
            <a:r>
              <a:rPr lang="tr-TR" altLang="tr-TR" sz="3000" smtClean="0"/>
              <a:t>Dev bitki türlerinden ormanlar gelişmiştir.</a:t>
            </a:r>
          </a:p>
          <a:p>
            <a:pPr eaLnBrk="1" hangingPunct="1"/>
            <a:r>
              <a:rPr lang="tr-TR" altLang="tr-TR" sz="3000" smtClean="0"/>
              <a:t>Taşkömürü yatakları oluşmuştur.</a:t>
            </a:r>
          </a:p>
          <a:p>
            <a:pPr eaLnBrk="1" hangingPunct="1"/>
            <a:r>
              <a:rPr lang="tr-TR" altLang="tr-TR" sz="3000" smtClean="0"/>
              <a:t>Sürüngenlerin ortaya çıkması.</a:t>
            </a:r>
          </a:p>
          <a:p>
            <a:pPr eaLnBrk="1" hangingPunct="1"/>
            <a:endParaRPr lang="tr-TR" altLang="tr-TR" sz="30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eaLnBrk="1" hangingPunct="1"/>
            <a:r>
              <a:rPr lang="tr-TR" altLang="tr-TR" b="1" smtClean="0"/>
              <a:t>JEOLOJİK ZAMANLAR</a:t>
            </a:r>
          </a:p>
        </p:txBody>
      </p:sp>
      <p:sp>
        <p:nvSpPr>
          <p:cNvPr id="3" name="2 İçerik Yer Tutucusu"/>
          <p:cNvSpPr>
            <a:spLocks noGrp="1"/>
          </p:cNvSpPr>
          <p:nvPr>
            <p:ph idx="1"/>
          </p:nvPr>
        </p:nvSpPr>
        <p:spPr/>
        <p:txBody>
          <a:bodyPr rtlCol="0">
            <a:normAutofit lnSpcReduction="10000"/>
          </a:bodyPr>
          <a:lstStyle/>
          <a:p>
            <a:pPr eaLnBrk="1" fontAlgn="auto" hangingPunct="1">
              <a:spcAft>
                <a:spcPts val="0"/>
              </a:spcAft>
              <a:buFont typeface="Arial" pitchFamily="34" charset="0"/>
              <a:buNone/>
              <a:defRPr/>
            </a:pPr>
            <a:r>
              <a:rPr lang="tr-TR" sz="3000" b="1" dirty="0" smtClean="0"/>
              <a:t>2. ZAMAN : MEZOZOİK (170 Milyon yıl):</a:t>
            </a:r>
          </a:p>
          <a:p>
            <a:pPr eaLnBrk="1" fontAlgn="auto" hangingPunct="1">
              <a:spcAft>
                <a:spcPts val="0"/>
              </a:spcAft>
              <a:buFont typeface="Arial" pitchFamily="34" charset="0"/>
              <a:buChar char="•"/>
              <a:defRPr/>
            </a:pPr>
            <a:r>
              <a:rPr lang="tr-TR" sz="3000" dirty="0" smtClean="0"/>
              <a:t>Geçmişten yakına doğru Trias, </a:t>
            </a:r>
            <a:r>
              <a:rPr lang="tr-TR" sz="3000" dirty="0" err="1" smtClean="0"/>
              <a:t>Jura</a:t>
            </a:r>
            <a:r>
              <a:rPr lang="tr-TR" sz="3000" dirty="0" smtClean="0"/>
              <a:t> ve </a:t>
            </a:r>
            <a:r>
              <a:rPr lang="tr-TR" sz="3000" dirty="0" err="1" smtClean="0"/>
              <a:t>Kretase</a:t>
            </a:r>
            <a:r>
              <a:rPr lang="tr-TR" sz="3000" dirty="0" smtClean="0"/>
              <a:t> devirleri yaşanmıştır.</a:t>
            </a:r>
          </a:p>
          <a:p>
            <a:pPr eaLnBrk="1" fontAlgn="auto" hangingPunct="1">
              <a:spcAft>
                <a:spcPts val="0"/>
              </a:spcAft>
              <a:buFont typeface="Arial" pitchFamily="34" charset="0"/>
              <a:buChar char="•"/>
              <a:defRPr/>
            </a:pPr>
            <a:r>
              <a:rPr lang="tr-TR" sz="3000" dirty="0" smtClean="0"/>
              <a:t>Alp kıvrımlarına hazırlık dönemidir. Yerkabuğundaki kırıklarla parçalanarak ayrı kıtalara bölünmeye başlanması.</a:t>
            </a:r>
          </a:p>
          <a:p>
            <a:pPr eaLnBrk="1" fontAlgn="auto" hangingPunct="1">
              <a:spcAft>
                <a:spcPts val="0"/>
              </a:spcAft>
              <a:buFont typeface="Arial" pitchFamily="34" charset="0"/>
              <a:buChar char="•"/>
              <a:defRPr/>
            </a:pPr>
            <a:r>
              <a:rPr lang="tr-TR" sz="3000" dirty="0" smtClean="0"/>
              <a:t>Dinozorlar bu devirde yaşamıştır.</a:t>
            </a:r>
          </a:p>
          <a:p>
            <a:pPr eaLnBrk="1" fontAlgn="auto" hangingPunct="1">
              <a:spcAft>
                <a:spcPts val="0"/>
              </a:spcAft>
              <a:buFont typeface="Arial" pitchFamily="34" charset="0"/>
              <a:buChar char="•"/>
              <a:defRPr/>
            </a:pPr>
            <a:r>
              <a:rPr lang="tr-TR" sz="3000" dirty="0" smtClean="0"/>
              <a:t>Bu zamanın sonlarında kara ve denizlerin dağılışı, bugünkü görünüme benzer hal almıştır.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eaLnBrk="1" hangingPunct="1"/>
            <a:r>
              <a:rPr lang="tr-TR" altLang="tr-TR" b="1" smtClean="0"/>
              <a:t>JEOLOJİK ZAMANLAR</a:t>
            </a:r>
          </a:p>
        </p:txBody>
      </p:sp>
      <p:sp>
        <p:nvSpPr>
          <p:cNvPr id="27651" name="2 İçerik Yer Tutucusu"/>
          <p:cNvSpPr>
            <a:spLocks noGrp="1"/>
          </p:cNvSpPr>
          <p:nvPr>
            <p:ph idx="1"/>
          </p:nvPr>
        </p:nvSpPr>
        <p:spPr/>
        <p:txBody>
          <a:bodyPr/>
          <a:lstStyle/>
          <a:p>
            <a:pPr eaLnBrk="1" hangingPunct="1">
              <a:buFont typeface="Arial" charset="0"/>
              <a:buNone/>
            </a:pPr>
            <a:r>
              <a:rPr lang="tr-TR" altLang="tr-TR" sz="3000" b="1" smtClean="0"/>
              <a:t>3. ZAMAN : SENOZOİK (80 Milyon yıl):</a:t>
            </a:r>
          </a:p>
          <a:p>
            <a:pPr eaLnBrk="1" hangingPunct="1"/>
            <a:r>
              <a:rPr lang="tr-TR" altLang="tr-TR" sz="3000" b="1" i="1" smtClean="0"/>
              <a:t>Tersiyer</a:t>
            </a:r>
            <a:r>
              <a:rPr lang="tr-TR" altLang="tr-TR" sz="3000" smtClean="0"/>
              <a:t>’de şiddetli yer kabuğu hareketlerinin yaşanması; volkanizmanın çok geniş alanlarda görülmesi; Alp-Himalaya kıvrım dağlarının oluşması; Atlas ve Hint okyanuslarının oluşması; Dinozorların ortadan kalkması; Yeni canlı ve bitki türlerinin oluşması; Tuz, petrol ve linyit yataklarının oluşumu gerçekleşmiştir.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eaLnBrk="1" hangingPunct="1"/>
            <a:r>
              <a:rPr lang="tr-TR" altLang="tr-TR" b="1" smtClean="0"/>
              <a:t>JEOLOJİK ZAMANLAR</a:t>
            </a:r>
          </a:p>
        </p:txBody>
      </p:sp>
      <p:sp>
        <p:nvSpPr>
          <p:cNvPr id="28675" name="2 İçerik Yer Tutucusu"/>
          <p:cNvSpPr>
            <a:spLocks noGrp="1"/>
          </p:cNvSpPr>
          <p:nvPr>
            <p:ph idx="1"/>
          </p:nvPr>
        </p:nvSpPr>
        <p:spPr/>
        <p:txBody>
          <a:bodyPr/>
          <a:lstStyle/>
          <a:p>
            <a:pPr eaLnBrk="1" hangingPunct="1">
              <a:buFont typeface="Arial" charset="0"/>
              <a:buNone/>
            </a:pPr>
            <a:r>
              <a:rPr lang="tr-TR" altLang="tr-TR" sz="3000" b="1" smtClean="0"/>
              <a:t>3. ZAMAN : SENOZOİK (80 Milyon yıl):</a:t>
            </a:r>
          </a:p>
          <a:p>
            <a:pPr eaLnBrk="1" hangingPunct="1"/>
            <a:r>
              <a:rPr lang="tr-TR" altLang="tr-TR" sz="3000" b="1" i="1" smtClean="0"/>
              <a:t>Kuvater</a:t>
            </a:r>
            <a:r>
              <a:rPr lang="tr-TR" altLang="tr-TR" sz="3000" smtClean="0"/>
              <a:t>’de çeşitli hayvan ve bitki türlerinin ortadan kalkması; </a:t>
            </a:r>
            <a:r>
              <a:rPr lang="tr-TR" altLang="tr-TR" sz="3000" b="1" smtClean="0"/>
              <a:t>insanın ortaya çıkışı ve yayılması</a:t>
            </a:r>
            <a:r>
              <a:rPr lang="tr-TR" altLang="tr-TR" sz="3000" smtClean="0"/>
              <a:t>; Buzul çağlarının yaşanması, Kuzey Yarımkürede buzulların geniş alanlara yayılması ve sonrasında bugünküne benzer iklim koşullarının oluşması; İnsanın dünyanın hakim canlı türü haline gelmesi; Çevre sorunlarının başlaması.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title"/>
          </p:nvPr>
        </p:nvSpPr>
        <p:spPr/>
        <p:txBody>
          <a:bodyPr/>
          <a:lstStyle/>
          <a:p>
            <a:pPr eaLnBrk="1" hangingPunct="1"/>
            <a:r>
              <a:rPr lang="tr-TR" altLang="tr-TR" b="1" smtClean="0"/>
              <a:t>Yerkürenin İç Yapısı</a:t>
            </a:r>
          </a:p>
        </p:txBody>
      </p:sp>
      <p:sp>
        <p:nvSpPr>
          <p:cNvPr id="6147" name="2 İçerik Yer Tutucusu"/>
          <p:cNvSpPr>
            <a:spLocks noGrp="1"/>
          </p:cNvSpPr>
          <p:nvPr>
            <p:ph idx="1"/>
          </p:nvPr>
        </p:nvSpPr>
        <p:spPr>
          <a:xfrm>
            <a:off x="457200" y="1600200"/>
            <a:ext cx="8229600" cy="4924425"/>
          </a:xfrm>
        </p:spPr>
        <p:txBody>
          <a:bodyPr/>
          <a:lstStyle/>
          <a:p>
            <a:pPr eaLnBrk="1" hangingPunct="1"/>
            <a:r>
              <a:rPr lang="tr-TR" altLang="tr-TR" sz="3000" smtClean="0"/>
              <a:t>Sıcaklığının 4500-5000°C olduğu düşünülmektedir.</a:t>
            </a:r>
          </a:p>
          <a:p>
            <a:pPr eaLnBrk="1" hangingPunct="1"/>
            <a:r>
              <a:rPr lang="tr-TR" altLang="tr-TR" sz="3000" smtClean="0"/>
              <a:t>Çekirdek iki bölümden oluşmaktadır:</a:t>
            </a:r>
          </a:p>
          <a:p>
            <a:pPr eaLnBrk="1" hangingPunct="1"/>
            <a:r>
              <a:rPr lang="tr-TR" altLang="tr-TR" sz="3000" b="1" smtClean="0"/>
              <a:t>İç Çekirdek:</a:t>
            </a:r>
            <a:r>
              <a:rPr lang="tr-TR" altLang="tr-TR" sz="3000" smtClean="0"/>
              <a:t> Dünyanın en merkezi kısmıdır. Yoğunluğu 13,6gr/cm³’tür. Yüksek basınçtan dolayı katı haldedir.</a:t>
            </a:r>
          </a:p>
          <a:p>
            <a:pPr eaLnBrk="1" hangingPunct="1"/>
            <a:r>
              <a:rPr lang="tr-TR" altLang="tr-TR" sz="3000" b="1" smtClean="0"/>
              <a:t>Dış Çekirdek:</a:t>
            </a:r>
            <a:r>
              <a:rPr lang="tr-TR" altLang="tr-TR" sz="3000" smtClean="0"/>
              <a:t> Çekirdeğin dış kısmıdır. 2890 km ile 5150 km arasında yer alan bölümdür. Yoğunluğu 10gr/cm³’tür. İç çekirdeğe göre daha yumuşak ve akışkandır.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pPr eaLnBrk="1" hangingPunct="1"/>
            <a:r>
              <a:rPr lang="tr-TR" altLang="tr-TR" b="1" smtClean="0"/>
              <a:t>Yerkürenin İç Yapısı</a:t>
            </a:r>
          </a:p>
        </p:txBody>
      </p:sp>
      <p:sp>
        <p:nvSpPr>
          <p:cNvPr id="7171" name="2 İçerik Yer Tutucusu"/>
          <p:cNvSpPr>
            <a:spLocks noGrp="1"/>
          </p:cNvSpPr>
          <p:nvPr>
            <p:ph idx="1"/>
          </p:nvPr>
        </p:nvSpPr>
        <p:spPr>
          <a:xfrm>
            <a:off x="457200" y="1600200"/>
            <a:ext cx="8229600" cy="4997450"/>
          </a:xfrm>
        </p:spPr>
        <p:txBody>
          <a:bodyPr/>
          <a:lstStyle/>
          <a:p>
            <a:pPr eaLnBrk="1" hangingPunct="1">
              <a:buFont typeface="Arial" charset="0"/>
              <a:buNone/>
            </a:pPr>
            <a:r>
              <a:rPr lang="tr-TR" altLang="tr-TR" sz="3000" b="1" smtClean="0"/>
              <a:t>Manto (Pirosfer – Ateş Küre):</a:t>
            </a:r>
          </a:p>
          <a:p>
            <a:pPr eaLnBrk="1" hangingPunct="1"/>
            <a:r>
              <a:rPr lang="tr-TR" altLang="tr-TR" sz="3000" smtClean="0"/>
              <a:t>Yerkabuğu ile çekirdek arasında yer alan bölümdür.</a:t>
            </a:r>
          </a:p>
          <a:p>
            <a:pPr eaLnBrk="1" hangingPunct="1"/>
            <a:r>
              <a:rPr lang="tr-TR" altLang="tr-TR" sz="3000" smtClean="0"/>
              <a:t>35 km’den başlayıp 2890 km’ye kadar devam eder.</a:t>
            </a:r>
          </a:p>
          <a:p>
            <a:pPr eaLnBrk="1" hangingPunct="1"/>
            <a:r>
              <a:rPr lang="tr-TR" altLang="tr-TR" sz="3000" smtClean="0"/>
              <a:t>İç manto ve dış manto olmak üzere iki bölümden oluşur.</a:t>
            </a:r>
          </a:p>
          <a:p>
            <a:pPr eaLnBrk="1" hangingPunct="1"/>
            <a:r>
              <a:rPr lang="tr-TR" altLang="tr-TR" sz="3000" smtClean="0"/>
              <a:t>Manto Dünya kütlesinin %67’sini oluşturmaktadır.</a:t>
            </a:r>
          </a:p>
          <a:p>
            <a:pPr eaLnBrk="1" hangingPunct="1"/>
            <a:r>
              <a:rPr lang="tr-TR" altLang="tr-TR" sz="3000" smtClean="0"/>
              <a:t>Ortalama 3,3gr/cm³ yoğunluğu vardır. Yoğunluk derine inildikçe artar.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pPr eaLnBrk="1" hangingPunct="1"/>
            <a:r>
              <a:rPr lang="tr-TR" altLang="tr-TR" b="1" smtClean="0"/>
              <a:t>Yerkürenin İç Yapısı</a:t>
            </a:r>
          </a:p>
        </p:txBody>
      </p:sp>
      <p:sp>
        <p:nvSpPr>
          <p:cNvPr id="8195" name="2 İçerik Yer Tutucusu"/>
          <p:cNvSpPr>
            <a:spLocks noGrp="1"/>
          </p:cNvSpPr>
          <p:nvPr>
            <p:ph idx="1"/>
          </p:nvPr>
        </p:nvSpPr>
        <p:spPr>
          <a:xfrm>
            <a:off x="457200" y="1600200"/>
            <a:ext cx="8229600" cy="4997450"/>
          </a:xfrm>
        </p:spPr>
        <p:txBody>
          <a:bodyPr/>
          <a:lstStyle/>
          <a:p>
            <a:pPr eaLnBrk="1" hangingPunct="1"/>
            <a:r>
              <a:rPr lang="tr-TR" altLang="tr-TR" sz="3000" b="1" smtClean="0"/>
              <a:t>Alt Manto:</a:t>
            </a:r>
            <a:r>
              <a:rPr lang="tr-TR" altLang="tr-TR" sz="3000" smtClean="0"/>
              <a:t> 700 ile 2890 km arasında yer almaktadır. Yoğunluğu 4,5-5,5gr/cm</a:t>
            </a:r>
            <a:r>
              <a:rPr lang="tr-TR" altLang="tr-TR" sz="2800" smtClean="0"/>
              <a:t>³</a:t>
            </a:r>
            <a:r>
              <a:rPr lang="tr-TR" altLang="tr-TR" sz="3000" smtClean="0"/>
              <a:t> arasında değişim gösterir. Katı haldedir.</a:t>
            </a:r>
          </a:p>
          <a:p>
            <a:pPr eaLnBrk="1" hangingPunct="1"/>
            <a:r>
              <a:rPr lang="tr-TR" altLang="tr-TR" sz="3000" b="1" smtClean="0"/>
              <a:t>Üst Manto: </a:t>
            </a:r>
            <a:r>
              <a:rPr lang="tr-TR" altLang="tr-TR" sz="3000" smtClean="0"/>
              <a:t>35-700 km derinlikler arasında yer alır. Yoğunluğu 3-4gr/cm</a:t>
            </a:r>
            <a:r>
              <a:rPr lang="tr-TR" altLang="tr-TR" sz="2800" smtClean="0"/>
              <a:t>³</a:t>
            </a:r>
            <a:r>
              <a:rPr lang="tr-TR" altLang="tr-TR" sz="3000" smtClean="0"/>
              <a:t> arasındadır. En önemli bölümü dış kısmını oluşturan Astenosferdir.</a:t>
            </a:r>
          </a:p>
          <a:p>
            <a:pPr eaLnBrk="1" hangingPunct="1"/>
            <a:r>
              <a:rPr lang="tr-TR" altLang="tr-TR" sz="3000" b="1" smtClean="0"/>
              <a:t>Astenosfer: </a:t>
            </a:r>
            <a:r>
              <a:rPr lang="tr-TR" altLang="tr-TR" sz="3000" smtClean="0"/>
              <a:t>Mantonun en dış kısmıdır. Yerkabuğunun altında yer alır. Dünya katmanları arasındaki en akışkan yapıdaki bölümdür. Volkanlardan çıkan magma kaynağını buradan alır.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pPr eaLnBrk="1" hangingPunct="1"/>
            <a:r>
              <a:rPr lang="tr-TR" altLang="tr-TR" b="1" smtClean="0"/>
              <a:t>Yerkürenin İç Yapısı</a:t>
            </a:r>
          </a:p>
        </p:txBody>
      </p:sp>
      <p:sp>
        <p:nvSpPr>
          <p:cNvPr id="9219" name="2 İçerik Yer Tutucusu"/>
          <p:cNvSpPr>
            <a:spLocks noGrp="1"/>
          </p:cNvSpPr>
          <p:nvPr>
            <p:ph idx="1"/>
          </p:nvPr>
        </p:nvSpPr>
        <p:spPr>
          <a:xfrm>
            <a:off x="457200" y="1600200"/>
            <a:ext cx="8229600" cy="4852988"/>
          </a:xfrm>
        </p:spPr>
        <p:txBody>
          <a:bodyPr/>
          <a:lstStyle/>
          <a:p>
            <a:pPr eaLnBrk="1" hangingPunct="1">
              <a:buFont typeface="Arial" charset="0"/>
              <a:buNone/>
            </a:pPr>
            <a:r>
              <a:rPr lang="tr-TR" altLang="tr-TR" sz="3000" b="1" smtClean="0"/>
              <a:t>Yer Kabuğu:</a:t>
            </a:r>
          </a:p>
          <a:p>
            <a:pPr eaLnBrk="1" hangingPunct="1"/>
            <a:r>
              <a:rPr lang="tr-TR" altLang="tr-TR" sz="3000" smtClean="0"/>
              <a:t>Yaklaşık 33 km kalınlığındadır. İki bölümden oluşur: SİAL ve SİMA.</a:t>
            </a:r>
          </a:p>
          <a:p>
            <a:pPr eaLnBrk="1" hangingPunct="1"/>
            <a:r>
              <a:rPr lang="tr-TR" altLang="tr-TR" sz="3000" b="1" smtClean="0"/>
              <a:t>SİAL: </a:t>
            </a:r>
            <a:r>
              <a:rPr lang="tr-TR" altLang="tr-TR" sz="3000" smtClean="0"/>
              <a:t>Yerkabuğunun dış bölümü içinde bulunan Silisyum (Si) ve Alüminyum (Al) bileşimleri nedeniyle bu ismi almıştır. Yoğunluğu 2,7gr/cm³’tür. Tümüyle katı durumda bu bölüm granit kökenli kayalardan oluşmaktadır. Kalınlığı özellikle kıvrım dağlarının olduğu alanlarda fazlayken, okyanus tabanlarında azdır.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pPr eaLnBrk="1" hangingPunct="1"/>
            <a:r>
              <a:rPr lang="tr-TR" altLang="tr-TR" b="1" smtClean="0"/>
              <a:t>Yerkürenin İç Yapısı</a:t>
            </a:r>
            <a:endParaRPr lang="tr-TR" altLang="tr-TR" smtClean="0"/>
          </a:p>
        </p:txBody>
      </p:sp>
      <p:sp>
        <p:nvSpPr>
          <p:cNvPr id="10243" name="2 İçerik Yer Tutucusu"/>
          <p:cNvSpPr>
            <a:spLocks noGrp="1"/>
          </p:cNvSpPr>
          <p:nvPr>
            <p:ph idx="1"/>
          </p:nvPr>
        </p:nvSpPr>
        <p:spPr/>
        <p:txBody>
          <a:bodyPr/>
          <a:lstStyle/>
          <a:p>
            <a:pPr eaLnBrk="1" hangingPunct="1"/>
            <a:r>
              <a:rPr lang="tr-TR" altLang="tr-TR" b="1" smtClean="0"/>
              <a:t>SİMA: </a:t>
            </a:r>
            <a:r>
              <a:rPr lang="tr-TR" altLang="tr-TR" smtClean="0"/>
              <a:t>Yerkabuğunun alt bölümüdür. Buradaki kayaçlar plastik bir yapıya sahiptir. Bu sayede kıtasal kabuk simanın üzerinde yüzer durumda bulunmaktadır. İçinde Silisyum (Si) ve Magnezyum (Ma) elementleri yoğun olduğu için SİMA adı verilmiştir. Simada yoğunluk 3,3gr/cm³’tür. Sima okyanusal ya da bazaltik kabuk olarak da adlandırılır.</a:t>
            </a:r>
            <a:endParaRPr lang="tr-TR" altLang="tr-TR" b="1"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eaLnBrk="1" hangingPunct="1"/>
            <a:r>
              <a:rPr lang="tr-TR" altLang="tr-TR" b="1" smtClean="0"/>
              <a:t>LEVHA TEKTONİĞİ</a:t>
            </a:r>
          </a:p>
        </p:txBody>
      </p:sp>
      <p:pic>
        <p:nvPicPr>
          <p:cNvPr id="11267" name="3 İçerik Yer Tutucusu" descr="tectonics-pangea-animation.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0" y="4857750"/>
            <a:ext cx="3810000" cy="2000250"/>
          </a:xfrm>
        </p:spPr>
      </p:pic>
      <p:sp>
        <p:nvSpPr>
          <p:cNvPr id="11268" name="2 İçerik Yer Tutucusu"/>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Char char="•"/>
            </a:pPr>
            <a:r>
              <a:rPr lang="tr-TR" altLang="tr-TR" sz="3000">
                <a:latin typeface="Calibri" pitchFamily="34" charset="0"/>
              </a:rPr>
              <a:t>Yerkabuğunun yapısı ile ilgili düşünceler içinde en önemlisi 1910 yılında Alman Meteorolog Alfred Wegener tarafından ortaya atılmıştır.</a:t>
            </a:r>
          </a:p>
          <a:p>
            <a:pPr eaLnBrk="1" hangingPunct="1">
              <a:spcBef>
                <a:spcPct val="20000"/>
              </a:spcBef>
              <a:buFont typeface="Arial" charset="0"/>
              <a:buChar char="•"/>
            </a:pPr>
            <a:r>
              <a:rPr lang="tr-TR" altLang="tr-TR" sz="3000">
                <a:latin typeface="Calibri" pitchFamily="34" charset="0"/>
              </a:rPr>
              <a:t>Wegener’e göre, kıtalar birbirinden bağımsız, lehva ismi verilen parçalardan oluşmaktadır. Bu parçalar farklı yönlerde hareket etmektedirler.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Fosiller.png"/>
          <p:cNvPicPr>
            <a:picLocks noGrp="1" noChangeAspect="1"/>
          </p:cNvPicPr>
          <p:nvPr>
            <p:ph idx="1"/>
          </p:nvPr>
        </p:nvPicPr>
        <p:blipFill>
          <a:blip r:embed="rId2" cstate="print"/>
          <a:stretch>
            <a:fillRect/>
          </a:stretch>
        </p:blipFill>
        <p:spPr>
          <a:xfrm>
            <a:off x="431541" y="286694"/>
            <a:ext cx="8280919" cy="6166642"/>
          </a:xfrm>
          <a:ln w="88900" cap="sq" cmpd="thickThin">
            <a:solidFill>
              <a:srgbClr val="000000"/>
            </a:solidFill>
          </a:ln>
          <a:effectLst>
            <a:innerShdw blurRad="76200">
              <a:srgbClr val="000000"/>
            </a:innerShdw>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1075</Words>
  <Application>Microsoft Office PowerPoint</Application>
  <PresentationFormat>Ekran Gösterisi (4:3)</PresentationFormat>
  <Paragraphs>93</Paragraphs>
  <Slides>25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25</vt:i4>
      </vt:variant>
    </vt:vector>
  </HeadingPairs>
  <TitlesOfParts>
    <vt:vector size="28" baseType="lpstr">
      <vt:lpstr>Arial</vt:lpstr>
      <vt:lpstr>Calibri</vt:lpstr>
      <vt:lpstr>Ofis Teması</vt:lpstr>
      <vt:lpstr>Yerkürenin İç Yapısı</vt:lpstr>
      <vt:lpstr>Yerkürenin İç Yapısı</vt:lpstr>
      <vt:lpstr>Yerkürenin İç Yapısı</vt:lpstr>
      <vt:lpstr>Yerkürenin İç Yapısı</vt:lpstr>
      <vt:lpstr>Yerkürenin İç Yapısı</vt:lpstr>
      <vt:lpstr>Yerkürenin İç Yapısı</vt:lpstr>
      <vt:lpstr>Yerkürenin İç Yapısı</vt:lpstr>
      <vt:lpstr>LEVHA TEKTONİĞİ</vt:lpstr>
      <vt:lpstr>PowerPoint Sunusu</vt:lpstr>
      <vt:lpstr>LEVHA TEKTONİĞİ</vt:lpstr>
      <vt:lpstr>LEVHA HAREKETLERİ NASIL GERÇEKLEŞİR?</vt:lpstr>
      <vt:lpstr>LEVHA HAREKETLERİ NASIL GERÇEKLEŞİR?</vt:lpstr>
      <vt:lpstr>LEVHA HAREKETLERİ NASIL GERÇEKLEŞİR?</vt:lpstr>
      <vt:lpstr>LEVHA HAREKETLERİ NASIL GERÇEKLEŞİR?</vt:lpstr>
      <vt:lpstr>Dünyadaki Büyük Levhalar</vt:lpstr>
      <vt:lpstr>LEVHALARIN EVRİMİ</vt:lpstr>
      <vt:lpstr>LEVHALARIN EVRİMİ</vt:lpstr>
      <vt:lpstr>LEVHALARIN EVRİMİ</vt:lpstr>
      <vt:lpstr>JEOLOJİK ZAMANLAR</vt:lpstr>
      <vt:lpstr>JEOLOJİK ZAMANLAR</vt:lpstr>
      <vt:lpstr>JEOLOJİK ZAMANLAR</vt:lpstr>
      <vt:lpstr>JEOLOJİK ZAMANLAR</vt:lpstr>
      <vt:lpstr>JEOLOJİK ZAMANLAR</vt:lpstr>
      <vt:lpstr>JEOLOJİK ZAMANLAR</vt:lpstr>
      <vt:lpstr>JEOLOJİK ZAMANLAR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Yerkürenin İç Yapısı</dc:title>
  <dc:creator>Ali Yalçınkaya</dc:creator>
  <cp:keywords>Coğrafya;9.sınıf;yerküre;iç çekirdek</cp:keywords>
  <dc:description>www.cografyahocam.com</dc:description>
  <cp:lastModifiedBy>mehmet genç</cp:lastModifiedBy>
  <cp:revision>24</cp:revision>
  <dcterms:created xsi:type="dcterms:W3CDTF">2014-03-22T13:58:27Z</dcterms:created>
  <dcterms:modified xsi:type="dcterms:W3CDTF">2018-05-02T07:28:39Z</dcterms:modified>
</cp:coreProperties>
</file>