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43"/>
  </p:notesMasterIdLst>
  <p:sldIdLst>
    <p:sldId id="256" r:id="rId3"/>
    <p:sldId id="257" r:id="rId4"/>
    <p:sldId id="258" r:id="rId5"/>
    <p:sldId id="259" r:id="rId6"/>
    <p:sldId id="260" r:id="rId7"/>
    <p:sldId id="263" r:id="rId8"/>
    <p:sldId id="264" r:id="rId9"/>
    <p:sldId id="279" r:id="rId10"/>
    <p:sldId id="268" r:id="rId11"/>
    <p:sldId id="270" r:id="rId12"/>
    <p:sldId id="265" r:id="rId13"/>
    <p:sldId id="266" r:id="rId14"/>
    <p:sldId id="277" r:id="rId15"/>
    <p:sldId id="278" r:id="rId16"/>
    <p:sldId id="271" r:id="rId17"/>
    <p:sldId id="276" r:id="rId18"/>
    <p:sldId id="272" r:id="rId19"/>
    <p:sldId id="273" r:id="rId20"/>
    <p:sldId id="274" r:id="rId21"/>
    <p:sldId id="275" r:id="rId22"/>
    <p:sldId id="280" r:id="rId23"/>
    <p:sldId id="281" r:id="rId24"/>
    <p:sldId id="282" r:id="rId25"/>
    <p:sldId id="283" r:id="rId26"/>
    <p:sldId id="284" r:id="rId27"/>
    <p:sldId id="286" r:id="rId28"/>
    <p:sldId id="287" r:id="rId29"/>
    <p:sldId id="288" r:id="rId30"/>
    <p:sldId id="289" r:id="rId31"/>
    <p:sldId id="290" r:id="rId32"/>
    <p:sldId id="291" r:id="rId33"/>
    <p:sldId id="292" r:id="rId34"/>
    <p:sldId id="293" r:id="rId35"/>
    <p:sldId id="294" r:id="rId36"/>
    <p:sldId id="296" r:id="rId37"/>
    <p:sldId id="297" r:id="rId38"/>
    <p:sldId id="298" r:id="rId39"/>
    <p:sldId id="299" r:id="rId40"/>
    <p:sldId id="262" r:id="rId41"/>
    <p:sldId id="261"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990000"/>
    <a:srgbClr val="001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BF1B9-6DC3-4C01-B125-ED613065BE0D}" type="datetimeFigureOut">
              <a:rPr lang="tr-TR" smtClean="0"/>
              <a:t>24.09.2018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CF70F0-D55A-4C9D-A2BA-2699D44554E2}" type="slidenum">
              <a:rPr lang="tr-TR" smtClean="0"/>
              <a:t>‹#›</a:t>
            </a:fld>
            <a:endParaRPr lang="tr-TR"/>
          </a:p>
        </p:txBody>
      </p:sp>
    </p:spTree>
    <p:extLst>
      <p:ext uri="{BB962C8B-B14F-4D97-AF65-F5344CB8AC3E}">
        <p14:creationId xmlns:p14="http://schemas.microsoft.com/office/powerpoint/2010/main" val="18937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CF70F0-D55A-4C9D-A2BA-2699D44554E2}" type="slidenum">
              <a:rPr lang="tr-TR" smtClean="0"/>
              <a:t>3</a:t>
            </a:fld>
            <a:endParaRPr lang="tr-TR"/>
          </a:p>
        </p:txBody>
      </p:sp>
    </p:spTree>
    <p:extLst>
      <p:ext uri="{BB962C8B-B14F-4D97-AF65-F5344CB8AC3E}">
        <p14:creationId xmlns:p14="http://schemas.microsoft.com/office/powerpoint/2010/main" val="173854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24.09.2018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31854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24.09.2018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4475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24.09.2018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80718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7B9CD946-C006-4365-BDF4-18A2592998C1}" type="datetimeFigureOut">
              <a:rPr lang="tr-TR" smtClean="0">
                <a:solidFill>
                  <a:prstClr val="black">
                    <a:tint val="75000"/>
                  </a:prstClr>
                </a:solidFill>
              </a:rPr>
              <a:pPr/>
              <a:t>24.09.2018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3BD4D9AD-91A7-483A-BCBD-D80884BD67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52623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B9CD946-C006-4365-BDF4-18A2592998C1}" type="datetimeFigureOut">
              <a:rPr lang="tr-TR" smtClean="0">
                <a:solidFill>
                  <a:prstClr val="black">
                    <a:tint val="75000"/>
                  </a:prstClr>
                </a:solidFill>
              </a:rPr>
              <a:pPr/>
              <a:t>24.09.2018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3BD4D9AD-91A7-483A-BCBD-D80884BD67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47833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7B9CD946-C006-4365-BDF4-18A2592998C1}" type="datetimeFigureOut">
              <a:rPr lang="tr-TR" smtClean="0">
                <a:solidFill>
                  <a:prstClr val="black">
                    <a:tint val="75000"/>
                  </a:prstClr>
                </a:solidFill>
              </a:rPr>
              <a:pPr/>
              <a:t>24.09.2018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3BD4D9AD-91A7-483A-BCBD-D80884BD67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51648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7B9CD946-C006-4365-BDF4-18A2592998C1}" type="datetimeFigureOut">
              <a:rPr lang="tr-TR" smtClean="0">
                <a:solidFill>
                  <a:prstClr val="black">
                    <a:tint val="75000"/>
                  </a:prstClr>
                </a:solidFill>
              </a:rPr>
              <a:pPr/>
              <a:t>24.09.2018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3BD4D9AD-91A7-483A-BCBD-D80884BD67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5628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7B9CD946-C006-4365-BDF4-18A2592998C1}" type="datetimeFigureOut">
              <a:rPr lang="tr-TR" smtClean="0">
                <a:solidFill>
                  <a:prstClr val="black">
                    <a:tint val="75000"/>
                  </a:prstClr>
                </a:solidFill>
              </a:rPr>
              <a:pPr/>
              <a:t>24.09.2018</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3BD4D9AD-91A7-483A-BCBD-D80884BD67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80802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7B9CD946-C006-4365-BDF4-18A2592998C1}" type="datetimeFigureOut">
              <a:rPr lang="tr-TR" smtClean="0">
                <a:solidFill>
                  <a:prstClr val="black">
                    <a:tint val="75000"/>
                  </a:prstClr>
                </a:solidFill>
              </a:rPr>
              <a:pPr/>
              <a:t>24.09.2018</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3BD4D9AD-91A7-483A-BCBD-D80884BD67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99004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B9CD946-C006-4365-BDF4-18A2592998C1}" type="datetimeFigureOut">
              <a:rPr lang="tr-TR" smtClean="0">
                <a:solidFill>
                  <a:prstClr val="black">
                    <a:tint val="75000"/>
                  </a:prstClr>
                </a:solidFill>
              </a:rPr>
              <a:pPr/>
              <a:t>24.09.2018</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3BD4D9AD-91A7-483A-BCBD-D80884BD67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58810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7B9CD946-C006-4365-BDF4-18A2592998C1}" type="datetimeFigureOut">
              <a:rPr lang="tr-TR" smtClean="0">
                <a:solidFill>
                  <a:prstClr val="black">
                    <a:tint val="75000"/>
                  </a:prstClr>
                </a:solidFill>
              </a:rPr>
              <a:pPr/>
              <a:t>24.09.2018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3BD4D9AD-91A7-483A-BCBD-D80884BD67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8907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24.09.2018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63299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7B9CD946-C006-4365-BDF4-18A2592998C1}" type="datetimeFigureOut">
              <a:rPr lang="tr-TR" smtClean="0">
                <a:solidFill>
                  <a:prstClr val="black">
                    <a:tint val="75000"/>
                  </a:prstClr>
                </a:solidFill>
              </a:rPr>
              <a:pPr/>
              <a:t>24.09.2018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3BD4D9AD-91A7-483A-BCBD-D80884BD67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76296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B9CD946-C006-4365-BDF4-18A2592998C1}" type="datetimeFigureOut">
              <a:rPr lang="tr-TR" smtClean="0">
                <a:solidFill>
                  <a:prstClr val="black">
                    <a:tint val="75000"/>
                  </a:prstClr>
                </a:solidFill>
              </a:rPr>
              <a:pPr/>
              <a:t>24.09.2018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3BD4D9AD-91A7-483A-BCBD-D80884BD67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8639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B9CD946-C006-4365-BDF4-18A2592998C1}" type="datetimeFigureOut">
              <a:rPr lang="tr-TR" smtClean="0">
                <a:solidFill>
                  <a:prstClr val="black">
                    <a:tint val="75000"/>
                  </a:prstClr>
                </a:solidFill>
              </a:rPr>
              <a:pPr/>
              <a:t>24.09.2018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3BD4D9AD-91A7-483A-BCBD-D80884BD67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0271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24.09.2018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5584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24.09.2018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13916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24.09.2018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5045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24.09.2018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1599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24.09.2018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2211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24.09.2018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7724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24.09.2018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1290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24.09.2018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63884858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3000" r="-33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CD946-C006-4365-BDF4-18A2592998C1}" type="datetimeFigureOut">
              <a:rPr lang="tr-TR" smtClean="0">
                <a:solidFill>
                  <a:prstClr val="black">
                    <a:tint val="75000"/>
                  </a:prstClr>
                </a:solidFill>
              </a:rPr>
              <a:pPr/>
              <a:t>24.09.2018</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4D9AD-91A7-483A-BCBD-D80884BD674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9990459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mevzuat.gov.tr/Metin.Aspx?MevzuatKod=7.5.13184&amp;MevzuatIliski=0&amp;sourceXmlSearch"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www.resmigazete.gov.tr/eskiler/2014/12/20141220-2.htm" TargetMode="External"/><Relationship Id="rId4" Type="http://schemas.openxmlformats.org/officeDocument/2006/relationships/hyperlink" Target="http://biyocal.tr.gg/Hava-kirlili&amp;#287;i.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 y="0"/>
            <a:ext cx="9147983" cy="6858000"/>
          </a:xfrm>
          <a:prstGeom prst="rect">
            <a:avLst/>
          </a:prstGeom>
        </p:spPr>
      </p:pic>
      <p:sp>
        <p:nvSpPr>
          <p:cNvPr id="6" name="Metin kutusu 5"/>
          <p:cNvSpPr txBox="1"/>
          <p:nvPr/>
        </p:nvSpPr>
        <p:spPr>
          <a:xfrm>
            <a:off x="1401314" y="908720"/>
            <a:ext cx="6335605"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numCol="1" rtlCol="0">
            <a:spAutoFit/>
          </a:bodyPr>
          <a:lstStyle/>
          <a:p>
            <a:pPr algn="ctr"/>
            <a:r>
              <a:rPr lang="tr-TR" sz="4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tr-TR" sz="4800" b="1" dirty="0">
                <a:solidFill>
                  <a:srgbClr val="C00000"/>
                </a:solidFill>
                <a:effectLst>
                  <a:outerShdw blurRad="38100" dist="38100" dir="2700000" sx="1000" sy="1000" algn="tl">
                    <a:schemeClr val="tx2"/>
                  </a:outerShdw>
                </a:effectLst>
                <a:latin typeface="Times New Roman" pitchFamily="18" charset="0"/>
                <a:cs typeface="Times New Roman" pitchFamily="18" charset="0"/>
              </a:rPr>
              <a:t>HAVA KİRLİLİĞİNİN </a:t>
            </a:r>
          </a:p>
          <a:p>
            <a:pPr algn="ctr"/>
            <a:r>
              <a:rPr lang="tr-TR" sz="4800" b="1" dirty="0">
                <a:solidFill>
                  <a:srgbClr val="C00000"/>
                </a:solidFill>
                <a:effectLst>
                  <a:outerShdw blurRad="38100" dist="38100" dir="2700000" sx="1000" sy="1000" algn="tl">
                    <a:schemeClr val="tx2"/>
                  </a:outerShdw>
                </a:effectLst>
                <a:latin typeface="Times New Roman" pitchFamily="18" charset="0"/>
                <a:cs typeface="Times New Roman" pitchFamily="18" charset="0"/>
              </a:rPr>
              <a:t>ÇEVRE SAĞLIĞINA </a:t>
            </a:r>
          </a:p>
          <a:p>
            <a:pPr algn="ctr"/>
            <a:r>
              <a:rPr lang="tr-TR" sz="4800" b="1" dirty="0">
                <a:solidFill>
                  <a:srgbClr val="C00000"/>
                </a:solidFill>
                <a:effectLst>
                  <a:outerShdw blurRad="38100" dist="38100" dir="2700000" sx="1000" sy="1000" algn="tl">
                    <a:schemeClr val="tx2"/>
                  </a:outerShdw>
                </a:effectLst>
                <a:latin typeface="Times New Roman" pitchFamily="18" charset="0"/>
                <a:cs typeface="Times New Roman" pitchFamily="18" charset="0"/>
              </a:rPr>
              <a:t>ETKİLERİ </a:t>
            </a:r>
          </a:p>
        </p:txBody>
      </p:sp>
    </p:spTree>
    <p:extLst>
      <p:ext uri="{BB962C8B-B14F-4D97-AF65-F5344CB8AC3E}">
        <p14:creationId xmlns:p14="http://schemas.microsoft.com/office/powerpoint/2010/main" val="151728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 y="-23518"/>
            <a:ext cx="9144000" cy="6881517"/>
          </a:xfrm>
        </p:spPr>
      </p:pic>
      <p:pic>
        <p:nvPicPr>
          <p:cNvPr id="7" name="Picture 2" descr="C:\Users\Merve\Desktop\arctic_melt_460_101189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09"/>
            <a:ext cx="9170248" cy="686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076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250" y="311864"/>
            <a:ext cx="8229600" cy="1143000"/>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105"/>
            <a:ext cx="9144000" cy="6881517"/>
          </a:xfrm>
        </p:spPr>
      </p:pic>
      <p:sp>
        <p:nvSpPr>
          <p:cNvPr id="3" name="Metin kutusu 2"/>
          <p:cNvSpPr txBox="1"/>
          <p:nvPr/>
        </p:nvSpPr>
        <p:spPr>
          <a:xfrm>
            <a:off x="367974" y="513898"/>
            <a:ext cx="8371540" cy="2031325"/>
          </a:xfrm>
          <a:prstGeom prst="rect">
            <a:avLst/>
          </a:prstGeom>
          <a:noFill/>
        </p:spPr>
        <p:txBody>
          <a:bodyPr wrap="square" rtlCol="0">
            <a:spAutoFit/>
          </a:bodyPr>
          <a:lstStyle/>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679669288"/>
              </p:ext>
            </p:extLst>
          </p:nvPr>
        </p:nvGraphicFramePr>
        <p:xfrm>
          <a:off x="521297" y="629638"/>
          <a:ext cx="8064894" cy="5862320"/>
        </p:xfrm>
        <a:graphic>
          <a:graphicData uri="http://schemas.openxmlformats.org/drawingml/2006/table">
            <a:tbl>
              <a:tblPr firstRow="1" bandRow="1">
                <a:tableStyleId>{073A0DAA-6AF3-43AB-8588-CEC1D06C72B9}</a:tableStyleId>
              </a:tblPr>
              <a:tblGrid>
                <a:gridCol w="2160241">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4032445">
                  <a:extLst>
                    <a:ext uri="{9D8B030D-6E8A-4147-A177-3AD203B41FA5}">
                      <a16:colId xmlns:a16="http://schemas.microsoft.com/office/drawing/2014/main" val="20002"/>
                    </a:ext>
                  </a:extLst>
                </a:gridCol>
              </a:tblGrid>
              <a:tr h="370840">
                <a:tc>
                  <a:txBody>
                    <a:bodyPr/>
                    <a:lstStyle/>
                    <a:p>
                      <a:pPr algn="ctr"/>
                      <a:r>
                        <a:rPr lang="tr-TR" dirty="0">
                          <a:latin typeface="Times New Roman" pitchFamily="18" charset="0"/>
                          <a:cs typeface="Times New Roman" pitchFamily="18" charset="0"/>
                        </a:rPr>
                        <a:t>SERA</a:t>
                      </a:r>
                      <a:r>
                        <a:rPr lang="tr-TR" baseline="0" dirty="0">
                          <a:latin typeface="Times New Roman" pitchFamily="18" charset="0"/>
                          <a:cs typeface="Times New Roman" pitchFamily="18" charset="0"/>
                        </a:rPr>
                        <a:t> GAZLARI</a:t>
                      </a:r>
                      <a:endParaRPr lang="tr-TR"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90000"/>
                    </a:solidFill>
                  </a:tcPr>
                </a:tc>
                <a:tc>
                  <a:txBody>
                    <a:bodyPr/>
                    <a:lstStyle/>
                    <a:p>
                      <a:pPr algn="ctr"/>
                      <a:r>
                        <a:rPr lang="tr-TR" dirty="0">
                          <a:latin typeface="Times New Roman" pitchFamily="18" charset="0"/>
                          <a:cs typeface="Times New Roman" pitchFamily="18" charset="0"/>
                        </a:rPr>
                        <a:t>KATKI ORANI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90000"/>
                    </a:solidFill>
                  </a:tcPr>
                </a:tc>
                <a:tc>
                  <a:txBody>
                    <a:bodyPr/>
                    <a:lstStyle/>
                    <a:p>
                      <a:pPr algn="ctr"/>
                      <a:r>
                        <a:rPr lang="tr-TR" dirty="0">
                          <a:latin typeface="Times New Roman" pitchFamily="18" charset="0"/>
                          <a:cs typeface="Times New Roman" pitchFamily="18" charset="0"/>
                        </a:rPr>
                        <a:t>EMİSYON KAYNAKLARI</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90000"/>
                    </a:solidFill>
                  </a:tcPr>
                </a:tc>
                <a:extLst>
                  <a:ext uri="{0D108BD9-81ED-4DB2-BD59-A6C34878D82A}">
                    <a16:rowId xmlns:a16="http://schemas.microsoft.com/office/drawing/2014/main" val="10000"/>
                  </a:ext>
                </a:extLst>
              </a:tr>
              <a:tr h="370840">
                <a:tc>
                  <a:txBody>
                    <a:bodyPr/>
                    <a:lstStyle/>
                    <a:p>
                      <a:r>
                        <a:rPr lang="tr-TR" sz="1800" kern="1200" dirty="0">
                          <a:solidFill>
                            <a:schemeClr val="dk1"/>
                          </a:solidFill>
                          <a:effectLst/>
                          <a:latin typeface="Times New Roman" pitchFamily="18" charset="0"/>
                          <a:ea typeface="+mn-ea"/>
                          <a:cs typeface="Times New Roman" pitchFamily="18" charset="0"/>
                        </a:rPr>
                        <a:t>CO</a:t>
                      </a:r>
                      <a:r>
                        <a:rPr lang="tr-TR" sz="1800" kern="1200" baseline="-25000" dirty="0">
                          <a:solidFill>
                            <a:schemeClr val="dk1"/>
                          </a:solidFill>
                          <a:effectLst/>
                          <a:latin typeface="Times New Roman" pitchFamily="18" charset="0"/>
                          <a:ea typeface="+mn-ea"/>
                          <a:cs typeface="Times New Roman" pitchFamily="18" charset="0"/>
                        </a:rPr>
                        <a:t>2</a:t>
                      </a:r>
                      <a:endParaRPr lang="tr-TR" sz="1800" kern="1200" dirty="0">
                        <a:solidFill>
                          <a:schemeClr val="dk1"/>
                        </a:solidFill>
                        <a:effectLst/>
                        <a:latin typeface="Times New Roman" pitchFamily="18" charset="0"/>
                        <a:ea typeface="+mn-ea"/>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tr-TR"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itchFamily="34" charset="0"/>
                        <a:buChar char="•"/>
                      </a:pPr>
                      <a:r>
                        <a:rPr lang="tr-TR" dirty="0">
                          <a:latin typeface="Times New Roman" pitchFamily="18" charset="0"/>
                          <a:cs typeface="Times New Roman" pitchFamily="18" charset="0"/>
                        </a:rPr>
                        <a:t>Kömür, petrol,</a:t>
                      </a:r>
                      <a:r>
                        <a:rPr lang="tr-TR" baseline="0" dirty="0">
                          <a:latin typeface="Times New Roman" pitchFamily="18" charset="0"/>
                          <a:cs typeface="Times New Roman" pitchFamily="18" charset="0"/>
                        </a:rPr>
                        <a:t> doğalgaz gibi fosil yakıtların kullanımı</a:t>
                      </a:r>
                    </a:p>
                    <a:p>
                      <a:pPr marL="285750" indent="-285750" algn="just">
                        <a:buFont typeface="Arial" pitchFamily="34" charset="0"/>
                        <a:buChar char="•"/>
                      </a:pPr>
                      <a:r>
                        <a:rPr lang="tr-TR" baseline="0" dirty="0">
                          <a:latin typeface="Times New Roman" pitchFamily="18" charset="0"/>
                          <a:cs typeface="Times New Roman" pitchFamily="18" charset="0"/>
                        </a:rPr>
                        <a:t>Ormanların yok edilmesi</a:t>
                      </a:r>
                      <a:endParaRPr lang="tr-TR"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just"/>
                      <a:r>
                        <a:rPr lang="tr-TR" dirty="0">
                          <a:latin typeface="Times New Roman" pitchFamily="18" charset="0"/>
                          <a:cs typeface="Times New Roman" pitchFamily="18" charset="0"/>
                        </a:rPr>
                        <a:t>CFC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tr-TR" dirty="0">
                          <a:latin typeface="Times New Roman" pitchFamily="18" charset="0"/>
                          <a:cs typeface="Times New Roman" pitchFamily="18"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itchFamily="34" charset="0"/>
                        <a:buChar char="•"/>
                      </a:pPr>
                      <a:r>
                        <a:rPr lang="tr-TR" dirty="0">
                          <a:latin typeface="Times New Roman" pitchFamily="18" charset="0"/>
                          <a:cs typeface="Times New Roman" pitchFamily="18" charset="0"/>
                        </a:rPr>
                        <a:t>Sprey</a:t>
                      </a:r>
                      <a:r>
                        <a:rPr lang="tr-TR" baseline="0" dirty="0">
                          <a:latin typeface="Times New Roman" pitchFamily="18" charset="0"/>
                          <a:cs typeface="Times New Roman" pitchFamily="18" charset="0"/>
                        </a:rPr>
                        <a:t> kutularındaki </a:t>
                      </a:r>
                      <a:r>
                        <a:rPr lang="tr-TR" baseline="0" dirty="0" err="1">
                          <a:latin typeface="Times New Roman" pitchFamily="18" charset="0"/>
                          <a:cs typeface="Times New Roman" pitchFamily="18" charset="0"/>
                        </a:rPr>
                        <a:t>aerosoller</a:t>
                      </a:r>
                      <a:endParaRPr lang="tr-TR" baseline="0" dirty="0">
                        <a:latin typeface="Times New Roman" pitchFamily="18" charset="0"/>
                        <a:cs typeface="Times New Roman" pitchFamily="18" charset="0"/>
                      </a:endParaRPr>
                    </a:p>
                    <a:p>
                      <a:pPr marL="285750" indent="-285750" algn="just">
                        <a:buFont typeface="Arial" pitchFamily="34" charset="0"/>
                        <a:buChar char="•"/>
                      </a:pPr>
                      <a:r>
                        <a:rPr lang="tr-TR" baseline="0" dirty="0">
                          <a:latin typeface="Times New Roman" pitchFamily="18" charset="0"/>
                          <a:cs typeface="Times New Roman" pitchFamily="18" charset="0"/>
                        </a:rPr>
                        <a:t>Buzdolaplarındaki soğutucu maddeler</a:t>
                      </a:r>
                    </a:p>
                    <a:p>
                      <a:pPr marL="285750" indent="-285750" algn="just">
                        <a:buFont typeface="Arial" pitchFamily="34" charset="0"/>
                        <a:buChar char="•"/>
                      </a:pPr>
                      <a:r>
                        <a:rPr lang="tr-TR" baseline="0" dirty="0">
                          <a:latin typeface="Times New Roman" pitchFamily="18" charset="0"/>
                          <a:cs typeface="Times New Roman" pitchFamily="18" charset="0"/>
                        </a:rPr>
                        <a:t>Elektronik sanayisinde kullanılan temizleme maddeleri</a:t>
                      </a:r>
                      <a:endParaRPr lang="tr-TR"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800" kern="1200" dirty="0">
                          <a:effectLst/>
                          <a:latin typeface="Times New Roman" pitchFamily="18" charset="0"/>
                          <a:cs typeface="Times New Roman" pitchFamily="18" charset="0"/>
                        </a:rPr>
                        <a:t>CH</a:t>
                      </a:r>
                      <a:r>
                        <a:rPr lang="tr-TR" sz="1800" kern="1200" baseline="-25000" dirty="0">
                          <a:effectLst/>
                          <a:latin typeface="Times New Roman" pitchFamily="18" charset="0"/>
                          <a:cs typeface="Times New Roman" pitchFamily="18" charset="0"/>
                        </a:rPr>
                        <a:t>4</a:t>
                      </a:r>
                      <a:endParaRPr lang="tr-TR" sz="1800" kern="1200" dirty="0">
                        <a:effectLst/>
                        <a:latin typeface="Times New Roman" pitchFamily="18" charset="0"/>
                        <a:cs typeface="Times New Roman" pitchFamily="18" charset="0"/>
                      </a:endParaRPr>
                    </a:p>
                    <a:p>
                      <a:pPr algn="just"/>
                      <a:endParaRPr lang="tr-TR" sz="1800" kern="1200" dirty="0">
                        <a:solidFill>
                          <a:schemeClr val="dk1"/>
                        </a:solidFill>
                        <a:effectLst/>
                        <a:latin typeface="Times New Roman" pitchFamily="18" charset="0"/>
                        <a:ea typeface="+mn-ea"/>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tr-TR" dirty="0">
                          <a:latin typeface="Times New Roman" pitchFamily="18" charset="0"/>
                          <a:cs typeface="Times New Roman"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itchFamily="34" charset="0"/>
                        <a:buChar char="•"/>
                      </a:pPr>
                      <a:r>
                        <a:rPr lang="tr-TR" dirty="0">
                          <a:latin typeface="Times New Roman" pitchFamily="18" charset="0"/>
                          <a:cs typeface="Times New Roman" pitchFamily="18" charset="0"/>
                        </a:rPr>
                        <a:t>Pirin</a:t>
                      </a:r>
                      <a:r>
                        <a:rPr lang="tr-TR" baseline="0" dirty="0">
                          <a:latin typeface="Times New Roman" pitchFamily="18" charset="0"/>
                          <a:cs typeface="Times New Roman" pitchFamily="18" charset="0"/>
                        </a:rPr>
                        <a:t>ç tarlaları</a:t>
                      </a:r>
                    </a:p>
                    <a:p>
                      <a:pPr marL="285750" indent="-285750" algn="just">
                        <a:buFont typeface="Arial" pitchFamily="34" charset="0"/>
                        <a:buChar char="•"/>
                      </a:pPr>
                      <a:r>
                        <a:rPr lang="tr-TR" baseline="0" dirty="0">
                          <a:latin typeface="Times New Roman" pitchFamily="18" charset="0"/>
                          <a:cs typeface="Times New Roman" pitchFamily="18" charset="0"/>
                        </a:rPr>
                        <a:t>Hayvanların mideleri</a:t>
                      </a:r>
                    </a:p>
                    <a:p>
                      <a:pPr marL="285750" indent="-285750" algn="just">
                        <a:buFont typeface="Arial" pitchFamily="34" charset="0"/>
                        <a:buChar char="•"/>
                      </a:pPr>
                      <a:r>
                        <a:rPr lang="tr-TR" baseline="0" dirty="0">
                          <a:latin typeface="Times New Roman" pitchFamily="18" charset="0"/>
                          <a:cs typeface="Times New Roman" pitchFamily="18" charset="0"/>
                        </a:rPr>
                        <a:t>Çöp sahaları</a:t>
                      </a:r>
                    </a:p>
                    <a:p>
                      <a:pPr marL="285750" indent="-285750" algn="just">
                        <a:buFont typeface="Arial" pitchFamily="34" charset="0"/>
                        <a:buChar char="•"/>
                      </a:pPr>
                      <a:r>
                        <a:rPr lang="tr-TR" baseline="0" dirty="0">
                          <a:latin typeface="Times New Roman" pitchFamily="18" charset="0"/>
                          <a:cs typeface="Times New Roman" pitchFamily="18" charset="0"/>
                        </a:rPr>
                        <a:t>Doğalgaz boru hattındaki kaçaklar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800" kern="1200" dirty="0">
                          <a:effectLst/>
                          <a:latin typeface="Times New Roman" pitchFamily="18" charset="0"/>
                          <a:cs typeface="Times New Roman" pitchFamily="18" charset="0"/>
                        </a:rPr>
                        <a:t>O</a:t>
                      </a:r>
                      <a:r>
                        <a:rPr lang="tr-TR" sz="1800" kern="1200" baseline="-25000" dirty="0">
                          <a:effectLst/>
                          <a:latin typeface="Times New Roman" pitchFamily="18" charset="0"/>
                          <a:cs typeface="Times New Roman" pitchFamily="18" charset="0"/>
                        </a:rPr>
                        <a:t>3</a:t>
                      </a:r>
                      <a:endParaRPr lang="tr-TR" sz="1800" kern="1200" dirty="0">
                        <a:effectLst/>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tr-TR" dirty="0">
                          <a:latin typeface="Times New Roman" pitchFamily="18" charset="0"/>
                          <a:cs typeface="Times New Roman"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itchFamily="34" charset="0"/>
                        <a:buChar char="•"/>
                      </a:pPr>
                      <a:r>
                        <a:rPr lang="tr-TR" dirty="0">
                          <a:latin typeface="Times New Roman" pitchFamily="18" charset="0"/>
                          <a:cs typeface="Times New Roman" pitchFamily="18" charset="0"/>
                        </a:rPr>
                        <a:t>Trafik</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32256">
                <a:tc>
                  <a:txBody>
                    <a:bodyPr/>
                    <a:lstStyle/>
                    <a:p>
                      <a:pPr algn="just"/>
                      <a:r>
                        <a:rPr lang="tr-TR" sz="1800" kern="1200" dirty="0">
                          <a:effectLst/>
                          <a:latin typeface="Times New Roman" pitchFamily="18" charset="0"/>
                          <a:cs typeface="Times New Roman" pitchFamily="18" charset="0"/>
                        </a:rPr>
                        <a:t>N</a:t>
                      </a:r>
                      <a:r>
                        <a:rPr lang="tr-TR" sz="1800" kern="1200" baseline="-25000" dirty="0">
                          <a:effectLst/>
                          <a:latin typeface="Times New Roman" pitchFamily="18" charset="0"/>
                          <a:cs typeface="Times New Roman" pitchFamily="18" charset="0"/>
                        </a:rPr>
                        <a:t>2</a:t>
                      </a:r>
                      <a:r>
                        <a:rPr lang="tr-TR" sz="1800" kern="1200" dirty="0">
                          <a:effectLst/>
                          <a:latin typeface="Times New Roman" pitchFamily="18" charset="0"/>
                          <a:cs typeface="Times New Roman" pitchFamily="18" charset="0"/>
                        </a:rPr>
                        <a:t>O</a:t>
                      </a:r>
                      <a:endParaRPr lang="tr-TR"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tr-TR" dirty="0">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itchFamily="34" charset="0"/>
                        <a:buChar char="•"/>
                      </a:pPr>
                      <a:r>
                        <a:rPr lang="tr-TR" dirty="0">
                          <a:latin typeface="Times New Roman" pitchFamily="18" charset="0"/>
                          <a:cs typeface="Times New Roman" pitchFamily="18" charset="0"/>
                        </a:rPr>
                        <a:t>Suni gübreler</a:t>
                      </a:r>
                    </a:p>
                    <a:p>
                      <a:pPr marL="285750" indent="-285750" algn="just">
                        <a:buFont typeface="Arial" pitchFamily="34" charset="0"/>
                        <a:buChar char="•"/>
                      </a:pPr>
                      <a:r>
                        <a:rPr lang="tr-TR" dirty="0">
                          <a:latin typeface="Times New Roman" pitchFamily="18" charset="0"/>
                          <a:cs typeface="Times New Roman" pitchFamily="18" charset="0"/>
                        </a:rPr>
                        <a:t>Fosil yakıtlar</a:t>
                      </a:r>
                    </a:p>
                    <a:p>
                      <a:pPr marL="285750" indent="-285750" algn="just">
                        <a:buFont typeface="Arial" pitchFamily="34" charset="0"/>
                        <a:buChar char="•"/>
                      </a:pPr>
                      <a:r>
                        <a:rPr lang="tr-TR" dirty="0">
                          <a:latin typeface="Times New Roman" pitchFamily="18" charset="0"/>
                          <a:cs typeface="Times New Roman" pitchFamily="18" charset="0"/>
                        </a:rPr>
                        <a:t>Naylon üretimi</a:t>
                      </a:r>
                    </a:p>
                    <a:p>
                      <a:pPr marL="285750" indent="-285750" algn="just">
                        <a:buFont typeface="Arial" pitchFamily="34" charset="0"/>
                        <a:buChar char="•"/>
                      </a:pPr>
                      <a:endParaRPr lang="tr-TR"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just"/>
                      <a:r>
                        <a:rPr lang="tr-TR" dirty="0">
                          <a:latin typeface="Times New Roman" pitchFamily="18" charset="0"/>
                          <a:cs typeface="Times New Roman" pitchFamily="18" charset="0"/>
                        </a:rPr>
                        <a:t>Su</a:t>
                      </a:r>
                      <a:r>
                        <a:rPr lang="tr-TR" baseline="0" dirty="0">
                          <a:latin typeface="Times New Roman" pitchFamily="18" charset="0"/>
                          <a:cs typeface="Times New Roman" pitchFamily="18" charset="0"/>
                        </a:rPr>
                        <a:t> Buharı</a:t>
                      </a:r>
                      <a:endParaRPr lang="tr-TR"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r>
                        <a:rPr lang="tr-TR" dirty="0">
                          <a:latin typeface="Times New Roman" pitchFamily="18" charset="0"/>
                          <a:cs typeface="Times New Roman"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endParaRPr lang="tr-TR"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3783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250" y="311864"/>
            <a:ext cx="8229600" cy="1143000"/>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517"/>
            <a:ext cx="9144000" cy="6881517"/>
          </a:xfrm>
        </p:spPr>
      </p:pic>
      <p:sp>
        <p:nvSpPr>
          <p:cNvPr id="3" name="Metin kutusu 2"/>
          <p:cNvSpPr txBox="1"/>
          <p:nvPr/>
        </p:nvSpPr>
        <p:spPr>
          <a:xfrm>
            <a:off x="367974" y="513898"/>
            <a:ext cx="4276034" cy="3139321"/>
          </a:xfrm>
          <a:prstGeom prst="rect">
            <a:avLst/>
          </a:prstGeom>
          <a:noFill/>
          <a:ln w="47625" cmpd="sng">
            <a:solidFill>
              <a:srgbClr val="990000"/>
            </a:solidFill>
            <a:round/>
          </a:ln>
        </p:spPr>
        <p:txBody>
          <a:bodyPr wrap="square" rtlCol="0">
            <a:spAutoFit/>
          </a:bodyPr>
          <a:lstStyle/>
          <a:p>
            <a:pPr algn="ctr"/>
            <a:r>
              <a:rPr lang="tr-TR" b="1" dirty="0">
                <a:solidFill>
                  <a:schemeClr val="bg1"/>
                </a:solidFill>
                <a:latin typeface="Times New Roman" pitchFamily="18" charset="0"/>
                <a:cs typeface="Times New Roman" pitchFamily="18" charset="0"/>
              </a:rPr>
              <a:t>Kyoto Protokolü</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Kyoto Protokolü'ndeki amaç atmosferdeki sera gazı yoğunluğunun, iklime tehlikeli etki yapmayacak seviyelerde dengede kalmasını sağlamaktır.  Bu protokolü imzalayan ülkeler, karbondioksit ve sera etkisine neden olan diğer gazların salınımını azaltmaya veya bunu yapamıyorlarsa karbon ticareti yoluyla haklarını arttırmaya söz vermişlerdir.</a:t>
            </a:r>
          </a:p>
        </p:txBody>
      </p:sp>
      <p:pic>
        <p:nvPicPr>
          <p:cNvPr id="1026" name="Picture 2" descr="C:\Users\Merve\Desktop\fft5_mf12427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759007"/>
            <a:ext cx="3692128" cy="2649102"/>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367974" y="3789040"/>
            <a:ext cx="4276034" cy="2585323"/>
          </a:xfrm>
          <a:prstGeom prst="rect">
            <a:avLst/>
          </a:prstGeom>
          <a:noFill/>
          <a:ln w="47625">
            <a:solidFill>
              <a:srgbClr val="990000"/>
            </a:solidFill>
          </a:ln>
        </p:spPr>
        <p:txBody>
          <a:bodyPr wrap="square" rtlCol="0">
            <a:spAutoFit/>
          </a:bodyPr>
          <a:lstStyle/>
          <a:p>
            <a:pPr algn="ctr"/>
            <a:r>
              <a:rPr lang="tr-TR" b="1" dirty="0">
                <a:latin typeface="Times New Roman" pitchFamily="18" charset="0"/>
                <a:cs typeface="Times New Roman" pitchFamily="18" charset="0"/>
              </a:rPr>
              <a:t>Karbon Kredisi ve Ticareti</a:t>
            </a:r>
          </a:p>
          <a:p>
            <a:pPr algn="just"/>
            <a:endParaRPr lang="tr-TR" dirty="0">
              <a:solidFill>
                <a:schemeClr val="bg1"/>
              </a:solidFill>
            </a:endParaRPr>
          </a:p>
          <a:p>
            <a:pPr algn="just"/>
            <a:r>
              <a:rPr lang="tr-TR" dirty="0">
                <a:solidFill>
                  <a:schemeClr val="bg1"/>
                </a:solidFill>
              </a:rPr>
              <a:t>Sera gazı emisyonunu belirtilen hedeften daha fazla azaltan bir şirket veya ülke, kazandığı krediyi karbon salınımı fazla olan bir şirket veya ülkeye satabiliyor. Bu prensibe göre amaç sera etkisini azaltmak değil az kirletenin  diğerine çok kirletme hakkı tanımasıdır.</a:t>
            </a:r>
            <a:endParaRPr lang="tr-TR" dirty="0">
              <a:solidFill>
                <a:schemeClr val="bg1"/>
              </a:solidFill>
              <a:latin typeface="Times New Roman" pitchFamily="18" charset="0"/>
              <a:cs typeface="Times New Roman" pitchFamily="18" charset="0"/>
            </a:endParaRPr>
          </a:p>
        </p:txBody>
      </p:sp>
      <p:pic>
        <p:nvPicPr>
          <p:cNvPr id="1027" name="Picture 3" descr="C:\Users\Merve\Desktop\ky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634638"/>
            <a:ext cx="3692128" cy="279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44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250" y="311864"/>
            <a:ext cx="8229600" cy="1143000"/>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6" y="15133"/>
            <a:ext cx="9144000" cy="6881517"/>
          </a:xfrm>
        </p:spPr>
      </p:pic>
      <p:sp>
        <p:nvSpPr>
          <p:cNvPr id="9" name="Metin kutusu 8"/>
          <p:cNvSpPr txBox="1"/>
          <p:nvPr/>
        </p:nvSpPr>
        <p:spPr>
          <a:xfrm>
            <a:off x="376924" y="476672"/>
            <a:ext cx="8371540" cy="2062103"/>
          </a:xfrm>
          <a:prstGeom prst="rect">
            <a:avLst/>
          </a:prstGeom>
          <a:noFill/>
        </p:spPr>
        <p:txBody>
          <a:bodyPr wrap="square" rtlCol="0">
            <a:spAutoFit/>
          </a:bodyPr>
          <a:lstStyle/>
          <a:p>
            <a:pPr marL="342900" indent="-342900" algn="just">
              <a:buFont typeface="+mj-lt"/>
              <a:buAutoNum type="arabicPeriod"/>
            </a:pPr>
            <a:endParaRPr lang="tr-TR" dirty="0">
              <a:latin typeface="Times New Roman" pitchFamily="18" charset="0"/>
              <a:cs typeface="Times New Roman" pitchFamily="18" charset="0"/>
            </a:endParaRPr>
          </a:p>
          <a:p>
            <a:pPr marL="342900" indent="-342900" algn="just">
              <a:buFont typeface="+mj-lt"/>
              <a:buAutoNum type="arabicPeriod"/>
            </a:pPr>
            <a:endParaRPr lang="tr-TR" dirty="0">
              <a:latin typeface="Times New Roman" pitchFamily="18" charset="0"/>
              <a:cs typeface="Times New Roman" pitchFamily="18" charset="0"/>
            </a:endParaRPr>
          </a:p>
          <a:p>
            <a:pPr marL="342900" indent="-342900" algn="just">
              <a:buFont typeface="+mj-lt"/>
              <a:buAutoNum type="arabicPeriod" startAt="2"/>
            </a:pPr>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
        <p:nvSpPr>
          <p:cNvPr id="11" name="Metin kutusu 10"/>
          <p:cNvSpPr txBox="1"/>
          <p:nvPr/>
        </p:nvSpPr>
        <p:spPr>
          <a:xfrm>
            <a:off x="367618" y="515322"/>
            <a:ext cx="8371540" cy="5109091"/>
          </a:xfrm>
          <a:prstGeom prst="rect">
            <a:avLst/>
          </a:prstGeom>
          <a:noFill/>
        </p:spPr>
        <p:txBody>
          <a:bodyPr wrap="square" rtlCol="0">
            <a:spAutoFit/>
          </a:bodyPr>
          <a:lstStyle/>
          <a:p>
            <a:pPr marL="342900" indent="-342900" algn="just">
              <a:buFont typeface="+mj-lt"/>
              <a:buAutoNum type="arabicPeriod"/>
            </a:pPr>
            <a:endParaRPr lang="tr-TR" dirty="0">
              <a:latin typeface="Times New Roman" pitchFamily="18" charset="0"/>
              <a:cs typeface="Times New Roman" pitchFamily="18" charset="0"/>
            </a:endParaRPr>
          </a:p>
          <a:p>
            <a:pPr marL="342900" indent="-342900" algn="just">
              <a:buFont typeface="+mj-lt"/>
              <a:buAutoNum type="arabicPeriod"/>
            </a:pPr>
            <a:endParaRPr lang="tr-TR" dirty="0">
              <a:latin typeface="Times New Roman" pitchFamily="18" charset="0"/>
              <a:cs typeface="Times New Roman" pitchFamily="18" charset="0"/>
            </a:endParaRPr>
          </a:p>
          <a:p>
            <a:pPr marL="342900" indent="-342900" algn="just">
              <a:buFont typeface="+mj-lt"/>
              <a:buAutoNum type="arabicPeriod" startAt="2"/>
            </a:pPr>
            <a:r>
              <a:rPr lang="tr-TR" sz="2000" b="1" dirty="0">
                <a:solidFill>
                  <a:schemeClr val="bg1"/>
                </a:solidFill>
                <a:latin typeface="Times New Roman" pitchFamily="18" charset="0"/>
                <a:cs typeface="Times New Roman" pitchFamily="18" charset="0"/>
              </a:rPr>
              <a:t>OZON KİRLİLİĞİ</a:t>
            </a:r>
          </a:p>
          <a:p>
            <a:pPr algn="just"/>
            <a:endParaRPr lang="tr-TR" b="1" dirty="0">
              <a:solidFill>
                <a:schemeClr val="bg1"/>
              </a:solidFill>
              <a:latin typeface="Times New Roman" pitchFamily="18" charset="0"/>
              <a:cs typeface="Times New Roman" pitchFamily="18" charset="0"/>
            </a:endParaRPr>
          </a:p>
          <a:p>
            <a:pPr algn="just"/>
            <a:r>
              <a:rPr lang="tr-TR" dirty="0">
                <a:latin typeface="Times New Roman" pitchFamily="18" charset="0"/>
                <a:cs typeface="Times New Roman" pitchFamily="18" charset="0"/>
              </a:rPr>
              <a:t>Ozon (O3) üç tane oksijen atomunun birleşmesi ile oluşmaktadır. Ozon, atmosferde en yoğun olarak troposfer ve stratosfer tabakaları olmak üzere iki ayrı tabakada ve ayrı şekilde bulunmaktadır. Stratosfer tabakası içerisinde, atmosferdeki toplam ozonun % 90’lık kısmını oluşturan </a:t>
            </a:r>
            <a:r>
              <a:rPr lang="tr-TR" dirty="0" err="1">
                <a:latin typeface="Times New Roman" pitchFamily="18" charset="0"/>
                <a:cs typeface="Times New Roman" pitchFamily="18" charset="0"/>
              </a:rPr>
              <a:t>stratosferik</a:t>
            </a:r>
            <a:r>
              <a:rPr lang="tr-TR" dirty="0">
                <a:latin typeface="Times New Roman" pitchFamily="18" charset="0"/>
                <a:cs typeface="Times New Roman" pitchFamily="18" charset="0"/>
              </a:rPr>
              <a:t> ozondur. Stratosferde bulunan ozon dünyadaki canlıları güneş ışığının zararlı etkilerinden korumakta olduğundan iyi huylu ozon olarak da isimlendirilir.</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İkincisi ise; yerden yaklaşık 10-15 km yükseklikte bulunan, atmosferdeki toplam ozonun % 10’luk kısmını oluşturan ve insan kaynaklı olan </a:t>
            </a:r>
            <a:r>
              <a:rPr lang="tr-TR" dirty="0" err="1">
                <a:latin typeface="Times New Roman" pitchFamily="18" charset="0"/>
                <a:cs typeface="Times New Roman" pitchFamily="18" charset="0"/>
              </a:rPr>
              <a:t>troposferik</a:t>
            </a:r>
            <a:r>
              <a:rPr lang="tr-TR" dirty="0">
                <a:latin typeface="Times New Roman" pitchFamily="18" charset="0"/>
                <a:cs typeface="Times New Roman" pitchFamily="18" charset="0"/>
              </a:rPr>
              <a:t> ozondur. Troposferde bulunan ozon insan sağlığına zararlı etkileri bulunduğundan kirlilik olarak tanımlanmaktadır</a:t>
            </a:r>
            <a:endParaRPr lang="tr-TR" b="1" dirty="0">
              <a:solidFill>
                <a:schemeClr val="bg1"/>
              </a:solidFill>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388286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250" y="311864"/>
            <a:ext cx="8229600" cy="1143000"/>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461" y="0"/>
            <a:ext cx="9256461" cy="6941766"/>
          </a:xfrm>
        </p:spPr>
      </p:pic>
      <p:sp>
        <p:nvSpPr>
          <p:cNvPr id="9" name="Metin kutusu 8"/>
          <p:cNvSpPr txBox="1"/>
          <p:nvPr/>
        </p:nvSpPr>
        <p:spPr>
          <a:xfrm>
            <a:off x="454225" y="476672"/>
            <a:ext cx="8371540" cy="2062103"/>
          </a:xfrm>
          <a:prstGeom prst="rect">
            <a:avLst/>
          </a:prstGeom>
          <a:noFill/>
        </p:spPr>
        <p:txBody>
          <a:bodyPr wrap="square" rtlCol="0">
            <a:spAutoFit/>
          </a:bodyPr>
          <a:lstStyle/>
          <a:p>
            <a:pPr marL="342900" indent="-342900" algn="just">
              <a:buFont typeface="+mj-lt"/>
              <a:buAutoNum type="arabicPeriod"/>
            </a:pPr>
            <a:endParaRPr lang="tr-TR" dirty="0">
              <a:latin typeface="Times New Roman" pitchFamily="18" charset="0"/>
              <a:cs typeface="Times New Roman" pitchFamily="18" charset="0"/>
            </a:endParaRPr>
          </a:p>
          <a:p>
            <a:pPr marL="342900" indent="-342900" algn="just">
              <a:buFont typeface="+mj-lt"/>
              <a:buAutoNum type="arabicPeriod"/>
            </a:pPr>
            <a:endParaRPr lang="tr-TR" dirty="0">
              <a:latin typeface="Times New Roman" pitchFamily="18" charset="0"/>
              <a:cs typeface="Times New Roman" pitchFamily="18" charset="0"/>
            </a:endParaRPr>
          </a:p>
          <a:p>
            <a:pPr marL="342900" indent="-342900" algn="just">
              <a:buFont typeface="+mj-lt"/>
              <a:buAutoNum type="arabicPeriod" startAt="2"/>
            </a:pPr>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
        <p:nvSpPr>
          <p:cNvPr id="11" name="Metin kutusu 10"/>
          <p:cNvSpPr txBox="1"/>
          <p:nvPr/>
        </p:nvSpPr>
        <p:spPr>
          <a:xfrm>
            <a:off x="350997" y="620688"/>
            <a:ext cx="8371540" cy="3139321"/>
          </a:xfrm>
          <a:prstGeom prst="rect">
            <a:avLst/>
          </a:prstGeom>
          <a:noFill/>
        </p:spPr>
        <p:txBody>
          <a:bodyPr wrap="square" rtlCol="0">
            <a:spAutoFit/>
          </a:bodyPr>
          <a:lstStyle/>
          <a:p>
            <a:pPr marL="342900" indent="-342900" algn="just">
              <a:buFont typeface="+mj-lt"/>
              <a:buAutoNum type="arabicPeriod"/>
            </a:pP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Güneş ışığının etkisiyle tepkimeye giren egzoz gazları, kirli havadan oluşan duman bulutları içine alan ozon(O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ve azot dioksite(NO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dönüşmektedir. Bütün bunların sonucunda atmosferin yeryüzüne yakın kısımlarında ozon kirliliği meydana gelmektedir. </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Ozon tabakasının incelmesi kadar yeryüzüne yakın kısımlarda ozon gazı oluşumuna bağlı ozon kirliliği de tehlikelidir. Ozon yoğunluğu yüksek havayı soluduğumuzda göz, burun ve boğaz dokuları tahriş olmaktadır. Ayrıca bitkilerin büyümesi, gelişmesi ve meyve oluşumunu olumsuz etkilemektedir. </a:t>
            </a: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439" y="3501008"/>
            <a:ext cx="1790374" cy="1718899"/>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813" y="3515751"/>
            <a:ext cx="1756435" cy="1756435"/>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4248" y="3500229"/>
            <a:ext cx="1771957" cy="1771957"/>
          </a:xfrm>
          <a:prstGeom prst="rect">
            <a:avLst/>
          </a:prstGeom>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5276" y="3496215"/>
            <a:ext cx="2088724" cy="1771957"/>
          </a:xfrm>
          <a:prstGeom prst="rect">
            <a:avLst/>
          </a:prstGeom>
        </p:spPr>
      </p:pic>
      <p:pic>
        <p:nvPicPr>
          <p:cNvPr id="1031" name="Picture 7" descr="C:\Users\Merve\Desktop\ozon_yaprak_nekroz.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520" y="3501008"/>
            <a:ext cx="1865959" cy="1785923"/>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350997" y="3501008"/>
            <a:ext cx="7101323" cy="369332"/>
          </a:xfrm>
          <a:prstGeom prst="rect">
            <a:avLst/>
          </a:prstGeom>
          <a:noFill/>
        </p:spPr>
        <p:txBody>
          <a:bodyPr wrap="square" rtlCol="0">
            <a:spAutoFit/>
          </a:bodyPr>
          <a:lstStyle/>
          <a:p>
            <a:endParaRPr lang="tr-TR" dirty="0"/>
          </a:p>
        </p:txBody>
      </p:sp>
      <p:sp>
        <p:nvSpPr>
          <p:cNvPr id="12" name="Metin kutusu 11"/>
          <p:cNvSpPr txBox="1"/>
          <p:nvPr/>
        </p:nvSpPr>
        <p:spPr>
          <a:xfrm>
            <a:off x="402851" y="5409054"/>
            <a:ext cx="8345613" cy="369332"/>
          </a:xfrm>
          <a:prstGeom prst="rect">
            <a:avLst/>
          </a:prstGeom>
          <a:solidFill>
            <a:schemeClr val="tx1">
              <a:lumMod val="85000"/>
              <a:lumOff val="15000"/>
            </a:schemeClr>
          </a:solidFill>
        </p:spPr>
        <p:txBody>
          <a:bodyPr wrap="square" rtlCol="0">
            <a:spAutoFit/>
          </a:bodyPr>
          <a:lstStyle/>
          <a:p>
            <a:pPr algn="ctr"/>
            <a:r>
              <a:rPr lang="tr-TR" b="1" dirty="0" err="1">
                <a:solidFill>
                  <a:schemeClr val="bg1"/>
                </a:solidFill>
                <a:latin typeface="Times New Roman" pitchFamily="18" charset="0"/>
                <a:cs typeface="Times New Roman" pitchFamily="18" charset="0"/>
              </a:rPr>
              <a:t>Troposferik</a:t>
            </a:r>
            <a:r>
              <a:rPr lang="tr-TR" b="1" dirty="0">
                <a:solidFill>
                  <a:schemeClr val="bg1"/>
                </a:solidFill>
                <a:latin typeface="Times New Roman" pitchFamily="18" charset="0"/>
                <a:cs typeface="Times New Roman" pitchFamily="18" charset="0"/>
              </a:rPr>
              <a:t> ozonun bitki yapraklarında nekrozlara yol açan olumsuz etkisi</a:t>
            </a:r>
          </a:p>
        </p:txBody>
      </p:sp>
    </p:spTree>
    <p:extLst>
      <p:ext uri="{BB962C8B-B14F-4D97-AF65-F5344CB8AC3E}">
        <p14:creationId xmlns:p14="http://schemas.microsoft.com/office/powerpoint/2010/main" val="897586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250" y="311864"/>
            <a:ext cx="8229600" cy="1143000"/>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517"/>
            <a:ext cx="9144000" cy="6881517"/>
          </a:xfrm>
        </p:spPr>
      </p:pic>
      <p:sp>
        <p:nvSpPr>
          <p:cNvPr id="9" name="Metin kutusu 8"/>
          <p:cNvSpPr txBox="1"/>
          <p:nvPr/>
        </p:nvSpPr>
        <p:spPr>
          <a:xfrm>
            <a:off x="376924" y="476672"/>
            <a:ext cx="8371540" cy="5078313"/>
          </a:xfrm>
          <a:prstGeom prst="rect">
            <a:avLst/>
          </a:prstGeom>
          <a:noFill/>
        </p:spPr>
        <p:txBody>
          <a:bodyPr wrap="square" rtlCol="0">
            <a:spAutoFit/>
          </a:bodyPr>
          <a:lstStyle/>
          <a:p>
            <a:pPr marL="342900" indent="-342900" algn="just">
              <a:buFont typeface="+mj-lt"/>
              <a:buAutoNum type="arabicPeriod"/>
            </a:pPr>
            <a:endParaRPr lang="tr-TR" dirty="0">
              <a:latin typeface="Times New Roman" pitchFamily="18" charset="0"/>
              <a:cs typeface="Times New Roman" pitchFamily="18" charset="0"/>
            </a:endParaRPr>
          </a:p>
          <a:p>
            <a:pPr marL="342900" indent="-342900" algn="just">
              <a:buFont typeface="+mj-lt"/>
              <a:buAutoNum type="arabicPeriod"/>
            </a:pPr>
            <a:endParaRPr lang="tr-TR" dirty="0">
              <a:latin typeface="Times New Roman" pitchFamily="18" charset="0"/>
              <a:cs typeface="Times New Roman" pitchFamily="18" charset="0"/>
            </a:endParaRPr>
          </a:p>
          <a:p>
            <a:pPr marL="457200" indent="-457200" algn="just">
              <a:buFont typeface="+mj-lt"/>
              <a:buAutoNum type="arabicPeriod" startAt="3"/>
            </a:pPr>
            <a:r>
              <a:rPr lang="tr-TR" sz="2000" b="1" dirty="0">
                <a:solidFill>
                  <a:schemeClr val="bg1"/>
                </a:solidFill>
                <a:latin typeface="Times New Roman" pitchFamily="18" charset="0"/>
                <a:cs typeface="Times New Roman" pitchFamily="18" charset="0"/>
              </a:rPr>
              <a:t>ASİT YAĞMURLARI</a:t>
            </a:r>
          </a:p>
          <a:p>
            <a:pPr algn="just"/>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Fosil yakıtlar, </a:t>
            </a:r>
            <a:r>
              <a:rPr lang="tr-TR" dirty="0" err="1">
                <a:latin typeface="Times New Roman" pitchFamily="18" charset="0"/>
                <a:cs typeface="Times New Roman" pitchFamily="18" charset="0"/>
              </a:rPr>
              <a:t>ekzoz</a:t>
            </a:r>
            <a:r>
              <a:rPr lang="tr-TR" dirty="0">
                <a:latin typeface="Times New Roman" pitchFamily="18" charset="0"/>
                <a:cs typeface="Times New Roman" pitchFamily="18" charset="0"/>
              </a:rPr>
              <a:t> dumanları ve fabrika bacalarından çıkan CO2, SO2 ve NO2 gibi gazlar atmosfere yayılmaktadır. Hava kirliliğine sebep olan bu gazlar atmosferdeki su ile tepkimeye girerler. Sonuçta H2SO4, HNO3, HCO3 gibi asidik özellikteki bileşikler oluşur. Bu tür gazların yağmur, kar, sis, çiğ veya kuru parçacıklar halinde yeryüzüne yağması asit yağmuru olarak adlandırılır.</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Havadaki tipik karbondioksit konsantrasyonunda oluşan yağmurun </a:t>
            </a:r>
            <a:r>
              <a:rPr lang="tr-TR" dirty="0" err="1">
                <a:latin typeface="Times New Roman" pitchFamily="18" charset="0"/>
                <a:cs typeface="Times New Roman" pitchFamily="18" charset="0"/>
              </a:rPr>
              <a:t>pH'ı</a:t>
            </a:r>
            <a:r>
              <a:rPr lang="tr-TR" dirty="0">
                <a:latin typeface="Times New Roman" pitchFamily="18" charset="0"/>
                <a:cs typeface="Times New Roman" pitchFamily="18" charset="0"/>
              </a:rPr>
              <a:t> 5.6 civarındadır. Bu yüzden </a:t>
            </a:r>
            <a:r>
              <a:rPr lang="tr-TR" dirty="0" err="1">
                <a:latin typeface="Times New Roman" pitchFamily="18" charset="0"/>
                <a:cs typeface="Times New Roman" pitchFamily="18" charset="0"/>
              </a:rPr>
              <a:t>pH</a:t>
            </a:r>
            <a:r>
              <a:rPr lang="tr-TR" dirty="0">
                <a:latin typeface="Times New Roman" pitchFamily="18" charset="0"/>
                <a:cs typeface="Times New Roman" pitchFamily="18" charset="0"/>
              </a:rPr>
              <a:t>' ı 5.6'nın altındaki yağmur asit yağmuru olarak nitelendirilir.</a:t>
            </a:r>
          </a:p>
          <a:p>
            <a:pPr algn="just"/>
            <a:r>
              <a:rPr lang="tr-TR" dirty="0">
                <a:latin typeface="Times New Roman" pitchFamily="18" charset="0"/>
                <a:cs typeface="Times New Roman" pitchFamily="18" charset="0"/>
              </a:rPr>
              <a:t>.</a:t>
            </a: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56766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250" y="311864"/>
            <a:ext cx="8229600" cy="1143000"/>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517"/>
            <a:ext cx="9144000" cy="6881517"/>
          </a:xfrm>
        </p:spPr>
      </p:pic>
      <p:sp>
        <p:nvSpPr>
          <p:cNvPr id="9" name="Metin kutusu 8"/>
          <p:cNvSpPr txBox="1"/>
          <p:nvPr/>
        </p:nvSpPr>
        <p:spPr>
          <a:xfrm>
            <a:off x="376924" y="476672"/>
            <a:ext cx="8371540" cy="1754326"/>
          </a:xfrm>
          <a:prstGeom prst="rect">
            <a:avLst/>
          </a:prstGeom>
          <a:noFill/>
        </p:spPr>
        <p:txBody>
          <a:bodyPr wrap="square" rtlCol="0">
            <a:spAutoFit/>
          </a:bodyPr>
          <a:lstStyle/>
          <a:p>
            <a:pPr marL="342900" indent="-342900" algn="just">
              <a:buFont typeface="+mj-lt"/>
              <a:buAutoNum type="arabicPeriod"/>
            </a:pPr>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pic>
        <p:nvPicPr>
          <p:cNvPr id="6147" name="Picture 3" descr="C:\Users\Merve\Desktop\asit_yagmuru_resim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03"/>
            <a:ext cx="9144000" cy="720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69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250" y="311864"/>
            <a:ext cx="8229600" cy="1143000"/>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517"/>
            <a:ext cx="9144000" cy="6881517"/>
          </a:xfrm>
        </p:spPr>
      </p:pic>
      <p:sp>
        <p:nvSpPr>
          <p:cNvPr id="9" name="Metin kutusu 8"/>
          <p:cNvSpPr txBox="1"/>
          <p:nvPr/>
        </p:nvSpPr>
        <p:spPr>
          <a:xfrm>
            <a:off x="376924" y="476672"/>
            <a:ext cx="8371540" cy="5632311"/>
          </a:xfrm>
          <a:prstGeom prst="rect">
            <a:avLst/>
          </a:prstGeom>
          <a:noFill/>
        </p:spPr>
        <p:txBody>
          <a:bodyPr wrap="square" rtlCol="0">
            <a:spAutoFit/>
          </a:bodyPr>
          <a:lstStyle/>
          <a:p>
            <a:pPr algn="just"/>
            <a:r>
              <a:rPr lang="tr-TR" sz="2000" dirty="0">
                <a:solidFill>
                  <a:schemeClr val="bg1"/>
                </a:solidFill>
                <a:latin typeface="Times New Roman" pitchFamily="18" charset="0"/>
                <a:cs typeface="Times New Roman" pitchFamily="18" charset="0"/>
              </a:rPr>
              <a:t>Asit Yağmurlarının Etkileri</a:t>
            </a:r>
          </a:p>
          <a:p>
            <a:pPr algn="just"/>
            <a:endParaRPr lang="tr-TR" dirty="0">
              <a:latin typeface="Times New Roman" pitchFamily="18" charset="0"/>
              <a:cs typeface="Times New Roman" pitchFamily="18" charset="0"/>
            </a:endParaRPr>
          </a:p>
          <a:p>
            <a:pPr marL="285750" indent="-285750" algn="just">
              <a:buFont typeface="Arial" pitchFamily="34" charset="0"/>
              <a:buChar char="•"/>
            </a:pPr>
            <a:r>
              <a:rPr lang="tr-TR" dirty="0">
                <a:latin typeface="Times New Roman" pitchFamily="18" charset="0"/>
                <a:cs typeface="Times New Roman" pitchFamily="18" charset="0"/>
              </a:rPr>
              <a:t>Göl ve nehirlerin doğal dengesinin bozulmasına yol açar. Bu göl ve nehirleri giderek canlıların barınamayacağı ölü sular haline dönüştürür.</a:t>
            </a:r>
          </a:p>
          <a:p>
            <a:pPr marL="285750" indent="-285750" algn="just">
              <a:buFont typeface="Arial" pitchFamily="34" charset="0"/>
              <a:buChar char="•"/>
            </a:pPr>
            <a:r>
              <a:rPr lang="tr-TR" dirty="0">
                <a:latin typeface="Times New Roman" pitchFamily="18" charset="0"/>
                <a:cs typeface="Times New Roman" pitchFamily="18" charset="0"/>
              </a:rPr>
              <a:t>Ormanlar yok olur.</a:t>
            </a:r>
          </a:p>
          <a:p>
            <a:pPr marL="285750" indent="-285750" algn="just">
              <a:buFont typeface="Arial" pitchFamily="34" charset="0"/>
              <a:buChar char="•"/>
            </a:pPr>
            <a:r>
              <a:rPr lang="tr-TR" dirty="0">
                <a:latin typeface="Times New Roman" pitchFamily="18" charset="0"/>
                <a:cs typeface="Times New Roman" pitchFamily="18" charset="0"/>
              </a:rPr>
              <a:t>Yağmurla gelen ve toprakta biriken su içindeki asit, bitkiler için önemli olan minerallerin çözünmesine yol açar, bitki bunları alamaz.</a:t>
            </a:r>
          </a:p>
          <a:p>
            <a:pPr marL="285750" indent="-285750" algn="just">
              <a:buFont typeface="Arial" pitchFamily="34" charset="0"/>
              <a:buChar char="•"/>
            </a:pPr>
            <a:r>
              <a:rPr lang="tr-TR" dirty="0">
                <a:latin typeface="Times New Roman" pitchFamily="18" charset="0"/>
                <a:cs typeface="Times New Roman" pitchFamily="18" charset="0"/>
              </a:rPr>
              <a:t>Kimyasal ayrışmayı arttıran asitler bronz, mermer ve kireç taşından yapılmış heykellerin yapısını bozar.</a:t>
            </a:r>
          </a:p>
          <a:p>
            <a:pPr marL="285750" indent="-285750" algn="just">
              <a:buFont typeface="Arial" pitchFamily="34" charset="0"/>
              <a:buChar char="•"/>
            </a:pPr>
            <a:r>
              <a:rPr lang="tr-TR" dirty="0">
                <a:latin typeface="Times New Roman" pitchFamily="18" charset="0"/>
                <a:cs typeface="Times New Roman" pitchFamily="18" charset="0"/>
              </a:rPr>
              <a:t>Alüminyum, cıva gibi bileşiklerin sulara karışıp hem kirlenmeye hem de besin zinciri yoluyla(balıklar vb.) insan sağlığını bozmasına neden olur.</a:t>
            </a:r>
          </a:p>
          <a:p>
            <a:pPr marL="285750" indent="-285750" algn="just">
              <a:buFont typeface="Arial" pitchFamily="34" charset="0"/>
              <a:buChar char="•"/>
            </a:pPr>
            <a:r>
              <a:rPr lang="tr-TR" dirty="0">
                <a:latin typeface="Times New Roman" pitchFamily="18" charset="0"/>
                <a:cs typeface="Times New Roman" pitchFamily="18" charset="0"/>
              </a:rPr>
              <a:t>Atmosferdeki asılı sülfatlar astım, bronşit vb. hastalıklara yol açar.</a:t>
            </a:r>
          </a:p>
          <a:p>
            <a:pPr marL="285750" indent="-285750" algn="just">
              <a:buFont typeface="Arial" pitchFamily="34" charset="0"/>
              <a:buChar char="•"/>
            </a:pPr>
            <a:r>
              <a:rPr lang="tr-TR" dirty="0"/>
              <a:t>SO</a:t>
            </a:r>
            <a:r>
              <a:rPr lang="tr-TR" baseline="-25000" dirty="0"/>
              <a:t>4 </a:t>
            </a:r>
            <a:r>
              <a:rPr lang="tr-TR" dirty="0"/>
              <a:t>, NO</a:t>
            </a:r>
            <a:r>
              <a:rPr lang="tr-TR" baseline="-25000" dirty="0"/>
              <a:t>3  </a:t>
            </a:r>
            <a:r>
              <a:rPr lang="tr-TR" dirty="0">
                <a:latin typeface="Times New Roman" pitchFamily="18" charset="0"/>
                <a:cs typeface="Times New Roman" pitchFamily="18" charset="0"/>
              </a:rPr>
              <a:t>gibi maddeler puslu ortama yol açtıklarından görüş uzaklığı azalır.</a:t>
            </a:r>
          </a:p>
          <a:p>
            <a:pPr marL="285750" indent="-285750" algn="just">
              <a:buFont typeface="Arial" pitchFamily="34" charset="0"/>
              <a:buChar char="•"/>
            </a:pPr>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pic>
        <p:nvPicPr>
          <p:cNvPr id="5122" name="Picture 2" descr="C:\Users\Merve\Desktop\acid-rain-bald-m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343075"/>
            <a:ext cx="1944216" cy="229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93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250" y="311864"/>
            <a:ext cx="8229600" cy="1143000"/>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517"/>
            <a:ext cx="9144000" cy="6881517"/>
          </a:xfrm>
        </p:spPr>
      </p:pic>
      <p:sp>
        <p:nvSpPr>
          <p:cNvPr id="9" name="Metin kutusu 8"/>
          <p:cNvSpPr txBox="1"/>
          <p:nvPr/>
        </p:nvSpPr>
        <p:spPr>
          <a:xfrm>
            <a:off x="376924" y="476672"/>
            <a:ext cx="8371540" cy="923330"/>
          </a:xfrm>
          <a:prstGeom prst="rect">
            <a:avLst/>
          </a:prstGeom>
          <a:noFill/>
        </p:spPr>
        <p:txBody>
          <a:bodyPr wrap="square" rtlCol="0">
            <a:spAutoFit/>
          </a:bodyPr>
          <a:lstStyle/>
          <a:p>
            <a:pPr marL="285750" indent="-285750" algn="just">
              <a:buFont typeface="Arial" pitchFamily="34" charset="0"/>
              <a:buChar char="•"/>
            </a:pPr>
            <a:r>
              <a:rPr lang="tr-TR" dirty="0"/>
              <a:t>Yağan yağmurlar sonucu bitkilerin tohumlarını yeşertemediği, ağaçların yapraklarını kaybettiği gözlemlenmiştir. Ağaçların köklerinde de tahribata neden olan kuvvetli asitler, bitkilerin topraktan makro ve mikro elementleri almalarına engel olur.</a:t>
            </a:r>
            <a:endParaRPr lang="tr-TR" dirty="0">
              <a:latin typeface="Times New Roman" pitchFamily="18" charset="0"/>
              <a:cs typeface="Times New Roman" pitchFamily="18" charset="0"/>
            </a:endParaRPr>
          </a:p>
        </p:txBody>
      </p:sp>
      <p:pic>
        <p:nvPicPr>
          <p:cNvPr id="1026" name="Picture 2" descr="C:\Users\Merve\Desktop\asit-yağmur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611560" y="3789040"/>
            <a:ext cx="8280920"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223508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250" y="311864"/>
            <a:ext cx="8229600" cy="1143000"/>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517"/>
            <a:ext cx="9144000" cy="6881517"/>
          </a:xfrm>
        </p:spPr>
      </p:pic>
      <p:sp>
        <p:nvSpPr>
          <p:cNvPr id="5" name="Metin kutusu 4"/>
          <p:cNvSpPr txBox="1"/>
          <p:nvPr/>
        </p:nvSpPr>
        <p:spPr>
          <a:xfrm>
            <a:off x="611560" y="3789040"/>
            <a:ext cx="8280920" cy="369332"/>
          </a:xfrm>
          <a:prstGeom prst="rect">
            <a:avLst/>
          </a:prstGeom>
          <a:noFill/>
        </p:spPr>
        <p:txBody>
          <a:bodyPr wrap="square" rtlCol="0">
            <a:spAutoFit/>
          </a:bodyPr>
          <a:lstStyle/>
          <a:p>
            <a:endParaRPr lang="tr-TR" dirty="0"/>
          </a:p>
        </p:txBody>
      </p:sp>
      <p:pic>
        <p:nvPicPr>
          <p:cNvPr id="2050" name="Picture 2" descr="C:\Users\Merve\Desktop\asit-yagmuru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9143999" cy="5301208"/>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376924" y="476672"/>
            <a:ext cx="8371540" cy="923330"/>
          </a:xfrm>
          <a:prstGeom prst="rect">
            <a:avLst/>
          </a:prstGeom>
          <a:noFill/>
        </p:spPr>
        <p:txBody>
          <a:bodyPr wrap="square" rtlCol="0">
            <a:spAutoFit/>
          </a:bodyPr>
          <a:lstStyle/>
          <a:p>
            <a:pPr marL="285750" indent="-285750" algn="just">
              <a:buFont typeface="Arial" pitchFamily="34" charset="0"/>
              <a:buChar char="•"/>
            </a:pPr>
            <a:r>
              <a:rPr lang="tr-TR" dirty="0"/>
              <a:t>Ülkemizin sanayi bölgelerinden olan Kocaeli yakınlarındaki Dilovası’nda da etkisini gösteren asit yağmurları, yörenin iklimini, bitki örtüsünü ve insan sağlığını tehdit etmektedir.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81373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34" y="0"/>
            <a:ext cx="9144000" cy="6881517"/>
          </a:xfrm>
        </p:spPr>
      </p:pic>
      <p:sp>
        <p:nvSpPr>
          <p:cNvPr id="5" name="Metin kutusu 4"/>
          <p:cNvSpPr txBox="1"/>
          <p:nvPr/>
        </p:nvSpPr>
        <p:spPr>
          <a:xfrm>
            <a:off x="107504" y="1340768"/>
            <a:ext cx="9036496" cy="2554545"/>
          </a:xfrm>
          <a:prstGeom prst="rect">
            <a:avLst/>
          </a:prstGeom>
          <a:noFill/>
        </p:spPr>
        <p:txBody>
          <a:bodyPr wrap="square" rtlCol="0">
            <a:spAutoFit/>
          </a:bodyPr>
          <a:lstStyle/>
          <a:p>
            <a:pPr marL="457200" indent="-457200">
              <a:buClr>
                <a:schemeClr val="bg1">
                  <a:lumMod val="75000"/>
                </a:schemeClr>
              </a:buClr>
              <a:buFont typeface="Wingdings" pitchFamily="2" charset="2"/>
              <a:buChar char="§"/>
            </a:pPr>
            <a:r>
              <a:rPr lang="tr-TR" sz="3200" b="1" dirty="0">
                <a:solidFill>
                  <a:srgbClr val="C00000"/>
                </a:solidFill>
                <a:latin typeface="Times New Roman" pitchFamily="18" charset="0"/>
                <a:cs typeface="Times New Roman" pitchFamily="18" charset="0"/>
              </a:rPr>
              <a:t>HAVA NEDİR </a:t>
            </a:r>
          </a:p>
          <a:p>
            <a:pPr marL="457200" indent="-457200">
              <a:buClr>
                <a:schemeClr val="bg1">
                  <a:lumMod val="75000"/>
                </a:schemeClr>
              </a:buClr>
              <a:buFont typeface="Wingdings" pitchFamily="2" charset="2"/>
              <a:buChar char="§"/>
            </a:pPr>
            <a:r>
              <a:rPr lang="tr-TR" sz="3200" b="1" dirty="0">
                <a:solidFill>
                  <a:srgbClr val="C00000"/>
                </a:solidFill>
                <a:latin typeface="Times New Roman" pitchFamily="18" charset="0"/>
                <a:cs typeface="Times New Roman" pitchFamily="18" charset="0"/>
              </a:rPr>
              <a:t>HAVA KİRLİLİĞİ VE KAYNAKLARI</a:t>
            </a:r>
          </a:p>
          <a:p>
            <a:pPr marL="457200" indent="-457200">
              <a:buClr>
                <a:schemeClr val="bg1">
                  <a:lumMod val="75000"/>
                </a:schemeClr>
              </a:buClr>
              <a:buFont typeface="Wingdings" pitchFamily="2" charset="2"/>
              <a:buChar char="§"/>
            </a:pPr>
            <a:r>
              <a:rPr lang="tr-TR" sz="3200" b="1" dirty="0">
                <a:solidFill>
                  <a:srgbClr val="C00000"/>
                </a:solidFill>
                <a:latin typeface="Times New Roman" pitchFamily="18" charset="0"/>
                <a:cs typeface="Times New Roman" pitchFamily="18" charset="0"/>
              </a:rPr>
              <a:t>HAVA KİRLİLİĞİNİN DOĞAYA ETKİLERİ</a:t>
            </a:r>
          </a:p>
          <a:p>
            <a:pPr marL="457200" indent="-457200">
              <a:buClr>
                <a:schemeClr val="bg1">
                  <a:lumMod val="75000"/>
                </a:schemeClr>
              </a:buClr>
              <a:buFont typeface="Wingdings" pitchFamily="2" charset="2"/>
              <a:buChar char="§"/>
            </a:pPr>
            <a:r>
              <a:rPr lang="tr-TR" sz="3200" b="1" dirty="0">
                <a:solidFill>
                  <a:srgbClr val="C00000"/>
                </a:solidFill>
                <a:latin typeface="Times New Roman" pitchFamily="18" charset="0"/>
                <a:cs typeface="Times New Roman" pitchFamily="18" charset="0"/>
              </a:rPr>
              <a:t>HAVA KİRLİLİĞİNİN SAĞLIĞA ETKİLERİ</a:t>
            </a:r>
          </a:p>
          <a:p>
            <a:pPr marL="457200" indent="-457200">
              <a:buClr>
                <a:schemeClr val="bg1">
                  <a:lumMod val="75000"/>
                </a:schemeClr>
              </a:buClr>
              <a:buFont typeface="Wingdings" pitchFamily="2" charset="2"/>
              <a:buChar char="§"/>
            </a:pPr>
            <a:r>
              <a:rPr lang="tr-TR" sz="3200" b="1" dirty="0">
                <a:solidFill>
                  <a:srgbClr val="C00000"/>
                </a:solidFill>
                <a:latin typeface="Times New Roman" pitchFamily="18" charset="0"/>
                <a:cs typeface="Times New Roman" pitchFamily="18" charset="0"/>
              </a:rPr>
              <a:t>KAYNAKÇA</a:t>
            </a:r>
          </a:p>
        </p:txBody>
      </p:sp>
    </p:spTree>
    <p:extLst>
      <p:ext uri="{BB962C8B-B14F-4D97-AF65-F5344CB8AC3E}">
        <p14:creationId xmlns:p14="http://schemas.microsoft.com/office/powerpoint/2010/main" val="30988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250" y="311864"/>
            <a:ext cx="8229600" cy="1143000"/>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517"/>
            <a:ext cx="9144000" cy="6881517"/>
          </a:xfrm>
        </p:spPr>
      </p:pic>
      <p:sp>
        <p:nvSpPr>
          <p:cNvPr id="5" name="Metin kutusu 4"/>
          <p:cNvSpPr txBox="1"/>
          <p:nvPr/>
        </p:nvSpPr>
        <p:spPr>
          <a:xfrm>
            <a:off x="611560" y="3789040"/>
            <a:ext cx="8280920" cy="369332"/>
          </a:xfrm>
          <a:prstGeom prst="rect">
            <a:avLst/>
          </a:prstGeom>
          <a:noFill/>
        </p:spPr>
        <p:txBody>
          <a:bodyPr wrap="square" rtlCol="0">
            <a:spAutoFit/>
          </a:bodyPr>
          <a:lstStyle/>
          <a:p>
            <a:endParaRPr lang="tr-TR" dirty="0"/>
          </a:p>
        </p:txBody>
      </p:sp>
      <p:sp>
        <p:nvSpPr>
          <p:cNvPr id="8" name="Metin kutusu 7"/>
          <p:cNvSpPr txBox="1"/>
          <p:nvPr/>
        </p:nvSpPr>
        <p:spPr>
          <a:xfrm>
            <a:off x="376924" y="476672"/>
            <a:ext cx="8371540" cy="923330"/>
          </a:xfrm>
          <a:prstGeom prst="rect">
            <a:avLst/>
          </a:prstGeom>
          <a:noFill/>
        </p:spPr>
        <p:txBody>
          <a:bodyPr wrap="square" rtlCol="0">
            <a:spAutoFit/>
          </a:bodyPr>
          <a:lstStyle/>
          <a:p>
            <a:pPr marL="285750" indent="-285750" algn="just">
              <a:buFont typeface="Arial" pitchFamily="34" charset="0"/>
              <a:buChar char="•"/>
            </a:pPr>
            <a:r>
              <a:rPr lang="tr-TR" dirty="0"/>
              <a:t>Ayrıca asit yağmurlarının mermer, kumtaşı ve kireç taşından yapılmış tarihi eserlere de zarar verdiği bilinmektedir. Asitli yağışlar dünya kültürel mirası içerisinde yer alan antik kentlerin mermer sütunlarını ve heykelleri de tehdit etmektedir.</a:t>
            </a:r>
            <a:endParaRPr lang="tr-TR" dirty="0">
              <a:latin typeface="Times New Roman" pitchFamily="18" charset="0"/>
              <a:cs typeface="Times New Roman" pitchFamily="18" charset="0"/>
            </a:endParaRPr>
          </a:p>
        </p:txBody>
      </p:sp>
      <p:pic>
        <p:nvPicPr>
          <p:cNvPr id="3075" name="Picture 3" descr="C:\Users\Merve\Desktop\asit-yağmuru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495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419872" y="4797152"/>
            <a:ext cx="6012160" cy="1368152"/>
          </a:xfrm>
        </p:spPr>
        <p:txBody>
          <a:bodyPr>
            <a:normAutofit fontScale="90000"/>
          </a:bodyPr>
          <a:lstStyle/>
          <a:p>
            <a:r>
              <a:rPr lang="tr-TR" b="1" dirty="0"/>
              <a:t>HAVA KİRLİLİĞİ ve SAĞLIĞIMIZ</a:t>
            </a:r>
          </a:p>
        </p:txBody>
      </p:sp>
    </p:spTree>
    <p:extLst>
      <p:ext uri="{BB962C8B-B14F-4D97-AF65-F5344CB8AC3E}">
        <p14:creationId xmlns:p14="http://schemas.microsoft.com/office/powerpoint/2010/main" val="2060317382"/>
      </p:ext>
    </p:extLst>
  </p:cSld>
  <p:clrMapOvr>
    <a:masterClrMapping/>
  </p:clrMapOvr>
  <p:transition spd="med">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908720"/>
            <a:ext cx="8229600" cy="4525963"/>
          </a:xfrm>
        </p:spPr>
        <p:txBody>
          <a:bodyPr>
            <a:normAutofit/>
          </a:bodyPr>
          <a:lstStyle/>
          <a:p>
            <a:pPr>
              <a:buNone/>
            </a:pPr>
            <a:r>
              <a:rPr lang="tr-TR" sz="2400" b="1" dirty="0">
                <a:solidFill>
                  <a:srgbClr val="FF0000"/>
                </a:solidFill>
              </a:rPr>
              <a:t>      </a:t>
            </a:r>
          </a:p>
          <a:p>
            <a:pPr>
              <a:buNone/>
            </a:pPr>
            <a:r>
              <a:rPr lang="tr-TR" sz="2400" b="1" dirty="0">
                <a:solidFill>
                  <a:srgbClr val="FF0000"/>
                </a:solidFill>
              </a:rPr>
              <a:t>      Yetişkin bir insan günde ortalama 20 m3 hava solur.</a:t>
            </a:r>
          </a:p>
          <a:p>
            <a:pPr>
              <a:buNone/>
            </a:pPr>
            <a:r>
              <a:rPr lang="tr-TR" sz="2400" b="1" dirty="0">
                <a:solidFill>
                  <a:srgbClr val="FF0000"/>
                </a:solidFill>
              </a:rPr>
              <a:t>      Çocuklar ise yetişkinlere göre %50 daha fazla hava solumaktadırlar.</a:t>
            </a:r>
          </a:p>
          <a:p>
            <a:pPr>
              <a:buNone/>
            </a:pPr>
            <a:r>
              <a:rPr lang="tr-TR" sz="2400" b="1" dirty="0">
                <a:solidFill>
                  <a:srgbClr val="FF0000"/>
                </a:solidFill>
              </a:rPr>
              <a:t>      Bu yüzden solunan havanın temiz veya kirli olması insan sağlığı için oldukça önemlidir.</a:t>
            </a:r>
          </a:p>
          <a:p>
            <a:pPr>
              <a:buNone/>
            </a:pPr>
            <a:r>
              <a:rPr lang="tr-TR" sz="2400" b="1" dirty="0">
                <a:solidFill>
                  <a:srgbClr val="FF0000"/>
                </a:solidFill>
              </a:rPr>
              <a:t>      Dünyada her yıl 3 milyon insan hava kirliliğinden ölmektedir. Bu, dünyadaki toplam ölümün (ortalama 55 milyon) %5 </a:t>
            </a:r>
            <a:r>
              <a:rPr lang="tr-TR" sz="2400" b="1" dirty="0" err="1">
                <a:solidFill>
                  <a:srgbClr val="FF0000"/>
                </a:solidFill>
              </a:rPr>
              <a:t>idir</a:t>
            </a:r>
            <a:r>
              <a:rPr lang="tr-TR" sz="2400" b="1" dirty="0">
                <a:solidFill>
                  <a:srgbClr val="FF0000"/>
                </a:solidFill>
              </a:rPr>
              <a:t>. Bu ölümlerin %90 ı gelişmekte olan ülkelerde görülmektedir.</a:t>
            </a:r>
          </a:p>
        </p:txBody>
      </p:sp>
    </p:spTree>
    <p:extLst>
      <p:ext uri="{BB962C8B-B14F-4D97-AF65-F5344CB8AC3E}">
        <p14:creationId xmlns:p14="http://schemas.microsoft.com/office/powerpoint/2010/main" val="2421451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Users\BesraKeskin\Desktop\5.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693124048"/>
      </p:ext>
    </p:extLst>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p>
        </p:txBody>
      </p:sp>
      <p:sp>
        <p:nvSpPr>
          <p:cNvPr id="3" name="2 İçerik Yer Tutucusu"/>
          <p:cNvSpPr>
            <a:spLocks noGrp="1"/>
          </p:cNvSpPr>
          <p:nvPr>
            <p:ph idx="1"/>
          </p:nvPr>
        </p:nvSpPr>
        <p:spPr>
          <a:xfrm>
            <a:off x="467544" y="908720"/>
            <a:ext cx="8229600" cy="4525963"/>
          </a:xfrm>
        </p:spPr>
        <p:txBody>
          <a:bodyPr>
            <a:normAutofit/>
          </a:bodyPr>
          <a:lstStyle/>
          <a:p>
            <a:pPr>
              <a:buNone/>
            </a:pPr>
            <a:r>
              <a:rPr lang="tr-TR" sz="2400" dirty="0">
                <a:solidFill>
                  <a:srgbClr val="FF0000"/>
                </a:solidFill>
              </a:rPr>
              <a:t>      </a:t>
            </a:r>
          </a:p>
          <a:p>
            <a:pPr>
              <a:buNone/>
            </a:pPr>
            <a:endParaRPr lang="tr-TR" sz="2400" dirty="0">
              <a:solidFill>
                <a:srgbClr val="FF0000"/>
              </a:solidFill>
            </a:endParaRPr>
          </a:p>
          <a:p>
            <a:pPr>
              <a:buNone/>
            </a:pPr>
            <a:r>
              <a:rPr lang="tr-TR" sz="2400" dirty="0">
                <a:solidFill>
                  <a:srgbClr val="FF0000"/>
                </a:solidFill>
              </a:rPr>
              <a:t>     </a:t>
            </a:r>
          </a:p>
          <a:p>
            <a:pPr>
              <a:buNone/>
            </a:pPr>
            <a:endParaRPr lang="tr-TR" sz="2400" dirty="0">
              <a:solidFill>
                <a:srgbClr val="FF0000"/>
              </a:solidFill>
            </a:endParaRPr>
          </a:p>
          <a:p>
            <a:pPr>
              <a:buNone/>
            </a:pPr>
            <a:r>
              <a:rPr lang="tr-TR" sz="2400" dirty="0">
                <a:solidFill>
                  <a:srgbClr val="FF0000"/>
                </a:solidFill>
              </a:rPr>
              <a:t>      </a:t>
            </a:r>
            <a:r>
              <a:rPr lang="tr-TR" sz="2400" b="1" dirty="0">
                <a:solidFill>
                  <a:srgbClr val="FF0000"/>
                </a:solidFill>
              </a:rPr>
              <a:t>Dünya Sağlık Örgütü’ nün (WHO) raporuna göre hava kirliliği enfeksiyon, akciğer kanseri ve kalp rahatsızlıkları gibi birçok problemi yanında getiriyor. </a:t>
            </a:r>
          </a:p>
        </p:txBody>
      </p:sp>
    </p:spTree>
    <p:extLst>
      <p:ext uri="{BB962C8B-B14F-4D97-AF65-F5344CB8AC3E}">
        <p14:creationId xmlns:p14="http://schemas.microsoft.com/office/powerpoint/2010/main" val="2734485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endParaRPr lang="tr-TR" dirty="0"/>
          </a:p>
          <a:p>
            <a:pPr>
              <a:buNone/>
            </a:pPr>
            <a:endParaRPr lang="tr-TR" dirty="0"/>
          </a:p>
          <a:p>
            <a:pPr algn="ctr">
              <a:buNone/>
            </a:pPr>
            <a:r>
              <a:rPr lang="tr-TR" sz="4000" b="1" u="sng" dirty="0">
                <a:latin typeface="Comic Sans MS" pitchFamily="66" charset="0"/>
              </a:rPr>
              <a:t>HAVA KİRLETİCİLERİ VE </a:t>
            </a:r>
          </a:p>
          <a:p>
            <a:pPr algn="ctr">
              <a:buNone/>
            </a:pPr>
            <a:r>
              <a:rPr lang="tr-TR" sz="4000" b="1" u="sng" dirty="0">
                <a:latin typeface="Comic Sans MS" pitchFamily="66" charset="0"/>
              </a:rPr>
              <a:t>ETKİLERİ</a:t>
            </a:r>
          </a:p>
          <a:p>
            <a:pPr>
              <a:buNone/>
            </a:pPr>
            <a:endParaRPr lang="tr-TR" dirty="0"/>
          </a:p>
        </p:txBody>
      </p:sp>
    </p:spTree>
    <p:extLst>
      <p:ext uri="{BB962C8B-B14F-4D97-AF65-F5344CB8AC3E}">
        <p14:creationId xmlns:p14="http://schemas.microsoft.com/office/powerpoint/2010/main" val="4095223152"/>
      </p:ext>
    </p:extLst>
  </p:cSld>
  <p:clrMapOvr>
    <a:masterClrMapping/>
  </p:clrMapOvr>
  <p:transition spd="med">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0000" lnSpcReduction="20000"/>
          </a:bodyPr>
          <a:lstStyle/>
          <a:p>
            <a:pPr fontAlgn="base"/>
            <a:r>
              <a:rPr lang="tr-TR" sz="3400" b="1" dirty="0"/>
              <a:t>KARBON MONOKSİT ( CO )</a:t>
            </a:r>
            <a:br>
              <a:rPr lang="tr-TR" dirty="0"/>
            </a:br>
            <a:r>
              <a:rPr lang="tr-TR" b="1" dirty="0">
                <a:solidFill>
                  <a:srgbClr val="FF0000"/>
                </a:solidFill>
              </a:rPr>
              <a:t>Karbon monoksitin oksijen taşıma kapasitesini azaltması sonucunda kandaki oksijen yetersizliği nedeniyle kan damarlarının çeperleri, beyin kalp gibi hassas organ ve dokularda fonksiyon bozuklukları meydana gelir.</a:t>
            </a:r>
          </a:p>
          <a:p>
            <a:pPr fontAlgn="base"/>
            <a:r>
              <a:rPr lang="tr-TR" sz="3400" b="1" dirty="0"/>
              <a:t>Kükürt Oksitler ( SOX )</a:t>
            </a:r>
            <a:br>
              <a:rPr lang="tr-TR" dirty="0"/>
            </a:br>
            <a:r>
              <a:rPr lang="tr-TR" b="1" dirty="0">
                <a:solidFill>
                  <a:srgbClr val="FF0000"/>
                </a:solidFill>
              </a:rPr>
              <a:t>Hava kirletici emisyonların en yaygın olanı </a:t>
            </a:r>
            <a:r>
              <a:rPr lang="tr-TR" b="1" dirty="0" err="1">
                <a:solidFill>
                  <a:srgbClr val="FF0000"/>
                </a:solidFill>
              </a:rPr>
              <a:t>kükürtdioksit</a:t>
            </a:r>
            <a:r>
              <a:rPr lang="tr-TR" b="1" dirty="0">
                <a:solidFill>
                  <a:srgbClr val="FF0000"/>
                </a:solidFill>
              </a:rPr>
              <a:t> (SO2) </a:t>
            </a:r>
            <a:r>
              <a:rPr lang="tr-TR" b="1" dirty="0" err="1">
                <a:solidFill>
                  <a:srgbClr val="FF0000"/>
                </a:solidFill>
              </a:rPr>
              <a:t>dir</a:t>
            </a:r>
            <a:r>
              <a:rPr lang="tr-TR" b="1" dirty="0">
                <a:solidFill>
                  <a:srgbClr val="FF0000"/>
                </a:solidFill>
              </a:rPr>
              <a:t>. Her yıl tonlarca SO2 çeşitli kaynaklardan yayınlanarak, atmosfere karışmaktadır.Kükürt dioksit ve atmosferdeki ürünleri </a:t>
            </a:r>
            <a:r>
              <a:rPr lang="tr-TR" b="1" dirty="0" err="1">
                <a:solidFill>
                  <a:srgbClr val="FF0000"/>
                </a:solidFill>
              </a:rPr>
              <a:t>irritan</a:t>
            </a:r>
            <a:r>
              <a:rPr lang="tr-TR" b="1" dirty="0">
                <a:solidFill>
                  <a:srgbClr val="FF0000"/>
                </a:solidFill>
              </a:rPr>
              <a:t> etki gösterirler. Solunan yüksek konsantrasyondaki kükürt dioksitin %95’i üst solunum yollarından </a:t>
            </a:r>
            <a:r>
              <a:rPr lang="tr-TR" b="1" dirty="0" err="1">
                <a:solidFill>
                  <a:srgbClr val="FF0000"/>
                </a:solidFill>
              </a:rPr>
              <a:t>absorbe</a:t>
            </a:r>
            <a:r>
              <a:rPr lang="tr-TR" b="1" dirty="0">
                <a:solidFill>
                  <a:srgbClr val="FF0000"/>
                </a:solidFill>
              </a:rPr>
              <a:t> olur. Bunun sonucu olarak, bronşit, </a:t>
            </a:r>
            <a:r>
              <a:rPr lang="tr-TR" b="1" dirty="0" err="1">
                <a:solidFill>
                  <a:srgbClr val="FF0000"/>
                </a:solidFill>
              </a:rPr>
              <a:t>anfizem</a:t>
            </a:r>
            <a:r>
              <a:rPr lang="tr-TR" b="1" dirty="0">
                <a:solidFill>
                  <a:srgbClr val="FF0000"/>
                </a:solidFill>
              </a:rPr>
              <a:t> ve diğer akciğer hastalık semptomları meydana gelir.</a:t>
            </a:r>
          </a:p>
          <a:p>
            <a:endParaRPr lang="tr-TR" dirty="0"/>
          </a:p>
        </p:txBody>
      </p:sp>
    </p:spTree>
    <p:extLst>
      <p:ext uri="{BB962C8B-B14F-4D97-AF65-F5344CB8AC3E}">
        <p14:creationId xmlns:p14="http://schemas.microsoft.com/office/powerpoint/2010/main" val="1960762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55000" lnSpcReduction="20000"/>
          </a:bodyPr>
          <a:lstStyle/>
          <a:p>
            <a:pPr fontAlgn="base"/>
            <a:r>
              <a:rPr lang="tr-TR" sz="3800" b="1" dirty="0"/>
              <a:t>Azot Oksitler (NOX)</a:t>
            </a:r>
          </a:p>
          <a:p>
            <a:pPr fontAlgn="base">
              <a:buNone/>
            </a:pPr>
            <a:r>
              <a:rPr lang="tr-TR" sz="3500" b="1" dirty="0">
                <a:solidFill>
                  <a:srgbClr val="FF0000"/>
                </a:solidFill>
              </a:rPr>
              <a:t>     </a:t>
            </a:r>
            <a:r>
              <a:rPr lang="tr-TR" sz="3500" b="1" dirty="0" err="1">
                <a:solidFill>
                  <a:srgbClr val="FF0000"/>
                </a:solidFill>
              </a:rPr>
              <a:t>NOx</a:t>
            </a:r>
            <a:r>
              <a:rPr lang="tr-TR" sz="3500" b="1" dirty="0">
                <a:solidFill>
                  <a:srgbClr val="FF0000"/>
                </a:solidFill>
              </a:rPr>
              <a:t>’ in atmosferdeki bulunuşu yaklaşık olarak yarı yarıya taşıt </a:t>
            </a:r>
            <a:r>
              <a:rPr lang="tr-TR" sz="3500" b="1" dirty="0" err="1">
                <a:solidFill>
                  <a:srgbClr val="FF0000"/>
                </a:solidFill>
              </a:rPr>
              <a:t>egzosu</a:t>
            </a:r>
            <a:r>
              <a:rPr lang="tr-TR" sz="3500" b="1" dirty="0">
                <a:solidFill>
                  <a:srgbClr val="FF0000"/>
                </a:solidFill>
              </a:rPr>
              <a:t> ve sabit yakma tesislerinden dolayıdır. Azot dioksitin sağlık üzerine etkileri; çeşitli kesimlerdeki bireylere değişik konsantrasyonlar uygulanması ile </a:t>
            </a:r>
            <a:r>
              <a:rPr lang="tr-TR" sz="3500" b="1" dirty="0" err="1">
                <a:solidFill>
                  <a:srgbClr val="FF0000"/>
                </a:solidFill>
              </a:rPr>
              <a:t>tesbit</a:t>
            </a:r>
            <a:r>
              <a:rPr lang="tr-TR" sz="3500" b="1" dirty="0">
                <a:solidFill>
                  <a:srgbClr val="FF0000"/>
                </a:solidFill>
              </a:rPr>
              <a:t> edilmiştir. 3000-9400 </a:t>
            </a:r>
            <a:r>
              <a:rPr lang="tr-TR" sz="3500" b="1" dirty="0" err="1">
                <a:solidFill>
                  <a:srgbClr val="FF0000"/>
                </a:solidFill>
              </a:rPr>
              <a:t>μg</a:t>
            </a:r>
            <a:r>
              <a:rPr lang="tr-TR" sz="3500" b="1" dirty="0">
                <a:solidFill>
                  <a:srgbClr val="FF0000"/>
                </a:solidFill>
              </a:rPr>
              <a:t>/m3 konsantrasyonlarına 10-15 dakika süre ile </a:t>
            </a:r>
            <a:r>
              <a:rPr lang="tr-TR" sz="3500" b="1" dirty="0" err="1">
                <a:solidFill>
                  <a:srgbClr val="FF0000"/>
                </a:solidFill>
              </a:rPr>
              <a:t>maruziyet</a:t>
            </a:r>
            <a:r>
              <a:rPr lang="tr-TR" sz="3500" b="1" dirty="0">
                <a:solidFill>
                  <a:srgbClr val="FF0000"/>
                </a:solidFill>
              </a:rPr>
              <a:t> sonucunda; normal ve bronşitli kişilerde akciğer fonksiyon değişimleri gözlenmiştir.</a:t>
            </a:r>
          </a:p>
          <a:p>
            <a:pPr>
              <a:buNone/>
            </a:pPr>
            <a:r>
              <a:rPr lang="tr-TR" sz="3500" b="1" dirty="0">
                <a:solidFill>
                  <a:srgbClr val="FF0000"/>
                </a:solidFill>
              </a:rPr>
              <a:t>     Azot dioksit </a:t>
            </a:r>
            <a:r>
              <a:rPr lang="tr-TR" sz="3500" b="1" dirty="0" err="1">
                <a:solidFill>
                  <a:srgbClr val="FF0000"/>
                </a:solidFill>
              </a:rPr>
              <a:t>maruziyeti</a:t>
            </a:r>
            <a:r>
              <a:rPr lang="tr-TR" sz="3500" b="1" dirty="0">
                <a:solidFill>
                  <a:srgbClr val="FF0000"/>
                </a:solidFill>
              </a:rPr>
              <a:t> sonucunda oluşan şikayetler; normal ve sağlıklı kişilerde 1880 </a:t>
            </a:r>
            <a:r>
              <a:rPr lang="tr-TR" sz="3500" b="1" dirty="0" err="1">
                <a:solidFill>
                  <a:srgbClr val="FF0000"/>
                </a:solidFill>
              </a:rPr>
              <a:t>μg</a:t>
            </a:r>
            <a:r>
              <a:rPr lang="tr-TR" sz="3500" b="1" dirty="0">
                <a:solidFill>
                  <a:srgbClr val="FF0000"/>
                </a:solidFill>
              </a:rPr>
              <a:t>/m3 konsantrasyonundan itibaren başlarken, astımlı kişilerde aynı şikayetler 940 </a:t>
            </a:r>
            <a:r>
              <a:rPr lang="tr-TR" sz="3500" b="1" dirty="0" err="1">
                <a:solidFill>
                  <a:srgbClr val="FF0000"/>
                </a:solidFill>
              </a:rPr>
              <a:t>μg</a:t>
            </a:r>
            <a:r>
              <a:rPr lang="tr-TR" sz="3500" b="1" dirty="0">
                <a:solidFill>
                  <a:srgbClr val="FF0000"/>
                </a:solidFill>
              </a:rPr>
              <a:t>/m3 konsantrasyon seviyesinden itibaren başlamaktadır. Azot dioksitin bulunduğu ortamlarda diğer kirleticilerin ve özellikle ozonun bulunması durumunda, bu kirleticiler arasında oluşan reaksiyonlar nedeniyle insan sağlığında olumsuz etkileşimlerin arttığı belirlenmiştir.</a:t>
            </a:r>
          </a:p>
          <a:p>
            <a:endParaRPr lang="tr-TR" dirty="0"/>
          </a:p>
        </p:txBody>
      </p:sp>
    </p:spTree>
    <p:extLst>
      <p:ext uri="{BB962C8B-B14F-4D97-AF65-F5344CB8AC3E}">
        <p14:creationId xmlns:p14="http://schemas.microsoft.com/office/powerpoint/2010/main" val="2971048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0000" lnSpcReduction="20000"/>
          </a:bodyPr>
          <a:lstStyle/>
          <a:p>
            <a:r>
              <a:rPr lang="tr-TR" sz="3400" b="1" dirty="0"/>
              <a:t>Uçucu Organik Karbon ( VOC )</a:t>
            </a:r>
            <a:br>
              <a:rPr lang="tr-TR" dirty="0"/>
            </a:br>
            <a:r>
              <a:rPr lang="tr-TR" b="1" dirty="0">
                <a:solidFill>
                  <a:srgbClr val="FF0000"/>
                </a:solidFill>
              </a:rPr>
              <a:t>Uçucu organik bileşiklere </a:t>
            </a:r>
            <a:r>
              <a:rPr lang="tr-TR" b="1" dirty="0" err="1">
                <a:solidFill>
                  <a:srgbClr val="FF0000"/>
                </a:solidFill>
              </a:rPr>
              <a:t>maruziyet</a:t>
            </a:r>
            <a:r>
              <a:rPr lang="tr-TR" b="1" dirty="0">
                <a:solidFill>
                  <a:srgbClr val="FF0000"/>
                </a:solidFill>
              </a:rPr>
              <a:t> akut ve kronik sağlık etkileri oluşturur. Düşük dozlardaki </a:t>
            </a:r>
            <a:r>
              <a:rPr lang="tr-TR" b="1" dirty="0" err="1">
                <a:solidFill>
                  <a:srgbClr val="FF0000"/>
                </a:solidFill>
              </a:rPr>
              <a:t>UOB’ler</a:t>
            </a:r>
            <a:r>
              <a:rPr lang="tr-TR" b="1" dirty="0">
                <a:solidFill>
                  <a:srgbClr val="FF0000"/>
                </a:solidFill>
              </a:rPr>
              <a:t>, astıma ve diğer bazı solunum yolu hastalıklarına sebep olur. </a:t>
            </a:r>
            <a:r>
              <a:rPr lang="tr-TR" b="1" dirty="0" err="1">
                <a:solidFill>
                  <a:srgbClr val="FF0000"/>
                </a:solidFill>
              </a:rPr>
              <a:t>UOB’ler</a:t>
            </a:r>
            <a:r>
              <a:rPr lang="tr-TR" b="1" dirty="0">
                <a:solidFill>
                  <a:srgbClr val="FF0000"/>
                </a:solidFill>
              </a:rPr>
              <a:t> yüksek konsantrasyonlarda, merkezi sinir sistemi üzerinde narkotik etki yaparlar Bazı </a:t>
            </a:r>
            <a:r>
              <a:rPr lang="tr-TR" b="1" dirty="0" err="1">
                <a:solidFill>
                  <a:srgbClr val="FF0000"/>
                </a:solidFill>
              </a:rPr>
              <a:t>UOB’ler</a:t>
            </a:r>
            <a:r>
              <a:rPr lang="tr-TR" b="1" dirty="0">
                <a:solidFill>
                  <a:srgbClr val="FF0000"/>
                </a:solidFill>
              </a:rPr>
              <a:t> ekstrem konsantrasyonlara ulaştıklarında sinir sistemine ait fonksiyonlarda bozulmalara neden olurlar. </a:t>
            </a:r>
            <a:r>
              <a:rPr lang="tr-TR" b="1" dirty="0" err="1">
                <a:solidFill>
                  <a:srgbClr val="FF0000"/>
                </a:solidFill>
              </a:rPr>
              <a:t>Toksik</a:t>
            </a:r>
            <a:r>
              <a:rPr lang="tr-TR" b="1" dirty="0">
                <a:solidFill>
                  <a:srgbClr val="FF0000"/>
                </a:solidFill>
              </a:rPr>
              <a:t> özellik taşıyan bu bileşikler solunum yolu hastalıklarına sebep oldukları gibi, yüksek konsantrasyonlarda sinir sisteminde tahribata yol açmaktadır. EPA tarafından yapılan sınıflandırmada benzen kanserojen madde olarak değerlendirilirken karbon </a:t>
            </a:r>
            <a:r>
              <a:rPr lang="tr-TR" b="1" dirty="0" err="1">
                <a:solidFill>
                  <a:srgbClr val="FF0000"/>
                </a:solidFill>
              </a:rPr>
              <a:t>tetraklorür</a:t>
            </a:r>
            <a:r>
              <a:rPr lang="tr-TR" b="1" dirty="0">
                <a:solidFill>
                  <a:srgbClr val="FF0000"/>
                </a:solidFill>
              </a:rPr>
              <a:t>, kloroform, </a:t>
            </a:r>
            <a:r>
              <a:rPr lang="tr-TR" b="1" dirty="0" err="1">
                <a:solidFill>
                  <a:srgbClr val="FF0000"/>
                </a:solidFill>
              </a:rPr>
              <a:t>vinil</a:t>
            </a:r>
            <a:r>
              <a:rPr lang="tr-TR" b="1" dirty="0">
                <a:solidFill>
                  <a:srgbClr val="FF0000"/>
                </a:solidFill>
              </a:rPr>
              <a:t> klorür, etilen </a:t>
            </a:r>
            <a:r>
              <a:rPr lang="tr-TR" b="1" dirty="0" err="1">
                <a:solidFill>
                  <a:srgbClr val="FF0000"/>
                </a:solidFill>
              </a:rPr>
              <a:t>dibromür</a:t>
            </a:r>
            <a:r>
              <a:rPr lang="tr-TR" b="1" dirty="0">
                <a:solidFill>
                  <a:srgbClr val="FF0000"/>
                </a:solidFill>
              </a:rPr>
              <a:t> kansere sebep olma riski taşıyan maddeler olarak sınıflandırılmıştır.</a:t>
            </a:r>
          </a:p>
          <a:p>
            <a:endParaRPr lang="tr-TR" dirty="0"/>
          </a:p>
        </p:txBody>
      </p:sp>
    </p:spTree>
    <p:extLst>
      <p:ext uri="{BB962C8B-B14F-4D97-AF65-F5344CB8AC3E}">
        <p14:creationId xmlns:p14="http://schemas.microsoft.com/office/powerpoint/2010/main" val="3532659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esraKeskin\Desktop\t.jpg"/>
          <p:cNvPicPr>
            <a:picLocks noGrp="1" noChangeAspect="1" noChangeArrowheads="1"/>
          </p:cNvPicPr>
          <p:nvPr>
            <p:ph idx="1"/>
          </p:nvPr>
        </p:nvPicPr>
        <p:blipFill>
          <a:blip r:embed="rId2" cstate="print"/>
          <a:srcRect/>
          <a:stretch>
            <a:fillRect/>
          </a:stretch>
        </p:blipFill>
        <p:spPr bwMode="auto">
          <a:xfrm>
            <a:off x="755576" y="476672"/>
            <a:ext cx="7488831" cy="5616624"/>
          </a:xfrm>
          <a:prstGeom prst="rect">
            <a:avLst/>
          </a:prstGeom>
          <a:noFill/>
        </p:spPr>
      </p:pic>
    </p:spTree>
    <p:extLst>
      <p:ext uri="{BB962C8B-B14F-4D97-AF65-F5344CB8AC3E}">
        <p14:creationId xmlns:p14="http://schemas.microsoft.com/office/powerpoint/2010/main" val="463604087"/>
      </p:ext>
    </p:extLst>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03627"/>
            <a:ext cx="8229600" cy="1143000"/>
          </a:xfrm>
        </p:spPr>
        <p:txBody>
          <a:bodyPr/>
          <a:lstStyle/>
          <a:p>
            <a:endParaRPr lang="tr-TR" dirty="0"/>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 y="5471"/>
            <a:ext cx="9144000" cy="6881517"/>
          </a:xfrm>
        </p:spPr>
      </p:pic>
      <p:sp>
        <p:nvSpPr>
          <p:cNvPr id="3" name="Metin kutusu 2"/>
          <p:cNvSpPr txBox="1"/>
          <p:nvPr/>
        </p:nvSpPr>
        <p:spPr>
          <a:xfrm>
            <a:off x="376924" y="505661"/>
            <a:ext cx="8352928" cy="5909310"/>
          </a:xfrm>
          <a:prstGeom prst="rect">
            <a:avLst/>
          </a:prstGeom>
          <a:noFill/>
        </p:spPr>
        <p:txBody>
          <a:bodyPr wrap="square" rtlCol="0">
            <a:spAutoFit/>
          </a:bodyPr>
          <a:lstStyle/>
          <a:p>
            <a:pPr algn="ctr"/>
            <a:r>
              <a:rPr lang="tr-TR" sz="3600" b="1" dirty="0">
                <a:solidFill>
                  <a:srgbClr val="C00000"/>
                </a:solidFill>
                <a:latin typeface="Times New Roman" pitchFamily="18" charset="0"/>
                <a:cs typeface="Times New Roman" pitchFamily="18" charset="0"/>
              </a:rPr>
              <a:t>HAVA NEDİR ?</a:t>
            </a:r>
          </a:p>
          <a:p>
            <a:pPr algn="just"/>
            <a:endParaRPr lang="tr-TR" b="1" dirty="0">
              <a:solidFill>
                <a:srgbClr val="C00000"/>
              </a:solidFill>
              <a:latin typeface="Times New Roman" pitchFamily="18" charset="0"/>
              <a:cs typeface="Times New Roman" pitchFamily="18" charset="0"/>
            </a:endParaRPr>
          </a:p>
          <a:p>
            <a:pPr algn="just"/>
            <a:r>
              <a:rPr lang="tr-TR" dirty="0">
                <a:latin typeface="Times New Roman" pitchFamily="18" charset="0"/>
                <a:cs typeface="Times New Roman" pitchFamily="18" charset="0"/>
              </a:rPr>
              <a:t>Dünyayı çevreleyen, çoğunluğu azot ve oksijenden oluşan, renksiz ve kokusuz gaz kütlesidir. Yer küreyi saran gaz kütlesine atmosfer adı verilmektedir. Atmosferdeki hava tabakasının kalınlığı 150 km'dir. Bunun sadece 12km'si canlıların yaşamasına elverişlidir. </a:t>
            </a: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444408489"/>
              </p:ext>
            </p:extLst>
          </p:nvPr>
        </p:nvGraphicFramePr>
        <p:xfrm>
          <a:off x="376924" y="2881926"/>
          <a:ext cx="8352928" cy="1944214"/>
        </p:xfrm>
        <a:graphic>
          <a:graphicData uri="http://schemas.openxmlformats.org/drawingml/2006/table">
            <a:tbl>
              <a:tblPr firstRow="1" bandRow="1">
                <a:tableStyleId>{2D5ABB26-0587-4C30-8999-92F81FD0307C}</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376506">
                <a:tc>
                  <a:txBody>
                    <a:bodyPr/>
                    <a:lstStyle/>
                    <a:p>
                      <a:pPr algn="ctr"/>
                      <a:r>
                        <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GAZ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00"/>
                    </a:solidFill>
                  </a:tcPr>
                </a:tc>
                <a:tc>
                  <a:txBody>
                    <a:bodyPr/>
                    <a:lstStyle/>
                    <a:p>
                      <a:pPr algn="ctr"/>
                      <a:r>
                        <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ORAN</a:t>
                      </a:r>
                      <a:r>
                        <a:rPr lang="tr-TR" b="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00"/>
                    </a:solidFill>
                  </a:tcPr>
                </a:tc>
                <a:extLst>
                  <a:ext uri="{0D108BD9-81ED-4DB2-BD59-A6C34878D82A}">
                    <a16:rowId xmlns:a16="http://schemas.microsoft.com/office/drawing/2014/main" val="10000"/>
                  </a:ext>
                </a:extLst>
              </a:tr>
              <a:tr h="381734">
                <a:tc>
                  <a:txBody>
                    <a:bodyPr/>
                    <a:lstStyle/>
                    <a:p>
                      <a:pPr algn="l"/>
                      <a:r>
                        <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AZOT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78.084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2506">
                <a:tc>
                  <a:txBody>
                    <a:bodyPr/>
                    <a:lstStyle/>
                    <a:p>
                      <a:pPr algn="l"/>
                      <a:r>
                        <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OKSİJEN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20.946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1734">
                <a:tc>
                  <a:txBody>
                    <a:bodyPr/>
                    <a:lstStyle/>
                    <a:p>
                      <a:pPr algn="l"/>
                      <a:r>
                        <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ARGON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0.930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1734">
                <a:tc>
                  <a:txBody>
                    <a:bodyPr/>
                    <a:lstStyle/>
                    <a:p>
                      <a:pPr algn="l"/>
                      <a:r>
                        <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KARBONDİOKSİT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0.034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0189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normAutofit fontScale="32500" lnSpcReduction="20000"/>
          </a:bodyPr>
          <a:lstStyle/>
          <a:p>
            <a:pPr fontAlgn="base"/>
            <a:endParaRPr lang="tr-TR" sz="7400" b="1" dirty="0"/>
          </a:p>
          <a:p>
            <a:pPr fontAlgn="base"/>
            <a:endParaRPr lang="tr-TR" sz="7400" b="1" dirty="0"/>
          </a:p>
          <a:p>
            <a:pPr fontAlgn="base"/>
            <a:r>
              <a:rPr lang="tr-TR" sz="7400" b="1" dirty="0"/>
              <a:t>PARTİKÜL MADDELER ( PM)</a:t>
            </a:r>
            <a:br>
              <a:rPr lang="tr-TR" dirty="0"/>
            </a:br>
            <a:r>
              <a:rPr lang="tr-TR" sz="6800" b="1" dirty="0">
                <a:solidFill>
                  <a:srgbClr val="FF0000"/>
                </a:solidFill>
              </a:rPr>
              <a:t>Soluduğumuz havada bulunan çapı 10 mikrondan küçük partiküller solunum yollarımızdan rahatça girerek çeşitli zararlara sebep olurlar. Özellikle 2.5 mikrondan daha küçük </a:t>
            </a:r>
            <a:r>
              <a:rPr lang="tr-TR" sz="6800" b="1" dirty="0" err="1">
                <a:solidFill>
                  <a:srgbClr val="FF0000"/>
                </a:solidFill>
              </a:rPr>
              <a:t>PM’ler</a:t>
            </a:r>
            <a:r>
              <a:rPr lang="tr-TR" sz="6800" b="1" dirty="0">
                <a:solidFill>
                  <a:srgbClr val="FF0000"/>
                </a:solidFill>
              </a:rPr>
              <a:t> akciğerlerin derinine kadar nüfuz edebildiklerinden ciddi sağlık sorunlarına neden olabilir. Astım gibi mevcut sağlık problemlerini şiddetlendirebilecekleri gibi kalp ve solunum hastalıklarında da çeşitli zararlı etkiler gösterebilmektedirler. Sigara dumanında bulunan çeşitli maddelerin ve asbestin kansere sebep olduğu herkes tarafından bilinmektedir.</a:t>
            </a:r>
          </a:p>
          <a:p>
            <a:pPr fontAlgn="base"/>
            <a:endParaRPr lang="tr-TR" sz="6800" b="1" dirty="0">
              <a:solidFill>
                <a:srgbClr val="FF0000"/>
              </a:solidFill>
            </a:endParaRPr>
          </a:p>
          <a:p>
            <a:pPr fontAlgn="base">
              <a:buNone/>
            </a:pPr>
            <a:r>
              <a:rPr lang="tr-TR" sz="6800" b="1" dirty="0">
                <a:solidFill>
                  <a:srgbClr val="FF0000"/>
                </a:solidFill>
              </a:rPr>
              <a:t>     Soluduğumuz havadan her nefeste vücudumuza binlerce partikül girmiş olur. Burun ve sinüsler havayı filtrelemeye yardımcı olurlar. Ağızla alınan nefeste akciğere ulaşan partikül artar. </a:t>
            </a:r>
          </a:p>
          <a:p>
            <a:endParaRPr lang="tr-TR" sz="6800" b="1" dirty="0">
              <a:solidFill>
                <a:srgbClr val="FF0000"/>
              </a:solidFill>
            </a:endParaRPr>
          </a:p>
          <a:p>
            <a:endParaRPr lang="tr-TR" dirty="0"/>
          </a:p>
        </p:txBody>
      </p:sp>
    </p:spTree>
    <p:extLst>
      <p:ext uri="{BB962C8B-B14F-4D97-AF65-F5344CB8AC3E}">
        <p14:creationId xmlns:p14="http://schemas.microsoft.com/office/powerpoint/2010/main" val="3298064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kciğer3.jpg"/>
          <p:cNvPicPr>
            <a:picLocks noGrp="1" noChangeAspect="1"/>
          </p:cNvPicPr>
          <p:nvPr>
            <p:ph idx="1"/>
          </p:nvPr>
        </p:nvPicPr>
        <p:blipFill>
          <a:blip r:embed="rId2" cstate="print"/>
          <a:stretch>
            <a:fillRect/>
          </a:stretch>
        </p:blipFill>
        <p:spPr>
          <a:xfrm>
            <a:off x="827584" y="404664"/>
            <a:ext cx="7776864" cy="6048672"/>
          </a:xfrm>
        </p:spPr>
      </p:pic>
    </p:spTree>
    <p:extLst>
      <p:ext uri="{BB962C8B-B14F-4D97-AF65-F5344CB8AC3E}">
        <p14:creationId xmlns:p14="http://schemas.microsoft.com/office/powerpoint/2010/main" val="3679074639"/>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fontAlgn="base"/>
            <a:r>
              <a:rPr lang="tr-TR" b="1" dirty="0"/>
              <a:t>ASİT AEROSELLERİ</a:t>
            </a:r>
            <a:br>
              <a:rPr lang="tr-TR" b="1" dirty="0"/>
            </a:br>
            <a:r>
              <a:rPr lang="tr-TR" sz="2400" b="1" dirty="0">
                <a:solidFill>
                  <a:srgbClr val="FF0000"/>
                </a:solidFill>
              </a:rPr>
              <a:t>Asit </a:t>
            </a:r>
            <a:r>
              <a:rPr lang="tr-TR" sz="2400" b="1" dirty="0" err="1">
                <a:solidFill>
                  <a:srgbClr val="FF0000"/>
                </a:solidFill>
              </a:rPr>
              <a:t>aerosolleri</a:t>
            </a:r>
            <a:r>
              <a:rPr lang="tr-TR" sz="2400" b="1" dirty="0">
                <a:solidFill>
                  <a:srgbClr val="FF0000"/>
                </a:solidFill>
              </a:rPr>
              <a:t> ile </a:t>
            </a:r>
            <a:r>
              <a:rPr lang="tr-TR" sz="2400" b="1" dirty="0" err="1">
                <a:solidFill>
                  <a:srgbClr val="FF0000"/>
                </a:solidFill>
              </a:rPr>
              <a:t>partiküler</a:t>
            </a:r>
            <a:r>
              <a:rPr lang="tr-TR" sz="2400" b="1" dirty="0">
                <a:solidFill>
                  <a:srgbClr val="FF0000"/>
                </a:solidFill>
              </a:rPr>
              <a:t> maddelerin de akciğerlerden alveollere kadar taşınması nedeniyle bu kirleticilerin bir arada bulunduklarında yaptıkları olumsuz sağlık etkileri; her birinin ayrı ayrı yaptığı etkilerden daha fazladır.</a:t>
            </a:r>
          </a:p>
          <a:p>
            <a:pPr fontAlgn="base">
              <a:buNone/>
            </a:pPr>
            <a:r>
              <a:rPr lang="tr-TR" sz="2400" b="1" dirty="0">
                <a:solidFill>
                  <a:srgbClr val="FF0000"/>
                </a:solidFill>
              </a:rPr>
              <a:t>       Bu olumsuz etkiler sonucunda ortaya çıkan önemli rahatsızlıklar arasında; kronik bronşit vakalarında artış, </a:t>
            </a:r>
            <a:r>
              <a:rPr lang="tr-TR" sz="2400" b="1" dirty="0" err="1">
                <a:solidFill>
                  <a:srgbClr val="FF0000"/>
                </a:solidFill>
              </a:rPr>
              <a:t>bronşiyal</a:t>
            </a:r>
            <a:r>
              <a:rPr lang="tr-TR" sz="2400" b="1" dirty="0">
                <a:solidFill>
                  <a:srgbClr val="FF0000"/>
                </a:solidFill>
              </a:rPr>
              <a:t> mukoza </a:t>
            </a:r>
            <a:r>
              <a:rPr lang="tr-TR" sz="2400" b="1" dirty="0" err="1">
                <a:solidFill>
                  <a:srgbClr val="FF0000"/>
                </a:solidFill>
              </a:rPr>
              <a:t>silialarının</a:t>
            </a:r>
            <a:r>
              <a:rPr lang="tr-TR" sz="2400" b="1" dirty="0">
                <a:solidFill>
                  <a:srgbClr val="FF0000"/>
                </a:solidFill>
              </a:rPr>
              <a:t> temizleme hızında artış, solunum yolları </a:t>
            </a:r>
            <a:r>
              <a:rPr lang="tr-TR" sz="2400" b="1" dirty="0" err="1">
                <a:solidFill>
                  <a:srgbClr val="FF0000"/>
                </a:solidFill>
              </a:rPr>
              <a:t>epitel</a:t>
            </a:r>
            <a:r>
              <a:rPr lang="tr-TR" sz="2400" b="1" dirty="0">
                <a:solidFill>
                  <a:srgbClr val="FF0000"/>
                </a:solidFill>
              </a:rPr>
              <a:t> dokusunda kalınlaşma gibi sağlık problemleri örnek olarak verilebilir.</a:t>
            </a:r>
          </a:p>
          <a:p>
            <a:endParaRPr lang="tr-TR" dirty="0"/>
          </a:p>
        </p:txBody>
      </p:sp>
    </p:spTree>
    <p:extLst>
      <p:ext uri="{BB962C8B-B14F-4D97-AF65-F5344CB8AC3E}">
        <p14:creationId xmlns:p14="http://schemas.microsoft.com/office/powerpoint/2010/main" val="914075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47500" lnSpcReduction="20000"/>
          </a:bodyPr>
          <a:lstStyle/>
          <a:p>
            <a:r>
              <a:rPr lang="tr-TR" sz="4400" b="1" dirty="0"/>
              <a:t>AĞIR METALLER</a:t>
            </a:r>
            <a:br>
              <a:rPr lang="tr-TR" dirty="0"/>
            </a:br>
            <a:r>
              <a:rPr lang="tr-TR" sz="4000" b="1" dirty="0">
                <a:solidFill>
                  <a:srgbClr val="FF0000"/>
                </a:solidFill>
              </a:rPr>
              <a:t>Havada bulunan partiküllerin % 0.01-3’ünü sağlık yönünden çok </a:t>
            </a:r>
            <a:r>
              <a:rPr lang="tr-TR" sz="4000" b="1" dirty="0" err="1">
                <a:solidFill>
                  <a:srgbClr val="FF0000"/>
                </a:solidFill>
              </a:rPr>
              <a:t>toksik</a:t>
            </a:r>
            <a:r>
              <a:rPr lang="tr-TR" sz="4000" b="1" dirty="0">
                <a:solidFill>
                  <a:srgbClr val="FF0000"/>
                </a:solidFill>
              </a:rPr>
              <a:t> etkiler gösteren eser elementler meydana getirir. Bunların sağlık yönünden önemi insan dokularında birikime uğramalarından ve muhtemel </a:t>
            </a:r>
            <a:r>
              <a:rPr lang="tr-TR" sz="4000" b="1" dirty="0" err="1">
                <a:solidFill>
                  <a:srgbClr val="FF0000"/>
                </a:solidFill>
              </a:rPr>
              <a:t>sinerjik</a:t>
            </a:r>
            <a:r>
              <a:rPr lang="tr-TR" sz="4000" b="1" dirty="0">
                <a:solidFill>
                  <a:srgbClr val="FF0000"/>
                </a:solidFill>
              </a:rPr>
              <a:t> etkilerinden kaynaklanmaktadır. Havadan solunum yolu ile alınan partiküllere ek olarak, yenilen yiyecekler, içilen su aracılığı ile de önemli miktarda metalik </a:t>
            </a:r>
            <a:r>
              <a:rPr lang="tr-TR" sz="4000" b="1" dirty="0" err="1">
                <a:solidFill>
                  <a:srgbClr val="FF0000"/>
                </a:solidFill>
              </a:rPr>
              <a:t>partiküler</a:t>
            </a:r>
            <a:r>
              <a:rPr lang="tr-TR" sz="4000" b="1" dirty="0">
                <a:solidFill>
                  <a:srgbClr val="FF0000"/>
                </a:solidFill>
              </a:rPr>
              <a:t> maddeler vücuda alınmaktadır. Atmosfer kirliliğinin bir bölümünü oluşturan metaller; fosil yakıtların yanması, endüstriyel işlemler, metal içerikli ürünlerin yakılması sonucunda ortama yayılırlar. İnsan sağlığını geniş çapta olumsuz yönde etkileyen metaller arasında atmosferde yaygın olarak bulunan; Kurşun, Kadmiyum, Nikel, </a:t>
            </a:r>
            <a:r>
              <a:rPr lang="tr-TR" sz="4000" b="1" dirty="0" err="1">
                <a:solidFill>
                  <a:srgbClr val="FF0000"/>
                </a:solidFill>
              </a:rPr>
              <a:t>Civa</a:t>
            </a:r>
            <a:r>
              <a:rPr lang="tr-TR" sz="4000" b="1" dirty="0">
                <a:solidFill>
                  <a:srgbClr val="FF0000"/>
                </a:solidFill>
              </a:rPr>
              <a:t> metalleri ve asbest önem taşımaktadır. Diğer metallerin bir kısmı insan yaşamında temel yönden önem taşır, diğer bir kısmının konsantrasyonu ise insan sağlığını tehdit edecek boyutta olmadığından önem göstermez. Belirli limitlerin dışında bulunabilecek her türlü metal, insan sağlığı üzerinde </a:t>
            </a:r>
            <a:r>
              <a:rPr lang="tr-TR" sz="4000" b="1" dirty="0" err="1">
                <a:solidFill>
                  <a:srgbClr val="FF0000"/>
                </a:solidFill>
              </a:rPr>
              <a:t>toksik</a:t>
            </a:r>
            <a:r>
              <a:rPr lang="tr-TR" sz="4000" b="1" dirty="0">
                <a:solidFill>
                  <a:srgbClr val="FF0000"/>
                </a:solidFill>
              </a:rPr>
              <a:t> etki gösterir.</a:t>
            </a:r>
          </a:p>
          <a:p>
            <a:endParaRPr lang="tr-TR" dirty="0"/>
          </a:p>
          <a:p>
            <a:endParaRPr lang="tr-TR" dirty="0"/>
          </a:p>
        </p:txBody>
      </p:sp>
    </p:spTree>
    <p:extLst>
      <p:ext uri="{BB962C8B-B14F-4D97-AF65-F5344CB8AC3E}">
        <p14:creationId xmlns:p14="http://schemas.microsoft.com/office/powerpoint/2010/main" val="4225012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16632"/>
            <a:ext cx="5842061" cy="6612442"/>
          </a:xfrm>
        </p:spPr>
      </p:pic>
    </p:spTree>
    <p:extLst>
      <p:ext uri="{BB962C8B-B14F-4D97-AF65-F5344CB8AC3E}">
        <p14:creationId xmlns:p14="http://schemas.microsoft.com/office/powerpoint/2010/main" val="2501645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a:latin typeface="Comic Sans MS" pitchFamily="66" charset="0"/>
              </a:rPr>
              <a:t>KARBON AYAK İZİ</a:t>
            </a:r>
          </a:p>
        </p:txBody>
      </p:sp>
      <p:sp>
        <p:nvSpPr>
          <p:cNvPr id="3" name="2 İçerik Yer Tutucusu"/>
          <p:cNvSpPr>
            <a:spLocks noGrp="1"/>
          </p:cNvSpPr>
          <p:nvPr>
            <p:ph idx="1"/>
          </p:nvPr>
        </p:nvSpPr>
        <p:spPr>
          <a:xfrm>
            <a:off x="395536" y="1268760"/>
            <a:ext cx="8229600" cy="4709120"/>
          </a:xfrm>
        </p:spPr>
        <p:txBody>
          <a:bodyPr>
            <a:normAutofit fontScale="25000" lnSpcReduction="20000"/>
          </a:bodyPr>
          <a:lstStyle/>
          <a:p>
            <a:pPr>
              <a:buNone/>
            </a:pPr>
            <a:br>
              <a:rPr lang="tr-TR" b="1" dirty="0"/>
            </a:br>
            <a:br>
              <a:rPr lang="tr-TR" b="1" dirty="0"/>
            </a:br>
            <a:r>
              <a:rPr lang="tr-TR" sz="7200" b="1" dirty="0">
                <a:solidFill>
                  <a:srgbClr val="FF0000"/>
                </a:solidFill>
              </a:rPr>
              <a:t>Yeryüzünde yaşayan her birey ulaşım, ısınma, elektrik tüketimi ya da satın aldığı ürünlerle atmosfere karbon dioksit </a:t>
            </a:r>
            <a:r>
              <a:rPr lang="tr-TR" sz="7200" b="1" dirty="0" err="1">
                <a:solidFill>
                  <a:srgbClr val="FF0000"/>
                </a:solidFill>
              </a:rPr>
              <a:t>salınımına</a:t>
            </a:r>
            <a:r>
              <a:rPr lang="tr-TR" sz="7200" b="1" dirty="0">
                <a:solidFill>
                  <a:srgbClr val="FF0000"/>
                </a:solidFill>
              </a:rPr>
              <a:t> yol açar. Örneğin; otomobil kullanırken motorda yakıtın yanmasıyla karbon dioksit açığa çıkar.</a:t>
            </a:r>
            <a:br>
              <a:rPr lang="tr-TR" sz="7200" b="1" dirty="0">
                <a:solidFill>
                  <a:srgbClr val="FF0000"/>
                </a:solidFill>
              </a:rPr>
            </a:br>
            <a:br>
              <a:rPr lang="tr-TR" sz="7200" b="1" dirty="0">
                <a:solidFill>
                  <a:srgbClr val="FF0000"/>
                </a:solidFill>
              </a:rPr>
            </a:br>
            <a:r>
              <a:rPr lang="tr-TR" sz="7200" b="1" dirty="0">
                <a:solidFill>
                  <a:srgbClr val="FF0000"/>
                </a:solidFill>
              </a:rPr>
              <a:t>Aynı şekilde kullandığımız çeşitli tüketim malzemelerinin üretim aşamalarında, evlerimizi fosil yakıtlarla ısıttığımızda atmosfere karbon dioksit salınmaktadır. Bu ve benzeri olaylar sonucunda atmosfere salınan karbon dioksitin tamamına bireylerin karbon ayak izi denir. Karbon ayak izi genellikle bir yıllık zaman dilimi için hesaplanır. Kilogram ya da ton ile ifade edilir. </a:t>
            </a:r>
            <a:br>
              <a:rPr lang="tr-TR" sz="7200" b="1" dirty="0">
                <a:solidFill>
                  <a:srgbClr val="FF0000"/>
                </a:solidFill>
              </a:rPr>
            </a:br>
            <a:r>
              <a:rPr lang="tr-TR" sz="7200" b="1" dirty="0">
                <a:solidFill>
                  <a:srgbClr val="FF0000"/>
                </a:solidFill>
              </a:rPr>
              <a:t>Örneğin; özel araçla yaklaşık 6 km, uçakla yaklaşık 2 km gitmek, bir bilgisayarı 32 saat çalıştırmak şeklindeki etkinliklerin her biri karbon ayak izinize 1 kg CO</a:t>
            </a:r>
            <a:r>
              <a:rPr lang="tr-TR" sz="7200" b="1" baseline="-25000" dirty="0">
                <a:solidFill>
                  <a:srgbClr val="FF0000"/>
                </a:solidFill>
              </a:rPr>
              <a:t>2 </a:t>
            </a:r>
            <a:r>
              <a:rPr lang="tr-TR" sz="7200" b="1" dirty="0">
                <a:solidFill>
                  <a:srgbClr val="FF0000"/>
                </a:solidFill>
              </a:rPr>
              <a:t>eklenmesine neden olur. Başka örnekler vermek gerekirse:</a:t>
            </a:r>
            <a:br>
              <a:rPr lang="tr-TR" sz="7200" b="1" dirty="0">
                <a:solidFill>
                  <a:srgbClr val="FF0000"/>
                </a:solidFill>
              </a:rPr>
            </a:br>
            <a:r>
              <a:rPr lang="tr-TR" sz="7200" b="1" dirty="0">
                <a:solidFill>
                  <a:srgbClr val="FF0000"/>
                </a:solidFill>
              </a:rPr>
              <a:t>⇒ 5 plastik poşet, 2 plastik şişe kullanmak</a:t>
            </a:r>
            <a:br>
              <a:rPr lang="tr-TR" sz="7200" b="1" dirty="0">
                <a:solidFill>
                  <a:srgbClr val="FF0000"/>
                </a:solidFill>
              </a:rPr>
            </a:br>
            <a:r>
              <a:rPr lang="tr-TR" sz="7200" b="1" dirty="0">
                <a:solidFill>
                  <a:srgbClr val="FF0000"/>
                </a:solidFill>
              </a:rPr>
              <a:t>⇒1/3 hamburger yemek vb.</a:t>
            </a:r>
            <a:br>
              <a:rPr lang="tr-TR" sz="7200" b="1" dirty="0">
                <a:solidFill>
                  <a:srgbClr val="FF0000"/>
                </a:solidFill>
              </a:rPr>
            </a:br>
            <a:br>
              <a:rPr lang="tr-TR" sz="7200" b="1" dirty="0">
                <a:solidFill>
                  <a:srgbClr val="FF0000"/>
                </a:solidFill>
              </a:rPr>
            </a:br>
            <a:r>
              <a:rPr lang="tr-TR" sz="7200" b="1" dirty="0">
                <a:solidFill>
                  <a:srgbClr val="FF0000"/>
                </a:solidFill>
              </a:rPr>
              <a:t>Çeşitli nedenlerle atmosfere yaydığımız CO</a:t>
            </a:r>
            <a:r>
              <a:rPr lang="tr-TR" sz="7200" b="1" baseline="-25000" dirty="0">
                <a:solidFill>
                  <a:srgbClr val="FF0000"/>
                </a:solidFill>
              </a:rPr>
              <a:t>2</a:t>
            </a:r>
            <a:r>
              <a:rPr lang="tr-TR" sz="7200" b="1" dirty="0">
                <a:solidFill>
                  <a:srgbClr val="FF0000"/>
                </a:solidFill>
              </a:rPr>
              <a:t>'yi azaltmamız ve ormanları çoğaltarak doğal dengeyi yeniden kurmamız gerekir</a:t>
            </a:r>
            <a:r>
              <a:rPr lang="tr-TR" sz="7200" b="1" dirty="0"/>
              <a:t>.</a:t>
            </a:r>
          </a:p>
        </p:txBody>
      </p:sp>
    </p:spTree>
    <p:extLst>
      <p:ext uri="{BB962C8B-B14F-4D97-AF65-F5344CB8AC3E}">
        <p14:creationId xmlns:p14="http://schemas.microsoft.com/office/powerpoint/2010/main" val="1213785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a:latin typeface="Comic Sans MS" pitchFamily="66" charset="0"/>
              </a:rPr>
              <a:t>ALINABİLECEK ÖNLEMLER</a:t>
            </a:r>
          </a:p>
        </p:txBody>
      </p:sp>
      <p:sp>
        <p:nvSpPr>
          <p:cNvPr id="3" name="2 İçerik Yer Tutucusu"/>
          <p:cNvSpPr>
            <a:spLocks noGrp="1"/>
          </p:cNvSpPr>
          <p:nvPr>
            <p:ph idx="1"/>
          </p:nvPr>
        </p:nvSpPr>
        <p:spPr>
          <a:xfrm>
            <a:off x="457200" y="1340768"/>
            <a:ext cx="8229600" cy="4785395"/>
          </a:xfrm>
        </p:spPr>
        <p:txBody>
          <a:bodyPr>
            <a:normAutofit/>
          </a:bodyPr>
          <a:lstStyle/>
          <a:p>
            <a:pPr>
              <a:buFont typeface="Wingdings" pitchFamily="2" charset="2"/>
              <a:buChar char="Ø"/>
            </a:pPr>
            <a:endParaRPr lang="tr-TR" sz="2600" b="1" dirty="0"/>
          </a:p>
          <a:p>
            <a:pPr>
              <a:buFont typeface="Wingdings" pitchFamily="2" charset="2"/>
              <a:buChar char="Ø"/>
            </a:pPr>
            <a:endParaRPr lang="tr-TR" sz="2600" b="1" dirty="0"/>
          </a:p>
          <a:p>
            <a:pPr>
              <a:buFont typeface="Wingdings" pitchFamily="2" charset="2"/>
              <a:buChar char="Ø"/>
            </a:pPr>
            <a:r>
              <a:rPr lang="tr-TR" sz="2600" b="1" dirty="0"/>
              <a:t>BİREYSEL OLARAK;</a:t>
            </a:r>
          </a:p>
          <a:p>
            <a:pPr lvl="2">
              <a:buFont typeface="Wingdings" pitchFamily="2" charset="2"/>
              <a:buChar char="v"/>
            </a:pPr>
            <a:r>
              <a:rPr lang="tr-TR" sz="2200" b="1" dirty="0">
                <a:solidFill>
                  <a:srgbClr val="FF0000"/>
                </a:solidFill>
              </a:rPr>
              <a:t>Çocuklar için </a:t>
            </a:r>
            <a:r>
              <a:rPr lang="tr-TR" sz="2200" b="1" dirty="0" err="1">
                <a:solidFill>
                  <a:srgbClr val="FF0000"/>
                </a:solidFill>
              </a:rPr>
              <a:t>farkındalık</a:t>
            </a:r>
            <a:r>
              <a:rPr lang="tr-TR" sz="2200" b="1" dirty="0">
                <a:solidFill>
                  <a:srgbClr val="FF0000"/>
                </a:solidFill>
              </a:rPr>
              <a:t> programı başlatılmalı</a:t>
            </a:r>
          </a:p>
          <a:p>
            <a:pPr lvl="2">
              <a:buFont typeface="Wingdings" pitchFamily="2" charset="2"/>
              <a:buChar char="v"/>
            </a:pPr>
            <a:r>
              <a:rPr lang="tr-TR" sz="2200" b="1" dirty="0">
                <a:solidFill>
                  <a:srgbClr val="FF0000"/>
                </a:solidFill>
              </a:rPr>
              <a:t>Ebeveynlere yönelik eğitim programları sürdürülmeli</a:t>
            </a:r>
          </a:p>
          <a:p>
            <a:pPr lvl="2">
              <a:buFont typeface="Wingdings" pitchFamily="2" charset="2"/>
              <a:buChar char="v"/>
            </a:pPr>
            <a:r>
              <a:rPr lang="tr-TR" sz="2200" b="1" dirty="0">
                <a:solidFill>
                  <a:srgbClr val="FF0000"/>
                </a:solidFill>
              </a:rPr>
              <a:t>Bölgesel iş birliği ile </a:t>
            </a:r>
            <a:r>
              <a:rPr lang="tr-TR" sz="2200" b="1" dirty="0" err="1">
                <a:solidFill>
                  <a:srgbClr val="FF0000"/>
                </a:solidFill>
              </a:rPr>
              <a:t>multidisipliner</a:t>
            </a:r>
            <a:r>
              <a:rPr lang="tr-TR" sz="2200" b="1" dirty="0">
                <a:solidFill>
                  <a:srgbClr val="FF0000"/>
                </a:solidFill>
              </a:rPr>
              <a:t> projeler üretilmeli</a:t>
            </a:r>
          </a:p>
          <a:p>
            <a:pPr lvl="2">
              <a:buFont typeface="Wingdings" pitchFamily="2" charset="2"/>
              <a:buChar char="v"/>
            </a:pPr>
            <a:endParaRPr lang="tr-TR" sz="1800" b="1" dirty="0">
              <a:solidFill>
                <a:srgbClr val="FF0000"/>
              </a:solidFill>
            </a:endParaRPr>
          </a:p>
        </p:txBody>
      </p:sp>
    </p:spTree>
    <p:extLst>
      <p:ext uri="{BB962C8B-B14F-4D97-AF65-F5344CB8AC3E}">
        <p14:creationId xmlns:p14="http://schemas.microsoft.com/office/powerpoint/2010/main" val="2127336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417638"/>
          </a:xfrm>
        </p:spPr>
        <p:txBody>
          <a:bodyPr>
            <a:normAutofit/>
          </a:bodyPr>
          <a:lstStyle/>
          <a:p>
            <a:r>
              <a:rPr lang="tr-TR" sz="3600" b="1" dirty="0">
                <a:latin typeface="Comic Sans MS" pitchFamily="66" charset="0"/>
              </a:rPr>
              <a:t>ALINAN ÖNLEMLER</a:t>
            </a:r>
            <a:br>
              <a:rPr lang="tr-TR" sz="2800" b="1" dirty="0">
                <a:latin typeface="Comic Sans MS" pitchFamily="66" charset="0"/>
              </a:rPr>
            </a:br>
            <a:r>
              <a:rPr lang="tr-TR" sz="2400" b="1" dirty="0">
                <a:latin typeface="Comic Sans MS" pitchFamily="66" charset="0"/>
              </a:rPr>
              <a:t>Hava Kalitesi Yönetimi Mevzuat ve Uygulamaları</a:t>
            </a:r>
            <a:endParaRPr lang="tr-TR" sz="2800" b="1" dirty="0">
              <a:latin typeface="Comic Sans MS" pitchFamily="66" charset="0"/>
            </a:endParaRPr>
          </a:p>
        </p:txBody>
      </p:sp>
      <p:sp>
        <p:nvSpPr>
          <p:cNvPr id="3" name="2 İçerik Yer Tutucusu"/>
          <p:cNvSpPr>
            <a:spLocks noGrp="1"/>
          </p:cNvSpPr>
          <p:nvPr>
            <p:ph idx="1"/>
          </p:nvPr>
        </p:nvSpPr>
        <p:spPr>
          <a:xfrm>
            <a:off x="395536" y="1340768"/>
            <a:ext cx="8435280" cy="5257800"/>
          </a:xfrm>
        </p:spPr>
        <p:txBody>
          <a:bodyPr>
            <a:normAutofit lnSpcReduction="10000"/>
          </a:bodyPr>
          <a:lstStyle/>
          <a:p>
            <a:pPr>
              <a:buFont typeface="Wingdings" pitchFamily="2" charset="2"/>
              <a:buChar char="Ø"/>
            </a:pPr>
            <a:r>
              <a:rPr lang="tr-TR" sz="2200" b="1" dirty="0">
                <a:solidFill>
                  <a:srgbClr val="FF0000"/>
                </a:solidFill>
              </a:rPr>
              <a:t>Bazı Akaryakıt Türlerindeki Kükürt Oranının Azaltılmasına İlişkin Yönetmelik</a:t>
            </a:r>
          </a:p>
          <a:p>
            <a:pPr>
              <a:buFont typeface="Wingdings" pitchFamily="2" charset="2"/>
              <a:buChar char="Ø"/>
            </a:pPr>
            <a:r>
              <a:rPr lang="tr-TR" sz="2200" b="1" dirty="0">
                <a:solidFill>
                  <a:srgbClr val="FF0000"/>
                </a:solidFill>
              </a:rPr>
              <a:t>Büyük Yakma Tesisleri Yönetmeliği</a:t>
            </a:r>
          </a:p>
          <a:p>
            <a:pPr>
              <a:buFont typeface="Wingdings" pitchFamily="2" charset="2"/>
              <a:buChar char="Ø"/>
            </a:pPr>
            <a:r>
              <a:rPr lang="tr-TR" sz="2200" b="1" dirty="0">
                <a:solidFill>
                  <a:srgbClr val="FF0000"/>
                </a:solidFill>
              </a:rPr>
              <a:t>Çevresel Gürültünün Değerlendirilmesi ve Yönetimi Yönetimi</a:t>
            </a:r>
          </a:p>
          <a:p>
            <a:pPr>
              <a:buFont typeface="Wingdings" pitchFamily="2" charset="2"/>
              <a:buChar char="Ø"/>
            </a:pPr>
            <a:r>
              <a:rPr lang="tr-TR" sz="2200" b="1" dirty="0">
                <a:solidFill>
                  <a:srgbClr val="FF0000"/>
                </a:solidFill>
              </a:rPr>
              <a:t>Egzoz Gazı Emisyonu Kontrolü İle Benzin ve Motorin Kalitesi Yönetmeliği</a:t>
            </a:r>
          </a:p>
          <a:p>
            <a:pPr>
              <a:buFont typeface="Wingdings" pitchFamily="2" charset="2"/>
              <a:buChar char="Ø"/>
            </a:pPr>
            <a:r>
              <a:rPr lang="tr-TR" sz="2200" b="1" dirty="0">
                <a:solidFill>
                  <a:srgbClr val="FF0000"/>
                </a:solidFill>
              </a:rPr>
              <a:t>Hava Kalitesi Değerlendirme ve Yönetimi Yönetmeliği</a:t>
            </a:r>
          </a:p>
          <a:p>
            <a:pPr>
              <a:buFont typeface="Wingdings" pitchFamily="2" charset="2"/>
              <a:buChar char="Ø"/>
            </a:pPr>
            <a:r>
              <a:rPr lang="tr-TR" sz="2200" b="1" dirty="0">
                <a:solidFill>
                  <a:srgbClr val="FF0000"/>
                </a:solidFill>
              </a:rPr>
              <a:t>Isınmadan Kaynaklanan Hava Kirliliğinin Kontrolü Yönetmeliği</a:t>
            </a:r>
          </a:p>
          <a:p>
            <a:pPr>
              <a:buFont typeface="Wingdings" pitchFamily="2" charset="2"/>
              <a:buChar char="Ø"/>
            </a:pPr>
            <a:r>
              <a:rPr lang="tr-TR" sz="2200" b="1" dirty="0">
                <a:solidFill>
                  <a:srgbClr val="FF0000"/>
                </a:solidFill>
              </a:rPr>
              <a:t>İyonlaştırıcı Olmayan Radyasyonun Olumsuz Etkilerinden Çevre ve Halkın Sağlığının Korunmasına Yönelik Alınması Gereken Tedbirlere İlişkin Yönetmelik</a:t>
            </a:r>
          </a:p>
          <a:p>
            <a:pPr>
              <a:buFont typeface="Wingdings" pitchFamily="2" charset="2"/>
              <a:buChar char="Ø"/>
            </a:pPr>
            <a:r>
              <a:rPr lang="tr-TR" sz="2200" b="1" dirty="0">
                <a:solidFill>
                  <a:srgbClr val="FF0000"/>
                </a:solidFill>
              </a:rPr>
              <a:t>Koku Oluşturan Emisyonların Kontrolü Yönetmeliği</a:t>
            </a:r>
          </a:p>
          <a:p>
            <a:pPr>
              <a:buFont typeface="Wingdings" pitchFamily="2" charset="2"/>
              <a:buChar char="Ø"/>
            </a:pPr>
            <a:r>
              <a:rPr lang="tr-TR" sz="2200" b="1" dirty="0">
                <a:solidFill>
                  <a:srgbClr val="FF0000"/>
                </a:solidFill>
              </a:rPr>
              <a:t>Sanayi Kaynaklı Hava Kirliliğinin Kontrolü ;Yönetmeliği</a:t>
            </a:r>
          </a:p>
          <a:p>
            <a:pPr>
              <a:buFont typeface="Wingdings" pitchFamily="2" charset="2"/>
              <a:buChar char="Ø"/>
            </a:pPr>
            <a:endParaRPr lang="tr-TR" sz="2000" dirty="0"/>
          </a:p>
        </p:txBody>
      </p:sp>
    </p:spTree>
    <p:extLst>
      <p:ext uri="{BB962C8B-B14F-4D97-AF65-F5344CB8AC3E}">
        <p14:creationId xmlns:p14="http://schemas.microsoft.com/office/powerpoint/2010/main" val="1812336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774336"/>
        </p:xfrm>
        <a:graphic>
          <a:graphicData uri="http://schemas.openxmlformats.org/drawingml/2006/table">
            <a:tbl>
              <a:tblPr firstRow="1" bandRow="1">
                <a:tableStyleId>{F5AB1C69-6EDB-4FF4-983F-18BD219EF322}</a:tableStyleId>
              </a:tblPr>
              <a:tblGrid>
                <a:gridCol w="4525918">
                  <a:extLst>
                    <a:ext uri="{9D8B030D-6E8A-4147-A177-3AD203B41FA5}">
                      <a16:colId xmlns:a16="http://schemas.microsoft.com/office/drawing/2014/main" val="20000"/>
                    </a:ext>
                  </a:extLst>
                </a:gridCol>
                <a:gridCol w="1131480">
                  <a:extLst>
                    <a:ext uri="{9D8B030D-6E8A-4147-A177-3AD203B41FA5}">
                      <a16:colId xmlns:a16="http://schemas.microsoft.com/office/drawing/2014/main" val="20001"/>
                    </a:ext>
                  </a:extLst>
                </a:gridCol>
                <a:gridCol w="1120102">
                  <a:extLst>
                    <a:ext uri="{9D8B030D-6E8A-4147-A177-3AD203B41FA5}">
                      <a16:colId xmlns:a16="http://schemas.microsoft.com/office/drawing/2014/main" val="20002"/>
                    </a:ext>
                  </a:extLst>
                </a:gridCol>
                <a:gridCol w="126298">
                  <a:extLst>
                    <a:ext uri="{9D8B030D-6E8A-4147-A177-3AD203B41FA5}">
                      <a16:colId xmlns:a16="http://schemas.microsoft.com/office/drawing/2014/main" val="20003"/>
                    </a:ext>
                  </a:extLst>
                </a:gridCol>
                <a:gridCol w="2240202">
                  <a:extLst>
                    <a:ext uri="{9D8B030D-6E8A-4147-A177-3AD203B41FA5}">
                      <a16:colId xmlns:a16="http://schemas.microsoft.com/office/drawing/2014/main" val="20004"/>
                    </a:ext>
                  </a:extLst>
                </a:gridCol>
              </a:tblGrid>
              <a:tr h="1351992">
                <a:tc>
                  <a:txBody>
                    <a:bodyPr/>
                    <a:lstStyle/>
                    <a:p>
                      <a:r>
                        <a:rPr lang="tr-TR" sz="1800" b="1" kern="1200" dirty="0">
                          <a:solidFill>
                            <a:schemeClr val="tx1">
                              <a:lumMod val="95000"/>
                              <a:lumOff val="5000"/>
                            </a:schemeClr>
                          </a:solidFill>
                          <a:latin typeface="+mn-lt"/>
                          <a:ea typeface="+mn-ea"/>
                          <a:cs typeface="+mn-cs"/>
                        </a:rPr>
                        <a:t>SANAYİ KAYNAKLI HAVA KİRLİLİĞİNİN KONTROLÜ </a:t>
                      </a:r>
                      <a:r>
                        <a:rPr lang="tr-TR" sz="1800" b="1" kern="1200" dirty="0" err="1">
                          <a:solidFill>
                            <a:schemeClr val="tx1">
                              <a:lumMod val="95000"/>
                              <a:lumOff val="5000"/>
                            </a:schemeClr>
                          </a:solidFill>
                          <a:latin typeface="+mn-lt"/>
                          <a:ea typeface="+mn-ea"/>
                          <a:cs typeface="+mn-cs"/>
                        </a:rPr>
                        <a:t>YÖNETMELİĞİ’nden</a:t>
                      </a:r>
                      <a:r>
                        <a:rPr lang="tr-TR" dirty="0">
                          <a:solidFill>
                            <a:schemeClr val="tx1">
                              <a:lumMod val="95000"/>
                              <a:lumOff val="5000"/>
                            </a:schemeClr>
                          </a:solidFill>
                        </a:rPr>
                        <a:t> </a:t>
                      </a:r>
                      <a:endParaRPr lang="tr-TR" sz="1800" b="1" kern="1200" dirty="0">
                        <a:solidFill>
                          <a:schemeClr val="tx1">
                            <a:lumMod val="95000"/>
                            <a:lumOff val="5000"/>
                          </a:schemeClr>
                        </a:solidFill>
                        <a:latin typeface="+mn-lt"/>
                        <a:ea typeface="+mn-ea"/>
                        <a:cs typeface="+mn-cs"/>
                      </a:endParaRPr>
                    </a:p>
                    <a:p>
                      <a:r>
                        <a:rPr lang="tr-TR" sz="1800" b="1" kern="1200" dirty="0">
                          <a:solidFill>
                            <a:schemeClr val="lt1"/>
                          </a:solidFill>
                          <a:latin typeface="+mn-lt"/>
                          <a:ea typeface="+mn-ea"/>
                          <a:cs typeface="+mn-cs"/>
                        </a:rPr>
                        <a:t>Emisyonlar</a:t>
                      </a:r>
                    </a:p>
                    <a:p>
                      <a:endParaRPr lang="tr-TR" dirty="0">
                        <a:solidFill>
                          <a:schemeClr val="tx1">
                            <a:lumMod val="95000"/>
                            <a:lumOff val="5000"/>
                          </a:schemeClr>
                        </a:solidFill>
                      </a:endParaRPr>
                    </a:p>
                  </a:txBody>
                  <a:tcPr/>
                </a:tc>
                <a:tc gridSpan="4">
                  <a:txBody>
                    <a:bodyPr/>
                    <a:lstStyle/>
                    <a:p>
                      <a:r>
                        <a:rPr lang="tr-TR" sz="1800" b="1" kern="1200" dirty="0">
                          <a:solidFill>
                            <a:schemeClr val="lt1"/>
                          </a:solidFill>
                          <a:latin typeface="+mn-lt"/>
                          <a:ea typeface="+mn-ea"/>
                          <a:cs typeface="+mn-cs"/>
                        </a:rPr>
                        <a:t>Normal işletme şartlarında ve haftalık iş günlerindeki işletme saatleri için kütlesel debiler (kg/saat) </a:t>
                      </a:r>
                      <a:r>
                        <a:rPr lang="tr-TR" sz="1800" b="1" kern="1200" dirty="0">
                          <a:solidFill>
                            <a:schemeClr val="tx1">
                              <a:lumMod val="95000"/>
                              <a:lumOff val="5000"/>
                            </a:schemeClr>
                          </a:solidFill>
                          <a:latin typeface="+mn-lt"/>
                          <a:ea typeface="+mn-ea"/>
                          <a:cs typeface="+mn-cs"/>
                        </a:rPr>
                        <a:t>BACADAN / BACA</a:t>
                      </a:r>
                      <a:r>
                        <a:rPr lang="tr-TR" sz="1800" b="1" kern="1200" baseline="0" dirty="0">
                          <a:solidFill>
                            <a:schemeClr val="tx1">
                              <a:lumMod val="95000"/>
                              <a:lumOff val="5000"/>
                            </a:schemeClr>
                          </a:solidFill>
                          <a:latin typeface="+mn-lt"/>
                          <a:ea typeface="+mn-ea"/>
                          <a:cs typeface="+mn-cs"/>
                        </a:rPr>
                        <a:t> DIŞINDAKİ YERLERDEN</a:t>
                      </a:r>
                      <a:endParaRPr lang="tr-TR" dirty="0"/>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37998">
                <a:tc>
                  <a:txBody>
                    <a:bodyPr/>
                    <a:lstStyle/>
                    <a:p>
                      <a:r>
                        <a:rPr lang="tr-TR" sz="1800" kern="1200" dirty="0">
                          <a:solidFill>
                            <a:schemeClr val="dk1"/>
                          </a:solidFill>
                          <a:latin typeface="+mn-lt"/>
                          <a:ea typeface="+mn-ea"/>
                          <a:cs typeface="+mn-cs"/>
                        </a:rPr>
                        <a:t>Toz</a:t>
                      </a:r>
                      <a:endParaRPr lang="tr-TR" dirty="0"/>
                    </a:p>
                  </a:txBody>
                  <a:tcPr/>
                </a:tc>
                <a:tc gridSpan="2">
                  <a:txBody>
                    <a:bodyPr/>
                    <a:lstStyle/>
                    <a:p>
                      <a:pPr algn="ctr"/>
                      <a:r>
                        <a:rPr lang="tr-TR" dirty="0"/>
                        <a:t>10</a:t>
                      </a:r>
                    </a:p>
                  </a:txBody>
                  <a:tcPr/>
                </a:tc>
                <a:tc hMerge="1">
                  <a:txBody>
                    <a:bodyPr/>
                    <a:lstStyle/>
                    <a:p>
                      <a:endParaRPr lang="tr-TR"/>
                    </a:p>
                  </a:txBody>
                  <a:tcPr/>
                </a:tc>
                <a:tc gridSpan="2">
                  <a:txBody>
                    <a:bodyPr/>
                    <a:lstStyle/>
                    <a:p>
                      <a:pPr algn="ctr"/>
                      <a:r>
                        <a:rPr lang="tr-TR" dirty="0"/>
                        <a:t>1</a:t>
                      </a:r>
                    </a:p>
                  </a:txBody>
                  <a:tcPr/>
                </a:tc>
                <a:tc hMerge="1">
                  <a:txBody>
                    <a:bodyPr/>
                    <a:lstStyle/>
                    <a:p>
                      <a:endParaRPr lang="tr-TR"/>
                    </a:p>
                  </a:txBody>
                  <a:tcPr/>
                </a:tc>
                <a:extLst>
                  <a:ext uri="{0D108BD9-81ED-4DB2-BD59-A6C34878D82A}">
                    <a16:rowId xmlns:a16="http://schemas.microsoft.com/office/drawing/2014/main" val="10001"/>
                  </a:ext>
                </a:extLst>
              </a:tr>
              <a:tr h="337998">
                <a:tc>
                  <a:txBody>
                    <a:bodyPr/>
                    <a:lstStyle/>
                    <a:p>
                      <a:r>
                        <a:rPr lang="tr-TR" sz="1800" kern="1200" dirty="0">
                          <a:solidFill>
                            <a:schemeClr val="dk1"/>
                          </a:solidFill>
                          <a:latin typeface="+mn-lt"/>
                          <a:ea typeface="+mn-ea"/>
                          <a:cs typeface="+mn-cs"/>
                        </a:rPr>
                        <a:t>Kurşun</a:t>
                      </a:r>
                      <a:endParaRPr lang="tr-TR" dirty="0"/>
                    </a:p>
                  </a:txBody>
                  <a:tcPr/>
                </a:tc>
                <a:tc>
                  <a:txBody>
                    <a:bodyPr/>
                    <a:lstStyle/>
                    <a:p>
                      <a:pPr algn="ctr"/>
                      <a:r>
                        <a:rPr lang="tr-TR" dirty="0"/>
                        <a:t>       0.5</a:t>
                      </a:r>
                    </a:p>
                  </a:txBody>
                  <a:tcPr/>
                </a:tc>
                <a:tc gridSpan="2">
                  <a:txBody>
                    <a:bodyPr/>
                    <a:lstStyle/>
                    <a:p>
                      <a:endParaRPr lang="tr-TR" dirty="0"/>
                    </a:p>
                  </a:txBody>
                  <a:tcPr/>
                </a:tc>
                <a:tc hMerge="1">
                  <a:txBody>
                    <a:bodyPr/>
                    <a:lstStyle/>
                    <a:p>
                      <a:endParaRPr lang="tr-TR"/>
                    </a:p>
                  </a:txBody>
                  <a:tcPr/>
                </a:tc>
                <a:tc>
                  <a:txBody>
                    <a:bodyPr/>
                    <a:lstStyle/>
                    <a:p>
                      <a:pPr algn="ctr"/>
                      <a:r>
                        <a:rPr lang="tr-TR" dirty="0"/>
                        <a:t>0.005</a:t>
                      </a:r>
                    </a:p>
                  </a:txBody>
                  <a:tcPr/>
                </a:tc>
                <a:extLst>
                  <a:ext uri="{0D108BD9-81ED-4DB2-BD59-A6C34878D82A}">
                    <a16:rowId xmlns:a16="http://schemas.microsoft.com/office/drawing/2014/main" val="10002"/>
                  </a:ext>
                </a:extLst>
              </a:tr>
              <a:tr h="337998">
                <a:tc>
                  <a:txBody>
                    <a:bodyPr/>
                    <a:lstStyle/>
                    <a:p>
                      <a:r>
                        <a:rPr lang="tr-TR" sz="1800" kern="1200" dirty="0">
                          <a:solidFill>
                            <a:schemeClr val="dk1"/>
                          </a:solidFill>
                          <a:latin typeface="+mn-lt"/>
                          <a:ea typeface="+mn-ea"/>
                          <a:cs typeface="+mn-cs"/>
                        </a:rPr>
                        <a:t>Kadmiyum</a:t>
                      </a:r>
                      <a:endParaRPr lang="tr-TR" dirty="0"/>
                    </a:p>
                  </a:txBody>
                  <a:tcPr/>
                </a:tc>
                <a:tc gridSpan="2">
                  <a:txBody>
                    <a:bodyPr/>
                    <a:lstStyle/>
                    <a:p>
                      <a:pPr algn="ctr"/>
                      <a:r>
                        <a:rPr lang="tr-TR" dirty="0"/>
                        <a:t>0.01</a:t>
                      </a:r>
                    </a:p>
                  </a:txBody>
                  <a:tcPr/>
                </a:tc>
                <a:tc hMerge="1">
                  <a:txBody>
                    <a:bodyPr/>
                    <a:lstStyle/>
                    <a:p>
                      <a:endParaRPr lang="tr-TR"/>
                    </a:p>
                  </a:txBody>
                  <a:tcPr/>
                </a:tc>
                <a:tc gridSpan="2">
                  <a:txBody>
                    <a:bodyPr/>
                    <a:lstStyle/>
                    <a:p>
                      <a:pPr algn="ctr"/>
                      <a:r>
                        <a:rPr lang="tr-TR" dirty="0"/>
                        <a:t>0.001</a:t>
                      </a:r>
                    </a:p>
                  </a:txBody>
                  <a:tcPr/>
                </a:tc>
                <a:tc hMerge="1">
                  <a:txBody>
                    <a:bodyPr/>
                    <a:lstStyle/>
                    <a:p>
                      <a:endParaRPr lang="tr-TR"/>
                    </a:p>
                  </a:txBody>
                  <a:tcPr/>
                </a:tc>
                <a:extLst>
                  <a:ext uri="{0D108BD9-81ED-4DB2-BD59-A6C34878D82A}">
                    <a16:rowId xmlns:a16="http://schemas.microsoft.com/office/drawing/2014/main" val="10003"/>
                  </a:ext>
                </a:extLst>
              </a:tr>
              <a:tr h="337998">
                <a:tc>
                  <a:txBody>
                    <a:bodyPr/>
                    <a:lstStyle/>
                    <a:p>
                      <a:r>
                        <a:rPr lang="tr-TR" sz="1800" kern="1200" dirty="0">
                          <a:solidFill>
                            <a:schemeClr val="dk1"/>
                          </a:solidFill>
                          <a:latin typeface="+mn-lt"/>
                          <a:ea typeface="+mn-ea"/>
                          <a:cs typeface="+mn-cs"/>
                        </a:rPr>
                        <a:t>Talyum</a:t>
                      </a:r>
                      <a:endParaRPr lang="tr-TR" dirty="0"/>
                    </a:p>
                  </a:txBody>
                  <a:tcPr/>
                </a:tc>
                <a:tc gridSpan="2">
                  <a:txBody>
                    <a:bodyPr/>
                    <a:lstStyle/>
                    <a:p>
                      <a:pPr algn="ctr"/>
                      <a:r>
                        <a:rPr lang="tr-TR" dirty="0"/>
                        <a:t>0.01</a:t>
                      </a:r>
                    </a:p>
                  </a:txBody>
                  <a:tcPr/>
                </a:tc>
                <a:tc hMerge="1">
                  <a:txBody>
                    <a:bodyPr/>
                    <a:lstStyle/>
                    <a:p>
                      <a:endParaRPr lang="tr-TR"/>
                    </a:p>
                  </a:txBody>
                  <a:tcPr/>
                </a:tc>
                <a:tc gridSpan="2">
                  <a:txBody>
                    <a:bodyPr/>
                    <a:lstStyle/>
                    <a:p>
                      <a:pPr algn="ctr"/>
                      <a:r>
                        <a:rPr lang="tr-TR" dirty="0"/>
                        <a:t>0.001</a:t>
                      </a:r>
                    </a:p>
                  </a:txBody>
                  <a:tcPr/>
                </a:tc>
                <a:tc hMerge="1">
                  <a:txBody>
                    <a:bodyPr/>
                    <a:lstStyle/>
                    <a:p>
                      <a:endParaRPr lang="tr-TR"/>
                    </a:p>
                  </a:txBody>
                  <a:tcPr/>
                </a:tc>
                <a:extLst>
                  <a:ext uri="{0D108BD9-81ED-4DB2-BD59-A6C34878D82A}">
                    <a16:rowId xmlns:a16="http://schemas.microsoft.com/office/drawing/2014/main" val="10004"/>
                  </a:ext>
                </a:extLst>
              </a:tr>
              <a:tr h="337998">
                <a:tc>
                  <a:txBody>
                    <a:bodyPr/>
                    <a:lstStyle/>
                    <a:p>
                      <a:r>
                        <a:rPr lang="tr-TR" sz="1800" kern="1200" dirty="0">
                          <a:solidFill>
                            <a:schemeClr val="dk1"/>
                          </a:solidFill>
                          <a:latin typeface="+mn-lt"/>
                          <a:ea typeface="+mn-ea"/>
                          <a:cs typeface="+mn-cs"/>
                        </a:rPr>
                        <a:t>Klor</a:t>
                      </a:r>
                      <a:endParaRPr lang="tr-TR" dirty="0"/>
                    </a:p>
                  </a:txBody>
                  <a:tcPr/>
                </a:tc>
                <a:tc gridSpan="2">
                  <a:txBody>
                    <a:bodyPr/>
                    <a:lstStyle/>
                    <a:p>
                      <a:pPr algn="ctr"/>
                      <a:r>
                        <a:rPr lang="tr-TR" dirty="0"/>
                        <a:t>20</a:t>
                      </a:r>
                    </a:p>
                  </a:txBody>
                  <a:tcPr/>
                </a:tc>
                <a:tc hMerge="1">
                  <a:txBody>
                    <a:bodyPr/>
                    <a:lstStyle/>
                    <a:p>
                      <a:endParaRPr lang="tr-TR"/>
                    </a:p>
                  </a:txBody>
                  <a:tcPr/>
                </a:tc>
                <a:tc gridSpan="2">
                  <a:txBody>
                    <a:bodyPr/>
                    <a:lstStyle/>
                    <a:p>
                      <a:pPr algn="ctr"/>
                      <a:r>
                        <a:rPr lang="tr-TR" dirty="0"/>
                        <a:t>2</a:t>
                      </a:r>
                    </a:p>
                  </a:txBody>
                  <a:tcPr/>
                </a:tc>
                <a:tc hMerge="1">
                  <a:txBody>
                    <a:bodyPr/>
                    <a:lstStyle/>
                    <a:p>
                      <a:endParaRPr lang="tr-TR"/>
                    </a:p>
                  </a:txBody>
                  <a:tcPr/>
                </a:tc>
                <a:extLst>
                  <a:ext uri="{0D108BD9-81ED-4DB2-BD59-A6C34878D82A}">
                    <a16:rowId xmlns:a16="http://schemas.microsoft.com/office/drawing/2014/main" val="10005"/>
                  </a:ext>
                </a:extLst>
              </a:tr>
              <a:tr h="591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latin typeface="+mn-lt"/>
                          <a:ea typeface="+mn-ea"/>
                          <a:cs typeface="+mn-cs"/>
                        </a:rPr>
                        <a:t>Hidrojen klorür ve Gaz Halde</a:t>
                      </a:r>
                    </a:p>
                    <a:p>
                      <a:r>
                        <a:rPr lang="tr-TR" sz="1800" kern="1200" dirty="0">
                          <a:solidFill>
                            <a:schemeClr val="dk1"/>
                          </a:solidFill>
                          <a:latin typeface="+mn-lt"/>
                          <a:ea typeface="+mn-ea"/>
                          <a:cs typeface="+mn-cs"/>
                        </a:rPr>
                        <a:t>İnorganik Klorür Bileşikleri</a:t>
                      </a:r>
                      <a:endParaRPr lang="tr-TR" dirty="0"/>
                    </a:p>
                  </a:txBody>
                  <a:tcPr/>
                </a:tc>
                <a:tc gridSpan="2">
                  <a:txBody>
                    <a:bodyPr/>
                    <a:lstStyle/>
                    <a:p>
                      <a:pPr algn="ctr"/>
                      <a:r>
                        <a:rPr lang="tr-TR" dirty="0"/>
                        <a:t>20</a:t>
                      </a:r>
                    </a:p>
                  </a:txBody>
                  <a:tcPr/>
                </a:tc>
                <a:tc hMerge="1">
                  <a:txBody>
                    <a:bodyPr/>
                    <a:lstStyle/>
                    <a:p>
                      <a:endParaRPr lang="tr-TR"/>
                    </a:p>
                  </a:txBody>
                  <a:tcPr/>
                </a:tc>
                <a:tc gridSpan="2">
                  <a:txBody>
                    <a:bodyPr/>
                    <a:lstStyle/>
                    <a:p>
                      <a:pPr algn="ctr"/>
                      <a:r>
                        <a:rPr lang="tr-TR" dirty="0"/>
                        <a:t>2</a:t>
                      </a:r>
                    </a:p>
                  </a:txBody>
                  <a:tcPr/>
                </a:tc>
                <a:tc hMerge="1">
                  <a:txBody>
                    <a:bodyPr/>
                    <a:lstStyle/>
                    <a:p>
                      <a:endParaRPr lang="tr-TR"/>
                    </a:p>
                  </a:txBody>
                  <a:tcPr/>
                </a:tc>
                <a:extLst>
                  <a:ext uri="{0D108BD9-81ED-4DB2-BD59-A6C34878D82A}">
                    <a16:rowId xmlns:a16="http://schemas.microsoft.com/office/drawing/2014/main" val="10006"/>
                  </a:ext>
                </a:extLst>
              </a:tr>
              <a:tr h="591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latin typeface="+mn-lt"/>
                          <a:ea typeface="+mn-ea"/>
                          <a:cs typeface="+mn-cs"/>
                        </a:rPr>
                        <a:t>Hidrojen </a:t>
                      </a:r>
                      <a:r>
                        <a:rPr lang="tr-TR" sz="1800" kern="1200" dirty="0" err="1">
                          <a:solidFill>
                            <a:schemeClr val="dk1"/>
                          </a:solidFill>
                          <a:latin typeface="+mn-lt"/>
                          <a:ea typeface="+mn-ea"/>
                          <a:cs typeface="+mn-cs"/>
                        </a:rPr>
                        <a:t>florür</a:t>
                      </a:r>
                      <a:r>
                        <a:rPr lang="tr-TR" sz="1800" kern="1200" dirty="0">
                          <a:solidFill>
                            <a:schemeClr val="dk1"/>
                          </a:solidFill>
                          <a:latin typeface="+mn-lt"/>
                          <a:ea typeface="+mn-ea"/>
                          <a:cs typeface="+mn-cs"/>
                        </a:rPr>
                        <a:t> ve Gaz</a:t>
                      </a:r>
                    </a:p>
                    <a:p>
                      <a:r>
                        <a:rPr lang="tr-TR" sz="1800" kern="1200" dirty="0">
                          <a:solidFill>
                            <a:schemeClr val="dk1"/>
                          </a:solidFill>
                          <a:latin typeface="+mn-lt"/>
                          <a:ea typeface="+mn-ea"/>
                          <a:cs typeface="+mn-cs"/>
                        </a:rPr>
                        <a:t>Halde İnorganik </a:t>
                      </a:r>
                      <a:r>
                        <a:rPr lang="tr-TR" sz="1800" kern="1200" dirty="0" err="1">
                          <a:solidFill>
                            <a:schemeClr val="dk1"/>
                          </a:solidFill>
                          <a:latin typeface="+mn-lt"/>
                          <a:ea typeface="+mn-ea"/>
                          <a:cs typeface="+mn-cs"/>
                        </a:rPr>
                        <a:t>Florür</a:t>
                      </a:r>
                      <a:r>
                        <a:rPr lang="tr-TR" sz="1800" kern="1200" dirty="0">
                          <a:solidFill>
                            <a:schemeClr val="dk1"/>
                          </a:solidFill>
                          <a:latin typeface="+mn-lt"/>
                          <a:ea typeface="+mn-ea"/>
                          <a:cs typeface="+mn-cs"/>
                        </a:rPr>
                        <a:t> Bileşikleri</a:t>
                      </a:r>
                      <a:endParaRPr lang="tr-TR" dirty="0"/>
                    </a:p>
                  </a:txBody>
                  <a:tcPr/>
                </a:tc>
                <a:tc gridSpan="2">
                  <a:txBody>
                    <a:bodyPr/>
                    <a:lstStyle/>
                    <a:p>
                      <a:pPr algn="ctr"/>
                      <a:r>
                        <a:rPr lang="tr-TR" dirty="0"/>
                        <a:t>2</a:t>
                      </a:r>
                    </a:p>
                  </a:txBody>
                  <a:tcPr/>
                </a:tc>
                <a:tc hMerge="1">
                  <a:txBody>
                    <a:bodyPr/>
                    <a:lstStyle/>
                    <a:p>
                      <a:endParaRPr lang="tr-TR"/>
                    </a:p>
                  </a:txBody>
                  <a:tcPr/>
                </a:tc>
                <a:tc gridSpan="2">
                  <a:txBody>
                    <a:bodyPr/>
                    <a:lstStyle/>
                    <a:p>
                      <a:pPr algn="ctr"/>
                      <a:r>
                        <a:rPr lang="tr-TR" dirty="0"/>
                        <a:t>0.2</a:t>
                      </a:r>
                    </a:p>
                  </a:txBody>
                  <a:tcPr/>
                </a:tc>
                <a:tc hMerge="1">
                  <a:txBody>
                    <a:bodyPr/>
                    <a:lstStyle/>
                    <a:p>
                      <a:endParaRPr lang="tr-TR"/>
                    </a:p>
                  </a:txBody>
                  <a:tcPr/>
                </a:tc>
                <a:extLst>
                  <a:ext uri="{0D108BD9-81ED-4DB2-BD59-A6C34878D82A}">
                    <a16:rowId xmlns:a16="http://schemas.microsoft.com/office/drawing/2014/main" val="10007"/>
                  </a:ext>
                </a:extLst>
              </a:tr>
              <a:tr h="337998">
                <a:tc>
                  <a:txBody>
                    <a:bodyPr/>
                    <a:lstStyle/>
                    <a:p>
                      <a:r>
                        <a:rPr lang="tr-TR" sz="1800" kern="1200" dirty="0">
                          <a:solidFill>
                            <a:schemeClr val="dk1"/>
                          </a:solidFill>
                          <a:latin typeface="+mn-lt"/>
                          <a:ea typeface="+mn-ea"/>
                          <a:cs typeface="+mn-cs"/>
                        </a:rPr>
                        <a:t>Hidrojen Sülfür</a:t>
                      </a:r>
                      <a:endParaRPr lang="tr-TR" dirty="0"/>
                    </a:p>
                  </a:txBody>
                  <a:tcPr/>
                </a:tc>
                <a:tc gridSpan="2">
                  <a:txBody>
                    <a:bodyPr/>
                    <a:lstStyle/>
                    <a:p>
                      <a:pPr algn="ctr"/>
                      <a:r>
                        <a:rPr lang="tr-TR" dirty="0"/>
                        <a:t>4</a:t>
                      </a:r>
                    </a:p>
                  </a:txBody>
                  <a:tcPr/>
                </a:tc>
                <a:tc hMerge="1">
                  <a:txBody>
                    <a:bodyPr/>
                    <a:lstStyle/>
                    <a:p>
                      <a:endParaRPr lang="tr-TR"/>
                    </a:p>
                  </a:txBody>
                  <a:tcPr/>
                </a:tc>
                <a:tc gridSpan="2">
                  <a:txBody>
                    <a:bodyPr/>
                    <a:lstStyle/>
                    <a:p>
                      <a:pPr algn="ctr"/>
                      <a:r>
                        <a:rPr lang="tr-TR" dirty="0"/>
                        <a:t>0.4</a:t>
                      </a:r>
                    </a:p>
                  </a:txBody>
                  <a:tcPr/>
                </a:tc>
                <a:tc hMerge="1">
                  <a:txBody>
                    <a:bodyPr/>
                    <a:lstStyle/>
                    <a:p>
                      <a:endParaRPr lang="tr-TR"/>
                    </a:p>
                  </a:txBody>
                  <a:tcPr/>
                </a:tc>
                <a:extLst>
                  <a:ext uri="{0D108BD9-81ED-4DB2-BD59-A6C34878D82A}">
                    <a16:rowId xmlns:a16="http://schemas.microsoft.com/office/drawing/2014/main" val="10008"/>
                  </a:ext>
                </a:extLst>
              </a:tr>
              <a:tr h="337998">
                <a:tc>
                  <a:txBody>
                    <a:bodyPr/>
                    <a:lstStyle/>
                    <a:p>
                      <a:r>
                        <a:rPr lang="tr-TR" sz="1800" kern="1200" dirty="0">
                          <a:solidFill>
                            <a:schemeClr val="dk1"/>
                          </a:solidFill>
                          <a:latin typeface="+mn-lt"/>
                          <a:ea typeface="+mn-ea"/>
                          <a:cs typeface="+mn-cs"/>
                        </a:rPr>
                        <a:t>Karbon Monoksit</a:t>
                      </a:r>
                      <a:endParaRPr lang="tr-TR" dirty="0"/>
                    </a:p>
                  </a:txBody>
                  <a:tcPr/>
                </a:tc>
                <a:tc gridSpan="2">
                  <a:txBody>
                    <a:bodyPr/>
                    <a:lstStyle/>
                    <a:p>
                      <a:pPr algn="ctr"/>
                      <a:r>
                        <a:rPr lang="tr-TR" dirty="0"/>
                        <a:t>500</a:t>
                      </a:r>
                    </a:p>
                  </a:txBody>
                  <a:tcPr/>
                </a:tc>
                <a:tc hMerge="1">
                  <a:txBody>
                    <a:bodyPr/>
                    <a:lstStyle/>
                    <a:p>
                      <a:endParaRPr lang="tr-TR"/>
                    </a:p>
                  </a:txBody>
                  <a:tcPr/>
                </a:tc>
                <a:tc gridSpan="2">
                  <a:txBody>
                    <a:bodyPr/>
                    <a:lstStyle/>
                    <a:p>
                      <a:pPr algn="ctr"/>
                      <a:r>
                        <a:rPr lang="tr-TR" dirty="0"/>
                        <a:t>50</a:t>
                      </a:r>
                    </a:p>
                  </a:txBody>
                  <a:tcPr/>
                </a:tc>
                <a:tc hMerge="1">
                  <a:txBody>
                    <a:bodyPr/>
                    <a:lstStyle/>
                    <a:p>
                      <a:endParaRPr lang="tr-TR"/>
                    </a:p>
                  </a:txBody>
                  <a:tcPr/>
                </a:tc>
                <a:extLst>
                  <a:ext uri="{0D108BD9-81ED-4DB2-BD59-A6C34878D82A}">
                    <a16:rowId xmlns:a16="http://schemas.microsoft.com/office/drawing/2014/main" val="10009"/>
                  </a:ext>
                </a:extLst>
              </a:tr>
              <a:tr h="337998">
                <a:tc>
                  <a:txBody>
                    <a:bodyPr/>
                    <a:lstStyle/>
                    <a:p>
                      <a:r>
                        <a:rPr lang="tr-TR" sz="1800" kern="1200" dirty="0">
                          <a:solidFill>
                            <a:schemeClr val="dk1"/>
                          </a:solidFill>
                          <a:latin typeface="+mn-lt"/>
                          <a:ea typeface="+mn-ea"/>
                          <a:cs typeface="+mn-cs"/>
                        </a:rPr>
                        <a:t>Kükürt Dioksit</a:t>
                      </a:r>
                      <a:endParaRPr lang="tr-TR" dirty="0"/>
                    </a:p>
                  </a:txBody>
                  <a:tcPr/>
                </a:tc>
                <a:tc gridSpan="2">
                  <a:txBody>
                    <a:bodyPr/>
                    <a:lstStyle/>
                    <a:p>
                      <a:pPr algn="ctr"/>
                      <a:r>
                        <a:rPr lang="tr-TR" dirty="0"/>
                        <a:t>60</a:t>
                      </a:r>
                    </a:p>
                  </a:txBody>
                  <a:tcPr/>
                </a:tc>
                <a:tc hMerge="1">
                  <a:txBody>
                    <a:bodyPr/>
                    <a:lstStyle/>
                    <a:p>
                      <a:endParaRPr lang="tr-TR"/>
                    </a:p>
                  </a:txBody>
                  <a:tcPr/>
                </a:tc>
                <a:tc gridSpan="2">
                  <a:txBody>
                    <a:bodyPr/>
                    <a:lstStyle/>
                    <a:p>
                      <a:pPr algn="ctr"/>
                      <a:r>
                        <a:rPr lang="tr-TR" dirty="0"/>
                        <a:t>6</a:t>
                      </a:r>
                    </a:p>
                  </a:txBody>
                  <a:tcPr/>
                </a:tc>
                <a:tc hMerge="1">
                  <a:txBody>
                    <a:bodyPr/>
                    <a:lstStyle/>
                    <a:p>
                      <a:endParaRPr lang="tr-TR"/>
                    </a:p>
                  </a:txBody>
                  <a:tcPr/>
                </a:tc>
                <a:extLst>
                  <a:ext uri="{0D108BD9-81ED-4DB2-BD59-A6C34878D82A}">
                    <a16:rowId xmlns:a16="http://schemas.microsoft.com/office/drawing/2014/main" val="10010"/>
                  </a:ext>
                </a:extLst>
              </a:tr>
              <a:tr h="337998">
                <a:tc>
                  <a:txBody>
                    <a:bodyPr/>
                    <a:lstStyle/>
                    <a:p>
                      <a:r>
                        <a:rPr lang="tr-TR" sz="1800" kern="1200" dirty="0">
                          <a:solidFill>
                            <a:schemeClr val="dk1"/>
                          </a:solidFill>
                          <a:latin typeface="+mn-lt"/>
                          <a:ea typeface="+mn-ea"/>
                          <a:cs typeface="+mn-cs"/>
                        </a:rPr>
                        <a:t>Azot Dioksit [</a:t>
                      </a:r>
                      <a:r>
                        <a:rPr lang="tr-TR" sz="1800" kern="1200" dirty="0" err="1">
                          <a:solidFill>
                            <a:schemeClr val="dk1"/>
                          </a:solidFill>
                          <a:latin typeface="+mn-lt"/>
                          <a:ea typeface="+mn-ea"/>
                          <a:cs typeface="+mn-cs"/>
                        </a:rPr>
                        <a:t>NO</a:t>
                      </a:r>
                      <a:r>
                        <a:rPr lang="tr-TR" sz="1800" kern="1200" baseline="-25000" dirty="0" err="1">
                          <a:solidFill>
                            <a:schemeClr val="dk1"/>
                          </a:solidFill>
                          <a:latin typeface="+mn-lt"/>
                          <a:ea typeface="+mn-ea"/>
                          <a:cs typeface="+mn-cs"/>
                        </a:rPr>
                        <a:t>x</a:t>
                      </a:r>
                      <a:r>
                        <a:rPr lang="tr-TR" sz="1800" kern="1200" baseline="-25000" dirty="0">
                          <a:solidFill>
                            <a:schemeClr val="dk1"/>
                          </a:solidFill>
                          <a:latin typeface="+mn-lt"/>
                          <a:ea typeface="+mn-ea"/>
                          <a:cs typeface="+mn-cs"/>
                        </a:rPr>
                        <a:t> </a:t>
                      </a:r>
                      <a:r>
                        <a:rPr lang="tr-TR" sz="1800" kern="1200" dirty="0">
                          <a:solidFill>
                            <a:schemeClr val="dk1"/>
                          </a:solidFill>
                          <a:latin typeface="+mn-lt"/>
                          <a:ea typeface="+mn-ea"/>
                          <a:cs typeface="+mn-cs"/>
                        </a:rPr>
                        <a:t>(NO</a:t>
                      </a:r>
                      <a:r>
                        <a:rPr lang="tr-TR" sz="1800" kern="1200" baseline="-25000" dirty="0">
                          <a:solidFill>
                            <a:schemeClr val="dk1"/>
                          </a:solidFill>
                          <a:latin typeface="+mn-lt"/>
                          <a:ea typeface="+mn-ea"/>
                          <a:cs typeface="+mn-cs"/>
                        </a:rPr>
                        <a:t>2</a:t>
                      </a:r>
                      <a:r>
                        <a:rPr lang="tr-TR" sz="1800" kern="1200" dirty="0">
                          <a:solidFill>
                            <a:schemeClr val="dk1"/>
                          </a:solidFill>
                          <a:latin typeface="+mn-lt"/>
                          <a:ea typeface="+mn-ea"/>
                          <a:cs typeface="+mn-cs"/>
                        </a:rPr>
                        <a:t> cinsinden)] </a:t>
                      </a:r>
                      <a:endParaRPr lang="tr-TR" dirty="0"/>
                    </a:p>
                  </a:txBody>
                  <a:tcPr/>
                </a:tc>
                <a:tc gridSpan="2">
                  <a:txBody>
                    <a:bodyPr/>
                    <a:lstStyle/>
                    <a:p>
                      <a:pPr algn="ctr"/>
                      <a:r>
                        <a:rPr lang="tr-TR" dirty="0"/>
                        <a:t>40</a:t>
                      </a:r>
                    </a:p>
                  </a:txBody>
                  <a:tcPr/>
                </a:tc>
                <a:tc hMerge="1">
                  <a:txBody>
                    <a:bodyPr/>
                    <a:lstStyle/>
                    <a:p>
                      <a:endParaRPr lang="tr-TR"/>
                    </a:p>
                  </a:txBody>
                  <a:tcPr/>
                </a:tc>
                <a:tc gridSpan="2">
                  <a:txBody>
                    <a:bodyPr/>
                    <a:lstStyle/>
                    <a:p>
                      <a:pPr algn="ctr"/>
                      <a:r>
                        <a:rPr lang="tr-TR" dirty="0"/>
                        <a:t>4</a:t>
                      </a:r>
                    </a:p>
                  </a:txBody>
                  <a:tcPr/>
                </a:tc>
                <a:tc hMerge="1">
                  <a:txBody>
                    <a:bodyPr/>
                    <a:lstStyle/>
                    <a:p>
                      <a:endParaRPr lang="tr-TR"/>
                    </a:p>
                  </a:txBody>
                  <a:tcPr/>
                </a:tc>
                <a:extLst>
                  <a:ext uri="{0D108BD9-81ED-4DB2-BD59-A6C34878D82A}">
                    <a16:rowId xmlns:a16="http://schemas.microsoft.com/office/drawing/2014/main" val="10011"/>
                  </a:ext>
                </a:extLst>
              </a:tr>
              <a:tr h="337998">
                <a:tc>
                  <a:txBody>
                    <a:bodyPr/>
                    <a:lstStyle/>
                    <a:p>
                      <a:r>
                        <a:rPr lang="tr-TR" sz="1800" kern="1200" dirty="0">
                          <a:solidFill>
                            <a:schemeClr val="dk1"/>
                          </a:solidFill>
                          <a:latin typeface="+mn-lt"/>
                          <a:ea typeface="+mn-ea"/>
                          <a:cs typeface="+mn-cs"/>
                        </a:rPr>
                        <a:t>Toplam Organik Bileşikler</a:t>
                      </a:r>
                      <a:endParaRPr lang="tr-TR" dirty="0"/>
                    </a:p>
                  </a:txBody>
                  <a:tcPr/>
                </a:tc>
                <a:tc gridSpan="2">
                  <a:txBody>
                    <a:bodyPr/>
                    <a:lstStyle/>
                    <a:p>
                      <a:pPr algn="ctr"/>
                      <a:r>
                        <a:rPr lang="tr-TR" dirty="0"/>
                        <a:t>30</a:t>
                      </a:r>
                    </a:p>
                  </a:txBody>
                  <a:tcPr/>
                </a:tc>
                <a:tc hMerge="1">
                  <a:txBody>
                    <a:bodyPr/>
                    <a:lstStyle/>
                    <a:p>
                      <a:endParaRPr lang="tr-TR"/>
                    </a:p>
                  </a:txBody>
                  <a:tcPr/>
                </a:tc>
                <a:tc gridSpan="2">
                  <a:txBody>
                    <a:bodyPr/>
                    <a:lstStyle/>
                    <a:p>
                      <a:pPr algn="ctr"/>
                      <a:r>
                        <a:rPr lang="tr-TR" dirty="0"/>
                        <a:t>3</a:t>
                      </a:r>
                    </a:p>
                  </a:txBody>
                  <a:tcPr/>
                </a:tc>
                <a:tc hMerge="1">
                  <a:txBody>
                    <a:bodyPr/>
                    <a:lstStyle/>
                    <a:p>
                      <a:endParaRPr lang="tr-TR"/>
                    </a:p>
                  </a:txBody>
                  <a:tcPr/>
                </a:tc>
                <a:extLst>
                  <a:ext uri="{0D108BD9-81ED-4DB2-BD59-A6C34878D82A}">
                    <a16:rowId xmlns:a16="http://schemas.microsoft.com/office/drawing/2014/main" val="10012"/>
                  </a:ext>
                </a:extLst>
              </a:tr>
              <a:tr h="484584">
                <a:tc>
                  <a:txBody>
                    <a:bodyPr/>
                    <a:lstStyle/>
                    <a:p>
                      <a:r>
                        <a:rPr lang="tr-TR" sz="1200" kern="1200" dirty="0">
                          <a:solidFill>
                            <a:schemeClr val="dk1"/>
                          </a:solidFill>
                          <a:latin typeface="+mn-lt"/>
                          <a:ea typeface="+mn-ea"/>
                          <a:cs typeface="+mn-cs"/>
                        </a:rPr>
                        <a:t>Not: Tablodaki emisyonlar İşletmenin tamamından (bacaların toplamı) yayılan saatlik kütlesel debilerdir.</a:t>
                      </a:r>
                      <a:endParaRPr lang="tr-TR" sz="1200" b="1" dirty="0"/>
                    </a:p>
                  </a:txBody>
                  <a:tcPr/>
                </a:tc>
                <a:tc gridSpan="2">
                  <a:txBody>
                    <a:bodyPr/>
                    <a:lstStyle/>
                    <a:p>
                      <a:pPr algn="ctr"/>
                      <a:endParaRPr lang="tr-TR" dirty="0"/>
                    </a:p>
                  </a:txBody>
                  <a:tcPr/>
                </a:tc>
                <a:tc hMerge="1">
                  <a:txBody>
                    <a:bodyPr/>
                    <a:lstStyle/>
                    <a:p>
                      <a:endParaRPr lang="tr-TR"/>
                    </a:p>
                  </a:txBody>
                  <a:tcPr/>
                </a:tc>
                <a:tc gridSpan="2">
                  <a:txBody>
                    <a:bodyPr/>
                    <a:lstStyle/>
                    <a:p>
                      <a:pPr algn="ctr"/>
                      <a:endParaRPr lang="tr-TR" dirty="0"/>
                    </a:p>
                  </a:txBody>
                  <a:tcPr/>
                </a:tc>
                <a:tc hMerge="1">
                  <a:txBody>
                    <a:bodyPr/>
                    <a:lstStyle/>
                    <a:p>
                      <a:endParaRPr lang="tr-T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79583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81517"/>
          </a:xfrm>
        </p:spPr>
      </p:pic>
      <p:sp>
        <p:nvSpPr>
          <p:cNvPr id="3" name="Metin kutusu 2"/>
          <p:cNvSpPr txBox="1"/>
          <p:nvPr/>
        </p:nvSpPr>
        <p:spPr>
          <a:xfrm>
            <a:off x="445610" y="650745"/>
            <a:ext cx="8371540" cy="8617744"/>
          </a:xfrm>
          <a:prstGeom prst="rect">
            <a:avLst/>
          </a:prstGeom>
          <a:noFill/>
        </p:spPr>
        <p:txBody>
          <a:bodyPr wrap="square" rtlCol="0">
            <a:spAutoFit/>
          </a:bodyPr>
          <a:lstStyle/>
          <a:p>
            <a:pPr algn="ctr"/>
            <a:endParaRPr lang="tr-TR" sz="3200" b="1" dirty="0">
              <a:latin typeface="Times New Roman" pitchFamily="18" charset="0"/>
              <a:cs typeface="Times New Roman" pitchFamily="18" charset="0"/>
            </a:endParaRPr>
          </a:p>
          <a:p>
            <a:pPr algn="ctr"/>
            <a:r>
              <a:rPr lang="tr-TR" sz="3600" b="1" dirty="0">
                <a:solidFill>
                  <a:srgbClr val="990000"/>
                </a:solidFill>
                <a:latin typeface="Times New Roman" pitchFamily="18" charset="0"/>
                <a:cs typeface="Times New Roman" pitchFamily="18" charset="0"/>
              </a:rPr>
              <a:t>HAZIRLAYANLAR</a:t>
            </a:r>
          </a:p>
          <a:p>
            <a:pPr algn="ctr"/>
            <a:endParaRPr lang="tr-TR" sz="3600" b="1" dirty="0">
              <a:solidFill>
                <a:srgbClr val="990000"/>
              </a:solidFill>
              <a:latin typeface="Times New Roman" pitchFamily="18" charset="0"/>
              <a:cs typeface="Times New Roman" pitchFamily="18" charset="0"/>
            </a:endParaRPr>
          </a:p>
          <a:p>
            <a:pPr algn="ctr"/>
            <a:r>
              <a:rPr lang="tr-TR" sz="3600" b="1" dirty="0">
                <a:solidFill>
                  <a:srgbClr val="990000"/>
                </a:solidFill>
                <a:latin typeface="Times New Roman" pitchFamily="18" charset="0"/>
                <a:cs typeface="Times New Roman" pitchFamily="18" charset="0"/>
              </a:rPr>
              <a:t>MERVE ÇAYIR   </a:t>
            </a:r>
          </a:p>
          <a:p>
            <a:pPr algn="ctr"/>
            <a:r>
              <a:rPr lang="tr-TR" sz="3600" b="1" dirty="0">
                <a:solidFill>
                  <a:srgbClr val="990000"/>
                </a:solidFill>
                <a:latin typeface="Times New Roman" pitchFamily="18" charset="0"/>
                <a:cs typeface="Times New Roman" pitchFamily="18" charset="0"/>
              </a:rPr>
              <a:t>G1201.12066</a:t>
            </a:r>
          </a:p>
          <a:p>
            <a:pPr algn="ctr"/>
            <a:r>
              <a:rPr lang="tr-TR" sz="3600" b="1" dirty="0">
                <a:solidFill>
                  <a:srgbClr val="990000"/>
                </a:solidFill>
                <a:latin typeface="Times New Roman" pitchFamily="18" charset="0"/>
                <a:cs typeface="Times New Roman" pitchFamily="18" charset="0"/>
              </a:rPr>
              <a:t> </a:t>
            </a:r>
          </a:p>
          <a:p>
            <a:pPr algn="ctr"/>
            <a:r>
              <a:rPr lang="tr-TR" sz="3600" b="1" dirty="0">
                <a:solidFill>
                  <a:srgbClr val="990000"/>
                </a:solidFill>
                <a:latin typeface="Times New Roman" pitchFamily="18" charset="0"/>
                <a:cs typeface="Times New Roman" pitchFamily="18" charset="0"/>
              </a:rPr>
              <a:t>BESRA KESKİN </a:t>
            </a:r>
          </a:p>
          <a:p>
            <a:pPr algn="ctr"/>
            <a:r>
              <a:rPr lang="tr-TR" sz="3600" b="1" dirty="0">
                <a:solidFill>
                  <a:srgbClr val="990000"/>
                </a:solidFill>
                <a:latin typeface="Times New Roman" pitchFamily="18" charset="0"/>
                <a:cs typeface="Times New Roman" pitchFamily="18" charset="0"/>
              </a:rPr>
              <a:t> G1201.12042</a:t>
            </a:r>
          </a:p>
          <a:p>
            <a:pPr algn="just"/>
            <a:endParaRPr lang="tr-TR" sz="3600" dirty="0">
              <a:solidFill>
                <a:srgbClr val="990000"/>
              </a:solidFill>
              <a:latin typeface="Times New Roman" pitchFamily="18" charset="0"/>
              <a:cs typeface="Times New Roman" pitchFamily="18" charset="0"/>
            </a:endParaRPr>
          </a:p>
          <a:p>
            <a:pPr algn="just"/>
            <a:endParaRPr lang="tr-TR" sz="3600" dirty="0">
              <a:solidFill>
                <a:srgbClr val="990000"/>
              </a:solidFill>
              <a:latin typeface="Times New Roman" pitchFamily="18" charset="0"/>
              <a:cs typeface="Times New Roman" pitchFamily="18" charset="0"/>
            </a:endParaRPr>
          </a:p>
          <a:p>
            <a:pPr algn="just"/>
            <a:endParaRPr lang="tr-TR" dirty="0">
              <a:solidFill>
                <a:srgbClr val="990000"/>
              </a:solidFill>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47044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 y="-23518"/>
            <a:ext cx="9144000" cy="6881517"/>
          </a:xfrm>
        </p:spPr>
      </p:pic>
      <p:sp>
        <p:nvSpPr>
          <p:cNvPr id="3" name="Metin kutusu 2"/>
          <p:cNvSpPr txBox="1"/>
          <p:nvPr/>
        </p:nvSpPr>
        <p:spPr>
          <a:xfrm>
            <a:off x="376924" y="476672"/>
            <a:ext cx="8352928" cy="8679299"/>
          </a:xfrm>
          <a:prstGeom prst="rect">
            <a:avLst/>
          </a:prstGeom>
          <a:noFill/>
        </p:spPr>
        <p:txBody>
          <a:bodyPr wrap="square" rtlCol="0">
            <a:spAutoFit/>
          </a:bodyPr>
          <a:lstStyle/>
          <a:p>
            <a:pPr algn="ctr"/>
            <a:r>
              <a:rPr lang="tr-TR" sz="3600" b="1" dirty="0">
                <a:solidFill>
                  <a:srgbClr val="C00000"/>
                </a:solidFill>
                <a:latin typeface="Times New Roman" pitchFamily="18" charset="0"/>
                <a:cs typeface="Times New Roman" pitchFamily="18" charset="0"/>
              </a:rPr>
              <a:t>HAVA KİRLİLİĞİ VE KAYNAKLARI</a:t>
            </a:r>
          </a:p>
          <a:p>
            <a:pPr algn="ct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Çevreyi oluşturan öğelerden su ve toprak gibi hava da, kirlenebilen bir ortamdır. Havanın gerek insan sağlığına gerekse doğaya zarar verici hale gelmesi kirlilik belirtisidir. Modern yaşantının bir sonucu olan hava kirlenmesi; atmosferde toz, gaz, is, duman, koku ve buhar şeklinde olan kirleticilerin insana, diğer canlılara ve eşyaya zarar verecek şekilde yükselmesi ile havanın doğal bileşimindeki gaz konsantrasyonundaki değişmeler sonucunda meydana gelir.</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Hava kirliliğini kaynaklarına göre 3’e ayırabiliriz;</a:t>
            </a:r>
          </a:p>
          <a:p>
            <a:pPr algn="just"/>
            <a:endParaRPr lang="tr-TR" dirty="0">
              <a:latin typeface="Times New Roman" pitchFamily="18" charset="0"/>
              <a:cs typeface="Times New Roman" pitchFamily="18" charset="0"/>
            </a:endParaRPr>
          </a:p>
          <a:p>
            <a:pPr marL="342900" indent="-342900" algn="just">
              <a:buClr>
                <a:schemeClr val="bg1"/>
              </a:buClr>
              <a:buAutoNum type="alphaLcParenR"/>
            </a:pPr>
            <a:r>
              <a:rPr lang="tr-TR" dirty="0">
                <a:solidFill>
                  <a:schemeClr val="bg1"/>
                </a:solidFill>
                <a:latin typeface="Times New Roman" pitchFamily="18" charset="0"/>
                <a:cs typeface="Times New Roman" pitchFamily="18" charset="0"/>
              </a:rPr>
              <a:t>Isınmadan Kaynaklanan Hava Kirliliği</a:t>
            </a:r>
          </a:p>
          <a:p>
            <a:pPr algn="just"/>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Ülkemizde özellikle ısınma gayesiyle, düşük kalorili ve kükürt oranı </a:t>
            </a:r>
          </a:p>
          <a:p>
            <a:r>
              <a:rPr lang="tr-TR" dirty="0">
                <a:latin typeface="Times New Roman" pitchFamily="18" charset="0"/>
                <a:cs typeface="Times New Roman" pitchFamily="18" charset="0"/>
              </a:rPr>
              <a:t>yüksek kömürlerin yaygın olarak kullanılması hava kirliliğine yol </a:t>
            </a:r>
          </a:p>
          <a:p>
            <a:r>
              <a:rPr lang="tr-TR" dirty="0">
                <a:latin typeface="Times New Roman" pitchFamily="18" charset="0"/>
                <a:cs typeface="Times New Roman" pitchFamily="18" charset="0"/>
              </a:rPr>
              <a:t>açmaktadır.</a:t>
            </a: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pic>
        <p:nvPicPr>
          <p:cNvPr id="4098" name="Picture 2" descr="C:\Users\Merve\Desktop\baca_temizlem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712668"/>
            <a:ext cx="1584176" cy="163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110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 y="-23517"/>
            <a:ext cx="9144000" cy="6881517"/>
          </a:xfrm>
        </p:spPr>
      </p:pic>
      <p:sp>
        <p:nvSpPr>
          <p:cNvPr id="3" name="Metin kutusu 2"/>
          <p:cNvSpPr txBox="1"/>
          <p:nvPr/>
        </p:nvSpPr>
        <p:spPr>
          <a:xfrm>
            <a:off x="366339" y="490675"/>
            <a:ext cx="8371540" cy="4524315"/>
          </a:xfrm>
          <a:prstGeom prst="rect">
            <a:avLst/>
          </a:prstGeom>
          <a:solidFill>
            <a:schemeClr val="bg2"/>
          </a:solidFill>
        </p:spPr>
        <p:txBody>
          <a:bodyPr wrap="square" rtlCol="0">
            <a:spAutoFit/>
          </a:bodyPr>
          <a:lstStyle/>
          <a:p>
            <a:pPr marL="342900" lvl="0" indent="-342900">
              <a:buFont typeface="+mj-lt"/>
              <a:buAutoNum type="arabicPeriod"/>
            </a:pPr>
            <a:r>
              <a:rPr lang="tr-TR" u="sng" dirty="0">
                <a:solidFill>
                  <a:srgbClr val="990000"/>
                </a:solidFill>
                <a:latin typeface="Times New Roman" pitchFamily="18" charset="0"/>
                <a:cs typeface="Times New Roman" pitchFamily="18" charset="0"/>
              </a:rPr>
              <a:t>https://tr.wikipedia.org/wiki/Hava</a:t>
            </a:r>
          </a:p>
          <a:p>
            <a:pPr marL="342900" lvl="0" indent="-342900">
              <a:buFont typeface="+mj-lt"/>
              <a:buAutoNum type="arabicPeriod"/>
            </a:pPr>
            <a:r>
              <a:rPr lang="tr-TR" dirty="0">
                <a:solidFill>
                  <a:srgbClr val="990000"/>
                </a:solidFill>
                <a:latin typeface="Times New Roman" pitchFamily="18" charset="0"/>
                <a:cs typeface="Times New Roman" pitchFamily="18" charset="0"/>
              </a:rPr>
              <a:t>http://www.bursa.bel.tr/?bolum=sayfa&amp;id=1365</a:t>
            </a:r>
          </a:p>
          <a:p>
            <a:pPr marL="342900" lvl="0" indent="-342900">
              <a:buFont typeface="+mj-lt"/>
              <a:buAutoNum type="arabicPeriod"/>
            </a:pPr>
            <a:r>
              <a:rPr lang="tr-TR" dirty="0">
                <a:solidFill>
                  <a:srgbClr val="990000"/>
                </a:solidFill>
                <a:latin typeface="Times New Roman" pitchFamily="18" charset="0"/>
                <a:cs typeface="Times New Roman" pitchFamily="18" charset="0"/>
              </a:rPr>
              <a:t>http://www.megep.meb.gov.tr/mte_program_modul/moduller_pdf/Hava%20Kirlili%C4%9Finin%20K%C3%BCresel%20Etkisi.pdf</a:t>
            </a:r>
          </a:p>
          <a:p>
            <a:pPr marL="342900" lvl="0" indent="-342900">
              <a:buFont typeface="+mj-lt"/>
              <a:buAutoNum type="arabicPeriod"/>
            </a:pPr>
            <a:r>
              <a:rPr lang="tr-TR" dirty="0">
                <a:solidFill>
                  <a:srgbClr val="990000"/>
                </a:solidFill>
                <a:latin typeface="Times New Roman" pitchFamily="18" charset="0"/>
                <a:cs typeface="Times New Roman" pitchFamily="18" charset="0"/>
              </a:rPr>
              <a:t>https://tr.wikipedia.org/wiki/Kyoto_Protokol%C3%BC</a:t>
            </a:r>
          </a:p>
          <a:p>
            <a:pPr marL="342900" lvl="0" indent="-342900">
              <a:buFont typeface="+mj-lt"/>
              <a:buAutoNum type="arabicPeriod"/>
            </a:pPr>
            <a:r>
              <a:rPr lang="tr-TR" dirty="0">
                <a:solidFill>
                  <a:srgbClr val="990000"/>
                </a:solidFill>
                <a:latin typeface="Times New Roman" pitchFamily="18" charset="0"/>
                <a:cs typeface="Times New Roman" pitchFamily="18" charset="0"/>
              </a:rPr>
              <a:t>http://www.biyolojisitesi.net/tum%20uniteler/bilincli_birey/asit_yagmurlari.html</a:t>
            </a:r>
          </a:p>
          <a:p>
            <a:pPr marL="342900" lvl="0" indent="-342900">
              <a:buFont typeface="+mj-lt"/>
              <a:buAutoNum type="arabicPeriod"/>
            </a:pPr>
            <a:r>
              <a:rPr lang="tr-TR" dirty="0">
                <a:solidFill>
                  <a:srgbClr val="990000"/>
                </a:solidFill>
                <a:latin typeface="Times New Roman" pitchFamily="18" charset="0"/>
                <a:cs typeface="Times New Roman" pitchFamily="18" charset="0"/>
              </a:rPr>
              <a:t>http://www.yaklasansaat.com/dunyamiz/kuresel_isinma/ozon.asp</a:t>
            </a:r>
          </a:p>
          <a:p>
            <a:pPr marL="342900" indent="-342900">
              <a:buFont typeface="+mj-lt"/>
              <a:buAutoNum type="arabicPeriod"/>
            </a:pPr>
            <a:r>
              <a:rPr lang="tr-TR" dirty="0">
                <a:solidFill>
                  <a:schemeClr val="bg1"/>
                </a:solidFill>
                <a:latin typeface="Times New Roman" pitchFamily="18" charset="0"/>
                <a:cs typeface="Times New Roman" pitchFamily="18" charset="0"/>
                <a:hlinkClick r:id="rId3"/>
              </a:rPr>
              <a:t>http://cevreonline.com/hava-kirliliginin-cevre-ve-insan-sagligina-etkileri/</a:t>
            </a:r>
          </a:p>
          <a:p>
            <a:pPr marL="342900" indent="-342900">
              <a:buFont typeface="+mj-lt"/>
              <a:buAutoNum type="arabicPeriod"/>
            </a:pPr>
            <a:r>
              <a:rPr lang="tr-TR" b="1" dirty="0">
                <a:solidFill>
                  <a:schemeClr val="bg1"/>
                </a:solidFill>
                <a:latin typeface="Times New Roman" pitchFamily="18" charset="0"/>
                <a:cs typeface="Times New Roman" pitchFamily="18" charset="0"/>
                <a:hlinkClick r:id="rId4"/>
              </a:rPr>
              <a:t>http://biyocal.tr.gg/Hava-kirlili%26%23287%3Bi.htm</a:t>
            </a:r>
            <a:endParaRPr lang="tr-TR" b="1" dirty="0">
              <a:solidFill>
                <a:schemeClr val="bg1"/>
              </a:solidFill>
              <a:latin typeface="Times New Roman" pitchFamily="18" charset="0"/>
              <a:cs typeface="Times New Roman" pitchFamily="18" charset="0"/>
            </a:endParaRPr>
          </a:p>
          <a:p>
            <a:pPr marL="342900" indent="-342900">
              <a:buFont typeface="+mj-lt"/>
              <a:buAutoNum type="arabicPeriod"/>
            </a:pPr>
            <a:r>
              <a:rPr lang="tr-TR" dirty="0">
                <a:solidFill>
                  <a:schemeClr val="bg1"/>
                </a:solidFill>
                <a:latin typeface="Times New Roman" pitchFamily="18" charset="0"/>
                <a:cs typeface="Times New Roman" pitchFamily="18" charset="0"/>
                <a:hlinkClick r:id="rId3"/>
              </a:rPr>
              <a:t>http://www.mevzuat.gov.tr/Metin.Aspx?MevzuatKod=7.5.13184&amp;MevzuatIliski=0&amp;sourceXmlSearch</a:t>
            </a:r>
            <a:endParaRPr lang="tr-TR" dirty="0">
              <a:solidFill>
                <a:schemeClr val="bg1"/>
              </a:solidFill>
              <a:latin typeface="Times New Roman" pitchFamily="18" charset="0"/>
              <a:cs typeface="Times New Roman" pitchFamily="18" charset="0"/>
            </a:endParaRPr>
          </a:p>
          <a:p>
            <a:pPr marL="342900" indent="-342900">
              <a:buFont typeface="+mj-lt"/>
              <a:buAutoNum type="arabicPeriod"/>
            </a:pPr>
            <a:r>
              <a:rPr lang="tr-TR" b="1" dirty="0">
                <a:solidFill>
                  <a:schemeClr val="bg1"/>
                </a:solidFill>
                <a:latin typeface="Times New Roman" pitchFamily="18" charset="0"/>
                <a:cs typeface="Times New Roman" pitchFamily="18" charset="0"/>
                <a:hlinkClick r:id="rId5"/>
              </a:rPr>
              <a:t>http://www.resmigazete.gov.tr/eskiler/2014/12/20141220-2.htm</a:t>
            </a:r>
            <a:endParaRPr lang="tr-TR" b="1" dirty="0">
              <a:solidFill>
                <a:schemeClr val="bg1"/>
              </a:solidFill>
              <a:latin typeface="Times New Roman" pitchFamily="18" charset="0"/>
              <a:cs typeface="Times New Roman" pitchFamily="18" charset="0"/>
            </a:endParaRPr>
          </a:p>
          <a:p>
            <a:pPr marL="342900" indent="-342900">
              <a:buFont typeface="+mj-lt"/>
              <a:buAutoNum type="arabicPeriod"/>
            </a:pPr>
            <a:endParaRPr lang="tr-TR" dirty="0"/>
          </a:p>
          <a:p>
            <a:pPr marL="342900" lvl="0" indent="-342900">
              <a:buFont typeface="+mj-lt"/>
              <a:buAutoNum type="arabicPeriod"/>
            </a:pPr>
            <a:endParaRPr lang="tr-TR" dirty="0">
              <a:solidFill>
                <a:srgbClr val="990000"/>
              </a:solidFill>
              <a:latin typeface="Times New Roman" pitchFamily="18" charset="0"/>
              <a:cs typeface="Times New Roman" pitchFamily="18" charset="0"/>
            </a:endParaRPr>
          </a:p>
          <a:p>
            <a:pPr marL="342900" lvl="0" indent="-342900">
              <a:buFont typeface="+mj-lt"/>
              <a:buAutoNum type="arabicPeriod"/>
            </a:pPr>
            <a:endParaRPr lang="tr-TR" dirty="0">
              <a:solidFill>
                <a:srgbClr val="00133A"/>
              </a:solidFill>
              <a:latin typeface="Times New Roman" pitchFamily="18" charset="0"/>
              <a:cs typeface="Times New Roman" pitchFamily="18" charset="0"/>
            </a:endParaRPr>
          </a:p>
          <a:p>
            <a:pPr marL="342900" lvl="0" indent="-342900">
              <a:buFont typeface="+mj-lt"/>
              <a:buAutoNum type="arabicPeriod"/>
            </a:pPr>
            <a:endParaRPr lang="tr-TR" dirty="0">
              <a:solidFill>
                <a:srgbClr val="00133A"/>
              </a:solidFill>
              <a:latin typeface="Times New Roman" pitchFamily="18" charset="0"/>
              <a:cs typeface="Times New Roman" pitchFamily="18" charset="0"/>
            </a:endParaRPr>
          </a:p>
        </p:txBody>
      </p:sp>
    </p:spTree>
    <p:extLst>
      <p:ext uri="{BB962C8B-B14F-4D97-AF65-F5344CB8AC3E}">
        <p14:creationId xmlns:p14="http://schemas.microsoft.com/office/powerpoint/2010/main" val="259901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 y="-23518"/>
            <a:ext cx="9144000" cy="6881517"/>
          </a:xfrm>
        </p:spPr>
      </p:pic>
      <p:sp>
        <p:nvSpPr>
          <p:cNvPr id="3" name="Metin kutusu 2"/>
          <p:cNvSpPr txBox="1"/>
          <p:nvPr/>
        </p:nvSpPr>
        <p:spPr>
          <a:xfrm>
            <a:off x="376924" y="476672"/>
            <a:ext cx="6165751" cy="7848302"/>
          </a:xfrm>
          <a:prstGeom prst="rect">
            <a:avLst/>
          </a:prstGeom>
          <a:noFill/>
        </p:spPr>
        <p:txBody>
          <a:bodyPr wrap="square" rtlCol="0">
            <a:spAutoFit/>
          </a:bodyPr>
          <a:lstStyle/>
          <a:p>
            <a:pPr algn="just"/>
            <a:endParaRPr lang="tr-TR" dirty="0">
              <a:solidFill>
                <a:srgbClr val="00133A"/>
              </a:solidFill>
              <a:latin typeface="Times New Roman" pitchFamily="18" charset="0"/>
              <a:cs typeface="Times New Roman" pitchFamily="18" charset="0"/>
            </a:endParaRPr>
          </a:p>
          <a:p>
            <a:pPr algn="just"/>
            <a:r>
              <a:rPr lang="tr-TR" dirty="0">
                <a:solidFill>
                  <a:schemeClr val="bg1"/>
                </a:solidFill>
                <a:latin typeface="Times New Roman" pitchFamily="18" charset="0"/>
                <a:cs typeface="Times New Roman" pitchFamily="18" charset="0"/>
              </a:rPr>
              <a:t>b) Motorlu Taşıtlardan Kaynaklanan Hava Kirliliği</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Nüfus artışı ve gelir düzeyinin yükselmesine paralel olarak, sayısı hızla artan motorlu taşıtlardan çıkan egzoz gazları, hava kirliliğinde önemli bir faktör oluşturmaktadır.</a:t>
            </a:r>
          </a:p>
          <a:p>
            <a:pPr algn="just"/>
            <a:endParaRPr lang="tr-TR" dirty="0">
              <a:latin typeface="Times New Roman" pitchFamily="18" charset="0"/>
              <a:cs typeface="Times New Roman" pitchFamily="18" charset="0"/>
            </a:endParaRPr>
          </a:p>
          <a:p>
            <a:pPr algn="just"/>
            <a:r>
              <a:rPr lang="tr-TR" dirty="0">
                <a:solidFill>
                  <a:schemeClr val="bg1"/>
                </a:solidFill>
                <a:latin typeface="Times New Roman" pitchFamily="18" charset="0"/>
                <a:cs typeface="Times New Roman" pitchFamily="18" charset="0"/>
              </a:rPr>
              <a:t>c) Sanayiden Kaynaklanan Hava Kirliliği</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Sanayi tesislerinin kuruluşunda yanlış yer seçimi, çevre korunması açısından gerekli tedbirlerin alınmaması (baca filtresi vb.), uygun teknolojilerin kullanılmaması, enerji üreten yakma ünitelerinde vasıfsız ve yüksek kükürt içeren yakıtların kullanılması hava kirliliğine sebep olan etkenlerin başında gelmektedir.</a:t>
            </a: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pic>
        <p:nvPicPr>
          <p:cNvPr id="3076" name="Picture 4" descr="D:\MERVE\HAVA KİRLİLİĞİNİN ÇEVRE SAĞLIĞINA ETKİLERİ\img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675" y="620688"/>
            <a:ext cx="219740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MERVE\HAVA KİRLİLİĞİNİN ÇEVRE SAĞLIĞINA ETKİLERİ\img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0555" y="2615077"/>
            <a:ext cx="1800200" cy="183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80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956" y="298156"/>
            <a:ext cx="8229600" cy="1143000"/>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823"/>
            <a:ext cx="9144000" cy="6881517"/>
          </a:xfrm>
        </p:spPr>
      </p:pic>
      <p:sp>
        <p:nvSpPr>
          <p:cNvPr id="3" name="Metin kutusu 2"/>
          <p:cNvSpPr txBox="1"/>
          <p:nvPr/>
        </p:nvSpPr>
        <p:spPr>
          <a:xfrm>
            <a:off x="395536" y="476672"/>
            <a:ext cx="5275196" cy="3416320"/>
          </a:xfrm>
          <a:prstGeom prst="rect">
            <a:avLst/>
          </a:prstGeom>
          <a:noFill/>
        </p:spPr>
        <p:txBody>
          <a:bodyPr wrap="square" rtlCol="0">
            <a:spAutoFit/>
          </a:bodyPr>
          <a:lstStyle/>
          <a:p>
            <a:pPr algn="ctr">
              <a:buClr>
                <a:schemeClr val="bg1">
                  <a:lumMod val="75000"/>
                </a:schemeClr>
              </a:buClr>
            </a:pPr>
            <a:r>
              <a:rPr lang="tr-TR" sz="3600" b="1" dirty="0">
                <a:solidFill>
                  <a:srgbClr val="C00000"/>
                </a:solidFill>
                <a:latin typeface="Times New Roman" pitchFamily="18" charset="0"/>
                <a:cs typeface="Times New Roman" pitchFamily="18" charset="0"/>
              </a:rPr>
              <a:t>           </a:t>
            </a:r>
            <a:endParaRPr lang="tr-TR" dirty="0">
              <a:latin typeface="Times New Roman" pitchFamily="18" charset="0"/>
              <a:cs typeface="Times New Roman" pitchFamily="18" charset="0"/>
            </a:endParaRPr>
          </a:p>
          <a:p>
            <a:pPr marL="342900" indent="-342900" algn="just">
              <a:buClr>
                <a:schemeClr val="bg1"/>
              </a:buClr>
              <a:buFont typeface="+mj-lt"/>
              <a:buAutoNum type="arabicPeriod"/>
            </a:pPr>
            <a:r>
              <a:rPr lang="tr-TR" sz="2000" b="1" dirty="0">
                <a:solidFill>
                  <a:schemeClr val="bg1"/>
                </a:solidFill>
                <a:latin typeface="Times New Roman" pitchFamily="18" charset="0"/>
                <a:cs typeface="Times New Roman" pitchFamily="18" charset="0"/>
              </a:rPr>
              <a:t>SERA ETKİSİ</a:t>
            </a:r>
          </a:p>
          <a:p>
            <a:pPr algn="just"/>
            <a:endParaRPr lang="tr-TR" b="1" dirty="0">
              <a:solidFill>
                <a:srgbClr val="00133A"/>
              </a:solidFill>
              <a:latin typeface="Times New Roman" pitchFamily="18" charset="0"/>
              <a:cs typeface="Times New Roman" pitchFamily="18" charset="0"/>
            </a:endParaRPr>
          </a:p>
          <a:p>
            <a:pPr algn="just"/>
            <a:r>
              <a:rPr lang="tr-TR" dirty="0">
                <a:latin typeface="Times New Roman" pitchFamily="18" charset="0"/>
                <a:cs typeface="Times New Roman" pitchFamily="18" charset="0"/>
              </a:rPr>
              <a:t>      Kömür, doğal gaz  gibi fosil yakıtlar, yüksek basınç altında oluşmuş ve karbondioksit içeriği bakımından çok zengin organik maddelerdir. Bu yakıtların kullanımı sonucunda açığa çıkan CO2 gazı, atmosfere karışmaktadır. Normalde karbon döngüsünün bir parçası olan bu olay, fosil yakıtların kullanımının artması ile atmosferdeki CO2 miktarının normalden yüksek seviyelere çıkmasına neden olmaktadır.</a:t>
            </a:r>
          </a:p>
        </p:txBody>
      </p:sp>
      <p:sp>
        <p:nvSpPr>
          <p:cNvPr id="5" name="Metin kutusu 4"/>
          <p:cNvSpPr txBox="1"/>
          <p:nvPr/>
        </p:nvSpPr>
        <p:spPr>
          <a:xfrm>
            <a:off x="251520" y="284166"/>
            <a:ext cx="8892480" cy="584775"/>
          </a:xfrm>
          <a:prstGeom prst="rect">
            <a:avLst/>
          </a:prstGeom>
          <a:noFill/>
        </p:spPr>
        <p:txBody>
          <a:bodyPr wrap="square" rtlCol="0">
            <a:spAutoFit/>
          </a:bodyPr>
          <a:lstStyle/>
          <a:p>
            <a:pPr>
              <a:buClr>
                <a:schemeClr val="bg1">
                  <a:lumMod val="75000"/>
                </a:schemeClr>
              </a:buClr>
            </a:pPr>
            <a:r>
              <a:rPr lang="tr-TR" sz="3200" b="1" dirty="0">
                <a:solidFill>
                  <a:srgbClr val="C00000"/>
                </a:solidFill>
                <a:latin typeface="Times New Roman" pitchFamily="18" charset="0"/>
                <a:cs typeface="Times New Roman" pitchFamily="18" charset="0"/>
              </a:rPr>
              <a:t>HAVA KİRLİLİĞİNİN DOĞAYA ETKİLERİ</a:t>
            </a:r>
          </a:p>
        </p:txBody>
      </p:sp>
      <p:pic>
        <p:nvPicPr>
          <p:cNvPr id="3076" name="Picture 4" descr="C:\Users\Merve\Desktop\karbondioksit-co2-sera-gazş-salini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998" y="1700808"/>
            <a:ext cx="3191482" cy="208823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423780" y="4221087"/>
            <a:ext cx="5246952" cy="2031325"/>
          </a:xfrm>
          <a:prstGeom prst="rect">
            <a:avLst/>
          </a:prstGeom>
          <a:noFill/>
        </p:spPr>
        <p:txBody>
          <a:bodyPr wrap="square" rtlCol="0">
            <a:spAutoFit/>
          </a:bodyPr>
          <a:lstStyle/>
          <a:p>
            <a:r>
              <a:rPr lang="tr-TR" dirty="0">
                <a:solidFill>
                  <a:schemeClr val="bg1"/>
                </a:solidFill>
                <a:latin typeface="Times New Roman" pitchFamily="18" charset="0"/>
                <a:cs typeface="Times New Roman" pitchFamily="18" charset="0"/>
              </a:rPr>
              <a:t>Havanın başlıca iki bileşeni olan oksijen ve azot gazları, güneşin gözle görülebilen dalga boylu ışınlarını yansıtır ve morötesi ışımaların bir kısmını da </a:t>
            </a:r>
            <a:r>
              <a:rPr lang="tr-TR" dirty="0" err="1">
                <a:solidFill>
                  <a:schemeClr val="bg1"/>
                </a:solidFill>
                <a:latin typeface="Times New Roman" pitchFamily="18" charset="0"/>
                <a:cs typeface="Times New Roman" pitchFamily="18" charset="0"/>
              </a:rPr>
              <a:t>absorblar</a:t>
            </a:r>
            <a:r>
              <a:rPr lang="tr-TR" dirty="0">
                <a:solidFill>
                  <a:schemeClr val="bg1"/>
                </a:solidFill>
                <a:latin typeface="Times New Roman" pitchFamily="18" charset="0"/>
                <a:cs typeface="Times New Roman" pitchFamily="18" charset="0"/>
              </a:rPr>
              <a:t> (soğurur). Dünya yüzeyine ulaşabilen güneş ışınları, yeryüzü tarafından soğurularak ısıya dönüştürülür.</a:t>
            </a:r>
          </a:p>
          <a:p>
            <a:endParaRPr lang="tr-TR" dirty="0"/>
          </a:p>
        </p:txBody>
      </p:sp>
    </p:spTree>
    <p:extLst>
      <p:ext uri="{BB962C8B-B14F-4D97-AF65-F5344CB8AC3E}">
        <p14:creationId xmlns:p14="http://schemas.microsoft.com/office/powerpoint/2010/main" val="355982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4655"/>
            <a:ext cx="9144000" cy="6881517"/>
          </a:xfrm>
        </p:spPr>
      </p:pic>
      <p:sp>
        <p:nvSpPr>
          <p:cNvPr id="3" name="Metin kutusu 2"/>
          <p:cNvSpPr txBox="1"/>
          <p:nvPr/>
        </p:nvSpPr>
        <p:spPr>
          <a:xfrm>
            <a:off x="376924" y="476672"/>
            <a:ext cx="8371540" cy="3416320"/>
          </a:xfrm>
          <a:prstGeom prst="rect">
            <a:avLst/>
          </a:prstGeom>
          <a:noFill/>
        </p:spPr>
        <p:txBody>
          <a:bodyPr wrap="square" rtlCol="0">
            <a:spAutoFit/>
          </a:bodyPr>
          <a:lstStyle/>
          <a:p>
            <a:pPr algn="just"/>
            <a:r>
              <a:rPr lang="tr-TR" dirty="0">
                <a:latin typeface="Times New Roman" pitchFamily="18" charset="0"/>
                <a:cs typeface="Times New Roman" pitchFamily="18" charset="0"/>
              </a:rPr>
              <a:t>Bu ısı, yeryüzündeki atomların titreşimine ve kızılötesi ışıma yapmalarına neden olur. Kızılötesi ışımalar, oksijen veya azot gazı tarafından soğurulmaz. Ancak havada bulunan CO2 ve CFC (kloroflorokarbon) gazları, kızılötesi ışımaların bir kısmını soğurarak, atmosferden dışarı çıkmalarını engeller. Bu soğurma olayı, atmosferin ısınmasına yol açar. Bunun sonucunda dünya ısınır. Bu etkiye, "</a:t>
            </a:r>
            <a:r>
              <a:rPr lang="tr-TR" b="1" dirty="0">
                <a:solidFill>
                  <a:srgbClr val="990000"/>
                </a:solidFill>
                <a:latin typeface="Times New Roman" pitchFamily="18" charset="0"/>
                <a:cs typeface="Times New Roman" pitchFamily="18" charset="0"/>
              </a:rPr>
              <a:t>sera etkisi</a:t>
            </a:r>
            <a:r>
              <a:rPr lang="tr-TR" dirty="0">
                <a:latin typeface="Times New Roman" pitchFamily="18" charset="0"/>
                <a:cs typeface="Times New Roman" pitchFamily="18" charset="0"/>
              </a:rPr>
              <a:t>" adı verilir. Sera etkisiyle atmosferin sıcaklığının artarak ısınmasına da "</a:t>
            </a:r>
            <a:r>
              <a:rPr lang="tr-TR" b="1" dirty="0">
                <a:solidFill>
                  <a:srgbClr val="990000"/>
                </a:solidFill>
                <a:latin typeface="Times New Roman" pitchFamily="18" charset="0"/>
                <a:cs typeface="Times New Roman" pitchFamily="18" charset="0"/>
              </a:rPr>
              <a:t>küresel ısınma</a:t>
            </a:r>
            <a:r>
              <a:rPr lang="tr-TR" dirty="0">
                <a:latin typeface="Times New Roman" pitchFamily="18" charset="0"/>
                <a:cs typeface="Times New Roman" pitchFamily="18" charset="0"/>
              </a:rPr>
              <a:t>" denir.</a:t>
            </a:r>
          </a:p>
          <a:p>
            <a:pPr algn="just"/>
            <a:endParaRPr lang="tr-TR" dirty="0">
              <a:solidFill>
                <a:srgbClr val="990000"/>
              </a:solidFill>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pic>
        <p:nvPicPr>
          <p:cNvPr id="2050" name="Picture 2" descr="C:\Users\Merve\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502007"/>
            <a:ext cx="3168352" cy="2502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Users\Merve\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80" y="2502008"/>
            <a:ext cx="3416456" cy="2502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71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4655"/>
            <a:ext cx="9144000" cy="6881517"/>
          </a:xfrm>
        </p:spPr>
      </p:pic>
      <p:sp>
        <p:nvSpPr>
          <p:cNvPr id="3" name="Metin kutusu 2"/>
          <p:cNvSpPr txBox="1"/>
          <p:nvPr/>
        </p:nvSpPr>
        <p:spPr>
          <a:xfrm>
            <a:off x="376924" y="476672"/>
            <a:ext cx="8371540" cy="3416320"/>
          </a:xfrm>
          <a:prstGeom prst="rect">
            <a:avLst/>
          </a:prstGeom>
          <a:noFill/>
        </p:spPr>
        <p:txBody>
          <a:bodyPr wrap="square" rtlCol="0">
            <a:spAutoFit/>
          </a:bodyPr>
          <a:lstStyle/>
          <a:p>
            <a:pPr algn="just"/>
            <a:r>
              <a:rPr lang="tr-TR" dirty="0">
                <a:latin typeface="Times New Roman" pitchFamily="18" charset="0"/>
                <a:cs typeface="Times New Roman" pitchFamily="18" charset="0"/>
              </a:rPr>
              <a:t>Bu ısı, yeryüzündeki atomların titreşimine ve kızılötesi ışıma yapmalarına neden olur. Kızılötesi ışımalar, oksijen veya azot gazı tarafından soğurulmaz. Ancak havada bulunan CO2 ve CFC (kloroflorokarbon) gazları, kızılötesi ışımaların bir kısmını soğurarak, atmosferden dışarı çıkmalarını engeller. Bu soğurma olayı, atmosferin ısınmasına yol açar. Bunun sonucunda dünya ısınır. Bu etkiye, "</a:t>
            </a:r>
            <a:r>
              <a:rPr lang="tr-TR" b="1" dirty="0">
                <a:solidFill>
                  <a:srgbClr val="990000"/>
                </a:solidFill>
                <a:latin typeface="Times New Roman" pitchFamily="18" charset="0"/>
                <a:cs typeface="Times New Roman" pitchFamily="18" charset="0"/>
              </a:rPr>
              <a:t>sera etkisi</a:t>
            </a:r>
            <a:r>
              <a:rPr lang="tr-TR" dirty="0">
                <a:latin typeface="Times New Roman" pitchFamily="18" charset="0"/>
                <a:cs typeface="Times New Roman" pitchFamily="18" charset="0"/>
              </a:rPr>
              <a:t>" adı verilir. Sera etkisiyle atmosferin sıcaklığının artarak ısınmasına da "</a:t>
            </a:r>
            <a:r>
              <a:rPr lang="tr-TR" b="1" dirty="0">
                <a:solidFill>
                  <a:srgbClr val="990000"/>
                </a:solidFill>
                <a:latin typeface="Times New Roman" pitchFamily="18" charset="0"/>
                <a:cs typeface="Times New Roman" pitchFamily="18" charset="0"/>
              </a:rPr>
              <a:t>küresel ısınma</a:t>
            </a:r>
            <a:r>
              <a:rPr lang="tr-TR" dirty="0">
                <a:latin typeface="Times New Roman" pitchFamily="18" charset="0"/>
                <a:cs typeface="Times New Roman" pitchFamily="18" charset="0"/>
              </a:rPr>
              <a:t>" denir.</a:t>
            </a:r>
          </a:p>
          <a:p>
            <a:pPr algn="just"/>
            <a:endParaRPr lang="tr-TR" dirty="0">
              <a:solidFill>
                <a:srgbClr val="990000"/>
              </a:solidFill>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pic>
        <p:nvPicPr>
          <p:cNvPr id="2050" name="Picture 2" descr="C:\Users\Merve\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502007"/>
            <a:ext cx="3168352" cy="2502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Users\Merve\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80" y="2502008"/>
            <a:ext cx="3416456" cy="2502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30" y="-12259"/>
            <a:ext cx="9118670" cy="6923435"/>
          </a:xfrm>
          <a:prstGeom prst="rect">
            <a:avLst/>
          </a:prstGeom>
        </p:spPr>
      </p:pic>
    </p:spTree>
    <p:extLst>
      <p:ext uri="{BB962C8B-B14F-4D97-AF65-F5344CB8AC3E}">
        <p14:creationId xmlns:p14="http://schemas.microsoft.com/office/powerpoint/2010/main" val="267836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 y="-23518"/>
            <a:ext cx="9144000" cy="6881517"/>
          </a:xfrm>
        </p:spPr>
      </p:pic>
      <p:sp>
        <p:nvSpPr>
          <p:cNvPr id="3" name="Metin kutusu 2"/>
          <p:cNvSpPr txBox="1"/>
          <p:nvPr/>
        </p:nvSpPr>
        <p:spPr>
          <a:xfrm>
            <a:off x="376924" y="476672"/>
            <a:ext cx="8371540" cy="4801314"/>
          </a:xfrm>
          <a:prstGeom prst="rect">
            <a:avLst/>
          </a:prstGeom>
          <a:noFill/>
        </p:spPr>
        <p:txBody>
          <a:bodyPr wrap="square" rtlCol="0">
            <a:spAutoFit/>
          </a:bodyPr>
          <a:lstStyle/>
          <a:p>
            <a:pPr algn="just"/>
            <a:r>
              <a:rPr lang="tr-TR" dirty="0">
                <a:solidFill>
                  <a:srgbClr val="990000"/>
                </a:solidFill>
                <a:latin typeface="Times New Roman" pitchFamily="18" charset="0"/>
                <a:cs typeface="Times New Roman" pitchFamily="18" charset="0"/>
              </a:rPr>
              <a:t>Sera etkisi, </a:t>
            </a:r>
          </a:p>
          <a:p>
            <a:pPr algn="just"/>
            <a:endParaRPr lang="tr-TR" dirty="0">
              <a:latin typeface="Times New Roman" pitchFamily="18" charset="0"/>
              <a:cs typeface="Times New Roman" pitchFamily="18" charset="0"/>
            </a:endParaRPr>
          </a:p>
          <a:p>
            <a:pPr marL="285750" indent="-285750" algn="just">
              <a:buFont typeface="Arial" pitchFamily="34" charset="0"/>
              <a:buChar char="•"/>
            </a:pPr>
            <a:r>
              <a:rPr lang="tr-TR" dirty="0">
                <a:latin typeface="Times New Roman" pitchFamily="18" charset="0"/>
                <a:cs typeface="Times New Roman" pitchFamily="18" charset="0"/>
              </a:rPr>
              <a:t>Buzulların erimesi </a:t>
            </a:r>
          </a:p>
          <a:p>
            <a:pPr marL="285750" indent="-285750" algn="just">
              <a:buFont typeface="Arial" pitchFamily="34" charset="0"/>
              <a:buChar char="•"/>
            </a:pPr>
            <a:r>
              <a:rPr lang="tr-TR" dirty="0">
                <a:latin typeface="Times New Roman" pitchFamily="18" charset="0"/>
                <a:cs typeface="Times New Roman" pitchFamily="18" charset="0"/>
              </a:rPr>
              <a:t>Okyanusların yükselmesi</a:t>
            </a:r>
          </a:p>
          <a:p>
            <a:pPr marL="285750" indent="-285750" algn="just">
              <a:buFont typeface="Arial" pitchFamily="34" charset="0"/>
              <a:buChar char="•"/>
            </a:pPr>
            <a:r>
              <a:rPr lang="tr-TR" dirty="0">
                <a:latin typeface="Times New Roman" pitchFamily="18" charset="0"/>
                <a:cs typeface="Times New Roman" pitchFamily="18" charset="0"/>
              </a:rPr>
              <a:t>Kıyı kesimlerde toprak kayıplarının artması</a:t>
            </a:r>
          </a:p>
          <a:p>
            <a:pPr marL="285750" indent="-285750" algn="just">
              <a:buFont typeface="Arial" pitchFamily="34" charset="0"/>
              <a:buChar char="•"/>
            </a:pPr>
            <a:r>
              <a:rPr lang="tr-TR" dirty="0">
                <a:latin typeface="Times New Roman" pitchFamily="18" charset="0"/>
                <a:cs typeface="Times New Roman" pitchFamily="18" charset="0"/>
              </a:rPr>
              <a:t>Kasırga, sel ve taşkınların şiddeti ve sıklığının artması</a:t>
            </a:r>
          </a:p>
          <a:p>
            <a:pPr marL="285750" indent="-285750" algn="just">
              <a:buFont typeface="Arial" pitchFamily="34" charset="0"/>
              <a:buChar char="•"/>
            </a:pPr>
            <a:r>
              <a:rPr lang="tr-TR" dirty="0">
                <a:latin typeface="Times New Roman" pitchFamily="18" charset="0"/>
                <a:cs typeface="Times New Roman" pitchFamily="18" charset="0"/>
              </a:rPr>
              <a:t>Uzun süreli şiddetli kuraklıklar ve çölleşmeler</a:t>
            </a:r>
          </a:p>
          <a:p>
            <a:pPr marL="285750" indent="-285750" algn="just">
              <a:buFont typeface="Arial" pitchFamily="34" charset="0"/>
              <a:buChar char="•"/>
            </a:pPr>
            <a:r>
              <a:rPr lang="tr-TR" dirty="0">
                <a:latin typeface="Times New Roman" pitchFamily="18" charset="0"/>
                <a:cs typeface="Times New Roman" pitchFamily="18" charset="0"/>
              </a:rPr>
              <a:t>Hayvanların göç dönemlerinde değişiklikler</a:t>
            </a:r>
          </a:p>
          <a:p>
            <a:pPr marL="285750" indent="-285750" algn="just">
              <a:buFont typeface="Arial" pitchFamily="34" charset="0"/>
              <a:buChar char="•"/>
            </a:pPr>
            <a:r>
              <a:rPr lang="tr-TR" dirty="0">
                <a:latin typeface="Times New Roman" pitchFamily="18" charset="0"/>
                <a:cs typeface="Times New Roman" pitchFamily="18" charset="0"/>
              </a:rPr>
              <a:t>Uzun vadede mevsimsel değişiklikler gibi etkilere neden olur</a:t>
            </a:r>
          </a:p>
          <a:p>
            <a:pPr marL="285750" indent="-285750" algn="just">
              <a:buFont typeface="Arial" pitchFamily="34" charset="0"/>
              <a:buChar char="•"/>
            </a:pPr>
            <a:endParaRPr lang="tr-TR" dirty="0">
              <a:latin typeface="Times New Roman" pitchFamily="18" charset="0"/>
              <a:cs typeface="Times New Roman" pitchFamily="18" charset="0"/>
            </a:endParaRPr>
          </a:p>
          <a:p>
            <a:pPr marL="285750" indent="-285750" algn="just">
              <a:buFont typeface="Arial" pitchFamily="34" charset="0"/>
              <a:buChar char="•"/>
            </a:pP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a:t>
            </a: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453" y="3152690"/>
            <a:ext cx="3440515" cy="1894295"/>
          </a:xfrm>
          <a:prstGeom prst="rect">
            <a:avLst/>
          </a:prstGeom>
          <a:ln>
            <a:noFill/>
          </a:ln>
          <a:effectLst>
            <a:outerShdw blurRad="292100" dist="139700" dir="2700000" algn="tl" rotWithShape="0">
              <a:srgbClr val="333333">
                <a:alpha val="65000"/>
              </a:srgbClr>
            </a:outerShdw>
          </a:effectLst>
        </p:spPr>
      </p:pic>
      <p:pic>
        <p:nvPicPr>
          <p:cNvPr id="2050" name="Picture 2" descr="C:\Users\Merve\Desktop\0,,18663096_30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195735"/>
            <a:ext cx="3312368" cy="1823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703181"/>
      </p:ext>
    </p:extLst>
  </p:cSld>
  <p:clrMapOvr>
    <a:masterClrMapping/>
  </p:clrMapOvr>
</p:sld>
</file>

<file path=ppt/theme/theme1.xml><?xml version="1.0" encoding="utf-8"?>
<a:theme xmlns:a="http://schemas.openxmlformats.org/drawingml/2006/main" name="Ofis Teması">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TotalTime>
  <Words>1749</Words>
  <Application>Microsoft Office PowerPoint</Application>
  <PresentationFormat>Ekran Gösterisi (4:3)</PresentationFormat>
  <Paragraphs>323</Paragraphs>
  <Slides>40</Slides>
  <Notes>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40</vt:i4>
      </vt:variant>
    </vt:vector>
  </HeadingPairs>
  <TitlesOfParts>
    <vt:vector size="48" baseType="lpstr">
      <vt:lpstr>Arial</vt:lpstr>
      <vt:lpstr>Calibri</vt:lpstr>
      <vt:lpstr>Century Gothic</vt:lpstr>
      <vt:lpstr>Comic Sans MS</vt:lpstr>
      <vt:lpstr>Times New Roman</vt:lpstr>
      <vt:lpstr>Wingdings</vt:lpstr>
      <vt:lpstr>Ofis Teması</vt:lpstr>
      <vt:lpstr>1_Ofis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HAVA KİRLİLİĞİ ve SAĞLIĞIMIZ</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KARBON AYAK İZİ</vt:lpstr>
      <vt:lpstr>ALINABİLECEK ÖNLEMLER</vt:lpstr>
      <vt:lpstr>ALINAN ÖNLEMLER Hava Kalitesi Yönetimi Mevzuat ve Uygulamaları</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Hava Kirliliği Sunusu</dc:title>
  <dc:creator>Merve</dc:creator>
  <cp:lastModifiedBy>mehmet genç</cp:lastModifiedBy>
  <cp:revision>234</cp:revision>
  <dcterms:created xsi:type="dcterms:W3CDTF">2015-12-05T02:01:55Z</dcterms:created>
  <dcterms:modified xsi:type="dcterms:W3CDTF">2018-09-24T07:12:18Z</dcterms:modified>
</cp:coreProperties>
</file>