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8" r:id="rId3"/>
    <p:sldId id="260" r:id="rId4"/>
    <p:sldId id="329" r:id="rId5"/>
    <p:sldId id="330" r:id="rId6"/>
    <p:sldId id="288" r:id="rId7"/>
    <p:sldId id="331" r:id="rId8"/>
    <p:sldId id="314" r:id="rId9"/>
    <p:sldId id="326" r:id="rId10"/>
    <p:sldId id="333" r:id="rId11"/>
    <p:sldId id="337" r:id="rId12"/>
    <p:sldId id="327" r:id="rId13"/>
    <p:sldId id="334" r:id="rId14"/>
    <p:sldId id="291" r:id="rId15"/>
    <p:sldId id="292" r:id="rId16"/>
    <p:sldId id="328" r:id="rId17"/>
    <p:sldId id="324" r:id="rId18"/>
    <p:sldId id="325" r:id="rId19"/>
    <p:sldId id="261" r:id="rId20"/>
    <p:sldId id="335" r:id="rId21"/>
    <p:sldId id="336" r:id="rId22"/>
    <p:sldId id="293" r:id="rId23"/>
    <p:sldId id="339" r:id="rId24"/>
    <p:sldId id="295" r:id="rId25"/>
    <p:sldId id="297" r:id="rId26"/>
    <p:sldId id="305" r:id="rId27"/>
    <p:sldId id="306" r:id="rId28"/>
    <p:sldId id="308" r:id="rId29"/>
    <p:sldId id="340"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5" autoAdjust="0"/>
    <p:restoredTop sz="85831" autoAdjust="0"/>
  </p:normalViewPr>
  <p:slideViewPr>
    <p:cSldViewPr>
      <p:cViewPr varScale="1">
        <p:scale>
          <a:sx n="90" d="100"/>
          <a:sy n="90"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C8930396-0629-4F1F-AFC6-303B35FFA4BD}" type="datetimeFigureOut">
              <a:rPr lang="tr-TR" smtClean="0"/>
              <a:pPr/>
              <a:t>31.07.2018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43F07E-ADBE-4EC7-94C2-B8E8967D6E5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C8930396-0629-4F1F-AFC6-303B35FFA4BD}" type="datetimeFigureOut">
              <a:rPr lang="tr-TR" smtClean="0"/>
              <a:pPr/>
              <a:t>31.07.2018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43F07E-ADBE-4EC7-94C2-B8E8967D6E5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C8930396-0629-4F1F-AFC6-303B35FFA4BD}" type="datetimeFigureOut">
              <a:rPr lang="tr-TR" smtClean="0"/>
              <a:pPr/>
              <a:t>31.07.2018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43F07E-ADBE-4EC7-94C2-B8E8967D6E5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C8930396-0629-4F1F-AFC6-303B35FFA4BD}" type="datetimeFigureOut">
              <a:rPr lang="tr-TR" smtClean="0"/>
              <a:pPr/>
              <a:t>31.07.2018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43F07E-ADBE-4EC7-94C2-B8E8967D6E5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930396-0629-4F1F-AFC6-303B35FFA4BD}" type="datetimeFigureOut">
              <a:rPr lang="tr-TR" smtClean="0"/>
              <a:pPr/>
              <a:t>31.07.2018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43F07E-ADBE-4EC7-94C2-B8E8967D6E55}"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C8930396-0629-4F1F-AFC6-303B35FFA4BD}" type="datetimeFigureOut">
              <a:rPr lang="tr-TR" smtClean="0"/>
              <a:pPr/>
              <a:t>31.07.2018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243F07E-ADBE-4EC7-94C2-B8E8967D6E5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C8930396-0629-4F1F-AFC6-303B35FFA4BD}" type="datetimeFigureOut">
              <a:rPr lang="tr-TR" smtClean="0"/>
              <a:pPr/>
              <a:t>31.07.2018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243F07E-ADBE-4EC7-94C2-B8E8967D6E55}"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C8930396-0629-4F1F-AFC6-303B35FFA4BD}" type="datetimeFigureOut">
              <a:rPr lang="tr-TR" smtClean="0"/>
              <a:pPr/>
              <a:t>31.07.2018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243F07E-ADBE-4EC7-94C2-B8E8967D6E5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30396-0629-4F1F-AFC6-303B35FFA4BD}" type="datetimeFigureOut">
              <a:rPr lang="tr-TR" smtClean="0"/>
              <a:pPr/>
              <a:t>31.07.2018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243F07E-ADBE-4EC7-94C2-B8E8967D6E5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930396-0629-4F1F-AFC6-303B35FFA4BD}" type="datetimeFigureOut">
              <a:rPr lang="tr-TR" smtClean="0"/>
              <a:pPr/>
              <a:t>31.07.2018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243F07E-ADBE-4EC7-94C2-B8E8967D6E55}"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930396-0629-4F1F-AFC6-303B35FFA4BD}" type="datetimeFigureOut">
              <a:rPr lang="tr-TR" smtClean="0"/>
              <a:pPr/>
              <a:t>31.07.2018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243F07E-ADBE-4EC7-94C2-B8E8967D6E55}"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30396-0629-4F1F-AFC6-303B35FFA4BD}" type="datetimeFigureOut">
              <a:rPr lang="tr-TR" smtClean="0"/>
              <a:pPr/>
              <a:t>31.07.2018</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3F07E-ADBE-4EC7-94C2-B8E8967D6E55}"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featurepics.com/StockIllustrations/Chromosome-341453.aspx"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03648" y="3356992"/>
            <a:ext cx="6552728" cy="1231106"/>
          </a:xfrm>
          <a:prstGeom prst="rect">
            <a:avLst/>
          </a:prstGeom>
          <a:noFill/>
        </p:spPr>
        <p:txBody>
          <a:bodyPr wrap="square" rtlCol="0">
            <a:spAutoFit/>
          </a:bodyPr>
          <a:lstStyle/>
          <a:p>
            <a:pPr algn="ctr"/>
            <a:r>
              <a:rPr lang="tr-TR" sz="2000" i="1" dirty="0" err="1">
                <a:solidFill>
                  <a:srgbClr val="FFFF00"/>
                </a:solidFill>
              </a:rPr>
              <a:t>Prof.Dr</a:t>
            </a:r>
            <a:r>
              <a:rPr lang="tr-TR" sz="2000" i="1" dirty="0">
                <a:solidFill>
                  <a:srgbClr val="FFFF00"/>
                </a:solidFill>
              </a:rPr>
              <a:t>.H.Rıdvan ÖZ, </a:t>
            </a:r>
            <a:r>
              <a:rPr lang="tr-TR" sz="2000" i="1" u="sng" dirty="0">
                <a:solidFill>
                  <a:srgbClr val="FFFF00"/>
                </a:solidFill>
              </a:rPr>
              <a:t>Ergün ŞAKALAR</a:t>
            </a:r>
          </a:p>
          <a:p>
            <a:pPr algn="ctr"/>
            <a:r>
              <a:rPr lang="tr-TR" dirty="0">
                <a:solidFill>
                  <a:srgbClr val="FFFF00"/>
                </a:solidFill>
              </a:rPr>
              <a:t>Fatih Üniversitesi, Mühendislik Fakültesi , </a:t>
            </a:r>
          </a:p>
          <a:p>
            <a:pPr algn="ctr"/>
            <a:r>
              <a:rPr lang="tr-TR" dirty="0">
                <a:solidFill>
                  <a:srgbClr val="FFFF00"/>
                </a:solidFill>
              </a:rPr>
              <a:t>Genetik ve Biyomühendislik Bölümü</a:t>
            </a:r>
          </a:p>
          <a:p>
            <a:pPr algn="ctr"/>
            <a:r>
              <a:rPr lang="tr-TR" dirty="0">
                <a:solidFill>
                  <a:srgbClr val="FFFF00"/>
                </a:solidFill>
              </a:rPr>
              <a:t>İstanbul</a:t>
            </a:r>
          </a:p>
        </p:txBody>
      </p:sp>
      <p:sp>
        <p:nvSpPr>
          <p:cNvPr id="7" name="TextBox 6"/>
          <p:cNvSpPr txBox="1"/>
          <p:nvPr/>
        </p:nvSpPr>
        <p:spPr>
          <a:xfrm>
            <a:off x="7452320" y="6309320"/>
            <a:ext cx="1236236" cy="369332"/>
          </a:xfrm>
          <a:prstGeom prst="rect">
            <a:avLst/>
          </a:prstGeom>
          <a:noFill/>
        </p:spPr>
        <p:txBody>
          <a:bodyPr wrap="none" rtlCol="0">
            <a:spAutoFit/>
          </a:bodyPr>
          <a:lstStyle/>
          <a:p>
            <a:r>
              <a:rPr lang="tr-TR" dirty="0"/>
              <a:t>21.12.2011</a:t>
            </a:r>
          </a:p>
        </p:txBody>
      </p:sp>
      <p:sp>
        <p:nvSpPr>
          <p:cNvPr id="8" name="TextBox 7"/>
          <p:cNvSpPr txBox="1"/>
          <p:nvPr/>
        </p:nvSpPr>
        <p:spPr>
          <a:xfrm>
            <a:off x="221108" y="2285992"/>
            <a:ext cx="8922892" cy="707886"/>
          </a:xfrm>
          <a:prstGeom prst="rect">
            <a:avLst/>
          </a:prstGeom>
          <a:noFill/>
        </p:spPr>
        <p:txBody>
          <a:bodyPr wrap="none" rtlCol="0">
            <a:spAutoFit/>
          </a:bodyPr>
          <a:lstStyle/>
          <a:p>
            <a:r>
              <a:rPr lang="tr-TR" sz="4000" b="1" dirty="0">
                <a:solidFill>
                  <a:srgbClr val="00B0F0"/>
                </a:solidFill>
              </a:rPr>
              <a:t>GENETİK VE BİYOMÜHENDİSLİK BÖLÜMÜ</a:t>
            </a:r>
          </a:p>
        </p:txBody>
      </p:sp>
      <p:sp>
        <p:nvSpPr>
          <p:cNvPr id="5" name="Rectangle 4"/>
          <p:cNvSpPr/>
          <p:nvPr/>
        </p:nvSpPr>
        <p:spPr>
          <a:xfrm>
            <a:off x="3251217" y="1571612"/>
            <a:ext cx="2678105" cy="523220"/>
          </a:xfrm>
          <a:prstGeom prst="rect">
            <a:avLst/>
          </a:prstGeom>
        </p:spPr>
        <p:txBody>
          <a:bodyPr wrap="none">
            <a:spAutoFit/>
          </a:bodyPr>
          <a:lstStyle/>
          <a:p>
            <a:r>
              <a:rPr lang="tr-TR" sz="2800" dirty="0">
                <a:solidFill>
                  <a:srgbClr val="FFFF00"/>
                </a:solidFill>
              </a:rPr>
              <a:t>Fatih Üniversitesi</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714356"/>
            <a:ext cx="7858180" cy="1754326"/>
          </a:xfrm>
          <a:prstGeom prst="rect">
            <a:avLst/>
          </a:prstGeom>
        </p:spPr>
        <p:txBody>
          <a:bodyPr wrap="square">
            <a:spAutoFit/>
          </a:bodyPr>
          <a:lstStyle/>
          <a:p>
            <a:pPr marL="342900" lvl="0" indent="-342900">
              <a:spcBef>
                <a:spcPct val="20000"/>
              </a:spcBef>
              <a:buSzPct val="60000"/>
              <a:defRPr/>
            </a:pPr>
            <a:r>
              <a:rPr lang="tr-TR" sz="2400" dirty="0">
                <a:solidFill>
                  <a:srgbClr val="00B0F0"/>
                </a:solidFill>
              </a:rPr>
              <a:t>Doku ve Hücre Mühendisliği</a:t>
            </a:r>
          </a:p>
          <a:p>
            <a:pPr algn="just">
              <a:spcBef>
                <a:spcPct val="50000"/>
              </a:spcBef>
            </a:pPr>
            <a:r>
              <a:rPr lang="tr-TR" sz="2400" dirty="0">
                <a:solidFill>
                  <a:srgbClr val="FFFF00"/>
                </a:solidFill>
              </a:rPr>
              <a:t>Doğal dokunun tamiri veya biyomühendislik yedeği ile değiştirilmesi, kalp hücrelerinin kültürü implant yüzey işlemesi ve yapay deri üretimi</a:t>
            </a:r>
          </a:p>
        </p:txBody>
      </p:sp>
      <p:pic>
        <p:nvPicPr>
          <p:cNvPr id="3" name="Picture 4" descr="http://4.bp.blogspot.com/_s7edsEQHKvk/STp8XFiDVpI/AAAAAAAAAT0/V1EmULNhg2E/s320/Cochlear_implant.jpg"/>
          <p:cNvPicPr>
            <a:picLocks noChangeAspect="1" noChangeArrowheads="1"/>
          </p:cNvPicPr>
          <p:nvPr/>
        </p:nvPicPr>
        <p:blipFill>
          <a:blip r:embed="rId2" cstate="print"/>
          <a:srcRect/>
          <a:stretch>
            <a:fillRect/>
          </a:stretch>
        </p:blipFill>
        <p:spPr bwMode="auto">
          <a:xfrm>
            <a:off x="5072066" y="3143248"/>
            <a:ext cx="3203848" cy="3372472"/>
          </a:xfrm>
          <a:prstGeom prst="rect">
            <a:avLst/>
          </a:prstGeom>
          <a:noFill/>
        </p:spPr>
      </p:pic>
      <p:pic>
        <p:nvPicPr>
          <p:cNvPr id="5" name="Picture 2" descr="http://3.bp.blogspot.com/_P07uaGtMQn4/SyNSTk2nmuI/AAAAAAAACVk/melC-6lWOg8/s320/story.growing.skin.cnn.jpg"/>
          <p:cNvPicPr>
            <a:picLocks noChangeAspect="1" noChangeArrowheads="1"/>
          </p:cNvPicPr>
          <p:nvPr/>
        </p:nvPicPr>
        <p:blipFill>
          <a:blip r:embed="rId3" cstate="print"/>
          <a:srcRect/>
          <a:stretch>
            <a:fillRect/>
          </a:stretch>
        </p:blipFill>
        <p:spPr bwMode="auto">
          <a:xfrm>
            <a:off x="428596" y="3357562"/>
            <a:ext cx="4311641" cy="242889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technologyreview.com/files/11159/0707-Forward-D_x220.jpg"/>
          <p:cNvPicPr>
            <a:picLocks noChangeAspect="1" noChangeArrowheads="1"/>
          </p:cNvPicPr>
          <p:nvPr/>
        </p:nvPicPr>
        <p:blipFill>
          <a:blip r:embed="rId2" cstate="print"/>
          <a:srcRect/>
          <a:stretch>
            <a:fillRect/>
          </a:stretch>
        </p:blipFill>
        <p:spPr bwMode="auto">
          <a:xfrm>
            <a:off x="1214414" y="857232"/>
            <a:ext cx="3255532" cy="4143404"/>
          </a:xfrm>
          <a:prstGeom prst="rect">
            <a:avLst/>
          </a:prstGeom>
          <a:noFill/>
        </p:spPr>
      </p:pic>
      <p:sp>
        <p:nvSpPr>
          <p:cNvPr id="3" name="TextBox 2"/>
          <p:cNvSpPr txBox="1"/>
          <p:nvPr/>
        </p:nvSpPr>
        <p:spPr>
          <a:xfrm>
            <a:off x="215153" y="5755341"/>
            <a:ext cx="4213971" cy="461665"/>
          </a:xfrm>
          <a:prstGeom prst="rect">
            <a:avLst/>
          </a:prstGeom>
          <a:noFill/>
        </p:spPr>
        <p:txBody>
          <a:bodyPr wrap="square" rtlCol="0">
            <a:spAutoFit/>
          </a:bodyPr>
          <a:lstStyle/>
          <a:p>
            <a:r>
              <a:rPr lang="tr-TR" sz="2400" dirty="0">
                <a:solidFill>
                  <a:srgbClr val="FFFF00"/>
                </a:solidFill>
              </a:rPr>
              <a:t>Biyo Plastik üreten bakteri</a:t>
            </a:r>
          </a:p>
        </p:txBody>
      </p:sp>
      <p:pic>
        <p:nvPicPr>
          <p:cNvPr id="4" name="Picture 6" descr="http://www.gmo-safety.eu/data/media/1417/1200x900f.jpg"/>
          <p:cNvPicPr>
            <a:picLocks noChangeAspect="1" noChangeArrowheads="1"/>
          </p:cNvPicPr>
          <p:nvPr/>
        </p:nvPicPr>
        <p:blipFill>
          <a:blip r:embed="rId3" cstate="print"/>
          <a:srcRect l="49812"/>
          <a:stretch>
            <a:fillRect/>
          </a:stretch>
        </p:blipFill>
        <p:spPr bwMode="auto">
          <a:xfrm>
            <a:off x="5143504" y="428604"/>
            <a:ext cx="2214246" cy="4908176"/>
          </a:xfrm>
          <a:prstGeom prst="rect">
            <a:avLst/>
          </a:prstGeom>
          <a:noFill/>
        </p:spPr>
      </p:pic>
      <p:sp>
        <p:nvSpPr>
          <p:cNvPr id="5" name="TextBox 4"/>
          <p:cNvSpPr txBox="1"/>
          <p:nvPr/>
        </p:nvSpPr>
        <p:spPr>
          <a:xfrm>
            <a:off x="4786314" y="5786454"/>
            <a:ext cx="3488327" cy="461665"/>
          </a:xfrm>
          <a:prstGeom prst="rect">
            <a:avLst/>
          </a:prstGeom>
          <a:noFill/>
        </p:spPr>
        <p:txBody>
          <a:bodyPr wrap="none" rtlCol="0">
            <a:spAutoFit/>
          </a:bodyPr>
          <a:lstStyle/>
          <a:p>
            <a:r>
              <a:rPr lang="tr-TR" sz="2400" dirty="0">
                <a:solidFill>
                  <a:srgbClr val="FFFF00"/>
                </a:solidFill>
              </a:rPr>
              <a:t>Biyo Plastik üreten patates</a:t>
            </a:r>
          </a:p>
        </p:txBody>
      </p:sp>
      <p:sp>
        <p:nvSpPr>
          <p:cNvPr id="6" name="Rectangle 5"/>
          <p:cNvSpPr/>
          <p:nvPr/>
        </p:nvSpPr>
        <p:spPr>
          <a:xfrm>
            <a:off x="214282" y="142852"/>
            <a:ext cx="2004267" cy="369332"/>
          </a:xfrm>
          <a:prstGeom prst="rect">
            <a:avLst/>
          </a:prstGeom>
        </p:spPr>
        <p:txBody>
          <a:bodyPr wrap="none">
            <a:spAutoFit/>
          </a:bodyPr>
          <a:lstStyle/>
          <a:p>
            <a:r>
              <a:rPr lang="tr-TR" dirty="0">
                <a:solidFill>
                  <a:srgbClr val="00B0F0"/>
                </a:solidFill>
              </a:rPr>
              <a:t>Hücre Mühendisliği</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000108"/>
            <a:ext cx="5724128" cy="4081117"/>
          </a:xfrm>
          <a:prstGeom prst="rect">
            <a:avLst/>
          </a:prstGeom>
        </p:spPr>
        <p:txBody>
          <a:bodyPr wrap="square">
            <a:spAutoFit/>
          </a:bodyPr>
          <a:lstStyle/>
          <a:p>
            <a:pPr marL="342900" lvl="0" indent="-342900">
              <a:spcBef>
                <a:spcPct val="20000"/>
              </a:spcBef>
              <a:buSzPct val="60000"/>
              <a:buFont typeface="Monotype Sorts" pitchFamily="2" charset="2"/>
              <a:buChar char="l"/>
              <a:defRPr/>
            </a:pPr>
            <a:r>
              <a:rPr lang="tr-TR" sz="2400" dirty="0">
                <a:solidFill>
                  <a:srgbClr val="00B0F0"/>
                </a:solidFill>
              </a:rPr>
              <a:t>Biyoinformatik</a:t>
            </a:r>
          </a:p>
          <a:p>
            <a:pPr marL="342900" lvl="0" indent="-342900">
              <a:spcBef>
                <a:spcPct val="20000"/>
              </a:spcBef>
              <a:buSzPct val="60000"/>
              <a:buFont typeface="Arial" pitchFamily="34" charset="0"/>
              <a:buChar char="•"/>
              <a:defRPr/>
            </a:pPr>
            <a:r>
              <a:rPr lang="tr-TR" sz="2400" dirty="0">
                <a:solidFill>
                  <a:srgbClr val="FFFF00"/>
                </a:solidFill>
              </a:rPr>
              <a:t>Bilgisayar bilimleri ile biyoloji-genetik –protein, bilgilerinin birleşimidir.</a:t>
            </a:r>
          </a:p>
          <a:p>
            <a:pPr marL="342900" lvl="0" indent="-342900">
              <a:spcBef>
                <a:spcPct val="20000"/>
              </a:spcBef>
              <a:buSzPct val="60000"/>
              <a:buFont typeface="Arial" pitchFamily="34" charset="0"/>
              <a:buChar char="•"/>
              <a:defRPr/>
            </a:pPr>
            <a:r>
              <a:rPr lang="tr-TR" sz="2400" dirty="0">
                <a:solidFill>
                  <a:srgbClr val="FFFF00"/>
                </a:solidFill>
              </a:rPr>
              <a:t>Canlının genetik kodlarını tanımlamak için program lar geliştirir</a:t>
            </a:r>
          </a:p>
          <a:p>
            <a:pPr marL="342900" lvl="0" indent="-342900">
              <a:spcBef>
                <a:spcPct val="20000"/>
              </a:spcBef>
              <a:buSzPct val="60000"/>
              <a:buFont typeface="Arial" pitchFamily="34" charset="0"/>
              <a:buChar char="•"/>
              <a:defRPr/>
            </a:pPr>
            <a:r>
              <a:rPr lang="tr-TR" sz="2400" dirty="0">
                <a:solidFill>
                  <a:srgbClr val="FFFF00"/>
                </a:solidFill>
              </a:rPr>
              <a:t>Gen dizilerinin tanımlaması ve kütüphane oluşturur</a:t>
            </a:r>
          </a:p>
          <a:p>
            <a:pPr marL="342900" lvl="0" indent="-342900">
              <a:spcBef>
                <a:spcPct val="20000"/>
              </a:spcBef>
              <a:buSzPct val="60000"/>
              <a:buFont typeface="Arial" pitchFamily="34" charset="0"/>
              <a:buChar char="•"/>
              <a:defRPr/>
            </a:pPr>
            <a:r>
              <a:rPr lang="tr-TR" sz="2400" dirty="0">
                <a:solidFill>
                  <a:srgbClr val="FFFF00"/>
                </a:solidFill>
              </a:rPr>
              <a:t>Hastalıkların genetik temellerinin araştırılmasına yardımcı olur</a:t>
            </a:r>
            <a:r>
              <a:rPr lang="en-US" sz="2400" dirty="0">
                <a:solidFill>
                  <a:srgbClr val="FFFF00"/>
                </a:solidFill>
              </a:rPr>
              <a:t> </a:t>
            </a:r>
            <a:r>
              <a:rPr lang="tr-TR" sz="2400" dirty="0">
                <a:solidFill>
                  <a:srgbClr val="FFFF00"/>
                </a:solidFill>
              </a:rPr>
              <a:t>.</a:t>
            </a:r>
          </a:p>
          <a:p>
            <a:r>
              <a:rPr lang="en-US" sz="2400" dirty="0">
                <a:solidFill>
                  <a:srgbClr val="FFFF00"/>
                </a:solidFill>
              </a:rPr>
              <a:t> </a:t>
            </a:r>
            <a:endParaRPr lang="tr-TR" sz="2400" dirty="0">
              <a:solidFill>
                <a:srgbClr val="FFFF00"/>
              </a:solidFill>
            </a:endParaRPr>
          </a:p>
        </p:txBody>
      </p:sp>
      <p:pic>
        <p:nvPicPr>
          <p:cNvPr id="3" name="Picture 7" descr="Illustration of chromosome x">
            <a:hlinkClick r:id="rId2" tooltip="Enlarged chromosome Illustration"/>
          </p:cNvPr>
          <p:cNvPicPr>
            <a:picLocks noChangeAspect="1" noChangeArrowheads="1"/>
          </p:cNvPicPr>
          <p:nvPr/>
        </p:nvPicPr>
        <p:blipFill>
          <a:blip r:embed="rId3" cstate="print"/>
          <a:srcRect/>
          <a:stretch>
            <a:fillRect/>
          </a:stretch>
        </p:blipFill>
        <p:spPr bwMode="auto">
          <a:xfrm>
            <a:off x="5786446" y="3571876"/>
            <a:ext cx="3080772" cy="308077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642918"/>
            <a:ext cx="9144000" cy="1569660"/>
          </a:xfrm>
          <a:prstGeom prst="rect">
            <a:avLst/>
          </a:prstGeom>
        </p:spPr>
        <p:txBody>
          <a:bodyPr wrap="square">
            <a:spAutoFit/>
          </a:bodyPr>
          <a:lstStyle/>
          <a:p>
            <a:pPr marL="342900" lvl="0" indent="-342900">
              <a:spcBef>
                <a:spcPct val="20000"/>
              </a:spcBef>
              <a:buSzPct val="60000"/>
              <a:buFont typeface="Monotype Sorts" pitchFamily="2" charset="2"/>
              <a:buChar char="l"/>
              <a:defRPr/>
            </a:pPr>
            <a:r>
              <a:rPr lang="tr-TR" sz="2400" dirty="0">
                <a:solidFill>
                  <a:srgbClr val="00B0F0"/>
                </a:solidFill>
              </a:rPr>
              <a:t>Moleküler biyomühendislik ve nano teknoloji</a:t>
            </a:r>
          </a:p>
          <a:p>
            <a:r>
              <a:rPr lang="tr-TR" sz="2400" dirty="0">
                <a:solidFill>
                  <a:srgbClr val="FFFF00"/>
                </a:solidFill>
              </a:rPr>
              <a:t>Nanopartiküllerin işaretlenmesi ve dokulara dağılımının takibi</a:t>
            </a:r>
          </a:p>
          <a:p>
            <a:r>
              <a:rPr lang="tr-TR" sz="2400" dirty="0">
                <a:solidFill>
                  <a:srgbClr val="FFFF00"/>
                </a:solidFill>
              </a:rPr>
              <a:t>Kanser, enfeksiyon, kalp damar hastalıkları, sinir sistemi hastalıklarında işaretli moleküller tanı ve tedavide kullanılmaktadır.</a:t>
            </a:r>
          </a:p>
        </p:txBody>
      </p:sp>
      <p:pic>
        <p:nvPicPr>
          <p:cNvPr id="3" name="Picture 4" descr="GAO_her2"/>
          <p:cNvPicPr>
            <a:picLocks noChangeAspect="1" noChangeArrowheads="1"/>
          </p:cNvPicPr>
          <p:nvPr/>
        </p:nvPicPr>
        <p:blipFill>
          <a:blip r:embed="rId2" cstate="print"/>
          <a:srcRect/>
          <a:stretch>
            <a:fillRect/>
          </a:stretch>
        </p:blipFill>
        <p:spPr>
          <a:xfrm>
            <a:off x="5214942" y="2786058"/>
            <a:ext cx="3240088" cy="3116262"/>
          </a:xfrm>
          <a:prstGeom prst="rect">
            <a:avLst/>
          </a:prstGeom>
          <a:noFill/>
          <a:ln/>
        </p:spPr>
      </p:pic>
      <p:pic>
        <p:nvPicPr>
          <p:cNvPr id="4" name="Picture 6" descr="GAO_mouse2"/>
          <p:cNvPicPr>
            <a:picLocks noChangeAspect="1" noChangeArrowheads="1"/>
          </p:cNvPicPr>
          <p:nvPr/>
        </p:nvPicPr>
        <p:blipFill>
          <a:blip r:embed="rId3" cstate="print"/>
          <a:stretch>
            <a:fillRect/>
          </a:stretch>
        </p:blipFill>
        <p:spPr>
          <a:xfrm>
            <a:off x="642910" y="3143248"/>
            <a:ext cx="4506675" cy="2449280"/>
          </a:xfrm>
          <a:prstGeom prst="rect">
            <a:avLst/>
          </a:prstGeom>
          <a:noFill/>
          <a:ln/>
        </p:spPr>
      </p:pic>
      <p:cxnSp>
        <p:nvCxnSpPr>
          <p:cNvPr id="6" name="Straight Connector 5"/>
          <p:cNvCxnSpPr/>
          <p:nvPr/>
        </p:nvCxnSpPr>
        <p:spPr>
          <a:xfrm flipV="1">
            <a:off x="2000232" y="2643182"/>
            <a:ext cx="3429024" cy="1714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00232" y="4500570"/>
            <a:ext cx="3357586" cy="142876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28596" y="1142984"/>
            <a:ext cx="8229601" cy="5211762"/>
          </a:xfrm>
          <a:prstGeom prst="rect">
            <a:avLst/>
          </a:prstGeom>
          <a:noFill/>
        </p:spPr>
        <p:txBody>
          <a:bodyPr vert="horz">
            <a:noAutofit/>
          </a:bodyPr>
          <a:lstStyle/>
          <a:p>
            <a:pPr marL="365760" lvl="0" indent="-256032" defTabSz="914400">
              <a:spcBef>
                <a:spcPts val="400"/>
              </a:spcBef>
              <a:buClr>
                <a:schemeClr val="accent1"/>
              </a:buClr>
              <a:buSzPct val="68000"/>
              <a:buFont typeface="Wingdings 3"/>
              <a:buChar char=""/>
            </a:pPr>
            <a:r>
              <a:rPr lang="tr-TR" sz="2400" dirty="0">
                <a:solidFill>
                  <a:srgbClr val="FFFF00"/>
                </a:solidFill>
              </a:rPr>
              <a:t>Eğitim Sektörü</a:t>
            </a:r>
          </a:p>
          <a:p>
            <a:pPr marL="822960" lvl="1" indent="-256032" defTabSz="914400">
              <a:spcBef>
                <a:spcPts val="400"/>
              </a:spcBef>
              <a:buClr>
                <a:schemeClr val="accent1"/>
              </a:buClr>
              <a:buSzPct val="68000"/>
              <a:buFont typeface="Wingdings 3"/>
              <a:buChar char=""/>
            </a:pPr>
            <a:r>
              <a:rPr kumimoji="0" lang="tr-TR" sz="2400" b="0" i="0" u="none" strike="noStrike" kern="1200" cap="none" spc="0" normalizeH="0" noProof="0" dirty="0">
                <a:ln>
                  <a:noFill/>
                </a:ln>
                <a:solidFill>
                  <a:srgbClr val="FFFF00"/>
                </a:solidFill>
                <a:effectLst/>
                <a:uLnTx/>
                <a:uFillTx/>
                <a:latin typeface="+mn-lt"/>
                <a:ea typeface="+mn-ea"/>
                <a:cs typeface="+mn-cs"/>
              </a:rPr>
              <a:t>Modern eğitim metotlarını piyasaya aktarma</a:t>
            </a:r>
          </a:p>
          <a:p>
            <a:pPr marL="1280160" lvl="2" indent="-256032" defTabSz="914400">
              <a:spcBef>
                <a:spcPts val="400"/>
              </a:spcBef>
              <a:buClr>
                <a:schemeClr val="accent1"/>
              </a:buClr>
              <a:buSzPct val="68000"/>
              <a:buFont typeface="Wingdings 3"/>
              <a:buChar char=""/>
            </a:pPr>
            <a:r>
              <a:rPr lang="tr-TR" sz="2400" dirty="0">
                <a:solidFill>
                  <a:srgbClr val="FFFF00"/>
                </a:solidFill>
              </a:rPr>
              <a:t>Tekno-okul </a:t>
            </a:r>
          </a:p>
          <a:p>
            <a:pPr marL="1280160" lvl="2" indent="-256032" defTabSz="914400">
              <a:spcBef>
                <a:spcPts val="400"/>
              </a:spcBef>
              <a:buClr>
                <a:schemeClr val="accent1"/>
              </a:buClr>
              <a:buSzPct val="68000"/>
              <a:buFont typeface="Wingdings 3"/>
              <a:buChar char=""/>
            </a:pPr>
            <a:r>
              <a:rPr kumimoji="0" lang="tr-TR" sz="2400" b="0" i="0" u="none" strike="noStrike" kern="1200" cap="none" spc="0" normalizeH="0" noProof="0" dirty="0">
                <a:ln>
                  <a:noFill/>
                </a:ln>
                <a:solidFill>
                  <a:srgbClr val="FFFF00"/>
                </a:solidFill>
                <a:effectLst/>
                <a:uLnTx/>
                <a:uFillTx/>
                <a:latin typeface="+mn-lt"/>
                <a:ea typeface="+mn-ea"/>
                <a:cs typeface="+mn-cs"/>
              </a:rPr>
              <a:t>Örgün eğitim için gerekli cihaz ve metotların geliştirlmesinde rol alır</a:t>
            </a:r>
          </a:p>
          <a:p>
            <a:pPr marL="1280160" lvl="2" indent="-256032" defTabSz="914400">
              <a:spcBef>
                <a:spcPts val="400"/>
              </a:spcBef>
              <a:buClr>
                <a:schemeClr val="accent1"/>
              </a:buClr>
              <a:buSzPct val="68000"/>
              <a:buFont typeface="Wingdings 3"/>
              <a:buChar char=""/>
            </a:pPr>
            <a:r>
              <a:rPr lang="tr-TR" sz="2400" dirty="0">
                <a:solidFill>
                  <a:srgbClr val="FFFF00"/>
                </a:solidFill>
              </a:rPr>
              <a:t>Psikoloji biliminden de faydalanarak eğitime yönelik araç, gereç ve binaların tasarımında danışmanlık</a:t>
            </a:r>
            <a:endParaRPr kumimoji="0" lang="tr-TR" sz="2400" b="0" i="0" u="none" strike="noStrike" kern="1200" cap="none" spc="0" normalizeH="0" noProof="0" dirty="0">
              <a:ln>
                <a:noFill/>
              </a:ln>
              <a:solidFill>
                <a:srgbClr val="FFFF00"/>
              </a:solidFill>
              <a:effectLst/>
              <a:uLnTx/>
              <a:uFillTx/>
              <a:latin typeface="+mn-lt"/>
              <a:ea typeface="+mn-ea"/>
              <a:cs typeface="+mn-cs"/>
            </a:endParaRPr>
          </a:p>
          <a:p>
            <a:pPr marL="1280160" lvl="2" indent="-256032" defTabSz="914400">
              <a:spcBef>
                <a:spcPts val="400"/>
              </a:spcBef>
              <a:buClr>
                <a:schemeClr val="accent1"/>
              </a:buClr>
              <a:buSzPct val="68000"/>
              <a:buFont typeface="Wingdings 3"/>
              <a:buChar char=""/>
            </a:pPr>
            <a:endParaRPr kumimoji="0" lang="tr-TR" sz="2400" b="0" i="0" u="none" strike="noStrike" kern="1200" cap="none" spc="0" normalizeH="0" noProof="0" dirty="0">
              <a:ln>
                <a:noFill/>
              </a:ln>
              <a:solidFill>
                <a:srgbClr val="FFFF00"/>
              </a:solidFill>
              <a:effectLst/>
              <a:uLnTx/>
              <a:uFillTx/>
              <a:latin typeface="+mn-lt"/>
              <a:ea typeface="+mn-ea"/>
              <a:cs typeface="+mn-cs"/>
            </a:endParaRPr>
          </a:p>
          <a:p>
            <a:pPr marL="1280160" lvl="2" indent="-256032" defTabSz="914400">
              <a:spcBef>
                <a:spcPts val="400"/>
              </a:spcBef>
              <a:buClr>
                <a:schemeClr val="accent1"/>
              </a:buClr>
              <a:buSzPct val="68000"/>
              <a:buFont typeface="Wingdings 3"/>
              <a:buChar char=""/>
            </a:pPr>
            <a:endParaRPr kumimoji="0" lang="tr-TR" sz="2400" b="0" i="0" u="none" strike="noStrike" kern="1200" cap="none" spc="0" normalizeH="0" noProof="0" dirty="0">
              <a:ln>
                <a:noFill/>
              </a:ln>
              <a:solidFill>
                <a:srgbClr val="FFFF00"/>
              </a:solidFill>
              <a:effectLst/>
              <a:uLnTx/>
              <a:uFillTx/>
              <a:latin typeface="+mn-lt"/>
              <a:ea typeface="+mn-ea"/>
              <a:cs typeface="+mn-cs"/>
            </a:endParaRPr>
          </a:p>
          <a:p>
            <a:pPr marL="822960" lvl="1" indent="-256032" defTabSz="914400">
              <a:spcBef>
                <a:spcPts val="400"/>
              </a:spcBef>
              <a:buClr>
                <a:schemeClr val="accent1"/>
              </a:buClr>
              <a:buSzPct val="68000"/>
              <a:buFont typeface="Wingdings 3"/>
              <a:buChar char=""/>
            </a:pPr>
            <a:endParaRPr kumimoji="0" lang="tr-TR" sz="2400" b="0" i="0" u="none" strike="noStrike" kern="1200" cap="none" spc="0" normalizeH="0" noProof="0" dirty="0">
              <a:ln>
                <a:noFill/>
              </a:ln>
              <a:solidFill>
                <a:srgbClr val="FFFF00"/>
              </a:solidFill>
              <a:effectLst/>
              <a:uLnTx/>
              <a:uFillTx/>
              <a:latin typeface="+mn-lt"/>
              <a:ea typeface="+mn-ea"/>
              <a:cs typeface="+mn-cs"/>
            </a:endParaRPr>
          </a:p>
          <a:p>
            <a:pPr marL="1280160" lvl="2" indent="-256032" defTabSz="914400">
              <a:spcBef>
                <a:spcPts val="400"/>
              </a:spcBef>
              <a:buClr>
                <a:schemeClr val="accent1"/>
              </a:buClr>
              <a:buSzPct val="68000"/>
              <a:buFont typeface="Wingdings 3"/>
              <a:buChar char=""/>
            </a:pPr>
            <a:endParaRPr kumimoji="0" lang="tr-TR" sz="2400" b="0"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571472" y="1142984"/>
            <a:ext cx="8229601" cy="5211762"/>
          </a:xfrm>
          <a:prstGeom prst="rect">
            <a:avLst/>
          </a:prstGeom>
          <a:noFill/>
        </p:spPr>
        <p:txBody>
          <a:bodyPr vert="horz">
            <a:noAutofit/>
          </a:bodyPr>
          <a:lstStyle/>
          <a:p>
            <a:pPr marL="365760" lvl="0" indent="-256032" defTabSz="914400">
              <a:spcBef>
                <a:spcPts val="400"/>
              </a:spcBef>
              <a:buClr>
                <a:schemeClr val="accent1"/>
              </a:buClr>
              <a:buSzPct val="68000"/>
              <a:buFont typeface="Wingdings 3"/>
              <a:buChar char=""/>
            </a:pPr>
            <a:r>
              <a:rPr lang="tr-TR" sz="2400" dirty="0">
                <a:solidFill>
                  <a:srgbClr val="FFFF00"/>
                </a:solidFill>
              </a:rPr>
              <a:t>Diğer Sektörler ve bir genetik ve biyomühendisin ilgi alanı</a:t>
            </a:r>
          </a:p>
          <a:p>
            <a:pPr marL="365760" lvl="0" indent="-256032" defTabSz="914400">
              <a:spcBef>
                <a:spcPts val="400"/>
              </a:spcBef>
              <a:buClr>
                <a:schemeClr val="accent1"/>
              </a:buClr>
              <a:buSzPct val="68000"/>
              <a:buFont typeface="Wingdings 3"/>
              <a:buChar char=""/>
            </a:pPr>
            <a:endParaRPr lang="tr-TR" sz="2400" dirty="0">
              <a:solidFill>
                <a:srgbClr val="FFFF00"/>
              </a:solidFill>
            </a:endParaRPr>
          </a:p>
          <a:p>
            <a:pPr marL="822960" lvl="1" indent="-256032" defTabSz="914400">
              <a:spcBef>
                <a:spcPts val="400"/>
              </a:spcBef>
              <a:buClr>
                <a:schemeClr val="accent1"/>
              </a:buClr>
              <a:buSzPct val="68000"/>
              <a:buFont typeface="Wingdings 3"/>
              <a:buChar char=""/>
            </a:pPr>
            <a:r>
              <a:rPr lang="tr-TR" sz="2400" dirty="0">
                <a:solidFill>
                  <a:srgbClr val="FFFF00"/>
                </a:solidFill>
              </a:rPr>
              <a:t>Bu arabanın direksiyonunda kullanılan malzeme tene zarar verir mi? </a:t>
            </a:r>
            <a:r>
              <a:rPr lang="tr-TR" sz="2400" dirty="0" err="1">
                <a:solidFill>
                  <a:srgbClr val="FFFF00"/>
                </a:solidFill>
              </a:rPr>
              <a:t>Biyouyumluluk</a:t>
            </a:r>
            <a:r>
              <a:rPr lang="tr-TR" sz="2400" dirty="0">
                <a:solidFill>
                  <a:srgbClr val="FFFF00"/>
                </a:solidFill>
              </a:rPr>
              <a:t> ve Ergonomi?</a:t>
            </a:r>
          </a:p>
          <a:p>
            <a:pPr marL="822960" lvl="1" indent="-256032" defTabSz="914400">
              <a:spcBef>
                <a:spcPts val="400"/>
              </a:spcBef>
              <a:buClr>
                <a:schemeClr val="accent1"/>
              </a:buClr>
              <a:buSzPct val="68000"/>
              <a:buFont typeface="Wingdings 3"/>
              <a:buChar char=""/>
            </a:pPr>
            <a:r>
              <a:rPr kumimoji="0" lang="tr-TR" sz="2400" b="0" i="0" u="none" strike="noStrike" kern="1200" cap="none" spc="0" normalizeH="0" noProof="0" dirty="0">
                <a:ln>
                  <a:noFill/>
                </a:ln>
                <a:solidFill>
                  <a:srgbClr val="FFFF00"/>
                </a:solidFill>
                <a:effectLst/>
                <a:uLnTx/>
                <a:uFillTx/>
                <a:latin typeface="+mn-lt"/>
                <a:ea typeface="+mn-ea"/>
                <a:cs typeface="+mn-cs"/>
              </a:rPr>
              <a:t>Oturduğum koltuk nasıl daha rahat olabilir? Anatomi ve ergonomi?</a:t>
            </a:r>
          </a:p>
          <a:p>
            <a:pPr marL="822960" lvl="1" indent="-256032" defTabSz="914400">
              <a:spcBef>
                <a:spcPts val="400"/>
              </a:spcBef>
              <a:buClr>
                <a:schemeClr val="accent1"/>
              </a:buClr>
              <a:buSzPct val="68000"/>
              <a:buFont typeface="Wingdings 3"/>
              <a:buChar char=""/>
            </a:pPr>
            <a:r>
              <a:rPr lang="tr-TR" sz="2400" dirty="0">
                <a:solidFill>
                  <a:srgbClr val="FFFF00"/>
                </a:solidFill>
              </a:rPr>
              <a:t>Kullanılan kimyasal tehlikeli mi? Fizyoloji?</a:t>
            </a:r>
          </a:p>
          <a:p>
            <a:pPr marL="822960" lvl="1" indent="-256032" defTabSz="914400">
              <a:spcBef>
                <a:spcPts val="400"/>
              </a:spcBef>
              <a:buClr>
                <a:schemeClr val="accent1"/>
              </a:buClr>
              <a:buSzPct val="68000"/>
              <a:buFont typeface="Wingdings 3"/>
              <a:buChar char=""/>
            </a:pPr>
            <a:endParaRPr kumimoji="0" lang="tr-TR" sz="2400" b="0" i="0" u="none" strike="noStrike" kern="1200" cap="none" spc="0" normalizeH="0" noProof="0" dirty="0">
              <a:ln>
                <a:noFill/>
              </a:ln>
              <a:solidFill>
                <a:srgbClr val="FFFF00"/>
              </a:solidFill>
              <a:effectLst/>
              <a:uLnTx/>
              <a:uFillTx/>
              <a:latin typeface="+mn-lt"/>
              <a:ea typeface="+mn-ea"/>
              <a:cs typeface="+mn-cs"/>
            </a:endParaRPr>
          </a:p>
          <a:p>
            <a:pPr marL="822960" lvl="1" indent="-256032" defTabSz="914400">
              <a:spcBef>
                <a:spcPts val="400"/>
              </a:spcBef>
              <a:buClr>
                <a:schemeClr val="accent1"/>
              </a:buClr>
              <a:buSzPct val="68000"/>
              <a:buFont typeface="Wingdings 3"/>
              <a:buChar char=""/>
            </a:pPr>
            <a:r>
              <a:rPr lang="tr-TR" sz="2400" dirty="0">
                <a:solidFill>
                  <a:srgbClr val="FFFF00"/>
                </a:solidFill>
              </a:rPr>
              <a:t>Vb</a:t>
            </a:r>
          </a:p>
          <a:p>
            <a:pPr marL="822960" lvl="1" indent="-256032" defTabSz="914400">
              <a:spcBef>
                <a:spcPts val="400"/>
              </a:spcBef>
              <a:buClr>
                <a:schemeClr val="accent1"/>
              </a:buClr>
              <a:buSzPct val="68000"/>
              <a:buFont typeface="Wingdings 3"/>
              <a:buChar char=""/>
            </a:pPr>
            <a:endParaRPr kumimoji="0" lang="tr-TR" sz="2400" b="0" i="0" u="none" strike="noStrike" kern="1200" cap="none" spc="0" normalizeH="0" noProof="0" dirty="0">
              <a:ln>
                <a:noFill/>
              </a:ln>
              <a:solidFill>
                <a:srgbClr val="FFFF00"/>
              </a:solidFill>
              <a:effectLst/>
              <a:uLnTx/>
              <a:uFillTx/>
              <a:latin typeface="+mn-lt"/>
              <a:ea typeface="+mn-ea"/>
              <a:cs typeface="+mn-cs"/>
            </a:endParaRPr>
          </a:p>
          <a:p>
            <a:pPr marL="1280160" lvl="2" indent="-256032" defTabSz="914400">
              <a:spcBef>
                <a:spcPts val="400"/>
              </a:spcBef>
              <a:buClr>
                <a:schemeClr val="accent1"/>
              </a:buClr>
              <a:buSzPct val="68000"/>
              <a:buFont typeface="Wingdings 3"/>
              <a:buChar char=""/>
            </a:pPr>
            <a:endParaRPr kumimoji="0" lang="tr-TR" sz="2400" b="0" i="0" u="none" strike="noStrike" kern="1200" cap="none" spc="0" normalizeH="0" noProof="0" dirty="0">
              <a:ln>
                <a:noFill/>
              </a:ln>
              <a:solidFill>
                <a:srgbClr val="FFFF00"/>
              </a:solidFill>
              <a:effectLst/>
              <a:uLnTx/>
              <a:uFillTx/>
              <a:latin typeface="+mn-lt"/>
              <a:ea typeface="+mn-ea"/>
              <a:cs typeface="+mn-cs"/>
            </a:endParaRPr>
          </a:p>
          <a:p>
            <a:pPr marL="1280160" lvl="2" indent="-256032" defTabSz="914400">
              <a:spcBef>
                <a:spcPts val="400"/>
              </a:spcBef>
              <a:buClr>
                <a:schemeClr val="accent1"/>
              </a:buClr>
              <a:buSzPct val="68000"/>
              <a:buFont typeface="Wingdings 3"/>
              <a:buChar char=""/>
            </a:pPr>
            <a:endParaRPr kumimoji="0" lang="tr-TR" sz="2400" b="0" i="0" u="none" strike="noStrike" kern="1200" cap="none" spc="0" normalizeH="0" noProof="0" dirty="0">
              <a:ln>
                <a:noFill/>
              </a:ln>
              <a:solidFill>
                <a:srgbClr val="FFFF00"/>
              </a:solidFill>
              <a:effectLst/>
              <a:uLnTx/>
              <a:uFillTx/>
              <a:latin typeface="+mn-lt"/>
              <a:ea typeface="+mn-ea"/>
              <a:cs typeface="+mn-cs"/>
            </a:endParaRPr>
          </a:p>
          <a:p>
            <a:pPr marL="822960" lvl="1" indent="-256032" defTabSz="914400">
              <a:spcBef>
                <a:spcPts val="400"/>
              </a:spcBef>
              <a:buClr>
                <a:schemeClr val="accent1"/>
              </a:buClr>
              <a:buSzPct val="68000"/>
              <a:buFont typeface="Wingdings 3"/>
              <a:buChar char=""/>
            </a:pPr>
            <a:endParaRPr kumimoji="0" lang="tr-TR" sz="2400" b="0" i="0" u="none" strike="noStrike" kern="1200" cap="none" spc="0" normalizeH="0" noProof="0" dirty="0">
              <a:ln>
                <a:noFill/>
              </a:ln>
              <a:solidFill>
                <a:srgbClr val="FFFF00"/>
              </a:solidFill>
              <a:effectLst/>
              <a:uLnTx/>
              <a:uFillTx/>
              <a:latin typeface="+mn-lt"/>
              <a:ea typeface="+mn-ea"/>
              <a:cs typeface="+mn-cs"/>
            </a:endParaRPr>
          </a:p>
          <a:p>
            <a:pPr marL="1280160" lvl="2" indent="-256032" defTabSz="914400">
              <a:spcBef>
                <a:spcPts val="400"/>
              </a:spcBef>
              <a:buClr>
                <a:schemeClr val="accent1"/>
              </a:buClr>
              <a:buSzPct val="68000"/>
              <a:buFont typeface="Wingdings 3"/>
              <a:buChar char=""/>
            </a:pPr>
            <a:endParaRPr kumimoji="0" lang="tr-TR" sz="2400" b="0"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1857365"/>
            <a:ext cx="7715304" cy="2431435"/>
          </a:xfrm>
          <a:prstGeom prst="rect">
            <a:avLst/>
          </a:prstGeom>
        </p:spPr>
        <p:txBody>
          <a:bodyPr wrap="square">
            <a:spAutoFit/>
          </a:bodyPr>
          <a:lstStyle/>
          <a:p>
            <a:pPr algn="ctr"/>
            <a:r>
              <a:rPr lang="en-US" sz="2400" dirty="0">
                <a:solidFill>
                  <a:srgbClr val="00B0F0"/>
                </a:solidFill>
              </a:rPr>
              <a:t> </a:t>
            </a:r>
            <a:r>
              <a:rPr lang="tr-TR" sz="3200" dirty="0">
                <a:solidFill>
                  <a:srgbClr val="00B0F0"/>
                </a:solidFill>
              </a:rPr>
              <a:t>Gelecek</a:t>
            </a:r>
          </a:p>
          <a:p>
            <a:pPr algn="ctr"/>
            <a:endParaRPr lang="tr-TR" sz="2400" dirty="0">
              <a:solidFill>
                <a:srgbClr val="FFFF00"/>
              </a:solidFill>
            </a:endParaRPr>
          </a:p>
          <a:p>
            <a:r>
              <a:rPr lang="en-US" sz="2400" dirty="0">
                <a:solidFill>
                  <a:srgbClr val="FFFF00"/>
                </a:solidFill>
              </a:rPr>
              <a:t>Human Genome Sequence</a:t>
            </a:r>
            <a:r>
              <a:rPr lang="tr-TR" sz="2400" dirty="0">
                <a:solidFill>
                  <a:srgbClr val="FFFF00"/>
                </a:solidFill>
              </a:rPr>
              <a:t>: İnsan Genom Dizisi</a:t>
            </a:r>
            <a:endParaRPr lang="en-US" sz="2400" dirty="0">
              <a:solidFill>
                <a:srgbClr val="FFFF00"/>
              </a:solidFill>
            </a:endParaRPr>
          </a:p>
          <a:p>
            <a:r>
              <a:rPr lang="en-US" sz="2400" dirty="0">
                <a:solidFill>
                  <a:srgbClr val="FFFF00"/>
                </a:solidFill>
              </a:rPr>
              <a:t>Heart Cell Regeneration</a:t>
            </a:r>
            <a:r>
              <a:rPr lang="tr-TR" sz="2400" dirty="0">
                <a:solidFill>
                  <a:srgbClr val="FFFF00"/>
                </a:solidFill>
              </a:rPr>
              <a:t>: Kalp Hücresi Üretimi</a:t>
            </a:r>
            <a:endParaRPr lang="en-US" sz="2400" dirty="0">
              <a:solidFill>
                <a:srgbClr val="FFFF00"/>
              </a:solidFill>
            </a:endParaRPr>
          </a:p>
          <a:p>
            <a:endParaRPr lang="en-US" sz="2400" dirty="0">
              <a:solidFill>
                <a:srgbClr val="FFFF00"/>
              </a:solidFill>
            </a:endParaRPr>
          </a:p>
          <a:p>
            <a:pPr algn="ctr"/>
            <a:endParaRPr lang="en-US" sz="2400" dirty="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lstStyle/>
          <a:p>
            <a:pPr>
              <a:defRPr/>
            </a:pPr>
            <a:r>
              <a:rPr lang="tr-TR" sz="3200" b="1" dirty="0">
                <a:solidFill>
                  <a:srgbClr val="00B0F0"/>
                </a:solidFill>
                <a:effectLst>
                  <a:outerShdw blurRad="38100" dist="38100" dir="2700000" algn="tl">
                    <a:srgbClr val="000000">
                      <a:alpha val="43137"/>
                    </a:srgbClr>
                  </a:outerShdw>
                </a:effectLst>
                <a:latin typeface="Calibri" pitchFamily="34" charset="0"/>
              </a:rPr>
              <a:t>Genetik ve Biyomühendislik</a:t>
            </a:r>
          </a:p>
        </p:txBody>
      </p:sp>
      <p:sp>
        <p:nvSpPr>
          <p:cNvPr id="3" name="Content Placeholder 2"/>
          <p:cNvSpPr>
            <a:spLocks noGrp="1"/>
          </p:cNvSpPr>
          <p:nvPr>
            <p:ph idx="1"/>
          </p:nvPr>
        </p:nvSpPr>
        <p:spPr>
          <a:xfrm>
            <a:off x="1214478" y="1600200"/>
            <a:ext cx="9144000" cy="4525963"/>
          </a:xfrm>
        </p:spPr>
        <p:txBody>
          <a:bodyPr>
            <a:normAutofit fontScale="62500" lnSpcReduction="20000"/>
          </a:bodyPr>
          <a:lstStyle/>
          <a:p>
            <a:pPr>
              <a:buNone/>
              <a:defRPr/>
            </a:pPr>
            <a:r>
              <a:rPr lang="tr-TR" b="1" dirty="0">
                <a:solidFill>
                  <a:srgbClr val="FFFF00"/>
                </a:solidFill>
                <a:effectLst>
                  <a:outerShdw blurRad="38100" dist="38100" dir="2700000" algn="tl">
                    <a:srgbClr val="000000">
                      <a:alpha val="43137"/>
                    </a:srgbClr>
                  </a:outerShdw>
                </a:effectLst>
                <a:latin typeface="Calibri" pitchFamily="34" charset="0"/>
              </a:rPr>
              <a:t>	Genetik ve Biyomühendislik Bölümünün Öne Çıkan Yanları</a:t>
            </a:r>
          </a:p>
          <a:p>
            <a:pPr>
              <a:buNone/>
              <a:defRPr/>
            </a:pPr>
            <a:endParaRPr lang="tr-TR" b="1" dirty="0">
              <a:solidFill>
                <a:srgbClr val="FFFF00"/>
              </a:solidFill>
              <a:effectLst>
                <a:outerShdw blurRad="38100" dist="38100" dir="2700000" algn="tl">
                  <a:srgbClr val="000000">
                    <a:alpha val="43137"/>
                  </a:srgbClr>
                </a:outerShdw>
              </a:effectLst>
              <a:latin typeface="Calibri" pitchFamily="34" charset="0"/>
            </a:endParaRPr>
          </a:p>
          <a:p>
            <a:pPr>
              <a:buFont typeface="Arial" pitchFamily="34" charset="0"/>
              <a:buChar char="•"/>
              <a:defRPr/>
            </a:pPr>
            <a:r>
              <a:rPr lang="tr-TR" dirty="0">
                <a:solidFill>
                  <a:srgbClr val="FFFF00"/>
                </a:solidFill>
                <a:latin typeface="Calibri" pitchFamily="34" charset="0"/>
              </a:rPr>
              <a:t>Bitki ve mikroorganizmalara gen klonlanması</a:t>
            </a:r>
          </a:p>
          <a:p>
            <a:pPr>
              <a:buFont typeface="Arial" pitchFamily="34" charset="0"/>
              <a:buChar char="•"/>
              <a:defRPr/>
            </a:pPr>
            <a:r>
              <a:rPr lang="tr-TR" dirty="0" err="1">
                <a:solidFill>
                  <a:srgbClr val="FFFF00"/>
                </a:solidFill>
                <a:latin typeface="Calibri" pitchFamily="34" charset="0"/>
              </a:rPr>
              <a:t>Biyosensörler</a:t>
            </a:r>
            <a:endParaRPr lang="tr-TR" dirty="0">
              <a:solidFill>
                <a:srgbClr val="FFFF00"/>
              </a:solidFill>
              <a:latin typeface="Calibri" pitchFamily="34" charset="0"/>
            </a:endParaRPr>
          </a:p>
          <a:p>
            <a:pPr>
              <a:buFont typeface="Arial" pitchFamily="34" charset="0"/>
              <a:buChar char="•"/>
              <a:defRPr/>
            </a:pPr>
            <a:r>
              <a:rPr lang="tr-TR" dirty="0">
                <a:solidFill>
                  <a:srgbClr val="FFFF00"/>
                </a:solidFill>
                <a:latin typeface="Calibri" pitchFamily="34" charset="0"/>
              </a:rPr>
              <a:t>Fermantasyon teknolojisi</a:t>
            </a:r>
          </a:p>
          <a:p>
            <a:pPr>
              <a:buFont typeface="Arial" pitchFamily="34" charset="0"/>
              <a:buChar char="•"/>
              <a:defRPr/>
            </a:pPr>
            <a:r>
              <a:rPr lang="tr-TR" dirty="0">
                <a:solidFill>
                  <a:srgbClr val="FFFF00"/>
                </a:solidFill>
                <a:latin typeface="Calibri" pitchFamily="34" charset="0"/>
              </a:rPr>
              <a:t>Biyomedikal işaret işleme ve cihaz tasarımı</a:t>
            </a:r>
          </a:p>
          <a:p>
            <a:pPr>
              <a:buFont typeface="Arial" pitchFamily="34" charset="0"/>
              <a:buChar char="•"/>
              <a:defRPr/>
            </a:pPr>
            <a:r>
              <a:rPr lang="tr-TR" dirty="0" err="1">
                <a:solidFill>
                  <a:srgbClr val="FFFF00"/>
                </a:solidFill>
                <a:latin typeface="Calibri" pitchFamily="34" charset="0"/>
              </a:rPr>
              <a:t>Kardiyovasküler</a:t>
            </a:r>
            <a:r>
              <a:rPr lang="tr-TR" dirty="0">
                <a:solidFill>
                  <a:srgbClr val="FFFF00"/>
                </a:solidFill>
                <a:latin typeface="Calibri" pitchFamily="34" charset="0"/>
              </a:rPr>
              <a:t> sistem mekaniği</a:t>
            </a:r>
          </a:p>
          <a:p>
            <a:pPr>
              <a:buFont typeface="Arial" pitchFamily="34" charset="0"/>
              <a:buChar char="•"/>
              <a:defRPr/>
            </a:pPr>
            <a:r>
              <a:rPr lang="tr-TR" dirty="0">
                <a:solidFill>
                  <a:srgbClr val="FFFF00"/>
                </a:solidFill>
                <a:latin typeface="Calibri" pitchFamily="34" charset="0"/>
              </a:rPr>
              <a:t>Antikor mühendisliği</a:t>
            </a:r>
          </a:p>
          <a:p>
            <a:pPr>
              <a:buFont typeface="Arial" pitchFamily="34" charset="0"/>
              <a:buChar char="•"/>
              <a:defRPr/>
            </a:pPr>
            <a:r>
              <a:rPr lang="tr-TR" dirty="0">
                <a:solidFill>
                  <a:srgbClr val="FFFF00"/>
                </a:solidFill>
                <a:latin typeface="Calibri" pitchFamily="34" charset="0"/>
              </a:rPr>
              <a:t>Protein mühendisliği</a:t>
            </a:r>
          </a:p>
          <a:p>
            <a:pPr>
              <a:buFont typeface="Arial" pitchFamily="34" charset="0"/>
              <a:buChar char="•"/>
              <a:defRPr/>
            </a:pPr>
            <a:r>
              <a:rPr lang="tr-TR" dirty="0">
                <a:solidFill>
                  <a:srgbClr val="FFFF00"/>
                </a:solidFill>
                <a:latin typeface="Calibri" pitchFamily="34" charset="0"/>
              </a:rPr>
              <a:t>Enzim mühendisliği</a:t>
            </a:r>
          </a:p>
          <a:p>
            <a:pPr>
              <a:buFont typeface="Arial" pitchFamily="34" charset="0"/>
              <a:buChar char="•"/>
              <a:defRPr/>
            </a:pPr>
            <a:r>
              <a:rPr lang="tr-TR" dirty="0">
                <a:solidFill>
                  <a:srgbClr val="FFFF00"/>
                </a:solidFill>
                <a:latin typeface="Calibri" pitchFamily="34" charset="0"/>
              </a:rPr>
              <a:t>Kanser</a:t>
            </a:r>
          </a:p>
          <a:p>
            <a:pPr>
              <a:buFont typeface="Arial" pitchFamily="34" charset="0"/>
              <a:buChar char="•"/>
              <a:defRPr/>
            </a:pPr>
            <a:r>
              <a:rPr lang="tr-TR" dirty="0">
                <a:solidFill>
                  <a:srgbClr val="FFFF00"/>
                </a:solidFill>
                <a:latin typeface="Calibri" pitchFamily="34" charset="0"/>
              </a:rPr>
              <a:t>Alzheimer</a:t>
            </a:r>
          </a:p>
          <a:p>
            <a:pPr>
              <a:buFont typeface="Arial" pitchFamily="34" charset="0"/>
              <a:buChar char="•"/>
              <a:defRPr/>
            </a:pPr>
            <a:r>
              <a:rPr lang="tr-TR" dirty="0">
                <a:solidFill>
                  <a:srgbClr val="FFFF00"/>
                </a:solidFill>
                <a:latin typeface="Calibri" pitchFamily="34" charset="0"/>
              </a:rPr>
              <a:t>Biyoelektrik</a:t>
            </a:r>
          </a:p>
          <a:p>
            <a:pPr>
              <a:buFont typeface="Arial" pitchFamily="34" charset="0"/>
              <a:buChar char="•"/>
              <a:defRPr/>
            </a:pPr>
            <a:r>
              <a:rPr lang="tr-TR" dirty="0">
                <a:solidFill>
                  <a:srgbClr val="FFFF00"/>
                </a:solidFill>
                <a:latin typeface="Calibri" pitchFamily="34" charset="0"/>
              </a:rPr>
              <a:t>Moleküler Gıda anaiz tekniklerinin geliştirimesi</a:t>
            </a:r>
          </a:p>
          <a:p>
            <a:pPr>
              <a:buFont typeface="Arial" pitchFamily="34" charset="0"/>
              <a:buChar char="•"/>
              <a:defRPr/>
            </a:pPr>
            <a:endParaRPr lang="tr-TR" dirty="0">
              <a:solidFill>
                <a:srgbClr val="FFFF00"/>
              </a:solidFill>
              <a:latin typeface="Calibri" pitchFamily="34" charset="0"/>
            </a:endParaRPr>
          </a:p>
          <a:p>
            <a:pPr>
              <a:buFont typeface="Arial" pitchFamily="34" charset="0"/>
              <a:buChar char="•"/>
              <a:defRPr/>
            </a:pPr>
            <a:endParaRPr lang="tr-TR" dirty="0">
              <a:solidFill>
                <a:srgbClr val="FFFF00"/>
              </a:solidFill>
              <a:latin typeface="Calibri"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sz="3200" b="1" dirty="0">
                <a:solidFill>
                  <a:srgbClr val="00B0F0"/>
                </a:solidFill>
                <a:effectLst>
                  <a:outerShdw blurRad="38100" dist="38100" dir="2700000" algn="tl">
                    <a:srgbClr val="000000">
                      <a:alpha val="43137"/>
                    </a:srgbClr>
                  </a:outerShdw>
                </a:effectLst>
                <a:latin typeface="Calibri" pitchFamily="34" charset="0"/>
              </a:rPr>
              <a:t>Genetik ve Biyomühendislik</a:t>
            </a:r>
          </a:p>
        </p:txBody>
      </p:sp>
      <p:sp>
        <p:nvSpPr>
          <p:cNvPr id="3" name="Content Placeholder 2"/>
          <p:cNvSpPr>
            <a:spLocks noGrp="1"/>
          </p:cNvSpPr>
          <p:nvPr>
            <p:ph idx="1"/>
          </p:nvPr>
        </p:nvSpPr>
        <p:spPr>
          <a:xfrm>
            <a:off x="285752" y="1600200"/>
            <a:ext cx="8643966" cy="4525963"/>
          </a:xfrm>
        </p:spPr>
        <p:txBody>
          <a:bodyPr>
            <a:normAutofit fontScale="70000" lnSpcReduction="20000"/>
          </a:bodyPr>
          <a:lstStyle/>
          <a:p>
            <a:r>
              <a:rPr lang="tr-TR" b="1" dirty="0">
                <a:solidFill>
                  <a:srgbClr val="FF0000"/>
                </a:solidFill>
                <a:effectLst>
                  <a:outerShdw blurRad="38100" dist="38100" dir="2700000" algn="tl">
                    <a:srgbClr val="C0C0C0"/>
                  </a:outerShdw>
                </a:effectLst>
                <a:latin typeface="Calibri" pitchFamily="34" charset="0"/>
              </a:rPr>
              <a:t>	</a:t>
            </a:r>
            <a:r>
              <a:rPr lang="tr-TR" b="1" dirty="0">
                <a:solidFill>
                  <a:srgbClr val="FFFF00"/>
                </a:solidFill>
                <a:effectLst>
                  <a:outerShdw blurRad="38100" dist="38100" dir="2700000" algn="tl">
                    <a:srgbClr val="C0C0C0"/>
                  </a:outerShdw>
                </a:effectLst>
                <a:latin typeface="Calibri" pitchFamily="34" charset="0"/>
              </a:rPr>
              <a:t>Genetik ve </a:t>
            </a:r>
            <a:r>
              <a:rPr lang="tr-TR" b="1" dirty="0" err="1">
                <a:solidFill>
                  <a:srgbClr val="FFFF00"/>
                </a:solidFill>
                <a:effectLst>
                  <a:outerShdw blurRad="38100" dist="38100" dir="2700000" algn="tl">
                    <a:srgbClr val="C0C0C0"/>
                  </a:outerShdw>
                </a:effectLst>
                <a:latin typeface="Calibri" pitchFamily="34" charset="0"/>
              </a:rPr>
              <a:t>Biyomühendisliği</a:t>
            </a:r>
            <a:r>
              <a:rPr lang="tr-TR" b="1" dirty="0">
                <a:solidFill>
                  <a:srgbClr val="FFFF00"/>
                </a:solidFill>
                <a:effectLst>
                  <a:outerShdw blurRad="38100" dist="38100" dir="2700000" algn="tl">
                    <a:srgbClr val="C0C0C0"/>
                  </a:outerShdw>
                </a:effectLst>
                <a:latin typeface="Calibri" pitchFamily="34" charset="0"/>
              </a:rPr>
              <a:t> Mezunlarının Çalışma Alanları</a:t>
            </a:r>
          </a:p>
          <a:p>
            <a:endParaRPr lang="tr-TR" b="1" dirty="0">
              <a:solidFill>
                <a:srgbClr val="FFFF00"/>
              </a:solidFill>
              <a:effectLst>
                <a:outerShdw blurRad="38100" dist="38100" dir="2700000" algn="tl">
                  <a:srgbClr val="C0C0C0"/>
                </a:outerShdw>
              </a:effectLst>
              <a:latin typeface="Calibri" pitchFamily="34" charset="0"/>
            </a:endParaRPr>
          </a:p>
          <a:p>
            <a:pPr>
              <a:buFontTx/>
              <a:buChar char="•"/>
            </a:pPr>
            <a:r>
              <a:rPr lang="tr-TR" dirty="0">
                <a:solidFill>
                  <a:srgbClr val="FFFF00"/>
                </a:solidFill>
                <a:latin typeface="Calibri" pitchFamily="34" charset="0"/>
              </a:rPr>
              <a:t>Kimya</a:t>
            </a:r>
          </a:p>
          <a:p>
            <a:pPr>
              <a:buFontTx/>
              <a:buChar char="•"/>
            </a:pPr>
            <a:r>
              <a:rPr lang="tr-TR" dirty="0">
                <a:solidFill>
                  <a:srgbClr val="FFFF00"/>
                </a:solidFill>
                <a:latin typeface="Calibri" pitchFamily="34" charset="0"/>
              </a:rPr>
              <a:t>İlaç</a:t>
            </a:r>
          </a:p>
          <a:p>
            <a:pPr>
              <a:buFontTx/>
              <a:buChar char="•"/>
            </a:pPr>
            <a:r>
              <a:rPr lang="tr-TR" dirty="0">
                <a:solidFill>
                  <a:srgbClr val="FFFF00"/>
                </a:solidFill>
                <a:latin typeface="Calibri" pitchFamily="34" charset="0"/>
              </a:rPr>
              <a:t>Gıda</a:t>
            </a:r>
          </a:p>
          <a:p>
            <a:pPr>
              <a:buFontTx/>
              <a:buChar char="•"/>
            </a:pPr>
            <a:r>
              <a:rPr lang="tr-TR" dirty="0">
                <a:solidFill>
                  <a:srgbClr val="FFFF00"/>
                </a:solidFill>
                <a:latin typeface="Calibri" pitchFamily="34" charset="0"/>
              </a:rPr>
              <a:t>Tarım</a:t>
            </a:r>
          </a:p>
          <a:p>
            <a:pPr>
              <a:buFontTx/>
              <a:buChar char="•"/>
            </a:pPr>
            <a:r>
              <a:rPr lang="tr-TR" dirty="0" err="1">
                <a:solidFill>
                  <a:srgbClr val="FFFF00"/>
                </a:solidFill>
                <a:latin typeface="Calibri" pitchFamily="34" charset="0"/>
              </a:rPr>
              <a:t>Biyoteknoloji</a:t>
            </a:r>
            <a:endParaRPr lang="tr-TR" dirty="0">
              <a:solidFill>
                <a:srgbClr val="FFFF00"/>
              </a:solidFill>
              <a:latin typeface="Calibri" pitchFamily="34" charset="0"/>
            </a:endParaRPr>
          </a:p>
          <a:p>
            <a:pPr>
              <a:buFontTx/>
              <a:buChar char="•"/>
            </a:pPr>
            <a:r>
              <a:rPr lang="tr-TR" dirty="0">
                <a:solidFill>
                  <a:srgbClr val="FFFF00"/>
                </a:solidFill>
                <a:latin typeface="Calibri" pitchFamily="34" charset="0"/>
              </a:rPr>
              <a:t>Biyoloji Bilimleri</a:t>
            </a:r>
          </a:p>
          <a:p>
            <a:pPr>
              <a:buFontTx/>
              <a:buChar char="•"/>
            </a:pPr>
            <a:r>
              <a:rPr lang="tr-TR" dirty="0">
                <a:solidFill>
                  <a:srgbClr val="FFFF00"/>
                </a:solidFill>
                <a:latin typeface="Calibri" pitchFamily="34" charset="0"/>
              </a:rPr>
              <a:t>Biyomedikal</a:t>
            </a:r>
          </a:p>
          <a:p>
            <a:pPr>
              <a:buFontTx/>
              <a:buChar char="•"/>
            </a:pPr>
            <a:r>
              <a:rPr lang="tr-TR" dirty="0">
                <a:solidFill>
                  <a:srgbClr val="FFFF00"/>
                </a:solidFill>
                <a:latin typeface="Calibri" pitchFamily="34" charset="0"/>
              </a:rPr>
              <a:t>Taşıt</a:t>
            </a:r>
          </a:p>
          <a:p>
            <a:pPr>
              <a:buFontTx/>
              <a:buChar char="•"/>
            </a:pPr>
            <a:r>
              <a:rPr lang="tr-TR" dirty="0">
                <a:solidFill>
                  <a:srgbClr val="FFFF00"/>
                </a:solidFill>
                <a:latin typeface="Calibri" pitchFamily="34" charset="0"/>
              </a:rPr>
              <a:t>Sağlık</a:t>
            </a:r>
          </a:p>
          <a:p>
            <a:pPr>
              <a:buFontTx/>
              <a:buChar char="•"/>
            </a:pPr>
            <a:r>
              <a:rPr lang="tr-TR" dirty="0">
                <a:solidFill>
                  <a:srgbClr val="FFFF00"/>
                </a:solidFill>
                <a:latin typeface="Calibri" pitchFamily="34" charset="0"/>
              </a:rPr>
              <a:t>Tekstil</a:t>
            </a:r>
          </a:p>
          <a:p>
            <a:pPr>
              <a:buFontTx/>
              <a:buChar char="•"/>
            </a:pPr>
            <a:endParaRPr lang="tr-TR" dirty="0">
              <a:latin typeface="Calibri" pitchFamily="34" charset="0"/>
            </a:endParaRPr>
          </a:p>
          <a:p>
            <a:endParaRPr lang="tr-TR"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857356" y="214290"/>
            <a:ext cx="7000924" cy="638132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Pct val="60000"/>
              <a:buFont typeface="Monotype Sorts" pitchFamily="2" charset="2"/>
              <a:buChar char="l"/>
              <a:tabLst/>
              <a:defRPr/>
            </a:pPr>
            <a:r>
              <a:rPr kumimoji="0" lang="tr-TR" sz="2400" b="0" i="0" u="none" strike="noStrike" kern="1200" cap="none" spc="0" normalizeH="0" baseline="0" noProof="0" dirty="0">
                <a:ln>
                  <a:noFill/>
                </a:ln>
                <a:solidFill>
                  <a:srgbClr val="FFFF00"/>
                </a:solidFill>
                <a:effectLst/>
                <a:uLnTx/>
                <a:uFillTx/>
                <a:latin typeface="+mn-lt"/>
                <a:ea typeface="+mn-ea"/>
                <a:cs typeface="+mn-cs"/>
              </a:rPr>
              <a:t>Öğretim Üyesi sayısı:</a:t>
            </a:r>
            <a:r>
              <a:rPr kumimoji="0" lang="tr-TR" sz="2400" b="0" i="0" u="none" strike="noStrike" kern="1200" cap="none" spc="0" normalizeH="0" noProof="0" dirty="0">
                <a:ln>
                  <a:noFill/>
                </a:ln>
                <a:solidFill>
                  <a:srgbClr val="FFFF00"/>
                </a:solidFill>
                <a:effectLst/>
                <a:uLnTx/>
                <a:uFillTx/>
                <a:latin typeface="+mn-lt"/>
                <a:ea typeface="+mn-ea"/>
                <a:cs typeface="+mn-cs"/>
              </a:rPr>
              <a:t> 		  6</a:t>
            </a:r>
          </a:p>
          <a:p>
            <a:pPr marL="342900" marR="0" lvl="0" indent="-342900" algn="l" defTabSz="914400" rtl="0" eaLnBrk="1" fontAlgn="auto" latinLnBrk="0" hangingPunct="1">
              <a:lnSpc>
                <a:spcPct val="100000"/>
              </a:lnSpc>
              <a:spcBef>
                <a:spcPct val="20000"/>
              </a:spcBef>
              <a:spcAft>
                <a:spcPts val="0"/>
              </a:spcAft>
              <a:buClrTx/>
              <a:buSzPct val="60000"/>
              <a:buFont typeface="Monotype Sorts" pitchFamily="2" charset="2"/>
              <a:buChar char="l"/>
              <a:tabLst/>
              <a:defRPr/>
            </a:pPr>
            <a:r>
              <a:rPr lang="tr-TR" sz="2400" dirty="0">
                <a:solidFill>
                  <a:srgbClr val="FFFF00"/>
                </a:solidFill>
              </a:rPr>
              <a:t>Araştırma Görevlisi sayısı:      	  6</a:t>
            </a:r>
            <a:endParaRPr kumimoji="0" lang="tr-TR" sz="2400" b="0" i="0" u="none" strike="noStrike" kern="1200" cap="none" spc="0" normalizeH="0" noProof="0" dirty="0">
              <a:ln>
                <a:noFill/>
              </a:ln>
              <a:solidFill>
                <a:srgbClr val="FFFF00"/>
              </a:solidFill>
              <a:effectLst/>
              <a:uLnTx/>
              <a:uFillTx/>
              <a:latin typeface="+mn-lt"/>
              <a:ea typeface="+mn-ea"/>
              <a:cs typeface="+mn-cs"/>
            </a:endParaRPr>
          </a:p>
          <a:p>
            <a:pPr marL="342900" indent="-342900">
              <a:spcBef>
                <a:spcPct val="20000"/>
              </a:spcBef>
              <a:buSzPct val="60000"/>
              <a:buFont typeface="Monotype Sorts" pitchFamily="2" charset="2"/>
              <a:buChar char="l"/>
              <a:defRPr/>
            </a:pPr>
            <a:r>
              <a:rPr lang="tr-TR" sz="2400" dirty="0">
                <a:solidFill>
                  <a:srgbClr val="FFFF00"/>
                </a:solidFill>
              </a:rPr>
              <a:t>Hazırlık Sınıfı:			31</a:t>
            </a:r>
            <a:endParaRPr lang="en-US" sz="2400" dirty="0">
              <a:solidFill>
                <a:srgbClr val="FFFF00"/>
              </a:solidFill>
            </a:endParaRPr>
          </a:p>
          <a:p>
            <a:pPr marL="342900" marR="0" lvl="0" indent="-342900" algn="l" defTabSz="914400" rtl="0" eaLnBrk="1" fontAlgn="auto" latinLnBrk="0" hangingPunct="1">
              <a:lnSpc>
                <a:spcPct val="100000"/>
              </a:lnSpc>
              <a:spcBef>
                <a:spcPct val="20000"/>
              </a:spcBef>
              <a:spcAft>
                <a:spcPts val="0"/>
              </a:spcAft>
              <a:buClrTx/>
              <a:buSzPct val="60000"/>
              <a:buFont typeface="Monotype Sorts" pitchFamily="2" charset="2"/>
              <a:buChar char="l"/>
              <a:tabLst/>
              <a:defRPr/>
            </a:pPr>
            <a:r>
              <a:rPr lang="tr-TR" sz="2400" baseline="0" dirty="0">
                <a:solidFill>
                  <a:srgbClr val="FFFF00"/>
                </a:solidFill>
              </a:rPr>
              <a:t>Birinci</a:t>
            </a:r>
            <a:r>
              <a:rPr lang="tr-TR" sz="2400" dirty="0">
                <a:solidFill>
                  <a:srgbClr val="FFFF00"/>
                </a:solidFill>
              </a:rPr>
              <a:t> sınıf öğrencileri: 	              52</a:t>
            </a:r>
          </a:p>
          <a:p>
            <a:pPr marL="342900" marR="0" lvl="0" indent="-342900" algn="l" defTabSz="914400" rtl="0" eaLnBrk="1" fontAlgn="auto" latinLnBrk="0" hangingPunct="1">
              <a:lnSpc>
                <a:spcPct val="100000"/>
              </a:lnSpc>
              <a:spcBef>
                <a:spcPct val="20000"/>
              </a:spcBef>
              <a:spcAft>
                <a:spcPts val="0"/>
              </a:spcAft>
              <a:buClrTx/>
              <a:buSzPct val="60000"/>
              <a:buFont typeface="Monotype Sorts" pitchFamily="2" charset="2"/>
              <a:buChar char="l"/>
              <a:tabLst/>
              <a:defRPr/>
            </a:pPr>
            <a:r>
              <a:rPr kumimoji="0" lang="tr-TR" sz="2400" b="0" i="0" u="none" strike="noStrike" kern="1200" cap="none" spc="0" normalizeH="0" baseline="0" noProof="0" dirty="0">
                <a:ln>
                  <a:noFill/>
                </a:ln>
                <a:solidFill>
                  <a:srgbClr val="FFFF00"/>
                </a:solidFill>
                <a:effectLst/>
                <a:uLnTx/>
                <a:uFillTx/>
                <a:latin typeface="+mn-lt"/>
                <a:ea typeface="+mn-ea"/>
                <a:cs typeface="+mn-cs"/>
              </a:rPr>
              <a:t>İkinci sınıf</a:t>
            </a:r>
            <a:r>
              <a:rPr kumimoji="0" lang="tr-TR" sz="2400" b="0" i="0" u="none" strike="noStrike" kern="1200" cap="none" spc="0" normalizeH="0" noProof="0" dirty="0">
                <a:ln>
                  <a:noFill/>
                </a:ln>
                <a:solidFill>
                  <a:srgbClr val="FFFF00"/>
                </a:solidFill>
                <a:effectLst/>
                <a:uLnTx/>
                <a:uFillTx/>
                <a:latin typeface="+mn-lt"/>
                <a:ea typeface="+mn-ea"/>
                <a:cs typeface="+mn-cs"/>
              </a:rPr>
              <a:t> öğrencileri:           	46</a:t>
            </a:r>
          </a:p>
          <a:p>
            <a:pPr marL="342900" marR="0" lvl="0" indent="-342900" algn="l" defTabSz="914400" rtl="0" eaLnBrk="1" fontAlgn="auto" latinLnBrk="0" hangingPunct="1">
              <a:lnSpc>
                <a:spcPct val="100000"/>
              </a:lnSpc>
              <a:spcBef>
                <a:spcPct val="20000"/>
              </a:spcBef>
              <a:spcAft>
                <a:spcPts val="0"/>
              </a:spcAft>
              <a:buClrTx/>
              <a:buSzPct val="60000"/>
              <a:buFont typeface="Monotype Sorts" pitchFamily="2" charset="2"/>
              <a:buChar char="l"/>
              <a:tabLst/>
              <a:defRPr/>
            </a:pPr>
            <a:r>
              <a:rPr lang="tr-TR" sz="2400" dirty="0">
                <a:solidFill>
                  <a:srgbClr val="FFFF00"/>
                </a:solidFill>
              </a:rPr>
              <a:t>Üçüncü sınıf öğrencileri:       	47</a:t>
            </a:r>
          </a:p>
          <a:p>
            <a:pPr marL="342900" marR="0" lvl="0" indent="-342900" algn="l" defTabSz="914400" rtl="0" eaLnBrk="1" fontAlgn="auto" latinLnBrk="0" hangingPunct="1">
              <a:lnSpc>
                <a:spcPct val="100000"/>
              </a:lnSpc>
              <a:spcBef>
                <a:spcPct val="20000"/>
              </a:spcBef>
              <a:spcAft>
                <a:spcPts val="0"/>
              </a:spcAft>
              <a:buClrTx/>
              <a:buSzPct val="60000"/>
              <a:buFont typeface="Monotype Sorts" pitchFamily="2" charset="2"/>
              <a:buChar char="l"/>
              <a:tabLst/>
              <a:defRPr/>
            </a:pPr>
            <a:r>
              <a:rPr lang="tr-TR" sz="2400" dirty="0">
                <a:solidFill>
                  <a:srgbClr val="FFFF00"/>
                </a:solidFill>
              </a:rPr>
              <a:t>Dördüncü sınıf öğrencileri:	             33</a:t>
            </a:r>
          </a:p>
          <a:p>
            <a:pPr marL="342900" marR="0" lvl="0" indent="-342900" algn="l" defTabSz="914400" rtl="0" eaLnBrk="1" fontAlgn="auto" latinLnBrk="0" hangingPunct="1">
              <a:lnSpc>
                <a:spcPct val="100000"/>
              </a:lnSpc>
              <a:spcBef>
                <a:spcPct val="20000"/>
              </a:spcBef>
              <a:spcAft>
                <a:spcPts val="0"/>
              </a:spcAft>
              <a:buClrTx/>
              <a:buSzPct val="60000"/>
              <a:buFont typeface="Monotype Sorts" pitchFamily="2" charset="2"/>
              <a:buChar char="l"/>
              <a:tabLst/>
              <a:defRPr/>
            </a:pPr>
            <a:r>
              <a:rPr lang="tr-TR" sz="2400" dirty="0">
                <a:solidFill>
                  <a:srgbClr val="FFFF00"/>
                </a:solidFill>
              </a:rPr>
              <a:t>Yandal öğrenci sayısı:		09</a:t>
            </a:r>
          </a:p>
          <a:p>
            <a:pPr marL="342900" marR="0" lvl="0" indent="-342900" algn="l" defTabSz="914400" rtl="0" eaLnBrk="1" fontAlgn="auto" latinLnBrk="0" hangingPunct="1">
              <a:lnSpc>
                <a:spcPct val="100000"/>
              </a:lnSpc>
              <a:spcBef>
                <a:spcPct val="20000"/>
              </a:spcBef>
              <a:spcAft>
                <a:spcPts val="0"/>
              </a:spcAft>
              <a:buClrTx/>
              <a:buSzPct val="60000"/>
              <a:buFont typeface="Monotype Sorts" pitchFamily="2" charset="2"/>
              <a:buChar char="l"/>
              <a:tabLst/>
              <a:defRPr/>
            </a:pPr>
            <a:r>
              <a:rPr lang="tr-TR" sz="2400" dirty="0">
                <a:solidFill>
                  <a:srgbClr val="FFFF00"/>
                </a:solidFill>
              </a:rPr>
              <a:t>ÇAP öğrenci sayısı:		             10		</a:t>
            </a:r>
          </a:p>
          <a:p>
            <a:pPr marL="342900" lvl="0" indent="-342900">
              <a:spcBef>
                <a:spcPct val="20000"/>
              </a:spcBef>
              <a:buSzPct val="60000"/>
              <a:buFont typeface="Monotype Sorts" pitchFamily="2" charset="2"/>
              <a:buChar char="l"/>
              <a:defRPr/>
            </a:pPr>
            <a:r>
              <a:rPr lang="tr-TR" sz="2400" dirty="0">
                <a:solidFill>
                  <a:srgbClr val="FFFF00"/>
                </a:solidFill>
              </a:rPr>
              <a:t>Dışaıya Yandal öğrenci sayısı:	06</a:t>
            </a:r>
          </a:p>
          <a:p>
            <a:pPr marL="342900" lvl="0" indent="-342900">
              <a:spcBef>
                <a:spcPct val="20000"/>
              </a:spcBef>
              <a:buSzPct val="60000"/>
              <a:buFont typeface="Monotype Sorts" pitchFamily="2" charset="2"/>
              <a:buChar char="l"/>
              <a:defRPr/>
            </a:pPr>
            <a:r>
              <a:rPr lang="tr-TR" sz="2400" dirty="0">
                <a:solidFill>
                  <a:srgbClr val="FFFF00"/>
                </a:solidFill>
              </a:rPr>
              <a:t>Dışarıya ÇAP öğrenci sayısı:	04		</a:t>
            </a:r>
          </a:p>
          <a:p>
            <a:pPr marL="342900" indent="-342900">
              <a:spcBef>
                <a:spcPct val="20000"/>
              </a:spcBef>
              <a:buSzPct val="60000"/>
              <a:buFont typeface="Monotype Sorts" pitchFamily="2" charset="2"/>
              <a:buChar char="l"/>
              <a:defRPr/>
            </a:pPr>
            <a:r>
              <a:rPr lang="tr-TR" sz="2400" dirty="0">
                <a:solidFill>
                  <a:srgbClr val="FFFF00"/>
                </a:solidFill>
              </a:rPr>
              <a:t>Yabancı öğrenci sayısı: 		19</a:t>
            </a:r>
            <a:endParaRPr lang="en-US" sz="2400" dirty="0">
              <a:solidFill>
                <a:srgbClr val="FFFF00"/>
              </a:solidFill>
            </a:endParaRPr>
          </a:p>
          <a:p>
            <a:pPr marL="342900" marR="0" lvl="0" indent="-342900" algn="l" defTabSz="914400" rtl="0" eaLnBrk="1" fontAlgn="auto" latinLnBrk="0" hangingPunct="1">
              <a:lnSpc>
                <a:spcPct val="100000"/>
              </a:lnSpc>
              <a:spcBef>
                <a:spcPct val="20000"/>
              </a:spcBef>
              <a:spcAft>
                <a:spcPts val="0"/>
              </a:spcAft>
              <a:buClrTx/>
              <a:buSzPct val="60000"/>
              <a:buFont typeface="Monotype Sorts" pitchFamily="2" charset="2"/>
              <a:buChar char="l"/>
              <a:tabLst/>
              <a:defRPr/>
            </a:pPr>
            <a:r>
              <a:rPr kumimoji="0" lang="tr-TR" sz="2400" b="0" i="0" u="none" strike="noStrike" kern="1200" cap="none" spc="0" normalizeH="0" noProof="0" dirty="0">
                <a:ln>
                  <a:noFill/>
                </a:ln>
                <a:solidFill>
                  <a:srgbClr val="FFFF00"/>
                </a:solidFill>
                <a:effectLst/>
                <a:uLnTx/>
                <a:uFillTx/>
                <a:latin typeface="+mn-lt"/>
                <a:ea typeface="+mn-ea"/>
                <a:cs typeface="+mn-cs"/>
              </a:rPr>
              <a:t>Yüksek lisans öğrenci sayısı: 	42</a:t>
            </a:r>
          </a:p>
          <a:p>
            <a:pPr marL="342900" marR="0" lvl="0" indent="-342900" algn="l" defTabSz="914400" rtl="0" eaLnBrk="1" fontAlgn="auto" latinLnBrk="0" hangingPunct="1">
              <a:lnSpc>
                <a:spcPct val="100000"/>
              </a:lnSpc>
              <a:spcBef>
                <a:spcPct val="20000"/>
              </a:spcBef>
              <a:spcAft>
                <a:spcPts val="0"/>
              </a:spcAft>
              <a:buClrTx/>
              <a:buSzPct val="60000"/>
              <a:buFont typeface="Monotype Sorts" pitchFamily="2" charset="2"/>
              <a:buChar char="l"/>
              <a:tabLst/>
              <a:defRPr/>
            </a:pPr>
            <a:r>
              <a:rPr lang="tr-TR" sz="2400" dirty="0">
                <a:solidFill>
                  <a:srgbClr val="FFFF00"/>
                </a:solidFill>
              </a:rPr>
              <a:t>Doktora öğrencisi sayısı:                   04</a:t>
            </a:r>
            <a:endParaRPr kumimoji="0" lang="tr-TR" sz="2400" b="0" i="0" u="none" strike="noStrike" kern="1200" cap="none" spc="0" normalizeH="0" noProof="0" dirty="0">
              <a:ln>
                <a:noFill/>
              </a:ln>
              <a:solidFill>
                <a:srgbClr val="FFFF00"/>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044" y="714356"/>
            <a:ext cx="8922892" cy="707886"/>
          </a:xfrm>
          <a:prstGeom prst="rect">
            <a:avLst/>
          </a:prstGeom>
          <a:noFill/>
        </p:spPr>
        <p:txBody>
          <a:bodyPr wrap="none" rtlCol="0">
            <a:spAutoFit/>
          </a:bodyPr>
          <a:lstStyle/>
          <a:p>
            <a:r>
              <a:rPr lang="tr-TR" sz="4000" b="1" dirty="0">
                <a:solidFill>
                  <a:srgbClr val="00B0F0"/>
                </a:solidFill>
              </a:rPr>
              <a:t>GENETİK VE BİYOMÜHENDİSLİK BÖLÜMÜ</a:t>
            </a:r>
          </a:p>
        </p:txBody>
      </p:sp>
      <p:sp>
        <p:nvSpPr>
          <p:cNvPr id="3" name="TextBox 2"/>
          <p:cNvSpPr txBox="1"/>
          <p:nvPr/>
        </p:nvSpPr>
        <p:spPr>
          <a:xfrm>
            <a:off x="1000100" y="2357430"/>
            <a:ext cx="7452361" cy="2308324"/>
          </a:xfrm>
          <a:prstGeom prst="rect">
            <a:avLst/>
          </a:prstGeom>
          <a:noFill/>
        </p:spPr>
        <p:txBody>
          <a:bodyPr wrap="none" rtlCol="0">
            <a:spAutoFit/>
          </a:bodyPr>
          <a:lstStyle/>
          <a:p>
            <a:pPr>
              <a:buFont typeface="Wingdings" pitchFamily="2" charset="2"/>
              <a:buChar char="Ø"/>
            </a:pPr>
            <a:r>
              <a:rPr lang="tr-TR" sz="2400" dirty="0">
                <a:solidFill>
                  <a:srgbClr val="FFFF00"/>
                </a:solidFill>
              </a:rPr>
              <a:t>Genetik ve Biyomühendislik nedir?</a:t>
            </a:r>
          </a:p>
          <a:p>
            <a:pPr>
              <a:buFont typeface="Wingdings" pitchFamily="2" charset="2"/>
              <a:buChar char="Ø"/>
            </a:pPr>
            <a:r>
              <a:rPr lang="tr-TR" sz="2400" dirty="0">
                <a:solidFill>
                  <a:srgbClr val="FFFF00"/>
                </a:solidFill>
              </a:rPr>
              <a:t>Genetik ve Biyomühendis ne yapar? </a:t>
            </a:r>
          </a:p>
          <a:p>
            <a:pPr>
              <a:buFont typeface="Wingdings" pitchFamily="2" charset="2"/>
              <a:buChar char="Ø"/>
            </a:pPr>
            <a:r>
              <a:rPr lang="tr-TR" sz="2400" dirty="0">
                <a:solidFill>
                  <a:srgbClr val="FFFF00"/>
                </a:solidFill>
              </a:rPr>
              <a:t>Mühendislik ilkelerini problemlere nasıl uygular?</a:t>
            </a:r>
          </a:p>
          <a:p>
            <a:pPr>
              <a:buFont typeface="Wingdings" pitchFamily="2" charset="2"/>
              <a:buChar char="Ø"/>
            </a:pPr>
            <a:r>
              <a:rPr lang="tr-TR" sz="2400" dirty="0">
                <a:solidFill>
                  <a:srgbClr val="FFFF00"/>
                </a:solidFill>
              </a:rPr>
              <a:t>Genetik ve Biyomühendis olmak için ne yapmak gerekir?</a:t>
            </a:r>
          </a:p>
          <a:p>
            <a:pPr>
              <a:buFont typeface="Wingdings" pitchFamily="2" charset="2"/>
              <a:buChar char="Ø"/>
            </a:pPr>
            <a:r>
              <a:rPr lang="tr-TR" sz="2400" dirty="0">
                <a:solidFill>
                  <a:srgbClr val="FFFF00"/>
                </a:solidFill>
              </a:rPr>
              <a:t>Nerelerde çalışırlar?</a:t>
            </a:r>
          </a:p>
          <a:p>
            <a:pPr>
              <a:buFont typeface="Wingdings" pitchFamily="2" charset="2"/>
              <a:buChar char="Ø"/>
            </a:pPr>
            <a:r>
              <a:rPr lang="tr-TR" sz="2400" dirty="0">
                <a:solidFill>
                  <a:srgbClr val="FFFF00"/>
                </a:solidFill>
              </a:rPr>
              <a:t>Bana uygun mudur?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323528" y="404664"/>
            <a:ext cx="8568952" cy="612068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800" b="1" i="0" u="none" strike="noStrike" kern="1200" cap="none" spc="0" normalizeH="0" baseline="0" noProof="0" dirty="0">
                <a:ln>
                  <a:noFill/>
                </a:ln>
                <a:solidFill>
                  <a:srgbClr val="00B0F0"/>
                </a:solidFill>
                <a:effectLst/>
                <a:uLnTx/>
                <a:uFillTx/>
                <a:latin typeface="+mn-lt"/>
                <a:ea typeface="+mn-ea"/>
                <a:cs typeface="Times New Roman" pitchFamily="18" charset="0"/>
              </a:rPr>
              <a:t>Araştırma Laboratuvarları</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800" b="1" i="0" u="none" strike="noStrike" kern="1200" cap="none" spc="0" normalizeH="0" baseline="0" noProof="0" dirty="0">
              <a:ln>
                <a:noFill/>
              </a:ln>
              <a:solidFill>
                <a:srgbClr val="00B0F0"/>
              </a:solidFill>
              <a:effectLst/>
              <a:uLnTx/>
              <a:uFillTx/>
              <a:latin typeface="+mn-lt"/>
              <a:ea typeface="+mn-ea"/>
              <a:cs typeface="Times New Roman" pitchFamily="18" charset="0"/>
            </a:endParaRP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tr-TR" sz="2800" b="0" i="0" u="none" strike="noStrike" kern="1200" cap="none" spc="0" normalizeH="0" baseline="0" noProof="0" dirty="0">
                <a:ln>
                  <a:noFill/>
                </a:ln>
                <a:solidFill>
                  <a:srgbClr val="FFFF00"/>
                </a:solidFill>
                <a:effectLst/>
                <a:uLnTx/>
                <a:uFillTx/>
                <a:latin typeface="+mn-lt"/>
                <a:ea typeface="+mn-ea"/>
                <a:cs typeface="+mn-cs"/>
              </a:rPr>
              <a:t>Antikor Mühendisliği Laboratuarı.......................E-506</a:t>
            </a: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tr-TR" sz="2800" b="0" i="0" u="none" strike="noStrike" kern="1200" cap="none" spc="0" normalizeH="0" baseline="0" noProof="0" dirty="0">
                <a:ln>
                  <a:noFill/>
                </a:ln>
                <a:solidFill>
                  <a:srgbClr val="FFFF00"/>
                </a:solidFill>
                <a:effectLst/>
                <a:uLnTx/>
                <a:uFillTx/>
                <a:latin typeface="+mn-lt"/>
                <a:ea typeface="+mn-ea"/>
                <a:cs typeface="+mn-cs"/>
              </a:rPr>
              <a:t>Beyin Araştırmaları Laboratuarı..........................E-416</a:t>
            </a: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tr-TR" sz="2800" b="0" i="0" u="none" strike="noStrike" kern="1200" cap="none" spc="0" normalizeH="0" baseline="0" noProof="0" dirty="0">
                <a:ln>
                  <a:noFill/>
                </a:ln>
                <a:solidFill>
                  <a:srgbClr val="FFFF00"/>
                </a:solidFill>
                <a:effectLst/>
                <a:uLnTx/>
                <a:uFillTx/>
                <a:latin typeface="+mn-lt"/>
                <a:ea typeface="+mn-ea"/>
                <a:cs typeface="+mn-cs"/>
              </a:rPr>
              <a:t>Biyoakışkanlar Mekaniği Laboratuarı..................E-206</a:t>
            </a: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tr-TR" sz="2800" b="0" i="0" u="none" strike="noStrike" kern="1200" cap="none" spc="0" normalizeH="0" baseline="0" noProof="0" dirty="0">
                <a:ln>
                  <a:noFill/>
                </a:ln>
                <a:solidFill>
                  <a:srgbClr val="FFFF00"/>
                </a:solidFill>
                <a:effectLst/>
                <a:uLnTx/>
                <a:uFillTx/>
                <a:latin typeface="+mn-lt"/>
                <a:ea typeface="+mn-ea"/>
                <a:cs typeface="+mn-cs"/>
              </a:rPr>
              <a:t>Biyotasarım ve Ölçüm Laboratuarı......................E-101</a:t>
            </a: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tr-TR" sz="2800" b="0" i="0" u="none" strike="noStrike" kern="1200" cap="none" spc="0" normalizeH="0" baseline="0" noProof="0" dirty="0">
                <a:ln>
                  <a:noFill/>
                </a:ln>
                <a:solidFill>
                  <a:srgbClr val="FFFF00"/>
                </a:solidFill>
                <a:effectLst/>
                <a:uLnTx/>
                <a:uFillTx/>
                <a:latin typeface="+mn-lt"/>
                <a:ea typeface="+mn-ea"/>
                <a:cs typeface="+mn-cs"/>
              </a:rPr>
              <a:t>Biyoteknoloji Araştırma Laboratuarı...................E-314</a:t>
            </a: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tr-TR" sz="2800" b="0" i="0" u="none" strike="noStrike" kern="1200" cap="none" spc="0" normalizeH="0" baseline="0" noProof="0" dirty="0">
                <a:ln>
                  <a:noFill/>
                </a:ln>
                <a:solidFill>
                  <a:srgbClr val="FFFF00"/>
                </a:solidFill>
                <a:effectLst/>
                <a:uLnTx/>
                <a:uFillTx/>
                <a:latin typeface="+mn-lt"/>
                <a:ea typeface="+mn-ea"/>
                <a:cs typeface="+mn-cs"/>
              </a:rPr>
              <a:t>Gen Klonlama ve Analizi Laboratuarı..................E-508</a:t>
            </a:r>
          </a:p>
          <a:p>
            <a:pPr marL="457200" indent="-457200">
              <a:spcBef>
                <a:spcPct val="20000"/>
              </a:spcBef>
              <a:buFont typeface="Arial" pitchFamily="34" charset="0"/>
              <a:buAutoNum type="arabicPeriod"/>
              <a:defRPr/>
            </a:pPr>
            <a:r>
              <a:rPr lang="tr-TR" sz="2800" dirty="0">
                <a:solidFill>
                  <a:srgbClr val="FFFF00"/>
                </a:solidFill>
              </a:rPr>
              <a:t>Lojistik ve Ulaşım Laboratuarı……..……………………E-207</a:t>
            </a: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tr-TR" sz="2800" b="0" i="0" u="none" strike="noStrike" kern="1200" cap="none" spc="0" normalizeH="0" baseline="0" noProof="0" dirty="0">
                <a:ln>
                  <a:noFill/>
                </a:ln>
                <a:solidFill>
                  <a:srgbClr val="FFFF00"/>
                </a:solidFill>
                <a:effectLst/>
                <a:uLnTx/>
                <a:uFillTx/>
                <a:latin typeface="+mn-lt"/>
                <a:ea typeface="+mn-ea"/>
                <a:cs typeface="+mn-cs"/>
              </a:rPr>
              <a:t>Moleküler Tıp Laboratuarı..................................E-410</a:t>
            </a: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tr-TR" sz="2800" b="0" i="0" u="none" strike="noStrike" kern="1200" cap="none" spc="0" normalizeH="0" baseline="0" noProof="0" dirty="0">
                <a:ln>
                  <a:noFill/>
                </a:ln>
                <a:solidFill>
                  <a:srgbClr val="FFFF00"/>
                </a:solidFill>
                <a:effectLst/>
                <a:uLnTx/>
                <a:uFillTx/>
                <a:latin typeface="+mn-lt"/>
                <a:ea typeface="+mn-ea"/>
                <a:cs typeface="+mn-cs"/>
              </a:rPr>
              <a:t>Protein Mühendisliği Laboratuarı.......................E-507</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428736"/>
          <a:ext cx="9143998" cy="2918658"/>
        </p:xfrm>
        <a:graphic>
          <a:graphicData uri="http://schemas.openxmlformats.org/drawingml/2006/table">
            <a:tbl>
              <a:tblPr>
                <a:tableStyleId>{3C2FFA5D-87B4-456A-9821-1D502468CF0F}</a:tableStyleId>
              </a:tblPr>
              <a:tblGrid>
                <a:gridCol w="1786240">
                  <a:extLst>
                    <a:ext uri="{9D8B030D-6E8A-4147-A177-3AD203B41FA5}">
                      <a16:colId xmlns:a16="http://schemas.microsoft.com/office/drawing/2014/main" val="20000"/>
                    </a:ext>
                  </a:extLst>
                </a:gridCol>
                <a:gridCol w="973827">
                  <a:extLst>
                    <a:ext uri="{9D8B030D-6E8A-4147-A177-3AD203B41FA5}">
                      <a16:colId xmlns:a16="http://schemas.microsoft.com/office/drawing/2014/main" val="20001"/>
                    </a:ext>
                  </a:extLst>
                </a:gridCol>
                <a:gridCol w="1160740">
                  <a:extLst>
                    <a:ext uri="{9D8B030D-6E8A-4147-A177-3AD203B41FA5}">
                      <a16:colId xmlns:a16="http://schemas.microsoft.com/office/drawing/2014/main" val="20002"/>
                    </a:ext>
                  </a:extLst>
                </a:gridCol>
                <a:gridCol w="1177678">
                  <a:extLst>
                    <a:ext uri="{9D8B030D-6E8A-4147-A177-3AD203B41FA5}">
                      <a16:colId xmlns:a16="http://schemas.microsoft.com/office/drawing/2014/main" val="20003"/>
                    </a:ext>
                  </a:extLst>
                </a:gridCol>
                <a:gridCol w="888867">
                  <a:extLst>
                    <a:ext uri="{9D8B030D-6E8A-4147-A177-3AD203B41FA5}">
                      <a16:colId xmlns:a16="http://schemas.microsoft.com/office/drawing/2014/main" val="20004"/>
                    </a:ext>
                  </a:extLst>
                </a:gridCol>
                <a:gridCol w="973827">
                  <a:extLst>
                    <a:ext uri="{9D8B030D-6E8A-4147-A177-3AD203B41FA5}">
                      <a16:colId xmlns:a16="http://schemas.microsoft.com/office/drawing/2014/main" val="20005"/>
                    </a:ext>
                  </a:extLst>
                </a:gridCol>
                <a:gridCol w="710777">
                  <a:extLst>
                    <a:ext uri="{9D8B030D-6E8A-4147-A177-3AD203B41FA5}">
                      <a16:colId xmlns:a16="http://schemas.microsoft.com/office/drawing/2014/main" val="20006"/>
                    </a:ext>
                  </a:extLst>
                </a:gridCol>
                <a:gridCol w="1472042">
                  <a:extLst>
                    <a:ext uri="{9D8B030D-6E8A-4147-A177-3AD203B41FA5}">
                      <a16:colId xmlns:a16="http://schemas.microsoft.com/office/drawing/2014/main" val="20007"/>
                    </a:ext>
                  </a:extLst>
                </a:gridCol>
              </a:tblGrid>
              <a:tr h="603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cap="none" normalizeH="0" baseline="0" dirty="0">
                          <a:ln>
                            <a:noFill/>
                          </a:ln>
                          <a:solidFill>
                            <a:srgbClr val="FF0000"/>
                          </a:solidFill>
                          <a:effectLst/>
                          <a:latin typeface="Trebuchet MS" pitchFamily="34" charset="0"/>
                          <a:cs typeface="Arial" pitchFamily="34" charset="0"/>
                        </a:rPr>
                        <a:t>2011</a:t>
                      </a:r>
                    </a:p>
                  </a:txBody>
                  <a:tcPr marL="54307" marR="54307" marT="0" marB="0"/>
                </a:tc>
                <a:tc>
                  <a:txBody>
                    <a:bodyPr/>
                    <a:lstStyle/>
                    <a:p>
                      <a:pPr algn="ctr">
                        <a:spcAft>
                          <a:spcPts val="0"/>
                        </a:spcAft>
                      </a:pPr>
                      <a:r>
                        <a:rPr lang="tr-TR" sz="1800" dirty="0"/>
                        <a:t>AB</a:t>
                      </a:r>
                      <a:endParaRPr lang="tr-TR" sz="1800" dirty="0">
                        <a:solidFill>
                          <a:srgbClr val="FFFF00"/>
                        </a:solidFill>
                      </a:endParaRPr>
                    </a:p>
                  </a:txBody>
                  <a:tcPr marL="54307" marR="54307" marT="0" marB="0" anchor="ctr"/>
                </a:tc>
                <a:tc>
                  <a:txBody>
                    <a:bodyPr/>
                    <a:lstStyle/>
                    <a:p>
                      <a:pPr algn="ctr">
                        <a:spcAft>
                          <a:spcPts val="0"/>
                        </a:spcAft>
                      </a:pPr>
                      <a:r>
                        <a:rPr lang="tr-TR" sz="1800"/>
                        <a:t>DPT</a:t>
                      </a:r>
                      <a:endParaRPr lang="tr-TR" sz="1800">
                        <a:solidFill>
                          <a:srgbClr val="FFFF00"/>
                        </a:solidFill>
                      </a:endParaRPr>
                    </a:p>
                  </a:txBody>
                  <a:tcPr marL="54307" marR="54307" marT="0" marB="0" anchor="ctr"/>
                </a:tc>
                <a:tc>
                  <a:txBody>
                    <a:bodyPr/>
                    <a:lstStyle/>
                    <a:p>
                      <a:pPr algn="ctr">
                        <a:spcAft>
                          <a:spcPts val="0"/>
                        </a:spcAft>
                      </a:pPr>
                      <a:r>
                        <a:rPr lang="tr-TR" sz="1800"/>
                        <a:t>TÜBİTAK</a:t>
                      </a:r>
                      <a:endParaRPr lang="tr-TR" sz="1800">
                        <a:solidFill>
                          <a:srgbClr val="FFFF00"/>
                        </a:solidFill>
                      </a:endParaRPr>
                    </a:p>
                  </a:txBody>
                  <a:tcPr marL="54307" marR="54307" marT="0" marB="0" anchor="ctr"/>
                </a:tc>
                <a:tc>
                  <a:txBody>
                    <a:bodyPr/>
                    <a:lstStyle/>
                    <a:p>
                      <a:pPr algn="ctr">
                        <a:spcAft>
                          <a:spcPts val="0"/>
                        </a:spcAft>
                      </a:pPr>
                      <a:r>
                        <a:rPr lang="tr-TR" sz="1800"/>
                        <a:t>BOREN</a:t>
                      </a:r>
                      <a:endParaRPr lang="tr-TR" sz="1800">
                        <a:solidFill>
                          <a:srgbClr val="FFFF00"/>
                        </a:solidFill>
                      </a:endParaRPr>
                    </a:p>
                  </a:txBody>
                  <a:tcPr marL="54307" marR="54307" marT="0" marB="0" anchor="ctr"/>
                </a:tc>
                <a:tc>
                  <a:txBody>
                    <a:bodyPr/>
                    <a:lstStyle/>
                    <a:p>
                      <a:pPr algn="ctr">
                        <a:spcAft>
                          <a:spcPts val="0"/>
                        </a:spcAft>
                      </a:pPr>
                      <a:r>
                        <a:rPr lang="tr-TR" sz="1800"/>
                        <a:t>BAP</a:t>
                      </a:r>
                      <a:endParaRPr lang="tr-TR" sz="1800">
                        <a:solidFill>
                          <a:srgbClr val="FFFF00"/>
                        </a:solidFill>
                      </a:endParaRPr>
                    </a:p>
                  </a:txBody>
                  <a:tcPr marL="54307" marR="54307" marT="0" marB="0" anchor="ctr"/>
                </a:tc>
                <a:tc>
                  <a:txBody>
                    <a:bodyPr/>
                    <a:lstStyle/>
                    <a:p>
                      <a:pPr algn="ctr">
                        <a:spcAft>
                          <a:spcPts val="0"/>
                        </a:spcAft>
                      </a:pPr>
                      <a:r>
                        <a:rPr lang="tr-TR" sz="1800"/>
                        <a:t>ÖZEL SEKTÖR</a:t>
                      </a:r>
                      <a:endParaRPr lang="tr-TR" sz="1800">
                        <a:solidFill>
                          <a:srgbClr val="FFFF00"/>
                        </a:solidFill>
                      </a:endParaRPr>
                    </a:p>
                  </a:txBody>
                  <a:tcPr marL="54307" marR="54307" marT="0" marB="0" anchor="ctr"/>
                </a:tc>
                <a:tc>
                  <a:txBody>
                    <a:bodyPr/>
                    <a:lstStyle/>
                    <a:p>
                      <a:pPr algn="ctr">
                        <a:spcAft>
                          <a:spcPts val="0"/>
                        </a:spcAft>
                      </a:pPr>
                      <a:r>
                        <a:rPr lang="tr-TR" sz="1800"/>
                        <a:t>TOPLAM</a:t>
                      </a:r>
                      <a:endParaRPr lang="tr-TR" sz="1800">
                        <a:solidFill>
                          <a:srgbClr val="FFFF00"/>
                        </a:solidFill>
                      </a:endParaRPr>
                    </a:p>
                  </a:txBody>
                  <a:tcPr marL="54307" marR="54307" marT="0" marB="0" anchor="ctr"/>
                </a:tc>
                <a:extLst>
                  <a:ext uri="{0D108BD9-81ED-4DB2-BD59-A6C34878D82A}">
                    <a16:rowId xmlns:a16="http://schemas.microsoft.com/office/drawing/2014/main" val="10000"/>
                  </a:ext>
                </a:extLst>
              </a:tr>
              <a:tr h="120683">
                <a:tc>
                  <a:txBody>
                    <a:bodyPr/>
                    <a:lstStyle/>
                    <a:p>
                      <a:pPr algn="ctr">
                        <a:spcAft>
                          <a:spcPts val="0"/>
                        </a:spcAft>
                      </a:pPr>
                      <a:r>
                        <a:rPr lang="tr-TR" sz="1800"/>
                        <a:t>Proje Sayısı</a:t>
                      </a:r>
                      <a:endParaRPr lang="tr-TR" sz="1800">
                        <a:solidFill>
                          <a:srgbClr val="FFFF00"/>
                        </a:solidFill>
                      </a:endParaRPr>
                    </a:p>
                  </a:txBody>
                  <a:tcPr marL="54307" marR="54307" marT="0" marB="0"/>
                </a:tc>
                <a:tc>
                  <a:txBody>
                    <a:bodyPr/>
                    <a:lstStyle/>
                    <a:p>
                      <a:pPr algn="ctr">
                        <a:spcAft>
                          <a:spcPts val="0"/>
                        </a:spcAft>
                      </a:pPr>
                      <a:r>
                        <a:rPr lang="tr-TR" sz="1800"/>
                        <a:t>1</a:t>
                      </a:r>
                      <a:endParaRPr lang="tr-TR" sz="1800">
                        <a:solidFill>
                          <a:srgbClr val="FFFF00"/>
                        </a:solidFill>
                      </a:endParaRPr>
                    </a:p>
                  </a:txBody>
                  <a:tcPr marL="54307" marR="54307" marT="0" marB="0"/>
                </a:tc>
                <a:tc>
                  <a:txBody>
                    <a:bodyPr/>
                    <a:lstStyle/>
                    <a:p>
                      <a:pPr algn="ctr">
                        <a:spcAft>
                          <a:spcPts val="0"/>
                        </a:spcAft>
                      </a:pPr>
                      <a:r>
                        <a:rPr lang="tr-TR" sz="1800"/>
                        <a:t>1</a:t>
                      </a:r>
                      <a:endParaRPr lang="tr-TR" sz="1800">
                        <a:solidFill>
                          <a:srgbClr val="FFFF00"/>
                        </a:solidFill>
                      </a:endParaRPr>
                    </a:p>
                  </a:txBody>
                  <a:tcPr marL="54307" marR="54307" marT="0" marB="0"/>
                </a:tc>
                <a:tc>
                  <a:txBody>
                    <a:bodyPr/>
                    <a:lstStyle/>
                    <a:p>
                      <a:pPr algn="ctr">
                        <a:spcAft>
                          <a:spcPts val="0"/>
                        </a:spcAft>
                      </a:pPr>
                      <a:r>
                        <a:rPr lang="tr-TR" sz="1800"/>
                        <a:t>3</a:t>
                      </a:r>
                      <a:endParaRPr lang="tr-TR" sz="1800">
                        <a:solidFill>
                          <a:srgbClr val="FFFF00"/>
                        </a:solidFill>
                      </a:endParaRPr>
                    </a:p>
                  </a:txBody>
                  <a:tcPr marL="54307" marR="54307" marT="0" marB="0"/>
                </a:tc>
                <a:tc>
                  <a:txBody>
                    <a:bodyPr/>
                    <a:lstStyle/>
                    <a:p>
                      <a:pPr algn="ctr">
                        <a:spcAft>
                          <a:spcPts val="0"/>
                        </a:spcAft>
                      </a:pPr>
                      <a:r>
                        <a:rPr lang="tr-TR" sz="1800"/>
                        <a:t>1</a:t>
                      </a:r>
                      <a:endParaRPr lang="tr-TR" sz="1800">
                        <a:solidFill>
                          <a:srgbClr val="FFFF00"/>
                        </a:solidFill>
                      </a:endParaRPr>
                    </a:p>
                  </a:txBody>
                  <a:tcPr marL="54307" marR="54307" marT="0" marB="0"/>
                </a:tc>
                <a:tc>
                  <a:txBody>
                    <a:bodyPr/>
                    <a:lstStyle/>
                    <a:p>
                      <a:pPr algn="ctr">
                        <a:spcAft>
                          <a:spcPts val="0"/>
                        </a:spcAft>
                      </a:pPr>
                      <a:r>
                        <a:rPr lang="tr-TR" sz="1800"/>
                        <a:t>9</a:t>
                      </a:r>
                      <a:endParaRPr lang="tr-TR" sz="1800">
                        <a:solidFill>
                          <a:srgbClr val="FFFF00"/>
                        </a:solidFill>
                      </a:endParaRPr>
                    </a:p>
                  </a:txBody>
                  <a:tcPr marL="54307" marR="54307" marT="0" marB="0"/>
                </a:tc>
                <a:tc>
                  <a:txBody>
                    <a:bodyPr/>
                    <a:lstStyle/>
                    <a:p>
                      <a:pPr algn="ctr">
                        <a:spcAft>
                          <a:spcPts val="0"/>
                        </a:spcAft>
                      </a:pPr>
                      <a:r>
                        <a:rPr lang="tr-TR" sz="1800"/>
                        <a:t>-</a:t>
                      </a:r>
                      <a:endParaRPr lang="tr-TR" sz="1800">
                        <a:solidFill>
                          <a:srgbClr val="FFFF00"/>
                        </a:solidFill>
                      </a:endParaRPr>
                    </a:p>
                  </a:txBody>
                  <a:tcPr marL="54307" marR="54307" marT="0" marB="0"/>
                </a:tc>
                <a:tc>
                  <a:txBody>
                    <a:bodyPr/>
                    <a:lstStyle/>
                    <a:p>
                      <a:pPr algn="ctr">
                        <a:spcAft>
                          <a:spcPts val="0"/>
                        </a:spcAft>
                      </a:pPr>
                      <a:r>
                        <a:rPr lang="tr-TR" sz="1800"/>
                        <a:t>15</a:t>
                      </a:r>
                      <a:endParaRPr lang="tr-TR" sz="1800">
                        <a:solidFill>
                          <a:srgbClr val="FFFF00"/>
                        </a:solidFill>
                      </a:endParaRPr>
                    </a:p>
                  </a:txBody>
                  <a:tcPr marL="54307" marR="54307" marT="0" marB="0"/>
                </a:tc>
                <a:extLst>
                  <a:ext uri="{0D108BD9-81ED-4DB2-BD59-A6C34878D82A}">
                    <a16:rowId xmlns:a16="http://schemas.microsoft.com/office/drawing/2014/main" val="10001"/>
                  </a:ext>
                </a:extLst>
              </a:tr>
              <a:tr h="362049">
                <a:tc>
                  <a:txBody>
                    <a:bodyPr/>
                    <a:lstStyle/>
                    <a:p>
                      <a:pPr algn="ctr">
                        <a:spcAft>
                          <a:spcPts val="0"/>
                        </a:spcAft>
                      </a:pPr>
                      <a:r>
                        <a:rPr lang="tr-TR" sz="1800"/>
                        <a:t>Bütçe (TL)</a:t>
                      </a:r>
                      <a:endParaRPr lang="tr-TR" sz="1800">
                        <a:solidFill>
                          <a:srgbClr val="FFFF00"/>
                        </a:solidFill>
                      </a:endParaRPr>
                    </a:p>
                  </a:txBody>
                  <a:tcPr marL="54307" marR="54307" marT="0" marB="0"/>
                </a:tc>
                <a:tc>
                  <a:txBody>
                    <a:bodyPr/>
                    <a:lstStyle/>
                    <a:p>
                      <a:pPr algn="ctr">
                        <a:spcAft>
                          <a:spcPts val="0"/>
                        </a:spcAft>
                      </a:pPr>
                      <a:r>
                        <a:rPr lang="tr-TR" sz="1800" dirty="0"/>
                        <a:t>225,000</a:t>
                      </a:r>
                      <a:endParaRPr lang="tr-TR" sz="1800" dirty="0">
                        <a:solidFill>
                          <a:srgbClr val="FFFF00"/>
                        </a:solidFill>
                      </a:endParaRPr>
                    </a:p>
                  </a:txBody>
                  <a:tcPr marL="54307" marR="54307" marT="0" marB="0"/>
                </a:tc>
                <a:tc>
                  <a:txBody>
                    <a:bodyPr/>
                    <a:lstStyle/>
                    <a:p>
                      <a:pPr algn="ctr">
                        <a:spcAft>
                          <a:spcPts val="0"/>
                        </a:spcAft>
                      </a:pPr>
                      <a:r>
                        <a:rPr lang="tr-TR" sz="1800" dirty="0"/>
                        <a:t>9,200,000</a:t>
                      </a:r>
                      <a:endParaRPr lang="tr-TR" sz="1800" dirty="0">
                        <a:solidFill>
                          <a:srgbClr val="FFFF00"/>
                        </a:solidFill>
                      </a:endParaRPr>
                    </a:p>
                  </a:txBody>
                  <a:tcPr marL="54307" marR="54307" marT="0" marB="0"/>
                </a:tc>
                <a:tc>
                  <a:txBody>
                    <a:bodyPr/>
                    <a:lstStyle/>
                    <a:p>
                      <a:pPr algn="ctr">
                        <a:spcAft>
                          <a:spcPts val="0"/>
                        </a:spcAft>
                      </a:pPr>
                      <a:r>
                        <a:rPr lang="tr-TR" sz="1800"/>
                        <a:t>475,000</a:t>
                      </a:r>
                      <a:endParaRPr lang="tr-TR" sz="1800">
                        <a:solidFill>
                          <a:srgbClr val="FFFF00"/>
                        </a:solidFill>
                      </a:endParaRPr>
                    </a:p>
                  </a:txBody>
                  <a:tcPr marL="54307" marR="54307" marT="0" marB="0"/>
                </a:tc>
                <a:tc>
                  <a:txBody>
                    <a:bodyPr/>
                    <a:lstStyle/>
                    <a:p>
                      <a:pPr algn="ctr">
                        <a:spcAft>
                          <a:spcPts val="0"/>
                        </a:spcAft>
                      </a:pPr>
                      <a:r>
                        <a:rPr lang="tr-TR" sz="1800"/>
                        <a:t>50,000</a:t>
                      </a:r>
                      <a:endParaRPr lang="tr-TR" sz="1800">
                        <a:solidFill>
                          <a:srgbClr val="FFFF00"/>
                        </a:solidFill>
                      </a:endParaRPr>
                    </a:p>
                  </a:txBody>
                  <a:tcPr marL="54307" marR="54307" marT="0" marB="0"/>
                </a:tc>
                <a:tc>
                  <a:txBody>
                    <a:bodyPr/>
                    <a:lstStyle/>
                    <a:p>
                      <a:pPr algn="ctr">
                        <a:spcAft>
                          <a:spcPts val="0"/>
                        </a:spcAft>
                      </a:pPr>
                      <a:r>
                        <a:rPr lang="tr-TR" sz="1800"/>
                        <a:t>115,280</a:t>
                      </a:r>
                      <a:endParaRPr lang="tr-TR" sz="1800">
                        <a:solidFill>
                          <a:srgbClr val="FFFF00"/>
                        </a:solidFill>
                      </a:endParaRPr>
                    </a:p>
                  </a:txBody>
                  <a:tcPr marL="54307" marR="54307" marT="0" marB="0"/>
                </a:tc>
                <a:tc>
                  <a:txBody>
                    <a:bodyPr/>
                    <a:lstStyle/>
                    <a:p>
                      <a:pPr algn="ctr">
                        <a:spcAft>
                          <a:spcPts val="0"/>
                        </a:spcAft>
                      </a:pPr>
                      <a:r>
                        <a:rPr lang="tr-TR" sz="1800"/>
                        <a:t>-</a:t>
                      </a:r>
                      <a:endParaRPr lang="tr-TR" sz="1800">
                        <a:solidFill>
                          <a:srgbClr val="FFFF00"/>
                        </a:solidFill>
                      </a:endParaRPr>
                    </a:p>
                  </a:txBody>
                  <a:tcPr marL="54307" marR="54307" marT="0" marB="0"/>
                </a:tc>
                <a:tc>
                  <a:txBody>
                    <a:bodyPr/>
                    <a:lstStyle/>
                    <a:p>
                      <a:pPr algn="ctr">
                        <a:spcAft>
                          <a:spcPts val="0"/>
                        </a:spcAft>
                      </a:pPr>
                      <a:r>
                        <a:rPr lang="tr-TR" sz="1800"/>
                        <a:t>10,065,280</a:t>
                      </a:r>
                      <a:endParaRPr lang="tr-TR" sz="1800">
                        <a:solidFill>
                          <a:srgbClr val="FFFF00"/>
                        </a:solidFill>
                      </a:endParaRPr>
                    </a:p>
                  </a:txBody>
                  <a:tcPr marL="54307" marR="54307" marT="0" marB="0"/>
                </a:tc>
                <a:extLst>
                  <a:ext uri="{0D108BD9-81ED-4DB2-BD59-A6C34878D82A}">
                    <a16:rowId xmlns:a16="http://schemas.microsoft.com/office/drawing/2014/main" val="10002"/>
                  </a:ext>
                </a:extLst>
              </a:tr>
              <a:tr h="241366">
                <a:tc>
                  <a:txBody>
                    <a:bodyPr/>
                    <a:lstStyle/>
                    <a:p>
                      <a:pPr algn="ctr">
                        <a:spcAft>
                          <a:spcPts val="0"/>
                        </a:spcAft>
                      </a:pPr>
                      <a:r>
                        <a:rPr lang="tr-TR" sz="1800" dirty="0"/>
                        <a:t>Toplamdaki Yüzde (%)</a:t>
                      </a:r>
                      <a:endParaRPr lang="tr-TR" sz="1800" dirty="0">
                        <a:solidFill>
                          <a:srgbClr val="FFFF00"/>
                        </a:solidFill>
                      </a:endParaRPr>
                    </a:p>
                  </a:txBody>
                  <a:tcPr marL="54307" marR="54307" marT="0" marB="0"/>
                </a:tc>
                <a:tc>
                  <a:txBody>
                    <a:bodyPr/>
                    <a:lstStyle/>
                    <a:p>
                      <a:pPr algn="ctr">
                        <a:spcAft>
                          <a:spcPts val="0"/>
                        </a:spcAft>
                      </a:pPr>
                      <a:r>
                        <a:rPr lang="tr-TR" sz="1800"/>
                        <a:t>2.24</a:t>
                      </a:r>
                      <a:endParaRPr lang="tr-TR" sz="1800">
                        <a:solidFill>
                          <a:srgbClr val="FFFF00"/>
                        </a:solidFill>
                      </a:endParaRPr>
                    </a:p>
                  </a:txBody>
                  <a:tcPr marL="54307" marR="54307" marT="0" marB="0" anchor="ctr"/>
                </a:tc>
                <a:tc>
                  <a:txBody>
                    <a:bodyPr/>
                    <a:lstStyle/>
                    <a:p>
                      <a:pPr algn="ctr">
                        <a:spcAft>
                          <a:spcPts val="0"/>
                        </a:spcAft>
                      </a:pPr>
                      <a:r>
                        <a:rPr lang="tr-TR" sz="1800"/>
                        <a:t>91.40</a:t>
                      </a:r>
                      <a:endParaRPr lang="tr-TR" sz="1800">
                        <a:solidFill>
                          <a:srgbClr val="FFFF00"/>
                        </a:solidFill>
                      </a:endParaRPr>
                    </a:p>
                  </a:txBody>
                  <a:tcPr marL="54307" marR="54307" marT="0" marB="0" anchor="ctr"/>
                </a:tc>
                <a:tc>
                  <a:txBody>
                    <a:bodyPr/>
                    <a:lstStyle/>
                    <a:p>
                      <a:pPr algn="ctr">
                        <a:spcAft>
                          <a:spcPts val="0"/>
                        </a:spcAft>
                      </a:pPr>
                      <a:r>
                        <a:rPr lang="tr-TR" sz="1800"/>
                        <a:t>4.72</a:t>
                      </a:r>
                      <a:endParaRPr lang="tr-TR" sz="1800">
                        <a:solidFill>
                          <a:srgbClr val="FFFF00"/>
                        </a:solidFill>
                      </a:endParaRPr>
                    </a:p>
                  </a:txBody>
                  <a:tcPr marL="54307" marR="54307" marT="0" marB="0" anchor="ctr"/>
                </a:tc>
                <a:tc>
                  <a:txBody>
                    <a:bodyPr/>
                    <a:lstStyle/>
                    <a:p>
                      <a:pPr algn="ctr">
                        <a:spcAft>
                          <a:spcPts val="0"/>
                        </a:spcAft>
                      </a:pPr>
                      <a:r>
                        <a:rPr lang="tr-TR" sz="1800"/>
                        <a:t>0.50</a:t>
                      </a:r>
                      <a:endParaRPr lang="tr-TR" sz="1800">
                        <a:solidFill>
                          <a:srgbClr val="FFFF00"/>
                        </a:solidFill>
                      </a:endParaRPr>
                    </a:p>
                  </a:txBody>
                  <a:tcPr marL="54307" marR="54307" marT="0" marB="0" anchor="ctr"/>
                </a:tc>
                <a:tc>
                  <a:txBody>
                    <a:bodyPr/>
                    <a:lstStyle/>
                    <a:p>
                      <a:pPr algn="ctr">
                        <a:spcAft>
                          <a:spcPts val="0"/>
                        </a:spcAft>
                      </a:pPr>
                      <a:r>
                        <a:rPr lang="tr-TR" sz="1800"/>
                        <a:t>1.15</a:t>
                      </a:r>
                      <a:endParaRPr lang="tr-TR" sz="1800">
                        <a:solidFill>
                          <a:srgbClr val="FFFF00"/>
                        </a:solidFill>
                      </a:endParaRPr>
                    </a:p>
                  </a:txBody>
                  <a:tcPr marL="54307" marR="54307" marT="0" marB="0" anchor="ctr"/>
                </a:tc>
                <a:tc>
                  <a:txBody>
                    <a:bodyPr/>
                    <a:lstStyle/>
                    <a:p>
                      <a:pPr algn="ctr">
                        <a:spcAft>
                          <a:spcPts val="0"/>
                        </a:spcAft>
                      </a:pPr>
                      <a:r>
                        <a:rPr lang="tr-TR" sz="1800"/>
                        <a:t>-</a:t>
                      </a:r>
                      <a:endParaRPr lang="tr-TR" sz="1800">
                        <a:solidFill>
                          <a:srgbClr val="FFFF00"/>
                        </a:solidFill>
                      </a:endParaRPr>
                    </a:p>
                  </a:txBody>
                  <a:tcPr marL="54307" marR="54307" marT="0" marB="0" anchor="ctr"/>
                </a:tc>
                <a:tc>
                  <a:txBody>
                    <a:bodyPr/>
                    <a:lstStyle/>
                    <a:p>
                      <a:pPr algn="ctr">
                        <a:spcAft>
                          <a:spcPts val="0"/>
                        </a:spcAft>
                      </a:pPr>
                      <a:r>
                        <a:rPr lang="tr-TR" sz="1800"/>
                        <a:t>100</a:t>
                      </a:r>
                      <a:endParaRPr lang="tr-TR" sz="1800">
                        <a:solidFill>
                          <a:srgbClr val="FFFF00"/>
                        </a:solidFill>
                      </a:endParaRPr>
                    </a:p>
                  </a:txBody>
                  <a:tcPr marL="54307" marR="54307" marT="0" marB="0" anchor="ctr"/>
                </a:tc>
                <a:extLst>
                  <a:ext uri="{0D108BD9-81ED-4DB2-BD59-A6C34878D82A}">
                    <a16:rowId xmlns:a16="http://schemas.microsoft.com/office/drawing/2014/main" val="10003"/>
                  </a:ext>
                </a:extLst>
              </a:tr>
              <a:tr h="217229">
                <a:tc gridSpan="8">
                  <a:txBody>
                    <a:bodyPr/>
                    <a:lstStyle/>
                    <a:p>
                      <a:pPr algn="ctr">
                        <a:spcAft>
                          <a:spcPts val="0"/>
                        </a:spcAft>
                      </a:pPr>
                      <a:endParaRPr lang="tr-TR" sz="1800">
                        <a:solidFill>
                          <a:srgbClr val="FFFF00"/>
                        </a:solidFill>
                      </a:endParaRPr>
                    </a:p>
                  </a:txBody>
                  <a:tcPr marL="54307" marR="54307"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4"/>
                  </a:ext>
                </a:extLst>
              </a:tr>
              <a:tr h="362049">
                <a:tc>
                  <a:txBody>
                    <a:bodyPr/>
                    <a:lstStyle/>
                    <a:p>
                      <a:pPr algn="ctr">
                        <a:spcAft>
                          <a:spcPts val="0"/>
                        </a:spcAft>
                      </a:pPr>
                      <a:r>
                        <a:rPr lang="tr-TR" sz="1800"/>
                        <a:t>Yıllık Bütçe (TL)</a:t>
                      </a:r>
                      <a:endParaRPr lang="tr-TR" sz="1800">
                        <a:solidFill>
                          <a:srgbClr val="FFFF00"/>
                        </a:solidFill>
                      </a:endParaRPr>
                    </a:p>
                  </a:txBody>
                  <a:tcPr marL="54307" marR="54307" marT="0" marB="0"/>
                </a:tc>
                <a:tc>
                  <a:txBody>
                    <a:bodyPr/>
                    <a:lstStyle/>
                    <a:p>
                      <a:pPr algn="ctr">
                        <a:spcAft>
                          <a:spcPts val="0"/>
                        </a:spcAft>
                      </a:pPr>
                      <a:r>
                        <a:rPr lang="tr-TR" sz="1800" dirty="0"/>
                        <a:t>56,250</a:t>
                      </a:r>
                      <a:endParaRPr lang="tr-TR" sz="1800" dirty="0">
                        <a:solidFill>
                          <a:srgbClr val="FFFF00"/>
                        </a:solidFill>
                      </a:endParaRPr>
                    </a:p>
                  </a:txBody>
                  <a:tcPr marL="54307" marR="54307" marT="0" marB="0" anchor="ctr"/>
                </a:tc>
                <a:tc>
                  <a:txBody>
                    <a:bodyPr/>
                    <a:lstStyle/>
                    <a:p>
                      <a:pPr algn="ctr">
                        <a:spcAft>
                          <a:spcPts val="0"/>
                        </a:spcAft>
                      </a:pPr>
                      <a:r>
                        <a:rPr lang="tr-TR" sz="1800"/>
                        <a:t>2,300,000</a:t>
                      </a:r>
                      <a:endParaRPr lang="tr-TR" sz="1800">
                        <a:solidFill>
                          <a:srgbClr val="FFFF00"/>
                        </a:solidFill>
                      </a:endParaRPr>
                    </a:p>
                  </a:txBody>
                  <a:tcPr marL="54307" marR="54307" marT="0" marB="0" anchor="ctr"/>
                </a:tc>
                <a:tc>
                  <a:txBody>
                    <a:bodyPr/>
                    <a:lstStyle/>
                    <a:p>
                      <a:pPr algn="ctr">
                        <a:spcAft>
                          <a:spcPts val="0"/>
                        </a:spcAft>
                      </a:pPr>
                      <a:r>
                        <a:rPr lang="tr-TR" sz="1800"/>
                        <a:t>143,750</a:t>
                      </a:r>
                      <a:endParaRPr lang="tr-TR" sz="1800">
                        <a:solidFill>
                          <a:srgbClr val="FFFF00"/>
                        </a:solidFill>
                      </a:endParaRPr>
                    </a:p>
                  </a:txBody>
                  <a:tcPr marL="54307" marR="54307" marT="0" marB="0" anchor="ctr"/>
                </a:tc>
                <a:tc>
                  <a:txBody>
                    <a:bodyPr/>
                    <a:lstStyle/>
                    <a:p>
                      <a:pPr algn="ctr">
                        <a:spcAft>
                          <a:spcPts val="0"/>
                        </a:spcAft>
                      </a:pPr>
                      <a:r>
                        <a:rPr lang="tr-TR" sz="1800"/>
                        <a:t>16,667</a:t>
                      </a:r>
                      <a:endParaRPr lang="tr-TR" sz="1800">
                        <a:solidFill>
                          <a:srgbClr val="FFFF00"/>
                        </a:solidFill>
                      </a:endParaRPr>
                    </a:p>
                  </a:txBody>
                  <a:tcPr marL="54307" marR="54307" marT="0" marB="0" anchor="ctr"/>
                </a:tc>
                <a:tc>
                  <a:txBody>
                    <a:bodyPr/>
                    <a:lstStyle/>
                    <a:p>
                      <a:pPr algn="ctr">
                        <a:spcAft>
                          <a:spcPts val="0"/>
                        </a:spcAft>
                      </a:pPr>
                      <a:r>
                        <a:rPr lang="tr-TR" sz="1800"/>
                        <a:t>45,417</a:t>
                      </a:r>
                      <a:endParaRPr lang="tr-TR" sz="1800">
                        <a:solidFill>
                          <a:srgbClr val="FFFF00"/>
                        </a:solidFill>
                      </a:endParaRPr>
                    </a:p>
                  </a:txBody>
                  <a:tcPr marL="54307" marR="54307" marT="0" marB="0" anchor="ctr"/>
                </a:tc>
                <a:tc>
                  <a:txBody>
                    <a:bodyPr/>
                    <a:lstStyle/>
                    <a:p>
                      <a:pPr algn="ctr">
                        <a:spcAft>
                          <a:spcPts val="0"/>
                        </a:spcAft>
                      </a:pPr>
                      <a:r>
                        <a:rPr lang="tr-TR" sz="1800"/>
                        <a:t>-</a:t>
                      </a:r>
                      <a:endParaRPr lang="tr-TR" sz="1800">
                        <a:solidFill>
                          <a:srgbClr val="FFFF00"/>
                        </a:solidFill>
                      </a:endParaRPr>
                    </a:p>
                  </a:txBody>
                  <a:tcPr marL="54307" marR="54307" marT="0" marB="0" anchor="ctr"/>
                </a:tc>
                <a:tc>
                  <a:txBody>
                    <a:bodyPr/>
                    <a:lstStyle/>
                    <a:p>
                      <a:pPr algn="ctr">
                        <a:spcAft>
                          <a:spcPts val="0"/>
                        </a:spcAft>
                      </a:pPr>
                      <a:r>
                        <a:rPr lang="tr-TR" sz="1800"/>
                        <a:t>2,562,084</a:t>
                      </a:r>
                      <a:endParaRPr lang="tr-TR" sz="1800">
                        <a:solidFill>
                          <a:srgbClr val="FFFF00"/>
                        </a:solidFill>
                      </a:endParaRPr>
                    </a:p>
                  </a:txBody>
                  <a:tcPr marL="54307" marR="54307" marT="0" marB="0" anchor="ctr"/>
                </a:tc>
                <a:extLst>
                  <a:ext uri="{0D108BD9-81ED-4DB2-BD59-A6C34878D82A}">
                    <a16:rowId xmlns:a16="http://schemas.microsoft.com/office/drawing/2014/main" val="10005"/>
                  </a:ext>
                </a:extLst>
              </a:tr>
              <a:tr h="241366">
                <a:tc>
                  <a:txBody>
                    <a:bodyPr/>
                    <a:lstStyle/>
                    <a:p>
                      <a:pPr algn="ctr">
                        <a:spcAft>
                          <a:spcPts val="0"/>
                        </a:spcAft>
                      </a:pPr>
                      <a:r>
                        <a:rPr lang="tr-TR" sz="1800" dirty="0"/>
                        <a:t>Yıllık Proje Sayısı</a:t>
                      </a:r>
                      <a:endParaRPr lang="tr-TR" sz="1800" dirty="0">
                        <a:solidFill>
                          <a:srgbClr val="FFFF00"/>
                        </a:solidFill>
                      </a:endParaRPr>
                    </a:p>
                  </a:txBody>
                  <a:tcPr marL="54307" marR="54307" marT="0" marB="0"/>
                </a:tc>
                <a:tc>
                  <a:txBody>
                    <a:bodyPr/>
                    <a:lstStyle/>
                    <a:p>
                      <a:pPr algn="ctr">
                        <a:spcAft>
                          <a:spcPts val="0"/>
                        </a:spcAft>
                      </a:pPr>
                      <a:r>
                        <a:rPr lang="tr-TR" sz="1800"/>
                        <a:t>0.25</a:t>
                      </a:r>
                      <a:endParaRPr lang="tr-TR" sz="1800">
                        <a:solidFill>
                          <a:srgbClr val="FFFF00"/>
                        </a:solidFill>
                      </a:endParaRPr>
                    </a:p>
                  </a:txBody>
                  <a:tcPr marL="54307" marR="54307" marT="0" marB="0" anchor="ctr"/>
                </a:tc>
                <a:tc>
                  <a:txBody>
                    <a:bodyPr/>
                    <a:lstStyle/>
                    <a:p>
                      <a:pPr algn="ctr">
                        <a:spcAft>
                          <a:spcPts val="0"/>
                        </a:spcAft>
                      </a:pPr>
                      <a:r>
                        <a:rPr lang="tr-TR" sz="1800"/>
                        <a:t>0.25</a:t>
                      </a:r>
                      <a:endParaRPr lang="tr-TR" sz="1800">
                        <a:solidFill>
                          <a:srgbClr val="FFFF00"/>
                        </a:solidFill>
                      </a:endParaRPr>
                    </a:p>
                  </a:txBody>
                  <a:tcPr marL="54307" marR="54307" marT="0" marB="0" anchor="ctr"/>
                </a:tc>
                <a:tc>
                  <a:txBody>
                    <a:bodyPr/>
                    <a:lstStyle/>
                    <a:p>
                      <a:pPr algn="ctr">
                        <a:spcAft>
                          <a:spcPts val="0"/>
                        </a:spcAft>
                      </a:pPr>
                      <a:r>
                        <a:rPr lang="tr-TR" sz="1800"/>
                        <a:t>1.08</a:t>
                      </a:r>
                      <a:endParaRPr lang="tr-TR" sz="1800">
                        <a:solidFill>
                          <a:srgbClr val="FFFF00"/>
                        </a:solidFill>
                      </a:endParaRPr>
                    </a:p>
                  </a:txBody>
                  <a:tcPr marL="54307" marR="54307" marT="0" marB="0" anchor="ctr"/>
                </a:tc>
                <a:tc>
                  <a:txBody>
                    <a:bodyPr/>
                    <a:lstStyle/>
                    <a:p>
                      <a:pPr algn="ctr">
                        <a:spcAft>
                          <a:spcPts val="0"/>
                        </a:spcAft>
                      </a:pPr>
                      <a:r>
                        <a:rPr lang="tr-TR" sz="1800"/>
                        <a:t>0.33</a:t>
                      </a:r>
                      <a:endParaRPr lang="tr-TR" sz="1800">
                        <a:solidFill>
                          <a:srgbClr val="FFFF00"/>
                        </a:solidFill>
                      </a:endParaRPr>
                    </a:p>
                  </a:txBody>
                  <a:tcPr marL="54307" marR="54307" marT="0" marB="0" anchor="ctr"/>
                </a:tc>
                <a:tc>
                  <a:txBody>
                    <a:bodyPr/>
                    <a:lstStyle/>
                    <a:p>
                      <a:pPr algn="ctr">
                        <a:spcAft>
                          <a:spcPts val="0"/>
                        </a:spcAft>
                      </a:pPr>
                      <a:r>
                        <a:rPr lang="tr-TR" sz="1800"/>
                        <a:t>3.83</a:t>
                      </a:r>
                      <a:endParaRPr lang="tr-TR" sz="1800">
                        <a:solidFill>
                          <a:srgbClr val="FFFF00"/>
                        </a:solidFill>
                      </a:endParaRPr>
                    </a:p>
                  </a:txBody>
                  <a:tcPr marL="54307" marR="54307" marT="0" marB="0" anchor="ctr"/>
                </a:tc>
                <a:tc>
                  <a:txBody>
                    <a:bodyPr/>
                    <a:lstStyle/>
                    <a:p>
                      <a:pPr algn="ctr">
                        <a:spcAft>
                          <a:spcPts val="0"/>
                        </a:spcAft>
                      </a:pPr>
                      <a:r>
                        <a:rPr lang="tr-TR" sz="1800"/>
                        <a:t>-</a:t>
                      </a:r>
                      <a:endParaRPr lang="tr-TR" sz="1800">
                        <a:solidFill>
                          <a:srgbClr val="FFFF00"/>
                        </a:solidFill>
                      </a:endParaRPr>
                    </a:p>
                  </a:txBody>
                  <a:tcPr marL="54307" marR="54307" marT="0" marB="0" anchor="ctr"/>
                </a:tc>
                <a:tc>
                  <a:txBody>
                    <a:bodyPr/>
                    <a:lstStyle/>
                    <a:p>
                      <a:pPr algn="ctr">
                        <a:spcAft>
                          <a:spcPts val="0"/>
                        </a:spcAft>
                      </a:pPr>
                      <a:r>
                        <a:rPr lang="tr-TR" sz="1800" dirty="0"/>
                        <a:t>5.74</a:t>
                      </a:r>
                      <a:endParaRPr lang="tr-TR" sz="1800" dirty="0">
                        <a:solidFill>
                          <a:srgbClr val="FFFF00"/>
                        </a:solidFill>
                      </a:endParaRPr>
                    </a:p>
                  </a:txBody>
                  <a:tcPr marL="54307" marR="54307" marT="0" marB="0"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323528" y="1000108"/>
            <a:ext cx="8229600" cy="5256584"/>
          </a:xfrm>
        </p:spPr>
        <p:txBody>
          <a:bodyPr>
            <a:noAutofit/>
          </a:bodyPr>
          <a:lstStyle/>
          <a:p>
            <a:pPr algn="just">
              <a:buNone/>
            </a:pPr>
            <a:r>
              <a:rPr lang="tr-TR" sz="1800" b="1" dirty="0">
                <a:solidFill>
                  <a:srgbClr val="FFFF00"/>
                </a:solidFill>
                <a:cs typeface="Times New Roman" pitchFamily="18" charset="0"/>
              </a:rPr>
              <a:t>Biyolojik Akışkanlar Araştırma Grubu</a:t>
            </a:r>
          </a:p>
          <a:p>
            <a:pPr algn="just"/>
            <a:r>
              <a:rPr lang="tr-TR" sz="1800" dirty="0">
                <a:solidFill>
                  <a:srgbClr val="FFFF00"/>
                </a:solidFill>
                <a:cs typeface="Times New Roman" pitchFamily="18" charset="0"/>
              </a:rPr>
              <a:t>Özellikle bir biyolojik akışkan olan kanın damarlar içindeki haraketini konu alan grubun amaçlarından biri yapay damar imalatı ve damar tıkanıklığına sebep olan biyolojik olayların arkasındaki mekanik etkileri ortaya çıkarmaktır.</a:t>
            </a:r>
          </a:p>
          <a:p>
            <a:pPr lvl="0" algn="just">
              <a:buNone/>
              <a:defRPr/>
            </a:pPr>
            <a:endParaRPr lang="tr-TR" sz="1800" dirty="0">
              <a:solidFill>
                <a:srgbClr val="FFFF00"/>
              </a:solidFill>
              <a:cs typeface="Times New Roman" pitchFamily="18" charset="0"/>
            </a:endParaRPr>
          </a:p>
          <a:p>
            <a:pPr algn="just"/>
            <a:endParaRPr lang="tr-TR" sz="1800" dirty="0">
              <a:solidFill>
                <a:srgbClr val="FFFF00"/>
              </a:solidFill>
              <a:cs typeface="Times New Roman" pitchFamily="18" charset="0"/>
            </a:endParaRPr>
          </a:p>
        </p:txBody>
      </p:sp>
      <p:sp>
        <p:nvSpPr>
          <p:cNvPr id="5" name="TextBox 4"/>
          <p:cNvSpPr txBox="1"/>
          <p:nvPr/>
        </p:nvSpPr>
        <p:spPr>
          <a:xfrm>
            <a:off x="2627784" y="188640"/>
            <a:ext cx="3344955" cy="584775"/>
          </a:xfrm>
          <a:prstGeom prst="rect">
            <a:avLst/>
          </a:prstGeom>
          <a:noFill/>
        </p:spPr>
        <p:txBody>
          <a:bodyPr wrap="none" rtlCol="0">
            <a:spAutoFit/>
          </a:bodyPr>
          <a:lstStyle/>
          <a:p>
            <a:r>
              <a:rPr lang="tr-TR" sz="3200" b="1" dirty="0">
                <a:solidFill>
                  <a:srgbClr val="00B0F0"/>
                </a:solidFill>
              </a:rPr>
              <a:t>Araştırma Grupları</a:t>
            </a:r>
            <a:endParaRPr lang="en-US" sz="3200" b="1" dirty="0">
              <a:solidFill>
                <a:srgbClr val="00B0F0"/>
              </a:solidFill>
            </a:endParaRPr>
          </a:p>
        </p:txBody>
      </p:sp>
      <p:pic>
        <p:nvPicPr>
          <p:cNvPr id="7" name="Picture 2" descr="C:\Users\zeynepaydin\Desktop\84481_7dLpc29Q.jpg"/>
          <p:cNvPicPr>
            <a:picLocks noChangeAspect="1" noChangeArrowheads="1"/>
          </p:cNvPicPr>
          <p:nvPr/>
        </p:nvPicPr>
        <p:blipFill>
          <a:blip r:embed="rId2" cstate="print"/>
          <a:srcRect/>
          <a:stretch>
            <a:fillRect/>
          </a:stretch>
        </p:blipFill>
        <p:spPr bwMode="auto">
          <a:xfrm>
            <a:off x="3714744" y="2786058"/>
            <a:ext cx="2286016" cy="1485498"/>
          </a:xfrm>
          <a:prstGeom prst="rect">
            <a:avLst/>
          </a:prstGeom>
          <a:noFill/>
        </p:spPr>
      </p:pic>
      <p:pic>
        <p:nvPicPr>
          <p:cNvPr id="8" name="Picture 3" descr="C:\Users\zeynepaydin\Desktop\118255_Qm0qV14S.gif"/>
          <p:cNvPicPr>
            <a:picLocks noChangeAspect="1" noChangeArrowheads="1"/>
          </p:cNvPicPr>
          <p:nvPr/>
        </p:nvPicPr>
        <p:blipFill>
          <a:blip r:embed="rId3" cstate="print"/>
          <a:srcRect/>
          <a:stretch>
            <a:fillRect/>
          </a:stretch>
        </p:blipFill>
        <p:spPr bwMode="auto">
          <a:xfrm>
            <a:off x="571472" y="2714620"/>
            <a:ext cx="3003172" cy="1428760"/>
          </a:xfrm>
          <a:prstGeom prst="rect">
            <a:avLst/>
          </a:prstGeom>
          <a:noFill/>
        </p:spPr>
      </p:pic>
      <p:pic>
        <p:nvPicPr>
          <p:cNvPr id="9" name="Picture 4" descr="C:\Users\zeynepaydin\Desktop\845356_MkWv67YJ.jpg"/>
          <p:cNvPicPr>
            <a:picLocks noChangeAspect="1" noChangeArrowheads="1"/>
          </p:cNvPicPr>
          <p:nvPr/>
        </p:nvPicPr>
        <p:blipFill>
          <a:blip r:embed="rId4" cstate="print"/>
          <a:srcRect/>
          <a:stretch>
            <a:fillRect/>
          </a:stretch>
        </p:blipFill>
        <p:spPr bwMode="auto">
          <a:xfrm>
            <a:off x="6429388" y="2571744"/>
            <a:ext cx="2419344" cy="1884838"/>
          </a:xfrm>
          <a:prstGeom prst="rect">
            <a:avLst/>
          </a:prstGeom>
          <a:noFill/>
        </p:spPr>
      </p:pic>
      <p:pic>
        <p:nvPicPr>
          <p:cNvPr id="10" name="Picture 9" descr="IMG_8809.JPG"/>
          <p:cNvPicPr>
            <a:picLocks noChangeAspect="1"/>
          </p:cNvPicPr>
          <p:nvPr/>
        </p:nvPicPr>
        <p:blipFill>
          <a:blip r:embed="rId5" cstate="print"/>
          <a:stretch>
            <a:fillRect/>
          </a:stretch>
        </p:blipFill>
        <p:spPr>
          <a:xfrm>
            <a:off x="1428728" y="4572008"/>
            <a:ext cx="6215106" cy="1877058"/>
          </a:xfrm>
          <a:prstGeom prst="rect">
            <a:avLst/>
          </a:prstGeom>
          <a:scene3d>
            <a:camera prst="orthographicFront"/>
            <a:lightRig rig="threePt" dir="t"/>
          </a:scene3d>
          <a:sp3d>
            <a:bevelT/>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323528" y="1000108"/>
            <a:ext cx="8229600" cy="5256584"/>
          </a:xfrm>
        </p:spPr>
        <p:txBody>
          <a:bodyPr>
            <a:noAutofit/>
          </a:bodyPr>
          <a:lstStyle/>
          <a:p>
            <a:pPr algn="just">
              <a:buNone/>
            </a:pPr>
            <a:r>
              <a:rPr lang="tr-TR" sz="1800" b="1" dirty="0">
                <a:solidFill>
                  <a:srgbClr val="FFFF00"/>
                </a:solidFill>
                <a:cs typeface="Times New Roman" pitchFamily="18" charset="0"/>
              </a:rPr>
              <a:t>Biyosensör Araştırma Grubu</a:t>
            </a:r>
            <a:endParaRPr lang="tr-TR" sz="1800" dirty="0">
              <a:solidFill>
                <a:srgbClr val="FFFF00"/>
              </a:solidFill>
              <a:cs typeface="Times New Roman" pitchFamily="18" charset="0"/>
            </a:endParaRPr>
          </a:p>
          <a:p>
            <a:pPr algn="just"/>
            <a:r>
              <a:rPr lang="tr-TR" sz="1800" dirty="0">
                <a:solidFill>
                  <a:srgbClr val="FFFF00"/>
                </a:solidFill>
                <a:cs typeface="Times New Roman" pitchFamily="18" charset="0"/>
              </a:rPr>
              <a:t>Biyolojik sensörlerin imalatı ve var o lan biyolojik </a:t>
            </a:r>
            <a:r>
              <a:rPr lang="tr-TR" sz="1800" dirty="0" err="1">
                <a:solidFill>
                  <a:srgbClr val="FFFF00"/>
                </a:solidFill>
                <a:cs typeface="Times New Roman" pitchFamily="18" charset="0"/>
              </a:rPr>
              <a:t>sensörlerin</a:t>
            </a:r>
            <a:endParaRPr lang="tr-TR" sz="1800" dirty="0">
              <a:solidFill>
                <a:srgbClr val="FFFF00"/>
              </a:solidFill>
              <a:cs typeface="Times New Roman" pitchFamily="18" charset="0"/>
            </a:endParaRPr>
          </a:p>
          <a:p>
            <a:pPr algn="just">
              <a:buNone/>
            </a:pPr>
            <a:r>
              <a:rPr lang="tr-TR" sz="1800" dirty="0">
                <a:solidFill>
                  <a:srgbClr val="FFFF00"/>
                </a:solidFill>
                <a:cs typeface="Times New Roman" pitchFamily="18" charset="0"/>
              </a:rPr>
              <a:t> piyasa uygulamaları bu grubun ilgi alanına girmektedir.</a:t>
            </a:r>
          </a:p>
          <a:p>
            <a:pPr algn="just">
              <a:buNone/>
            </a:pPr>
            <a:r>
              <a:rPr lang="tr-TR" sz="1800" b="1" dirty="0">
                <a:solidFill>
                  <a:srgbClr val="FFFF00"/>
                </a:solidFill>
                <a:cs typeface="Times New Roman" pitchFamily="18" charset="0"/>
              </a:rPr>
              <a:t>Biyoişaret İşleme Grubu</a:t>
            </a:r>
            <a:endParaRPr lang="tr-TR" sz="1800" dirty="0">
              <a:solidFill>
                <a:srgbClr val="FFFF00"/>
              </a:solidFill>
              <a:cs typeface="Times New Roman" pitchFamily="18" charset="0"/>
            </a:endParaRPr>
          </a:p>
          <a:p>
            <a:pPr algn="just"/>
            <a:r>
              <a:rPr lang="tr-TR" sz="1800" dirty="0">
                <a:solidFill>
                  <a:srgbClr val="FFFF00"/>
                </a:solidFill>
                <a:cs typeface="Times New Roman" pitchFamily="18" charset="0"/>
              </a:rPr>
              <a:t>Özellikle vucut seslerini izleyerek bunların metabolik olaylarla ve de rahatsızlıklarla ilişkisini incelemektedir.</a:t>
            </a:r>
          </a:p>
          <a:p>
            <a:pPr algn="just"/>
            <a:endParaRPr lang="tr-TR" sz="1800" dirty="0">
              <a:solidFill>
                <a:srgbClr val="FFFF00"/>
              </a:solidFill>
              <a:cs typeface="Times New Roman" pitchFamily="18" charset="0"/>
            </a:endParaRPr>
          </a:p>
          <a:p>
            <a:pPr algn="just"/>
            <a:endParaRPr lang="tr-TR" sz="1800" dirty="0">
              <a:solidFill>
                <a:srgbClr val="FFFF00"/>
              </a:solidFill>
              <a:cs typeface="Times New Roman" pitchFamily="18" charset="0"/>
            </a:endParaRPr>
          </a:p>
          <a:p>
            <a:pPr algn="just"/>
            <a:endParaRPr lang="tr-TR" sz="1800" dirty="0">
              <a:solidFill>
                <a:srgbClr val="FFFF00"/>
              </a:solidFill>
              <a:cs typeface="Times New Roman" pitchFamily="18" charset="0"/>
            </a:endParaRPr>
          </a:p>
          <a:p>
            <a:pPr algn="just"/>
            <a:endParaRPr lang="tr-TR" sz="1800" dirty="0">
              <a:solidFill>
                <a:srgbClr val="FFFF00"/>
              </a:solidFill>
              <a:cs typeface="Times New Roman" pitchFamily="18" charset="0"/>
            </a:endParaRPr>
          </a:p>
          <a:p>
            <a:pPr algn="just">
              <a:buNone/>
            </a:pPr>
            <a:endParaRPr lang="tr-TR" sz="1800" b="1" dirty="0">
              <a:solidFill>
                <a:srgbClr val="FFFF00"/>
              </a:solidFill>
              <a:cs typeface="Times New Roman" pitchFamily="18" charset="0"/>
            </a:endParaRPr>
          </a:p>
          <a:p>
            <a:pPr lvl="0" algn="just">
              <a:buNone/>
              <a:defRPr/>
            </a:pPr>
            <a:endParaRPr lang="tr-TR" sz="1800" dirty="0">
              <a:solidFill>
                <a:srgbClr val="FFFF00"/>
              </a:solidFill>
              <a:cs typeface="Times New Roman" pitchFamily="18" charset="0"/>
            </a:endParaRPr>
          </a:p>
          <a:p>
            <a:pPr algn="just"/>
            <a:endParaRPr lang="tr-TR" sz="1800" dirty="0">
              <a:solidFill>
                <a:srgbClr val="FFFF00"/>
              </a:solidFill>
              <a:cs typeface="Times New Roman" pitchFamily="18" charset="0"/>
            </a:endParaRPr>
          </a:p>
        </p:txBody>
      </p:sp>
      <p:sp>
        <p:nvSpPr>
          <p:cNvPr id="5" name="TextBox 4"/>
          <p:cNvSpPr txBox="1"/>
          <p:nvPr/>
        </p:nvSpPr>
        <p:spPr>
          <a:xfrm>
            <a:off x="2627784" y="188640"/>
            <a:ext cx="3344955" cy="584775"/>
          </a:xfrm>
          <a:prstGeom prst="rect">
            <a:avLst/>
          </a:prstGeom>
          <a:noFill/>
        </p:spPr>
        <p:txBody>
          <a:bodyPr wrap="none" rtlCol="0">
            <a:spAutoFit/>
          </a:bodyPr>
          <a:lstStyle/>
          <a:p>
            <a:r>
              <a:rPr lang="tr-TR" sz="3200" b="1" dirty="0">
                <a:solidFill>
                  <a:srgbClr val="00B0F0"/>
                </a:solidFill>
              </a:rPr>
              <a:t>Araştırma Grupları</a:t>
            </a:r>
            <a:endParaRPr lang="en-US" sz="3200" b="1" dirty="0">
              <a:solidFill>
                <a:srgbClr val="00B0F0"/>
              </a:solidFill>
            </a:endParaRPr>
          </a:p>
        </p:txBody>
      </p:sp>
      <p:pic>
        <p:nvPicPr>
          <p:cNvPr id="6" name="Picture 2" descr="C:\Users\zeynepaydin\Desktop\grup.jpg"/>
          <p:cNvPicPr>
            <a:picLocks noChangeAspect="1" noChangeArrowheads="1"/>
          </p:cNvPicPr>
          <p:nvPr/>
        </p:nvPicPr>
        <p:blipFill>
          <a:blip r:embed="rId2" cstate="print"/>
          <a:srcRect/>
          <a:stretch>
            <a:fillRect/>
          </a:stretch>
        </p:blipFill>
        <p:spPr bwMode="auto">
          <a:xfrm>
            <a:off x="6516216" y="571480"/>
            <a:ext cx="2645313" cy="2081558"/>
          </a:xfrm>
          <a:prstGeom prst="rect">
            <a:avLst/>
          </a:prstGeom>
          <a:noFill/>
        </p:spPr>
      </p:pic>
      <p:pic>
        <p:nvPicPr>
          <p:cNvPr id="7" name="Picture 7"/>
          <p:cNvPicPr>
            <a:picLocks noChangeAspect="1" noChangeArrowheads="1"/>
          </p:cNvPicPr>
          <p:nvPr/>
        </p:nvPicPr>
        <p:blipFill>
          <a:blip r:embed="rId3" cstate="print"/>
          <a:srcRect/>
          <a:stretch>
            <a:fillRect/>
          </a:stretch>
        </p:blipFill>
        <p:spPr bwMode="auto">
          <a:xfrm>
            <a:off x="642910" y="3286124"/>
            <a:ext cx="1854713" cy="1368152"/>
          </a:xfrm>
          <a:prstGeom prst="rect">
            <a:avLst/>
          </a:prstGeom>
          <a:noFill/>
          <a:ln w="9525">
            <a:noFill/>
            <a:miter lim="800000"/>
            <a:headEnd/>
            <a:tailEnd/>
          </a:ln>
        </p:spPr>
      </p:pic>
      <p:pic>
        <p:nvPicPr>
          <p:cNvPr id="8" name="Picture 9"/>
          <p:cNvPicPr>
            <a:picLocks noChangeAspect="1" noChangeArrowheads="1"/>
          </p:cNvPicPr>
          <p:nvPr/>
        </p:nvPicPr>
        <p:blipFill>
          <a:blip r:embed="rId4" cstate="print"/>
          <a:srcRect/>
          <a:stretch>
            <a:fillRect/>
          </a:stretch>
        </p:blipFill>
        <p:spPr bwMode="auto">
          <a:xfrm>
            <a:off x="3143240" y="3286124"/>
            <a:ext cx="1872208" cy="1412710"/>
          </a:xfrm>
          <a:prstGeom prst="rect">
            <a:avLst/>
          </a:prstGeom>
          <a:noFill/>
          <a:ln w="9525">
            <a:noFill/>
            <a:miter lim="800000"/>
            <a:headEnd/>
            <a:tailEnd/>
          </a:ln>
        </p:spPr>
      </p:pic>
      <p:pic>
        <p:nvPicPr>
          <p:cNvPr id="9" name="Picture 15"/>
          <p:cNvPicPr>
            <a:picLocks noChangeAspect="1" noChangeArrowheads="1"/>
          </p:cNvPicPr>
          <p:nvPr/>
        </p:nvPicPr>
        <p:blipFill>
          <a:blip r:embed="rId5" cstate="print"/>
          <a:srcRect/>
          <a:stretch>
            <a:fillRect/>
          </a:stretch>
        </p:blipFill>
        <p:spPr bwMode="auto">
          <a:xfrm>
            <a:off x="5857884" y="3143248"/>
            <a:ext cx="2014515" cy="1602829"/>
          </a:xfrm>
          <a:prstGeom prst="rect">
            <a:avLst/>
          </a:prstGeom>
          <a:noFill/>
          <a:ln w="9525">
            <a:noFill/>
            <a:miter lim="800000"/>
            <a:headEnd/>
            <a:tailEnd/>
          </a:ln>
        </p:spPr>
      </p:pic>
      <p:pic>
        <p:nvPicPr>
          <p:cNvPr id="10" name="Picture 4" descr="Artificial Heart Valve"/>
          <p:cNvPicPr>
            <a:picLocks noChangeAspect="1" noChangeArrowheads="1"/>
          </p:cNvPicPr>
          <p:nvPr/>
        </p:nvPicPr>
        <p:blipFill>
          <a:blip r:embed="rId6" cstate="print"/>
          <a:srcRect t="7006" r="55269" b="39231"/>
          <a:stretch>
            <a:fillRect/>
          </a:stretch>
        </p:blipFill>
        <p:spPr>
          <a:xfrm>
            <a:off x="7572396" y="5000636"/>
            <a:ext cx="990608" cy="1571636"/>
          </a:xfrm>
          <a:prstGeom prst="rect">
            <a:avLst/>
          </a:prstGeom>
          <a:noFill/>
          <a:ln/>
        </p:spPr>
      </p:pic>
      <p:sp>
        <p:nvSpPr>
          <p:cNvPr id="11" name="Rectangle 10"/>
          <p:cNvSpPr/>
          <p:nvPr/>
        </p:nvSpPr>
        <p:spPr>
          <a:xfrm>
            <a:off x="428596" y="5000636"/>
            <a:ext cx="6286544" cy="1477328"/>
          </a:xfrm>
          <a:prstGeom prst="rect">
            <a:avLst/>
          </a:prstGeom>
        </p:spPr>
        <p:txBody>
          <a:bodyPr wrap="square">
            <a:spAutoFit/>
          </a:bodyPr>
          <a:lstStyle/>
          <a:p>
            <a:pPr algn="just">
              <a:buNone/>
            </a:pPr>
            <a:r>
              <a:rPr lang="tr-TR" b="1" dirty="0">
                <a:solidFill>
                  <a:srgbClr val="FFFF00"/>
                </a:solidFill>
                <a:cs typeface="Times New Roman" pitchFamily="18" charset="0"/>
              </a:rPr>
              <a:t>Kalp Hastalıklarının Genetik Tedavisi Araştırma Grubu</a:t>
            </a:r>
            <a:r>
              <a:rPr lang="tr-TR" dirty="0">
                <a:solidFill>
                  <a:srgbClr val="FFFF00"/>
                </a:solidFill>
                <a:cs typeface="Times New Roman" pitchFamily="18" charset="0"/>
              </a:rPr>
              <a:t> </a:t>
            </a:r>
          </a:p>
          <a:p>
            <a:pPr algn="just">
              <a:buFont typeface="Arial" pitchFamily="34" charset="0"/>
              <a:buChar char="•"/>
            </a:pPr>
            <a:r>
              <a:rPr lang="tr-TR" dirty="0">
                <a:solidFill>
                  <a:srgbClr val="FFFF00"/>
                </a:solidFill>
                <a:cs typeface="Times New Roman" pitchFamily="18" charset="0"/>
              </a:rPr>
              <a:t>Kalp hastalıkların genetiğini inceleyen grubun amacı bu gibi rahatsızlıkların tesbitinde yeni teşhis kitlerinin üretimi ve tedaviye yönelik genetik çözümlerin oluşturulması bu grubun ilgi alanı içindedir.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179512" y="260648"/>
            <a:ext cx="5821248" cy="3025476"/>
          </a:xfrm>
        </p:spPr>
        <p:txBody>
          <a:bodyPr>
            <a:normAutofit/>
          </a:bodyPr>
          <a:lstStyle/>
          <a:p>
            <a:pPr>
              <a:buNone/>
            </a:pPr>
            <a:r>
              <a:rPr lang="tr-TR" sz="1800" b="1" dirty="0">
                <a:solidFill>
                  <a:srgbClr val="00B0F0"/>
                </a:solidFill>
                <a:cs typeface="Times New Roman" pitchFamily="18" charset="0"/>
              </a:rPr>
              <a:t>Gıda Moleküler Analizileri Araştırma ve Geliştirme Grubu</a:t>
            </a:r>
            <a:r>
              <a:rPr lang="tr-TR" sz="1800" dirty="0">
                <a:solidFill>
                  <a:srgbClr val="00B0F0"/>
                </a:solidFill>
                <a:cs typeface="Times New Roman" pitchFamily="18" charset="0"/>
              </a:rPr>
              <a:t> </a:t>
            </a:r>
            <a:endParaRPr lang="tr-TR" sz="1800" dirty="0">
              <a:solidFill>
                <a:srgbClr val="FFFF00"/>
              </a:solidFill>
              <a:cs typeface="Times New Roman" pitchFamily="18" charset="0"/>
            </a:endParaRPr>
          </a:p>
          <a:p>
            <a:r>
              <a:rPr lang="tr-TR" sz="2000" dirty="0">
                <a:solidFill>
                  <a:srgbClr val="FFFF00"/>
                </a:solidFill>
                <a:cs typeface="Times New Roman" pitchFamily="18" charset="0"/>
              </a:rPr>
              <a:t>DNA temelli tekniklerin  gıda alanına uygulama ve optimizasyonlarını yapar</a:t>
            </a:r>
          </a:p>
          <a:p>
            <a:endParaRPr lang="tr-TR" sz="2000" dirty="0">
              <a:solidFill>
                <a:srgbClr val="FFFF00"/>
              </a:solidFill>
              <a:cs typeface="Times New Roman" pitchFamily="18" charset="0"/>
            </a:endParaRPr>
          </a:p>
          <a:p>
            <a:r>
              <a:rPr lang="tr-TR" sz="2000" dirty="0">
                <a:solidFill>
                  <a:srgbClr val="FFFF00"/>
                </a:solidFill>
                <a:cs typeface="Times New Roman" pitchFamily="18" charset="0"/>
              </a:rPr>
              <a:t>Gıda analizleri ile ilgili proplemleri çözen moleküler DNA temelli teknikleri geliştirir . </a:t>
            </a:r>
          </a:p>
          <a:p>
            <a:pPr>
              <a:buNone/>
            </a:pPr>
            <a:r>
              <a:rPr lang="tr-TR" sz="1200" dirty="0">
                <a:solidFill>
                  <a:srgbClr val="FFFF00"/>
                </a:solidFill>
                <a:cs typeface="Times New Roman" pitchFamily="18" charset="0"/>
              </a:rPr>
              <a:t>           Ör, proteinler işlenmiş gıdada yüksek ısıdan ve pH dan dolyı bozulur ve DNA daha dayanıklı olduğu için DNA nın gıda İçerisinde tesbitini yapabilen bir sistem geliştirir.</a:t>
            </a:r>
          </a:p>
          <a:p>
            <a:endParaRPr lang="tr-TR" sz="1800" dirty="0">
              <a:solidFill>
                <a:srgbClr val="FFFF00"/>
              </a:solidFill>
              <a:cs typeface="Times New Roman" pitchFamily="18" charset="0"/>
            </a:endParaRPr>
          </a:p>
        </p:txBody>
      </p:sp>
      <p:pic>
        <p:nvPicPr>
          <p:cNvPr id="5" name="Picture 2" descr="C:\Users\zeynepaydin\Desktop\gidagrup.jpg"/>
          <p:cNvPicPr>
            <a:picLocks noChangeAspect="1" noChangeArrowheads="1"/>
          </p:cNvPicPr>
          <p:nvPr/>
        </p:nvPicPr>
        <p:blipFill>
          <a:blip r:embed="rId2" cstate="print"/>
          <a:srcRect/>
          <a:stretch>
            <a:fillRect/>
          </a:stretch>
        </p:blipFill>
        <p:spPr bwMode="auto">
          <a:xfrm>
            <a:off x="6143636" y="615160"/>
            <a:ext cx="2803182" cy="2528088"/>
          </a:xfrm>
          <a:prstGeom prst="rect">
            <a:avLst/>
          </a:prstGeom>
          <a:noFill/>
        </p:spPr>
      </p:pic>
      <p:sp>
        <p:nvSpPr>
          <p:cNvPr id="6" name="Content Placeholder 1"/>
          <p:cNvSpPr txBox="1">
            <a:spLocks/>
          </p:cNvSpPr>
          <p:nvPr/>
        </p:nvSpPr>
        <p:spPr>
          <a:xfrm>
            <a:off x="214282" y="3348014"/>
            <a:ext cx="8786874" cy="350998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000" b="0" i="0" u="none" strike="noStrike" kern="1200" cap="none" spc="0" normalizeH="0" baseline="0" noProof="0" dirty="0">
                <a:ln>
                  <a:noFill/>
                </a:ln>
                <a:solidFill>
                  <a:srgbClr val="FFFF00"/>
                </a:solidFill>
                <a:effectLst/>
                <a:uLnTx/>
                <a:uFillTx/>
                <a:latin typeface="+mn-lt"/>
                <a:ea typeface="+mn-ea"/>
                <a:cs typeface="Times New Roman" pitchFamily="18" charset="0"/>
              </a:rPr>
              <a:t>Piyasada bulunan  10.000 lerce gıda ürününün</a:t>
            </a:r>
            <a:r>
              <a:rPr kumimoji="0" lang="tr-TR" sz="2000" b="0" i="0" u="none" strike="noStrike" kern="1200" cap="none" spc="0" normalizeH="0" noProof="0" dirty="0">
                <a:ln>
                  <a:noFill/>
                </a:ln>
                <a:solidFill>
                  <a:srgbClr val="FFFF00"/>
                </a:solidFill>
                <a:effectLst/>
                <a:uLnTx/>
                <a:uFillTx/>
                <a:latin typeface="+mn-lt"/>
                <a:ea typeface="+mn-ea"/>
                <a:cs typeface="Times New Roman" pitchFamily="18" charset="0"/>
              </a:rPr>
              <a:t> </a:t>
            </a:r>
            <a:r>
              <a:rPr kumimoji="0" lang="tr-TR" sz="2000" b="0" i="0" u="none" strike="noStrike" kern="1200" cap="none" spc="0" normalizeH="0" baseline="0" noProof="0" dirty="0">
                <a:ln>
                  <a:noFill/>
                </a:ln>
                <a:solidFill>
                  <a:srgbClr val="FFFF00"/>
                </a:solidFill>
                <a:effectLst/>
                <a:uLnTx/>
                <a:uFillTx/>
                <a:latin typeface="+mn-lt"/>
                <a:ea typeface="+mn-ea"/>
                <a:cs typeface="Times New Roman" pitchFamily="18" charset="0"/>
              </a:rPr>
              <a:t>analizleri</a:t>
            </a:r>
            <a:r>
              <a:rPr kumimoji="0" lang="tr-TR" sz="2000" b="0" i="0" u="none" strike="noStrike" kern="1200" cap="none" spc="0" normalizeH="0" noProof="0" dirty="0">
                <a:ln>
                  <a:noFill/>
                </a:ln>
                <a:solidFill>
                  <a:srgbClr val="FFFF00"/>
                </a:solidFill>
                <a:effectLst/>
                <a:uLnTx/>
                <a:uFillTx/>
                <a:latin typeface="+mn-lt"/>
                <a:ea typeface="+mn-ea"/>
                <a:cs typeface="Times New Roman" pitchFamily="18" charset="0"/>
              </a:rPr>
              <a:t> ni iç</a:t>
            </a:r>
            <a:r>
              <a:rPr kumimoji="0" lang="tr-TR" sz="2000" b="0" i="0" u="none" strike="noStrike" kern="1200" cap="none" spc="0" normalizeH="0" baseline="0" noProof="0" dirty="0">
                <a:ln>
                  <a:noFill/>
                </a:ln>
                <a:solidFill>
                  <a:srgbClr val="FFFF00"/>
                </a:solidFill>
                <a:effectLst/>
                <a:uLnTx/>
                <a:uFillTx/>
                <a:latin typeface="+mn-lt"/>
                <a:ea typeface="+mn-ea"/>
                <a:cs typeface="Times New Roman" pitchFamily="18" charset="0"/>
              </a:rPr>
              <a:t>ok daha  az maliyetle yapabilen genetik metod bilimlerini geliştirir. </a:t>
            </a:r>
            <a:r>
              <a:rPr kumimoji="0" lang="tr-TR" sz="2000" b="0" i="1" u="none" strike="noStrike" kern="1200" cap="none" spc="0" normalizeH="0" baseline="0" noProof="0" dirty="0">
                <a:ln>
                  <a:noFill/>
                </a:ln>
                <a:solidFill>
                  <a:srgbClr val="FFFF00"/>
                </a:solidFill>
                <a:effectLst/>
                <a:uLnTx/>
                <a:uFillTx/>
                <a:latin typeface="+mn-lt"/>
                <a:ea typeface="+mn-ea"/>
                <a:cs typeface="Times New Roman" pitchFamily="18" charset="0"/>
              </a:rPr>
              <a:t>Örneğin Çoklu DNA izolasyon</a:t>
            </a:r>
            <a:r>
              <a:rPr kumimoji="0" lang="tr-TR" sz="2000" b="0" i="1" u="none" strike="noStrike" kern="1200" cap="none" spc="0" normalizeH="0" noProof="0" dirty="0">
                <a:ln>
                  <a:noFill/>
                </a:ln>
                <a:solidFill>
                  <a:srgbClr val="FFFF00"/>
                </a:solidFill>
                <a:effectLst/>
                <a:uLnTx/>
                <a:uFillTx/>
                <a:latin typeface="+mn-lt"/>
                <a:ea typeface="+mn-ea"/>
                <a:cs typeface="Times New Roman" pitchFamily="18" charset="0"/>
              </a:rPr>
              <a:t> ve Analiz kitleri gibi.</a:t>
            </a:r>
            <a:endParaRPr kumimoji="0" lang="tr-TR" sz="2000" b="0" i="1" u="none" strike="noStrike" kern="1200" cap="none" spc="0" normalizeH="0" baseline="0" noProof="0" dirty="0">
              <a:ln>
                <a:noFill/>
              </a:ln>
              <a:solidFill>
                <a:srgbClr val="FFFF00"/>
              </a:solidFill>
              <a:effectLst/>
              <a:uLnTx/>
              <a:uFillTx/>
              <a:latin typeface="+mn-lt"/>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000" b="0" i="0" u="none" strike="noStrike" kern="1200" cap="none" spc="0" normalizeH="0" baseline="0" noProof="0" dirty="0">
                <a:ln>
                  <a:noFill/>
                </a:ln>
                <a:solidFill>
                  <a:srgbClr val="FFFF00"/>
                </a:solidFill>
                <a:effectLst/>
                <a:uLnTx/>
                <a:uFillTx/>
                <a:latin typeface="+mn-lt"/>
                <a:ea typeface="+mn-ea"/>
                <a:cs typeface="Times New Roman" pitchFamily="18" charset="0"/>
              </a:rPr>
              <a:t>İşlenmiş gıdada extrem şartlardan dolayı (yüksek pH, ısı vb) kırılan ve doğru analize imkan vermeyen DNA parçalarının tamiri ni yaparak yeniden analize mümkün hale getirir.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tr-TR" sz="2000" dirty="0">
                <a:solidFill>
                  <a:srgbClr val="FFFF00"/>
                </a:solidFill>
                <a:cs typeface="Times New Roman" pitchFamily="18" charset="0"/>
              </a:rPr>
              <a:t>Gıda etiketleri ile gıda içeriğininin uyumluluğunu hızlı , doğru ve güvenilir bir şekilde denetleyen analitik DNA  test metod bililmerinin geliştirirlmesi</a:t>
            </a:r>
            <a:endParaRPr kumimoji="0" lang="tr-TR" sz="2000" b="0" i="0" u="none" strike="noStrike" kern="1200" cap="none" spc="0" normalizeH="0" baseline="0" noProof="0" dirty="0">
              <a:ln>
                <a:noFill/>
              </a:ln>
              <a:solidFill>
                <a:srgbClr val="FFFF00"/>
              </a:solidFill>
              <a:effectLst/>
              <a:uLnTx/>
              <a:uFillTx/>
              <a:latin typeface="+mn-lt"/>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1800" b="0" i="0" u="none" strike="noStrike" kern="1200" cap="none" spc="0" normalizeH="0" baseline="0" noProof="0" dirty="0">
                <a:ln>
                  <a:noFill/>
                </a:ln>
                <a:solidFill>
                  <a:srgbClr val="FFFF00"/>
                </a:solidFill>
                <a:effectLst/>
                <a:uLnTx/>
                <a:uFillTx/>
                <a:latin typeface="+mn-lt"/>
                <a:ea typeface="+mn-ea"/>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a:ln>
                <a:noFill/>
              </a:ln>
              <a:solidFill>
                <a:srgbClr val="FFFF00"/>
              </a:solidFill>
              <a:effectLst/>
              <a:uLnTx/>
              <a:uFillTx/>
              <a:latin typeface="+mn-lt"/>
              <a:ea typeface="+mn-ea"/>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67544" y="404664"/>
            <a:ext cx="8229600" cy="3096344"/>
          </a:xfrm>
        </p:spPr>
        <p:txBody>
          <a:bodyPr>
            <a:noAutofit/>
          </a:bodyPr>
          <a:lstStyle/>
          <a:p>
            <a:pPr>
              <a:buNone/>
            </a:pPr>
            <a:r>
              <a:rPr lang="tr-TR" sz="2000" b="1" dirty="0">
                <a:solidFill>
                  <a:srgbClr val="00B0F0"/>
                </a:solidFill>
                <a:cs typeface="Times New Roman" pitchFamily="18" charset="0"/>
              </a:rPr>
              <a:t>Biyokimya Laboratuvarı</a:t>
            </a:r>
          </a:p>
          <a:p>
            <a:pPr algn="just"/>
            <a:r>
              <a:rPr lang="tr-TR" sz="2000" dirty="0">
                <a:solidFill>
                  <a:srgbClr val="FFFF00"/>
                </a:solidFill>
                <a:cs typeface="Times New Roman" pitchFamily="18" charset="0"/>
              </a:rPr>
              <a:t>Bu laboratuvar, biyolojik sistemlerde kullanılan kimyasal tekniklerin uygulanması ve geliştirilmesini amaçlamaktadır. </a:t>
            </a:r>
          </a:p>
          <a:p>
            <a:pPr algn="just"/>
            <a:r>
              <a:rPr lang="tr-TR" sz="2000" dirty="0">
                <a:solidFill>
                  <a:srgbClr val="FFFF00"/>
                </a:solidFill>
                <a:cs typeface="Times New Roman" pitchFamily="18" charset="0"/>
              </a:rPr>
              <a:t>Burada yapılan deneyler şunlardır: Asit baz tampon sistemler, kâğıt ve ince tabaka kromatografisi, amilaz yardımıyla nişasta hidrolizi, Bradford  metodu kullanılarak protein tayini, soklet ekstraksiyonu, protein çöktürülmesi, proteinlerin sindirilerek aminoaside dönüştürülmesi, karatonitlerin saflaştırılması, hücrenin imbolizasyonu, peynir yoğurt üretimi ve fermantasyon işlemleri. </a:t>
            </a:r>
          </a:p>
          <a:p>
            <a:pPr algn="just">
              <a:buNone/>
            </a:pPr>
            <a:r>
              <a:rPr lang="tr-TR" sz="2000" dirty="0">
                <a:cs typeface="Times New Roman" pitchFamily="18" charset="0"/>
              </a:rPr>
              <a:t>          </a:t>
            </a:r>
          </a:p>
          <a:p>
            <a:endParaRPr lang="en-US" sz="2000" dirty="0"/>
          </a:p>
        </p:txBody>
      </p:sp>
      <p:pic>
        <p:nvPicPr>
          <p:cNvPr id="5" name="Picture 2" descr="C:\Users\zeynepaydin\Desktop\ana_hUINT3yn.jpg"/>
          <p:cNvPicPr>
            <a:picLocks noChangeAspect="1" noChangeArrowheads="1"/>
          </p:cNvPicPr>
          <p:nvPr/>
        </p:nvPicPr>
        <p:blipFill>
          <a:blip r:embed="rId2" cstate="print"/>
          <a:srcRect/>
          <a:stretch>
            <a:fillRect/>
          </a:stretch>
        </p:blipFill>
        <p:spPr bwMode="auto">
          <a:xfrm>
            <a:off x="2786050" y="3643314"/>
            <a:ext cx="3357586" cy="244789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481328"/>
            <a:ext cx="8229600" cy="4525963"/>
          </a:xfrm>
        </p:spPr>
        <p:txBody>
          <a:bodyPr>
            <a:normAutofit/>
          </a:bodyPr>
          <a:lstStyle/>
          <a:p>
            <a:pPr marL="342900" indent="-342900">
              <a:buFontTx/>
              <a:buChar char="•"/>
            </a:pPr>
            <a:r>
              <a:rPr lang="tr-TR" sz="2400" dirty="0">
                <a:solidFill>
                  <a:srgbClr val="FFFF00"/>
                </a:solidFill>
              </a:rPr>
              <a:t>Üniversiteler, </a:t>
            </a:r>
          </a:p>
          <a:p>
            <a:pPr marL="342900" indent="-342900">
              <a:buFontTx/>
              <a:buChar char="•"/>
            </a:pPr>
            <a:r>
              <a:rPr lang="tr-TR" sz="2400" dirty="0">
                <a:solidFill>
                  <a:srgbClr val="FFFF00"/>
                </a:solidFill>
              </a:rPr>
              <a:t>Özel sektör;</a:t>
            </a:r>
          </a:p>
          <a:p>
            <a:pPr marL="342900" indent="-342900"/>
            <a:r>
              <a:rPr lang="tr-TR" sz="2400" dirty="0">
                <a:solidFill>
                  <a:srgbClr val="FFFF00"/>
                </a:solidFill>
              </a:rPr>
              <a:t>       Genetik tanı merkezleri</a:t>
            </a:r>
          </a:p>
          <a:p>
            <a:pPr marL="342900" indent="-342900"/>
            <a:r>
              <a:rPr lang="tr-TR" sz="2400" dirty="0">
                <a:solidFill>
                  <a:srgbClr val="FFFF00"/>
                </a:solidFill>
              </a:rPr>
              <a:t>       Hastaneler</a:t>
            </a:r>
          </a:p>
          <a:p>
            <a:pPr marL="342900" indent="-342900"/>
            <a:r>
              <a:rPr lang="tr-TR" sz="2400" dirty="0">
                <a:solidFill>
                  <a:srgbClr val="FFFF00"/>
                </a:solidFill>
              </a:rPr>
              <a:t>       İlaç firmaları</a:t>
            </a:r>
          </a:p>
          <a:p>
            <a:pPr marL="342900" indent="-342900"/>
            <a:r>
              <a:rPr lang="tr-TR" sz="2400" dirty="0">
                <a:solidFill>
                  <a:srgbClr val="FFFF00"/>
                </a:solidFill>
              </a:rPr>
              <a:t>       Tarım ve gıda sanayi</a:t>
            </a:r>
          </a:p>
          <a:p>
            <a:pPr marL="342900" indent="-342900"/>
            <a:r>
              <a:rPr lang="tr-TR" sz="2400" dirty="0">
                <a:solidFill>
                  <a:srgbClr val="FFFF00"/>
                </a:solidFill>
              </a:rPr>
              <a:t>       Kimyasal, tıbbi kit ve cihaz pazarlama, bakım</a:t>
            </a:r>
          </a:p>
          <a:p>
            <a:pPr marL="342900" indent="-342900"/>
            <a:r>
              <a:rPr lang="tr-TR" sz="2400" dirty="0">
                <a:solidFill>
                  <a:srgbClr val="FFFF00"/>
                </a:solidFill>
              </a:rPr>
              <a:t>       Biyomedikal firmaları (tıbbi cihaz, malzeme vb. üretim)</a:t>
            </a:r>
          </a:p>
          <a:p>
            <a:pPr marL="342900" indent="-342900"/>
            <a:r>
              <a:rPr lang="tr-TR" sz="2400" dirty="0">
                <a:solidFill>
                  <a:srgbClr val="FFFF00"/>
                </a:solidFill>
              </a:rPr>
              <a:t>        Otomotiv sanayi (ergonomi, sağlık, çarpışma)</a:t>
            </a:r>
          </a:p>
          <a:p>
            <a:pPr marL="342900" indent="-342900">
              <a:buNone/>
            </a:pPr>
            <a:r>
              <a:rPr lang="tr-TR" sz="2400" dirty="0">
                <a:solidFill>
                  <a:srgbClr val="FFFF00"/>
                </a:solidFill>
              </a:rPr>
              <a:t>  </a:t>
            </a:r>
          </a:p>
          <a:p>
            <a:endParaRPr lang="en-US" sz="2400" dirty="0">
              <a:solidFill>
                <a:srgbClr val="FFFF00"/>
              </a:solidFill>
            </a:endParaRPr>
          </a:p>
        </p:txBody>
      </p:sp>
      <p:sp>
        <p:nvSpPr>
          <p:cNvPr id="5" name="Title 2"/>
          <p:cNvSpPr>
            <a:spLocks noGrp="1"/>
          </p:cNvSpPr>
          <p:nvPr>
            <p:ph type="title"/>
          </p:nvPr>
        </p:nvSpPr>
        <p:spPr>
          <a:xfrm>
            <a:off x="457200" y="274638"/>
            <a:ext cx="8229600" cy="1143000"/>
          </a:xfrm>
        </p:spPr>
        <p:txBody>
          <a:bodyPr>
            <a:normAutofit/>
          </a:bodyPr>
          <a:lstStyle/>
          <a:p>
            <a:r>
              <a:rPr lang="tr-TR" sz="2400" dirty="0">
                <a:solidFill>
                  <a:srgbClr val="00B0F0"/>
                </a:solidFill>
                <a:latin typeface="Calibri" pitchFamily="34" charset="0"/>
              </a:rPr>
              <a:t>Nerelerde staj yapılabilir?</a:t>
            </a:r>
            <a:br>
              <a:rPr lang="tr-TR" sz="2400" dirty="0">
                <a:solidFill>
                  <a:srgbClr val="00B0F0"/>
                </a:solidFill>
                <a:latin typeface="Calibri" pitchFamily="34" charset="0"/>
              </a:rPr>
            </a:br>
            <a:endParaRPr lang="en-US" sz="2400" dirty="0">
              <a:solidFill>
                <a:srgbClr val="00B0F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481328"/>
            <a:ext cx="8229600" cy="4525963"/>
          </a:xfrm>
        </p:spPr>
        <p:txBody>
          <a:bodyPr>
            <a:normAutofit/>
          </a:bodyPr>
          <a:lstStyle/>
          <a:p>
            <a:pPr marL="609600" indent="-609600">
              <a:buNone/>
            </a:pPr>
            <a:r>
              <a:rPr lang="tr-TR" sz="2400" dirty="0">
                <a:solidFill>
                  <a:srgbClr val="FFFF00"/>
                </a:solidFill>
              </a:rPr>
              <a:t>2009</a:t>
            </a:r>
          </a:p>
          <a:p>
            <a:pPr marL="609600" indent="-609600">
              <a:lnSpc>
                <a:spcPct val="80000"/>
              </a:lnSpc>
              <a:buNone/>
            </a:pPr>
            <a:r>
              <a:rPr lang="tr-TR" sz="2400" dirty="0">
                <a:solidFill>
                  <a:srgbClr val="FFFF00"/>
                </a:solidFill>
              </a:rPr>
              <a:t>Chicago Medical School (ABD)</a:t>
            </a:r>
          </a:p>
          <a:p>
            <a:pPr marL="609600" indent="-609600">
              <a:lnSpc>
                <a:spcPct val="80000"/>
              </a:lnSpc>
              <a:buNone/>
            </a:pPr>
            <a:endParaRPr lang="tr-TR" sz="2400" dirty="0">
              <a:solidFill>
                <a:srgbClr val="FFFF00"/>
              </a:solidFill>
            </a:endParaRPr>
          </a:p>
          <a:p>
            <a:pPr marL="609600" indent="-609600">
              <a:lnSpc>
                <a:spcPct val="80000"/>
              </a:lnSpc>
              <a:buNone/>
            </a:pPr>
            <a:r>
              <a:rPr lang="tr-TR" sz="2400" dirty="0">
                <a:solidFill>
                  <a:srgbClr val="FFFF00"/>
                </a:solidFill>
              </a:rPr>
              <a:t>2010</a:t>
            </a:r>
          </a:p>
          <a:p>
            <a:pPr marL="609600" indent="-609600">
              <a:lnSpc>
                <a:spcPct val="80000"/>
              </a:lnSpc>
              <a:buNone/>
            </a:pPr>
            <a:r>
              <a:rPr lang="tr-TR" sz="2400" dirty="0">
                <a:solidFill>
                  <a:srgbClr val="FFFF00"/>
                </a:solidFill>
              </a:rPr>
              <a:t>University of Massachusetts(ABD)</a:t>
            </a:r>
          </a:p>
          <a:p>
            <a:pPr marL="609600" indent="-609600">
              <a:lnSpc>
                <a:spcPct val="80000"/>
              </a:lnSpc>
              <a:buNone/>
            </a:pPr>
            <a:r>
              <a:rPr lang="tr-TR" sz="2400" dirty="0">
                <a:solidFill>
                  <a:srgbClr val="FFFF00"/>
                </a:solidFill>
              </a:rPr>
              <a:t>Northwestern University (ABD)</a:t>
            </a:r>
          </a:p>
          <a:p>
            <a:pPr marL="609600" indent="-609600">
              <a:lnSpc>
                <a:spcPct val="80000"/>
              </a:lnSpc>
              <a:buNone/>
            </a:pPr>
            <a:r>
              <a:rPr lang="tr-TR" sz="2400" dirty="0">
                <a:solidFill>
                  <a:srgbClr val="FFFF00"/>
                </a:solidFill>
              </a:rPr>
              <a:t>Harvard Medical School</a:t>
            </a:r>
          </a:p>
          <a:p>
            <a:endParaRPr lang="en-US" sz="2400" dirty="0">
              <a:solidFill>
                <a:srgbClr val="FFFF00"/>
              </a:solidFill>
            </a:endParaRPr>
          </a:p>
        </p:txBody>
      </p:sp>
      <p:sp>
        <p:nvSpPr>
          <p:cNvPr id="5" name="Title 2"/>
          <p:cNvSpPr>
            <a:spLocks noGrp="1"/>
          </p:cNvSpPr>
          <p:nvPr>
            <p:ph type="title"/>
          </p:nvPr>
        </p:nvSpPr>
        <p:spPr>
          <a:xfrm>
            <a:off x="457200" y="274638"/>
            <a:ext cx="8229600" cy="1143000"/>
          </a:xfrm>
        </p:spPr>
        <p:txBody>
          <a:bodyPr>
            <a:normAutofit/>
          </a:bodyPr>
          <a:lstStyle/>
          <a:p>
            <a:r>
              <a:rPr lang="tr-TR" sz="2400" dirty="0">
                <a:solidFill>
                  <a:srgbClr val="00B0F0"/>
                </a:solidFill>
              </a:rPr>
              <a:t>Yurtdışında staj olanakları</a:t>
            </a:r>
            <a:endParaRPr lang="en-US" sz="2400" dirty="0">
              <a:solidFill>
                <a:srgbClr val="00B0F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500034" y="642918"/>
            <a:ext cx="8229600" cy="593545"/>
          </a:xfrm>
        </p:spPr>
        <p:txBody>
          <a:bodyPr anchor="t">
            <a:normAutofit/>
          </a:bodyPr>
          <a:lstStyle/>
          <a:p>
            <a:r>
              <a:rPr lang="tr-TR" sz="3200" dirty="0">
                <a:solidFill>
                  <a:srgbClr val="00B0F0"/>
                </a:solidFill>
              </a:rPr>
              <a:t>ERASMUS Öğrenci Değişim Programı </a:t>
            </a:r>
            <a:endParaRPr lang="en-US" sz="3200" dirty="0">
              <a:solidFill>
                <a:srgbClr val="00B0F0"/>
              </a:solidFill>
            </a:endParaRPr>
          </a:p>
        </p:txBody>
      </p:sp>
      <p:graphicFrame>
        <p:nvGraphicFramePr>
          <p:cNvPr id="9" name="Table 8"/>
          <p:cNvGraphicFramePr>
            <a:graphicFrameLocks noGrp="1"/>
          </p:cNvGraphicFramePr>
          <p:nvPr/>
        </p:nvGraphicFramePr>
        <p:xfrm>
          <a:off x="251520" y="1844824"/>
          <a:ext cx="9001523" cy="1876425"/>
        </p:xfrm>
        <a:graphic>
          <a:graphicData uri="http://schemas.openxmlformats.org/drawingml/2006/table">
            <a:tbl>
              <a:tblPr/>
              <a:tblGrid>
                <a:gridCol w="1656184">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6121203">
                  <a:extLst>
                    <a:ext uri="{9D8B030D-6E8A-4147-A177-3AD203B41FA5}">
                      <a16:colId xmlns:a16="http://schemas.microsoft.com/office/drawing/2014/main" val="20002"/>
                    </a:ext>
                  </a:extLst>
                </a:gridCol>
              </a:tblGrid>
              <a:tr h="260983">
                <a:tc>
                  <a:txBody>
                    <a:bodyPr/>
                    <a:lstStyle/>
                    <a:p>
                      <a:pPr algn="l" fontAlgn="b"/>
                      <a:r>
                        <a:rPr lang="tr-TR" sz="2400" b="0" i="0" u="none" strike="noStrike" dirty="0">
                          <a:solidFill>
                            <a:srgbClr val="FFFF00"/>
                          </a:solidFill>
                          <a:latin typeface="Calibri"/>
                        </a:rPr>
                        <a:t>Danimarka</a:t>
                      </a:r>
                    </a:p>
                  </a:txBody>
                  <a:tcPr marL="9525" marR="9525" marT="9525" marB="0" anchor="b">
                    <a:lnL>
                      <a:noFill/>
                    </a:lnL>
                    <a:lnR>
                      <a:noFill/>
                    </a:lnR>
                    <a:lnT>
                      <a:noFill/>
                    </a:lnT>
                    <a:lnB>
                      <a:noFill/>
                    </a:lnB>
                  </a:tcPr>
                </a:tc>
                <a:tc>
                  <a:txBody>
                    <a:bodyPr/>
                    <a:lstStyle/>
                    <a:p>
                      <a:pPr algn="l" fontAlgn="b"/>
                      <a:r>
                        <a:rPr lang="tr-TR" sz="2400" b="0" i="0" u="none" strike="noStrike">
                          <a:solidFill>
                            <a:srgbClr val="FFFF00"/>
                          </a:solidFill>
                          <a:latin typeface="Calibri"/>
                        </a:rPr>
                        <a:t>Aarhus</a:t>
                      </a:r>
                    </a:p>
                  </a:txBody>
                  <a:tcPr marL="9525" marR="9525" marT="9525" marB="0" anchor="b">
                    <a:lnL>
                      <a:noFill/>
                    </a:lnL>
                    <a:lnR>
                      <a:noFill/>
                    </a:lnR>
                    <a:lnT>
                      <a:noFill/>
                    </a:lnT>
                    <a:lnB>
                      <a:noFill/>
                    </a:lnB>
                  </a:tcPr>
                </a:tc>
                <a:tc>
                  <a:txBody>
                    <a:bodyPr/>
                    <a:lstStyle/>
                    <a:p>
                      <a:pPr algn="l" fontAlgn="b"/>
                      <a:r>
                        <a:rPr lang="tr-TR" sz="2400" b="0" i="0" u="none" strike="noStrike" dirty="0">
                          <a:solidFill>
                            <a:srgbClr val="FFFF00"/>
                          </a:solidFill>
                          <a:latin typeface="Calibri"/>
                        </a:rPr>
                        <a:t>Aarhus University</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260983">
                <a:tc>
                  <a:txBody>
                    <a:bodyPr/>
                    <a:lstStyle/>
                    <a:p>
                      <a:pPr algn="l" fontAlgn="b"/>
                      <a:r>
                        <a:rPr lang="tr-TR" sz="2400" b="0" i="0" u="none" strike="noStrike" dirty="0">
                          <a:solidFill>
                            <a:srgbClr val="FFFF00"/>
                          </a:solidFill>
                          <a:latin typeface="Calibri"/>
                        </a:rPr>
                        <a:t>Danimarka</a:t>
                      </a:r>
                    </a:p>
                  </a:txBody>
                  <a:tcPr marL="9525" marR="9525" marT="9525" marB="0" anchor="b">
                    <a:lnL>
                      <a:noFill/>
                    </a:lnL>
                    <a:lnR>
                      <a:noFill/>
                    </a:lnR>
                    <a:lnT>
                      <a:noFill/>
                    </a:lnT>
                    <a:lnB>
                      <a:noFill/>
                    </a:lnB>
                  </a:tcPr>
                </a:tc>
                <a:tc>
                  <a:txBody>
                    <a:bodyPr/>
                    <a:lstStyle/>
                    <a:p>
                      <a:pPr algn="l" fontAlgn="b"/>
                      <a:r>
                        <a:rPr lang="tr-TR" sz="2400" b="0" i="0" u="none" strike="noStrike">
                          <a:solidFill>
                            <a:srgbClr val="FFFF00"/>
                          </a:solidFill>
                          <a:latin typeface="Calibri"/>
                        </a:rPr>
                        <a:t>Aalborg</a:t>
                      </a:r>
                    </a:p>
                  </a:txBody>
                  <a:tcPr marL="9525" marR="9525" marT="9525" marB="0" anchor="b">
                    <a:lnL>
                      <a:noFill/>
                    </a:lnL>
                    <a:lnR>
                      <a:noFill/>
                    </a:lnR>
                    <a:lnT>
                      <a:noFill/>
                    </a:lnT>
                    <a:lnB>
                      <a:noFill/>
                    </a:lnB>
                  </a:tcPr>
                </a:tc>
                <a:tc>
                  <a:txBody>
                    <a:bodyPr/>
                    <a:lstStyle/>
                    <a:p>
                      <a:pPr algn="l" fontAlgn="b"/>
                      <a:r>
                        <a:rPr lang="tr-TR" sz="2400" b="0" i="0" u="none" strike="noStrike">
                          <a:solidFill>
                            <a:srgbClr val="FFFF00"/>
                          </a:solidFill>
                          <a:latin typeface="Calibri"/>
                        </a:rPr>
                        <a:t>Aalborg University</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260983">
                <a:tc>
                  <a:txBody>
                    <a:bodyPr/>
                    <a:lstStyle/>
                    <a:p>
                      <a:pPr algn="l" fontAlgn="b"/>
                      <a:r>
                        <a:rPr lang="tr-TR" sz="2400" b="0" i="0" u="none" strike="noStrike">
                          <a:solidFill>
                            <a:srgbClr val="FFFF00"/>
                          </a:solidFill>
                          <a:latin typeface="Calibri"/>
                        </a:rPr>
                        <a:t>Yunanistan</a:t>
                      </a:r>
                    </a:p>
                  </a:txBody>
                  <a:tcPr marL="9525" marR="9525" marT="9525" marB="0" anchor="b">
                    <a:lnL>
                      <a:noFill/>
                    </a:lnL>
                    <a:lnR>
                      <a:noFill/>
                    </a:lnR>
                    <a:lnT>
                      <a:noFill/>
                    </a:lnT>
                    <a:lnB>
                      <a:noFill/>
                    </a:lnB>
                  </a:tcPr>
                </a:tc>
                <a:tc>
                  <a:txBody>
                    <a:bodyPr/>
                    <a:lstStyle/>
                    <a:p>
                      <a:pPr algn="l" fontAlgn="b"/>
                      <a:r>
                        <a:rPr lang="tr-TR" sz="2400" b="0" i="0" u="none" strike="noStrike" dirty="0">
                          <a:solidFill>
                            <a:srgbClr val="FFFF00"/>
                          </a:solidFill>
                          <a:latin typeface="Calibri"/>
                        </a:rPr>
                        <a:t>Atina</a:t>
                      </a:r>
                    </a:p>
                  </a:txBody>
                  <a:tcPr marL="9525" marR="9525" marT="9525" marB="0" anchor="b">
                    <a:lnL>
                      <a:noFill/>
                    </a:lnL>
                    <a:lnR>
                      <a:noFill/>
                    </a:lnR>
                    <a:lnT>
                      <a:noFill/>
                    </a:lnT>
                    <a:lnB>
                      <a:noFill/>
                    </a:lnB>
                  </a:tcPr>
                </a:tc>
                <a:tc>
                  <a:txBody>
                    <a:bodyPr/>
                    <a:lstStyle/>
                    <a:p>
                      <a:pPr algn="l" fontAlgn="b"/>
                      <a:r>
                        <a:rPr lang="tr-TR" sz="2400" b="0" i="0" u="none" strike="noStrike">
                          <a:solidFill>
                            <a:srgbClr val="FFFF00"/>
                          </a:solidFill>
                          <a:latin typeface="Calibri"/>
                        </a:rPr>
                        <a:t>National and Kapodistrian University</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60983">
                <a:tc>
                  <a:txBody>
                    <a:bodyPr/>
                    <a:lstStyle/>
                    <a:p>
                      <a:pPr algn="l" fontAlgn="b"/>
                      <a:r>
                        <a:rPr lang="tr-TR" sz="2400" b="0" i="0" u="none" strike="noStrike">
                          <a:solidFill>
                            <a:srgbClr val="FFFF00"/>
                          </a:solidFill>
                          <a:latin typeface="Calibri"/>
                        </a:rPr>
                        <a:t>İspanya</a:t>
                      </a:r>
                    </a:p>
                  </a:txBody>
                  <a:tcPr marL="9525" marR="9525" marT="9525" marB="0" anchor="b">
                    <a:lnL>
                      <a:noFill/>
                    </a:lnL>
                    <a:lnR>
                      <a:noFill/>
                    </a:lnR>
                    <a:lnT>
                      <a:noFill/>
                    </a:lnT>
                    <a:lnB>
                      <a:noFill/>
                    </a:lnB>
                  </a:tcPr>
                </a:tc>
                <a:tc>
                  <a:txBody>
                    <a:bodyPr/>
                    <a:lstStyle/>
                    <a:p>
                      <a:pPr algn="l" fontAlgn="b"/>
                      <a:r>
                        <a:rPr lang="tr-TR" sz="2400" b="0" i="0" u="none" strike="noStrike">
                          <a:solidFill>
                            <a:srgbClr val="FFFF00"/>
                          </a:solidFill>
                          <a:latin typeface="Calibri"/>
                        </a:rPr>
                        <a:t>Coruna</a:t>
                      </a:r>
                    </a:p>
                  </a:txBody>
                  <a:tcPr marL="9525" marR="9525" marT="9525" marB="0" anchor="b">
                    <a:lnL>
                      <a:noFill/>
                    </a:lnL>
                    <a:lnR>
                      <a:noFill/>
                    </a:lnR>
                    <a:lnT>
                      <a:noFill/>
                    </a:lnT>
                    <a:lnB>
                      <a:noFill/>
                    </a:lnB>
                  </a:tcPr>
                </a:tc>
                <a:tc>
                  <a:txBody>
                    <a:bodyPr/>
                    <a:lstStyle/>
                    <a:p>
                      <a:pPr algn="l" fontAlgn="b"/>
                      <a:r>
                        <a:rPr lang="tr-TR" sz="2400" b="0" i="0" u="none" strike="noStrike">
                          <a:solidFill>
                            <a:srgbClr val="FFFF00"/>
                          </a:solidFill>
                          <a:latin typeface="Calibri"/>
                        </a:rPr>
                        <a:t>Coruna University</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60983">
                <a:tc>
                  <a:txBody>
                    <a:bodyPr/>
                    <a:lstStyle/>
                    <a:p>
                      <a:pPr algn="l" fontAlgn="b"/>
                      <a:r>
                        <a:rPr lang="tr-TR" sz="2400" b="0" i="0" u="none" strike="noStrike">
                          <a:solidFill>
                            <a:srgbClr val="FFFF00"/>
                          </a:solidFill>
                          <a:latin typeface="Calibri"/>
                        </a:rPr>
                        <a:t>Almanya</a:t>
                      </a:r>
                    </a:p>
                  </a:txBody>
                  <a:tcPr marL="9525" marR="9525" marT="9525" marB="0" anchor="b">
                    <a:lnL>
                      <a:noFill/>
                    </a:lnL>
                    <a:lnR>
                      <a:noFill/>
                    </a:lnR>
                    <a:lnT>
                      <a:noFill/>
                    </a:lnT>
                    <a:lnB>
                      <a:noFill/>
                    </a:lnB>
                  </a:tcPr>
                </a:tc>
                <a:tc>
                  <a:txBody>
                    <a:bodyPr/>
                    <a:lstStyle/>
                    <a:p>
                      <a:pPr algn="l" fontAlgn="b"/>
                      <a:r>
                        <a:rPr lang="tr-TR" sz="2400" b="0" i="0" u="none" strike="noStrike" dirty="0">
                          <a:solidFill>
                            <a:srgbClr val="FFFF00"/>
                          </a:solidFill>
                          <a:latin typeface="Calibri"/>
                        </a:rPr>
                        <a:t>Bingen</a:t>
                      </a:r>
                    </a:p>
                  </a:txBody>
                  <a:tcPr marL="9525" marR="9525" marT="9525" marB="0" anchor="b">
                    <a:lnL>
                      <a:noFill/>
                    </a:lnL>
                    <a:lnR>
                      <a:noFill/>
                    </a:lnR>
                    <a:lnT>
                      <a:noFill/>
                    </a:lnT>
                    <a:lnB>
                      <a:noFill/>
                    </a:lnB>
                  </a:tcPr>
                </a:tc>
                <a:tc>
                  <a:txBody>
                    <a:bodyPr/>
                    <a:lstStyle/>
                    <a:p>
                      <a:pPr algn="l" fontAlgn="b"/>
                      <a:r>
                        <a:rPr lang="en-US" sz="2400" b="0" i="0" u="none" strike="noStrike" dirty="0" err="1">
                          <a:solidFill>
                            <a:srgbClr val="FFFF00"/>
                          </a:solidFill>
                          <a:latin typeface="Calibri"/>
                        </a:rPr>
                        <a:t>Bingen</a:t>
                      </a:r>
                      <a:r>
                        <a:rPr lang="en-US" sz="2400" b="0" i="0" u="none" strike="noStrike" dirty="0">
                          <a:solidFill>
                            <a:srgbClr val="FFFF00"/>
                          </a:solidFill>
                          <a:latin typeface="Calibri"/>
                        </a:rPr>
                        <a:t> University of Applied Sciences</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14400" y="1916832"/>
            <a:ext cx="8229600" cy="4525963"/>
          </a:xfrm>
        </p:spPr>
        <p:txBody>
          <a:bodyPr/>
          <a:lstStyle/>
          <a:p>
            <a:r>
              <a:rPr lang="tr-TR" dirty="0"/>
              <a:t>        İlginiz için teşekkürler…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85720" y="304800"/>
            <a:ext cx="8643998" cy="990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a:ln>
                  <a:noFill/>
                </a:ln>
                <a:solidFill>
                  <a:schemeClr val="tx1"/>
                </a:solidFill>
                <a:effectLst/>
                <a:uLnTx/>
                <a:uFillTx/>
                <a:latin typeface="+mj-lt"/>
                <a:ea typeface="+mj-ea"/>
                <a:cs typeface="+mj-cs"/>
              </a:rPr>
              <a:t>Genetik ve </a:t>
            </a:r>
            <a:r>
              <a:rPr kumimoji="0" lang="en-US" sz="4400" b="1" i="0" u="none" strike="noStrike" kern="1200" cap="none" spc="0" normalizeH="0" baseline="0" noProof="0" dirty="0">
                <a:ln>
                  <a:noFill/>
                </a:ln>
                <a:solidFill>
                  <a:schemeClr val="tx1"/>
                </a:solidFill>
                <a:effectLst/>
                <a:uLnTx/>
                <a:uFillTx/>
                <a:latin typeface="+mj-lt"/>
                <a:ea typeface="+mj-ea"/>
                <a:cs typeface="+mj-cs"/>
              </a:rPr>
              <a:t>Bi</a:t>
            </a:r>
            <a:r>
              <a:rPr kumimoji="0" lang="tr-TR" sz="4400" b="1" i="0" u="none" strike="noStrike" kern="1200" cap="none" spc="0" normalizeH="0" baseline="0" noProof="0" dirty="0">
                <a:ln>
                  <a:noFill/>
                </a:ln>
                <a:solidFill>
                  <a:schemeClr val="tx1"/>
                </a:solidFill>
                <a:effectLst/>
                <a:uLnTx/>
                <a:uFillTx/>
                <a:latin typeface="+mj-lt"/>
                <a:ea typeface="+mj-ea"/>
                <a:cs typeface="+mj-cs"/>
              </a:rPr>
              <a:t>y</a:t>
            </a:r>
            <a:r>
              <a:rPr kumimoji="0" lang="en-US" sz="4400" b="1" i="0" u="none" strike="noStrike" kern="1200" cap="none" spc="0" normalizeH="0" baseline="0" noProof="0" dirty="0">
                <a:ln>
                  <a:noFill/>
                </a:ln>
                <a:solidFill>
                  <a:schemeClr val="tx1"/>
                </a:solidFill>
                <a:effectLst/>
                <a:uLnTx/>
                <a:uFillTx/>
                <a:latin typeface="+mj-lt"/>
                <a:ea typeface="+mj-ea"/>
                <a:cs typeface="+mj-cs"/>
              </a:rPr>
              <a:t>o</a:t>
            </a:r>
            <a:r>
              <a:rPr kumimoji="0" lang="tr-TR" sz="4400" b="1" i="0" u="none" strike="noStrike" kern="1200" cap="none" spc="0" normalizeH="0" baseline="0" noProof="0" dirty="0">
                <a:ln>
                  <a:noFill/>
                </a:ln>
                <a:solidFill>
                  <a:schemeClr val="tx1"/>
                </a:solidFill>
                <a:effectLst/>
                <a:uLnTx/>
                <a:uFillTx/>
                <a:latin typeface="+mj-lt"/>
                <a:ea typeface="+mj-ea"/>
                <a:cs typeface="+mj-cs"/>
              </a:rPr>
              <a:t>mühendislik nedir</a:t>
            </a:r>
            <a:r>
              <a:rPr kumimoji="0" lang="en-US" sz="4400" b="1" i="0" u="none" strike="noStrike" kern="1200" cap="none" spc="0" normalizeH="0" baseline="0" noProof="0" dirty="0">
                <a:ln>
                  <a:noFill/>
                </a:ln>
                <a:solidFill>
                  <a:schemeClr val="tx1"/>
                </a:solidFill>
                <a:effectLst/>
                <a:uLnTx/>
                <a:uFillTx/>
                <a:latin typeface="+mj-lt"/>
                <a:ea typeface="+mj-ea"/>
                <a:cs typeface="+mj-cs"/>
              </a:rPr>
              <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Oval 14"/>
          <p:cNvSpPr>
            <a:spLocks noChangeArrowheads="1"/>
          </p:cNvSpPr>
          <p:nvPr/>
        </p:nvSpPr>
        <p:spPr bwMode="auto">
          <a:xfrm>
            <a:off x="2971800" y="3200400"/>
            <a:ext cx="1905000" cy="1905000"/>
          </a:xfrm>
          <a:prstGeom prst="ellipse">
            <a:avLst/>
          </a:prstGeom>
          <a:solidFill>
            <a:srgbClr val="00CCFF"/>
          </a:solidFill>
          <a:ln w="9525">
            <a:solidFill>
              <a:schemeClr val="bg2"/>
            </a:solidFill>
            <a:round/>
            <a:headEnd/>
            <a:tailEnd/>
          </a:ln>
          <a:effectLst/>
        </p:spPr>
        <p:txBody>
          <a:bodyPr wrap="none" anchor="ctr"/>
          <a:lstStyle/>
          <a:p>
            <a:pPr algn="ctr"/>
            <a:r>
              <a:rPr lang="en-US" b="1" dirty="0">
                <a:solidFill>
                  <a:schemeClr val="bg2"/>
                </a:solidFill>
              </a:rPr>
              <a:t>Bi</a:t>
            </a:r>
            <a:r>
              <a:rPr lang="tr-TR" b="1" dirty="0">
                <a:solidFill>
                  <a:schemeClr val="bg2"/>
                </a:solidFill>
              </a:rPr>
              <a:t>yoloji</a:t>
            </a:r>
            <a:r>
              <a:rPr lang="en-US" b="1" dirty="0">
                <a:solidFill>
                  <a:schemeClr val="bg2"/>
                </a:solidFill>
              </a:rPr>
              <a:t>     </a:t>
            </a:r>
            <a:endParaRPr lang="en-US" dirty="0"/>
          </a:p>
        </p:txBody>
      </p:sp>
      <p:sp>
        <p:nvSpPr>
          <p:cNvPr id="4" name="Oval 15"/>
          <p:cNvSpPr>
            <a:spLocks noChangeArrowheads="1"/>
          </p:cNvSpPr>
          <p:nvPr/>
        </p:nvSpPr>
        <p:spPr bwMode="auto">
          <a:xfrm>
            <a:off x="3733800" y="4495800"/>
            <a:ext cx="1905000" cy="1905000"/>
          </a:xfrm>
          <a:prstGeom prst="ellipse">
            <a:avLst/>
          </a:prstGeom>
          <a:solidFill>
            <a:srgbClr val="CCFFCC"/>
          </a:solidFill>
          <a:ln w="9525">
            <a:solidFill>
              <a:schemeClr val="bg2"/>
            </a:solidFill>
            <a:round/>
            <a:headEnd/>
            <a:tailEnd/>
          </a:ln>
          <a:effectLst/>
        </p:spPr>
        <p:txBody>
          <a:bodyPr wrap="none" anchor="ctr"/>
          <a:lstStyle/>
          <a:p>
            <a:pPr algn="ctr"/>
            <a:r>
              <a:rPr lang="tr-TR" b="1" dirty="0">
                <a:solidFill>
                  <a:schemeClr val="bg2"/>
                </a:solidFill>
              </a:rPr>
              <a:t>Mühendislik</a:t>
            </a:r>
            <a:endParaRPr lang="en-US" dirty="0"/>
          </a:p>
        </p:txBody>
      </p:sp>
      <p:sp>
        <p:nvSpPr>
          <p:cNvPr id="5" name="Oval 16"/>
          <p:cNvSpPr>
            <a:spLocks noChangeArrowheads="1"/>
          </p:cNvSpPr>
          <p:nvPr/>
        </p:nvSpPr>
        <p:spPr bwMode="auto">
          <a:xfrm>
            <a:off x="4343400" y="3200400"/>
            <a:ext cx="1905000" cy="1905000"/>
          </a:xfrm>
          <a:prstGeom prst="ellipse">
            <a:avLst/>
          </a:prstGeom>
          <a:solidFill>
            <a:srgbClr val="FFFF99"/>
          </a:solidFill>
          <a:ln w="9525">
            <a:solidFill>
              <a:schemeClr val="bg2"/>
            </a:solidFill>
            <a:round/>
            <a:headEnd/>
            <a:tailEnd/>
          </a:ln>
          <a:effectLst/>
        </p:spPr>
        <p:txBody>
          <a:bodyPr wrap="none" anchor="ctr"/>
          <a:lstStyle/>
          <a:p>
            <a:pPr algn="ctr"/>
            <a:r>
              <a:rPr lang="en-US" b="1" dirty="0">
                <a:solidFill>
                  <a:schemeClr val="bg2"/>
                </a:solidFill>
              </a:rPr>
              <a:t>      </a:t>
            </a:r>
            <a:r>
              <a:rPr lang="tr-TR" b="1" dirty="0">
                <a:solidFill>
                  <a:schemeClr val="bg2"/>
                </a:solidFill>
              </a:rPr>
              <a:t>Tıp</a:t>
            </a:r>
            <a:endParaRPr lang="en-US" dirty="0"/>
          </a:p>
        </p:txBody>
      </p:sp>
      <p:sp>
        <p:nvSpPr>
          <p:cNvPr id="6" name="Oval 17"/>
          <p:cNvSpPr>
            <a:spLocks noChangeArrowheads="1"/>
          </p:cNvSpPr>
          <p:nvPr/>
        </p:nvSpPr>
        <p:spPr bwMode="auto">
          <a:xfrm>
            <a:off x="2971800" y="3200400"/>
            <a:ext cx="1905000" cy="1905000"/>
          </a:xfrm>
          <a:prstGeom prst="ellipse">
            <a:avLst/>
          </a:prstGeom>
          <a:noFill/>
          <a:ln w="9525">
            <a:solidFill>
              <a:schemeClr val="bg2"/>
            </a:solidFill>
            <a:round/>
            <a:headEnd/>
            <a:tailEnd/>
          </a:ln>
          <a:effectLst/>
        </p:spPr>
        <p:txBody>
          <a:bodyPr wrap="none" anchor="ctr"/>
          <a:lstStyle/>
          <a:p>
            <a:pPr algn="ctr"/>
            <a:r>
              <a:rPr lang="en-US"/>
              <a:t> </a:t>
            </a:r>
          </a:p>
        </p:txBody>
      </p:sp>
      <p:sp>
        <p:nvSpPr>
          <p:cNvPr id="7" name="Oval 18"/>
          <p:cNvSpPr>
            <a:spLocks noChangeArrowheads="1"/>
          </p:cNvSpPr>
          <p:nvPr/>
        </p:nvSpPr>
        <p:spPr bwMode="auto">
          <a:xfrm>
            <a:off x="3733800" y="4495800"/>
            <a:ext cx="1905000" cy="1905000"/>
          </a:xfrm>
          <a:prstGeom prst="ellipse">
            <a:avLst/>
          </a:prstGeom>
          <a:noFill/>
          <a:ln w="9525">
            <a:solidFill>
              <a:schemeClr val="bg2"/>
            </a:solidFill>
            <a:round/>
            <a:headEnd/>
            <a:tailEnd/>
          </a:ln>
          <a:effectLst/>
        </p:spPr>
        <p:txBody>
          <a:bodyPr wrap="none" anchor="ctr"/>
          <a:lstStyle/>
          <a:p>
            <a:endParaRPr lang="tr-TR"/>
          </a:p>
        </p:txBody>
      </p:sp>
      <p:sp>
        <p:nvSpPr>
          <p:cNvPr id="8" name="Text Box 19"/>
          <p:cNvSpPr txBox="1">
            <a:spLocks noChangeArrowheads="1"/>
          </p:cNvSpPr>
          <p:nvPr/>
        </p:nvSpPr>
        <p:spPr bwMode="auto">
          <a:xfrm>
            <a:off x="228600" y="4953000"/>
            <a:ext cx="3124200" cy="1782026"/>
          </a:xfrm>
          <a:prstGeom prst="rect">
            <a:avLst/>
          </a:prstGeom>
          <a:noFill/>
          <a:ln w="9525">
            <a:noFill/>
            <a:miter lim="800000"/>
            <a:headEnd/>
            <a:tailEnd/>
          </a:ln>
          <a:effectLst/>
        </p:spPr>
        <p:txBody>
          <a:bodyPr>
            <a:spAutoFit/>
          </a:bodyPr>
          <a:lstStyle/>
          <a:p>
            <a:pPr algn="r">
              <a:lnSpc>
                <a:spcPct val="60000"/>
              </a:lnSpc>
              <a:spcBef>
                <a:spcPct val="50000"/>
              </a:spcBef>
            </a:pPr>
            <a:r>
              <a:rPr lang="tr-TR" sz="1800" b="1" dirty="0"/>
              <a:t>Hücre ve Doku Mühendisliği</a:t>
            </a:r>
            <a:endParaRPr lang="en-US" sz="1800" b="1" dirty="0"/>
          </a:p>
          <a:p>
            <a:pPr algn="r">
              <a:lnSpc>
                <a:spcPct val="60000"/>
              </a:lnSpc>
              <a:spcBef>
                <a:spcPct val="50000"/>
              </a:spcBef>
            </a:pPr>
            <a:r>
              <a:rPr lang="tr-TR" sz="1800" b="1" dirty="0"/>
              <a:t>Sinir mühendisliği</a:t>
            </a:r>
            <a:endParaRPr lang="en-US" sz="1800" b="1" dirty="0"/>
          </a:p>
          <a:p>
            <a:pPr algn="r">
              <a:lnSpc>
                <a:spcPct val="60000"/>
              </a:lnSpc>
              <a:spcBef>
                <a:spcPct val="50000"/>
              </a:spcBef>
            </a:pPr>
            <a:r>
              <a:rPr lang="tr-TR" sz="1800" b="1" dirty="0"/>
              <a:t>Gen mühendisliği</a:t>
            </a:r>
          </a:p>
          <a:p>
            <a:pPr algn="r">
              <a:lnSpc>
                <a:spcPct val="60000"/>
              </a:lnSpc>
              <a:spcBef>
                <a:spcPct val="50000"/>
              </a:spcBef>
            </a:pPr>
            <a:r>
              <a:rPr lang="tr-TR" b="1" dirty="0"/>
              <a:t>Antikor mühendisliği</a:t>
            </a:r>
          </a:p>
          <a:p>
            <a:pPr algn="r">
              <a:lnSpc>
                <a:spcPct val="60000"/>
              </a:lnSpc>
              <a:spcBef>
                <a:spcPct val="50000"/>
              </a:spcBef>
            </a:pPr>
            <a:r>
              <a:rPr lang="tr-TR" sz="1800" b="1" dirty="0"/>
              <a:t>Protein Mühendisliği</a:t>
            </a:r>
          </a:p>
          <a:p>
            <a:pPr algn="r">
              <a:lnSpc>
                <a:spcPct val="60000"/>
              </a:lnSpc>
              <a:spcBef>
                <a:spcPct val="50000"/>
              </a:spcBef>
            </a:pPr>
            <a:r>
              <a:rPr lang="tr-TR" b="1" dirty="0"/>
              <a:t>Enzim mühendisliği</a:t>
            </a:r>
            <a:endParaRPr lang="en-US" sz="1800" b="1" dirty="0"/>
          </a:p>
        </p:txBody>
      </p:sp>
      <p:sp>
        <p:nvSpPr>
          <p:cNvPr id="9" name="Text Box 20"/>
          <p:cNvSpPr txBox="1">
            <a:spLocks noChangeArrowheads="1"/>
          </p:cNvSpPr>
          <p:nvPr/>
        </p:nvSpPr>
        <p:spPr bwMode="auto">
          <a:xfrm>
            <a:off x="5796136" y="5085184"/>
            <a:ext cx="3347864" cy="867930"/>
          </a:xfrm>
          <a:prstGeom prst="rect">
            <a:avLst/>
          </a:prstGeom>
          <a:noFill/>
          <a:ln w="9525">
            <a:noFill/>
            <a:miter lim="800000"/>
            <a:headEnd/>
            <a:tailEnd/>
          </a:ln>
          <a:effectLst/>
        </p:spPr>
        <p:txBody>
          <a:bodyPr wrap="square">
            <a:spAutoFit/>
          </a:bodyPr>
          <a:lstStyle/>
          <a:p>
            <a:pPr algn="r">
              <a:lnSpc>
                <a:spcPct val="60000"/>
              </a:lnSpc>
              <a:spcBef>
                <a:spcPct val="50000"/>
              </a:spcBef>
            </a:pPr>
            <a:r>
              <a:rPr lang="tr-TR" sz="1800" b="1" dirty="0"/>
              <a:t>Biyomekanik mühendisliği</a:t>
            </a:r>
          </a:p>
          <a:p>
            <a:pPr algn="r">
              <a:lnSpc>
                <a:spcPct val="60000"/>
              </a:lnSpc>
              <a:spcBef>
                <a:spcPct val="50000"/>
              </a:spcBef>
            </a:pPr>
            <a:r>
              <a:rPr lang="tr-TR" b="1" dirty="0"/>
              <a:t>Biyonik mühendisliği</a:t>
            </a:r>
          </a:p>
          <a:p>
            <a:pPr algn="r">
              <a:lnSpc>
                <a:spcPct val="60000"/>
              </a:lnSpc>
              <a:spcBef>
                <a:spcPct val="50000"/>
              </a:spcBef>
            </a:pPr>
            <a:r>
              <a:rPr lang="tr-TR" sz="1800" b="1" dirty="0"/>
              <a:t>Biyomedikal mühendisliği</a:t>
            </a:r>
            <a:endParaRPr lang="en-US" sz="1800" b="1" dirty="0"/>
          </a:p>
        </p:txBody>
      </p:sp>
      <p:sp>
        <p:nvSpPr>
          <p:cNvPr id="10" name="Rectangle 4"/>
          <p:cNvSpPr txBox="1">
            <a:spLocks noChangeArrowheads="1"/>
          </p:cNvSpPr>
          <p:nvPr/>
        </p:nvSpPr>
        <p:spPr>
          <a:xfrm>
            <a:off x="0" y="1371600"/>
            <a:ext cx="8929718" cy="1557334"/>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Pct val="60000"/>
              <a:buFont typeface="Monotype Sorts" pitchFamily="2" charset="2"/>
              <a:buChar char="l"/>
              <a:tabLst/>
              <a:defRPr/>
            </a:pPr>
            <a:r>
              <a:rPr kumimoji="0" lang="tr-TR" sz="2400" b="0" i="0" u="none" strike="noStrike" kern="1200" cap="none" spc="0" normalizeH="0" baseline="0" noProof="0" dirty="0">
                <a:ln>
                  <a:noFill/>
                </a:ln>
                <a:solidFill>
                  <a:srgbClr val="FFFF00"/>
                </a:solidFill>
                <a:effectLst/>
                <a:uLnTx/>
                <a:uFillTx/>
                <a:latin typeface="+mn-lt"/>
                <a:ea typeface="+mn-ea"/>
                <a:cs typeface="+mn-cs"/>
              </a:rPr>
              <a:t>Mühendislik yöntem</a:t>
            </a:r>
            <a:r>
              <a:rPr kumimoji="0" lang="tr-TR" sz="2400" b="0" i="0" u="none" strike="noStrike" kern="1200" cap="none" spc="0" normalizeH="0" noProof="0" dirty="0">
                <a:ln>
                  <a:noFill/>
                </a:ln>
                <a:solidFill>
                  <a:srgbClr val="FFFF00"/>
                </a:solidFill>
                <a:effectLst/>
                <a:uLnTx/>
                <a:uFillTx/>
                <a:latin typeface="+mn-lt"/>
                <a:ea typeface="+mn-ea"/>
                <a:cs typeface="+mn-cs"/>
              </a:rPr>
              <a:t> ve tekniklerini kullanarak biyoloji ve tıptaki problemlere çözüm sunar.</a:t>
            </a:r>
          </a:p>
          <a:p>
            <a:pPr marL="342900" marR="0" lvl="0" indent="-342900" algn="l" defTabSz="914400" rtl="0" eaLnBrk="1" fontAlgn="auto" latinLnBrk="0" hangingPunct="1">
              <a:lnSpc>
                <a:spcPct val="100000"/>
              </a:lnSpc>
              <a:spcBef>
                <a:spcPct val="20000"/>
              </a:spcBef>
              <a:spcAft>
                <a:spcPts val="0"/>
              </a:spcAft>
              <a:buClrTx/>
              <a:buSzPct val="60000"/>
              <a:buFont typeface="Monotype Sorts" pitchFamily="2" charset="2"/>
              <a:buChar char="l"/>
              <a:tabLst/>
              <a:defRPr/>
            </a:pPr>
            <a:r>
              <a:rPr lang="tr-TR" sz="2400" baseline="0" dirty="0">
                <a:solidFill>
                  <a:srgbClr val="FFFF00"/>
                </a:solidFill>
              </a:rPr>
              <a:t>Biyolojiden</a:t>
            </a:r>
            <a:r>
              <a:rPr lang="tr-TR" sz="2400" dirty="0">
                <a:solidFill>
                  <a:srgbClr val="FFFF00"/>
                </a:solidFill>
              </a:rPr>
              <a:t> malzeme, ürün, yöntem, sistem alır  ve mühendisliğe uygular .</a:t>
            </a:r>
            <a:endParaRPr kumimoji="0" lang="en-US" sz="2400" b="0" i="0" u="none" strike="noStrike" kern="1200" cap="none" spc="0" normalizeH="0" baseline="0" noProof="0" dirty="0">
              <a:ln>
                <a:noFill/>
              </a:ln>
              <a:solidFill>
                <a:srgbClr val="FFFF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Pct val="60000"/>
              <a:buFont typeface="Monotype Sorts" pitchFamily="2" charset="2"/>
              <a:buChar char="l"/>
              <a:tabLst/>
              <a:defRPr/>
            </a:pPr>
            <a:endParaRPr kumimoji="0" lang="en-US" sz="2400" b="0" i="0" u="none" strike="noStrike" kern="1200" cap="none" spc="0" normalizeH="0" baseline="0" noProof="0" dirty="0">
              <a:ln>
                <a:noFill/>
              </a:ln>
              <a:solidFill>
                <a:srgbClr val="FFFF00"/>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Pct val="60000"/>
              <a:buFont typeface="Monotype Sorts" pitchFamily="2" charset="2"/>
              <a:buChar char="l"/>
              <a:tabLst/>
              <a:defRPr/>
            </a:pPr>
            <a:endParaRPr kumimoji="0" lang="en-US" sz="2400" b="0" i="0" u="none" strike="noStrike" kern="1200" cap="none" spc="0" normalizeH="0" baseline="0" noProof="0" dirty="0">
              <a:ln>
                <a:noFill/>
              </a:ln>
              <a:solidFill>
                <a:srgbClr val="FFFF00"/>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Pct val="60000"/>
              <a:buFont typeface="Monotype Sorts" pitchFamily="2" charset="2"/>
              <a:buChar char="l"/>
              <a:tabLst/>
              <a:defRPr/>
            </a:pPr>
            <a:endParaRPr kumimoji="0" lang="en-US" sz="2400" b="0" i="0" u="none" strike="noStrike" kern="1200" cap="none" spc="0" normalizeH="0" baseline="0" noProof="0" dirty="0">
              <a:ln>
                <a:noFill/>
              </a:ln>
              <a:solidFill>
                <a:srgbClr val="FFFF00"/>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Pct val="60000"/>
              <a:buFont typeface="Monotype Sorts" pitchFamily="2" charset="2"/>
              <a:buNone/>
              <a:tabLst/>
              <a:defRPr/>
            </a:pPr>
            <a:endParaRPr kumimoji="0" lang="en-US" sz="2400" b="0"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3568" y="0"/>
            <a:ext cx="7674646" cy="1439863"/>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a:ln>
                  <a:noFill/>
                </a:ln>
                <a:solidFill>
                  <a:srgbClr val="00B0F0"/>
                </a:solidFill>
                <a:effectLst/>
                <a:uLnTx/>
                <a:uFillTx/>
                <a:latin typeface="+mj-lt"/>
                <a:ea typeface="+mj-ea"/>
                <a:cs typeface="+mj-cs"/>
              </a:rPr>
              <a:t>Biyoteknoloji Nedir?</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rgbClr val="00B0F0"/>
              </a:solidFill>
              <a:effectLst/>
              <a:uLnTx/>
              <a:uFillTx/>
              <a:latin typeface="+mj-lt"/>
              <a:ea typeface="+mj-ea"/>
              <a:cs typeface="+mj-cs"/>
            </a:endParaRPr>
          </a:p>
        </p:txBody>
      </p:sp>
      <p:sp>
        <p:nvSpPr>
          <p:cNvPr id="3" name="Content Placeholder 2"/>
          <p:cNvSpPr txBox="1">
            <a:spLocks/>
          </p:cNvSpPr>
          <p:nvPr/>
        </p:nvSpPr>
        <p:spPr>
          <a:xfrm>
            <a:off x="0" y="764705"/>
            <a:ext cx="9144000" cy="1944216"/>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000" b="0" i="0" u="none" strike="noStrike" kern="1200" cap="none" spc="0" normalizeH="0" baseline="0" noProof="0" dirty="0">
                <a:ln>
                  <a:noFill/>
                </a:ln>
                <a:solidFill>
                  <a:srgbClr val="FFFF00"/>
                </a:solidFill>
                <a:effectLst/>
                <a:uLnTx/>
                <a:uFillTx/>
                <a:latin typeface="+mn-lt"/>
                <a:ea typeface="+mn-ea"/>
                <a:cs typeface="+mn-cs"/>
              </a:rPr>
              <a:t>İnsan, hayvan ve bitki hücrelerinin fonksiyonlarını anlamak ve değiştirmek amacıyla uygulanan çeşitli teknikleri ve işlemleri tanımlamak için kullanılan bir terimdir.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000" b="0" i="0" u="none" strike="noStrike" kern="1200" cap="none" spc="0" normalizeH="0" baseline="0" noProof="0" dirty="0">
                <a:ln>
                  <a:noFill/>
                </a:ln>
                <a:solidFill>
                  <a:srgbClr val="FFFF00"/>
                </a:solidFill>
                <a:effectLst/>
                <a:uLnTx/>
                <a:uFillTx/>
                <a:latin typeface="+mn-lt"/>
                <a:ea typeface="+mn-ea"/>
                <a:cs typeface="+mn-cs"/>
              </a:rPr>
              <a:t>Canlıların iyileştirilmesi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000" b="0" i="0" u="none" strike="noStrike" kern="1200" cap="none" spc="0" normalizeH="0" baseline="0" noProof="0" dirty="0">
                <a:ln>
                  <a:noFill/>
                </a:ln>
                <a:solidFill>
                  <a:srgbClr val="FFFF00"/>
                </a:solidFill>
                <a:effectLst/>
                <a:uLnTx/>
                <a:uFillTx/>
                <a:latin typeface="+mn-lt"/>
                <a:ea typeface="+mn-ea"/>
                <a:cs typeface="+mn-cs"/>
              </a:rPr>
              <a:t>Endüstriyel kullanımına yönelik ürünler geliştirilmesi</a:t>
            </a:r>
          </a:p>
        </p:txBody>
      </p:sp>
      <p:pic>
        <p:nvPicPr>
          <p:cNvPr id="4" name="Picture 1"/>
          <p:cNvPicPr>
            <a:picLocks noChangeAspect="1" noChangeArrowheads="1"/>
          </p:cNvPicPr>
          <p:nvPr/>
        </p:nvPicPr>
        <p:blipFill>
          <a:blip r:embed="rId2" cstate="print"/>
          <a:srcRect r="680"/>
          <a:stretch>
            <a:fillRect/>
          </a:stretch>
        </p:blipFill>
        <p:spPr bwMode="auto">
          <a:xfrm>
            <a:off x="1391363" y="2428868"/>
            <a:ext cx="6323909" cy="414908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03106" y="278457"/>
            <a:ext cx="5976937" cy="143986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400" b="0" i="0" u="none" strike="noStrike" kern="1200" cap="none" spc="0" normalizeH="0" baseline="0" noProof="0" dirty="0">
                <a:ln>
                  <a:noFill/>
                </a:ln>
                <a:solidFill>
                  <a:srgbClr val="00B0F0"/>
                </a:solidFill>
                <a:effectLst/>
                <a:uLnTx/>
                <a:uFillTx/>
                <a:latin typeface="+mj-lt"/>
                <a:ea typeface="+mj-ea"/>
                <a:cs typeface="+mj-cs"/>
              </a:rPr>
              <a:t>Genetik Mühendisliği</a:t>
            </a:r>
            <a:endParaRPr kumimoji="0" lang="en-US" sz="3400" b="0" i="0" u="none" strike="noStrike" kern="1200" cap="none" spc="0" normalizeH="0" baseline="0" noProof="0" dirty="0">
              <a:ln>
                <a:noFill/>
              </a:ln>
              <a:solidFill>
                <a:srgbClr val="00B0F0"/>
              </a:solidFill>
              <a:effectLst/>
              <a:uLnTx/>
              <a:uFillTx/>
              <a:latin typeface="+mj-lt"/>
              <a:ea typeface="+mj-ea"/>
              <a:cs typeface="+mj-cs"/>
            </a:endParaRPr>
          </a:p>
        </p:txBody>
      </p:sp>
      <p:sp>
        <p:nvSpPr>
          <p:cNvPr id="3" name="Text Placeholder 28"/>
          <p:cNvSpPr txBox="1">
            <a:spLocks/>
          </p:cNvSpPr>
          <p:nvPr/>
        </p:nvSpPr>
        <p:spPr>
          <a:xfrm>
            <a:off x="611188" y="1000108"/>
            <a:ext cx="8228012" cy="4351337"/>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rgbClr val="FFFF00"/>
                </a:solidFill>
                <a:effectLst/>
                <a:uLnTx/>
                <a:uFillTx/>
                <a:latin typeface="+mn-lt"/>
                <a:ea typeface="+mn-ea"/>
                <a:cs typeface="+mn-cs"/>
              </a:rPr>
              <a:t>“</a:t>
            </a:r>
            <a:r>
              <a:rPr kumimoji="0" lang="tr-TR" sz="2800" b="0" i="0" u="none" strike="noStrike" kern="1200" cap="none" spc="0" normalizeH="0" baseline="0" noProof="0" dirty="0">
                <a:ln>
                  <a:noFill/>
                </a:ln>
                <a:solidFill>
                  <a:srgbClr val="FFFF00"/>
                </a:solidFill>
                <a:effectLst/>
                <a:uLnTx/>
                <a:uFillTx/>
                <a:latin typeface="+mn-lt"/>
                <a:ea typeface="+mn-ea"/>
                <a:cs typeface="+mn-cs"/>
              </a:rPr>
              <a:t>İnsan, hayvan veya bitkiye, genetik bilginin değiştirilmesiyle yeni bir özellik ve karakter kazandırılması</a:t>
            </a:r>
            <a:r>
              <a:rPr kumimoji="0" lang="en-US" sz="2800" b="0" i="0" u="none" strike="noStrike" kern="1200" cap="none" spc="0" normalizeH="0" baseline="0" noProof="0" dirty="0">
                <a:ln>
                  <a:noFill/>
                </a:ln>
                <a:solidFill>
                  <a:srgbClr val="FFFF00"/>
                </a:solidFill>
                <a:effectLst/>
                <a:uLnTx/>
                <a:uFillTx/>
                <a:latin typeface="+mn-lt"/>
                <a:ea typeface="+mn-ea"/>
                <a:cs typeface="+mn-cs"/>
              </a:rPr>
              <a:t>” </a:t>
            </a:r>
            <a:r>
              <a:rPr kumimoji="0" lang="tr-TR" sz="2800" b="0" i="0" u="none" strike="noStrike" kern="1200" cap="none" spc="0" normalizeH="0" baseline="0" noProof="0" dirty="0">
                <a:ln>
                  <a:noFill/>
                </a:ln>
                <a:solidFill>
                  <a:srgbClr val="FFFF00"/>
                </a:solidFill>
                <a:effectLst/>
                <a:uLnTx/>
                <a:uFillTx/>
                <a:latin typeface="+mn-lt"/>
                <a:ea typeface="+mn-ea"/>
                <a:cs typeface="+mn-cs"/>
              </a:rPr>
              <a:t>nı sağlar.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800" b="0" i="0" u="none" strike="noStrike" kern="1200" cap="none" spc="0" normalizeH="0" baseline="0" noProof="0" dirty="0">
              <a:ln>
                <a:noFill/>
              </a:ln>
              <a:solidFill>
                <a:srgbClr val="FFFF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0" i="0" u="none" strike="noStrike" kern="1200" cap="none" spc="0" normalizeH="0" baseline="0" noProof="0" dirty="0">
                <a:ln>
                  <a:noFill/>
                </a:ln>
                <a:solidFill>
                  <a:srgbClr val="FFFF00"/>
                </a:solidFill>
                <a:effectLst/>
                <a:uLnTx/>
                <a:uFillTx/>
                <a:latin typeface="+mn-lt"/>
                <a:ea typeface="+mn-ea"/>
                <a:cs typeface="+mn-cs"/>
              </a:rPr>
              <a:t>Genetik mühendisleri, genlerin yapısının değiştirilmesi, farklı canlıların genlerinin birleştirilmesi ya da genlerin bir canlıdan başka bir canlıya aktarılması gibi çalışmalarla uğraşırlar.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357158" y="1357298"/>
            <a:ext cx="8424936" cy="1428760"/>
          </a:xfrm>
          <a:prstGeom prst="rect">
            <a:avLst/>
          </a:prstGeom>
        </p:spPr>
        <p:txBody>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0" i="0" u="none" strike="noStrike" kern="1200" cap="none" spc="0" normalizeH="0" baseline="0" noProof="0" dirty="0">
                <a:ln>
                  <a:noFill/>
                </a:ln>
                <a:solidFill>
                  <a:srgbClr val="FFFF00"/>
                </a:solidFill>
                <a:effectLst/>
                <a:uLnTx/>
                <a:uFillTx/>
                <a:latin typeface="+mn-lt"/>
                <a:ea typeface="+mn-ea"/>
                <a:cs typeface="+mn-cs"/>
              </a:rPr>
              <a:t>DNA ve RNA ilgili </a:t>
            </a:r>
            <a:r>
              <a:rPr lang="tr-TR" sz="2400" dirty="0">
                <a:solidFill>
                  <a:srgbClr val="FFFF00"/>
                </a:solidFill>
              </a:rPr>
              <a:t>analiz </a:t>
            </a:r>
            <a:r>
              <a:rPr kumimoji="0" lang="tr-TR" sz="2400" b="0" i="0" u="none" strike="noStrike" kern="1200" cap="none" spc="0" normalizeH="0" baseline="0" noProof="0" dirty="0">
                <a:ln>
                  <a:noFill/>
                </a:ln>
                <a:solidFill>
                  <a:srgbClr val="FFFF00"/>
                </a:solidFill>
                <a:effectLst/>
                <a:uLnTx/>
                <a:uFillTx/>
                <a:latin typeface="+mn-lt"/>
                <a:ea typeface="+mn-ea"/>
                <a:cs typeface="+mn-cs"/>
              </a:rPr>
              <a:t>kitlerinin ve cihazlarının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0" i="0" u="none" strike="noStrike" kern="1200" cap="none" spc="0" normalizeH="0" baseline="0" noProof="0" dirty="0">
                <a:ln>
                  <a:noFill/>
                </a:ln>
                <a:solidFill>
                  <a:srgbClr val="FFFF00"/>
                </a:solidFill>
                <a:effectLst/>
                <a:uLnTx/>
                <a:uFillTx/>
                <a:latin typeface="+mn-lt"/>
                <a:ea typeface="+mn-ea"/>
                <a:cs typeface="+mn-cs"/>
              </a:rPr>
              <a:t>Tasarımı, Üretimi, Geliştirilmesi ,Pazarlanması, Eğitiminin verilmesi,</a:t>
            </a:r>
            <a:r>
              <a:rPr kumimoji="0" lang="tr-TR" sz="2400" b="0" i="0" u="none" strike="noStrike" kern="1200" cap="none" spc="0" normalizeH="0" noProof="0" dirty="0">
                <a:ln>
                  <a:noFill/>
                </a:ln>
                <a:solidFill>
                  <a:srgbClr val="FFFF00"/>
                </a:solidFill>
                <a:effectLst/>
                <a:uLnTx/>
                <a:uFillTx/>
                <a:latin typeface="+mn-lt"/>
                <a:ea typeface="+mn-ea"/>
                <a:cs typeface="+mn-cs"/>
              </a:rPr>
              <a:t> </a:t>
            </a:r>
            <a:r>
              <a:rPr kumimoji="0" lang="tr-TR" sz="2400" b="0" i="0" u="none" strike="noStrike" kern="1200" cap="none" spc="0" normalizeH="0" baseline="0" noProof="0" dirty="0">
                <a:ln>
                  <a:noFill/>
                </a:ln>
                <a:solidFill>
                  <a:srgbClr val="FFFF00"/>
                </a:solidFill>
                <a:effectLst/>
                <a:uLnTx/>
                <a:uFillTx/>
                <a:latin typeface="+mn-lt"/>
                <a:ea typeface="+mn-ea"/>
                <a:cs typeface="+mn-cs"/>
              </a:rPr>
              <a:t>Denetlenmesi</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400" b="0" i="0" u="none" strike="noStrike" kern="1200" cap="none" spc="0" normalizeH="0" baseline="0" noProof="0" dirty="0">
              <a:ln>
                <a:noFill/>
              </a:ln>
              <a:solidFill>
                <a:srgbClr val="FFFF00"/>
              </a:solidFill>
              <a:effectLst/>
              <a:uLnTx/>
              <a:uFillTx/>
              <a:latin typeface="+mn-lt"/>
              <a:ea typeface="+mn-ea"/>
              <a:cs typeface="+mn-cs"/>
            </a:endParaRPr>
          </a:p>
        </p:txBody>
      </p:sp>
      <p:sp>
        <p:nvSpPr>
          <p:cNvPr id="3" name="Content Placeholder 1"/>
          <p:cNvSpPr txBox="1">
            <a:spLocks/>
          </p:cNvSpPr>
          <p:nvPr/>
        </p:nvSpPr>
        <p:spPr>
          <a:xfrm>
            <a:off x="0" y="714356"/>
            <a:ext cx="9144000" cy="576064"/>
          </a:xfrm>
          <a:prstGeom prst="rect">
            <a:avLst/>
          </a:prstGeom>
          <a:noFill/>
        </p:spPr>
        <p:txBody>
          <a:bodyPr vert="horz">
            <a:normAutofit fontScale="925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tr-TR" sz="2700" b="0" i="0" u="none" strike="noStrike" kern="1200" cap="none" spc="0" normalizeH="0" baseline="0" noProof="0" dirty="0">
                <a:ln>
                  <a:noFill/>
                </a:ln>
                <a:solidFill>
                  <a:srgbClr val="00B0F0"/>
                </a:solidFill>
                <a:effectLst/>
                <a:uLnTx/>
                <a:uFillTx/>
                <a:latin typeface="+mn-lt"/>
                <a:ea typeface="+mn-ea"/>
                <a:cs typeface="+mn-cs"/>
              </a:rPr>
              <a:t>Tıp, Veterinerlik, Ziraat, Gıda, İlaç, Taşıt, Hizmet sektörleri ve diğerleri</a:t>
            </a:r>
            <a:endParaRPr kumimoji="0" lang="tr-TR" sz="2100" b="0" i="0" u="none" strike="noStrike" kern="1200" cap="none" spc="0" normalizeH="0" baseline="0" noProof="0" dirty="0">
              <a:ln>
                <a:noFill/>
              </a:ln>
              <a:solidFill>
                <a:srgbClr val="00B0F0"/>
              </a:solidFill>
              <a:effectLst/>
              <a:uLnTx/>
              <a:uFillTx/>
              <a:latin typeface="+mn-lt"/>
              <a:ea typeface="+mn-ea"/>
              <a:cs typeface="+mn-cs"/>
            </a:endParaRPr>
          </a:p>
        </p:txBody>
      </p:sp>
      <p:sp>
        <p:nvSpPr>
          <p:cNvPr id="8" name="Title 2"/>
          <p:cNvSpPr txBox="1">
            <a:spLocks/>
          </p:cNvSpPr>
          <p:nvPr/>
        </p:nvSpPr>
        <p:spPr>
          <a:xfrm>
            <a:off x="467544" y="142852"/>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a:ln>
                  <a:noFill/>
                </a:ln>
                <a:solidFill>
                  <a:srgbClr val="00B0F0"/>
                </a:solidFill>
                <a:effectLst/>
                <a:uLnTx/>
                <a:uFillTx/>
                <a:latin typeface="+mj-lt"/>
                <a:ea typeface="+mj-ea"/>
                <a:cs typeface="+mj-cs"/>
              </a:rPr>
              <a:t>Genetik ve Biyomühendislik – Ne yapar</a:t>
            </a:r>
          </a:p>
        </p:txBody>
      </p:sp>
      <p:sp>
        <p:nvSpPr>
          <p:cNvPr id="6" name="Rectangle 5"/>
          <p:cNvSpPr/>
          <p:nvPr/>
        </p:nvSpPr>
        <p:spPr>
          <a:xfrm>
            <a:off x="-428660" y="3357562"/>
            <a:ext cx="5143504" cy="2564805"/>
          </a:xfrm>
          <a:prstGeom prst="rect">
            <a:avLst/>
          </a:prstGeom>
        </p:spPr>
        <p:txBody>
          <a:bodyPr wrap="square">
            <a:spAutoFit/>
          </a:bodyPr>
          <a:lstStyle/>
          <a:p>
            <a:pPr marL="822960" lvl="1" indent="-256032">
              <a:spcBef>
                <a:spcPts val="400"/>
              </a:spcBef>
              <a:buClr>
                <a:schemeClr val="accent1"/>
              </a:buClr>
              <a:buSzPct val="68000"/>
              <a:buFont typeface="Wingdings 3"/>
              <a:buChar char=""/>
            </a:pPr>
            <a:r>
              <a:rPr lang="tr-TR" sz="2400" dirty="0">
                <a:solidFill>
                  <a:srgbClr val="FFFF00"/>
                </a:solidFill>
              </a:rPr>
              <a:t>İlaçların</a:t>
            </a:r>
          </a:p>
          <a:p>
            <a:pPr marL="1080000" lvl="2" indent="-256032">
              <a:spcBef>
                <a:spcPts val="400"/>
              </a:spcBef>
              <a:buClr>
                <a:schemeClr val="accent1"/>
              </a:buClr>
              <a:buSzPct val="68000"/>
              <a:buFont typeface="Wingdings 3"/>
              <a:buChar char=""/>
            </a:pPr>
            <a:r>
              <a:rPr lang="tr-TR" sz="2400" dirty="0">
                <a:solidFill>
                  <a:srgbClr val="FFFF00"/>
                </a:solidFill>
              </a:rPr>
              <a:t>Dizaynı</a:t>
            </a:r>
          </a:p>
          <a:p>
            <a:pPr marL="1080000" lvl="2" indent="-256032">
              <a:spcBef>
                <a:spcPts val="400"/>
              </a:spcBef>
              <a:buClr>
                <a:schemeClr val="accent1"/>
              </a:buClr>
              <a:buSzPct val="68000"/>
              <a:buFont typeface="Wingdings 3"/>
              <a:buChar char=""/>
            </a:pPr>
            <a:r>
              <a:rPr lang="tr-TR" sz="2400" dirty="0">
                <a:solidFill>
                  <a:srgbClr val="FFFF00"/>
                </a:solidFill>
              </a:rPr>
              <a:t>Üretilmesi vb</a:t>
            </a:r>
          </a:p>
          <a:p>
            <a:pPr marL="1080000" lvl="2" indent="-256032">
              <a:spcBef>
                <a:spcPts val="400"/>
              </a:spcBef>
              <a:buClr>
                <a:schemeClr val="accent1"/>
              </a:buClr>
              <a:buSzPct val="68000"/>
              <a:buFont typeface="Wingdings 3"/>
              <a:buChar char=""/>
            </a:pPr>
            <a:r>
              <a:rPr lang="tr-TR" sz="2400" dirty="0">
                <a:solidFill>
                  <a:srgbClr val="FFFF00"/>
                </a:solidFill>
              </a:rPr>
              <a:t>Aşı üretimi</a:t>
            </a:r>
          </a:p>
          <a:p>
            <a:pPr marL="1080000" lvl="2" indent="-256032">
              <a:spcBef>
                <a:spcPts val="400"/>
              </a:spcBef>
              <a:buClr>
                <a:schemeClr val="accent1"/>
              </a:buClr>
              <a:buSzPct val="68000"/>
              <a:buFont typeface="Wingdings 3"/>
              <a:buChar char=""/>
            </a:pPr>
            <a:r>
              <a:rPr lang="tr-TR" sz="2400" dirty="0">
                <a:solidFill>
                  <a:srgbClr val="FFFF00"/>
                </a:solidFill>
              </a:rPr>
              <a:t>Antikor üretimi</a:t>
            </a:r>
          </a:p>
          <a:p>
            <a:pPr marL="1080000" lvl="2" indent="-256032">
              <a:spcBef>
                <a:spcPts val="400"/>
              </a:spcBef>
              <a:buClr>
                <a:schemeClr val="accent1"/>
              </a:buClr>
              <a:buSzPct val="68000"/>
              <a:buFont typeface="Wingdings 3"/>
              <a:buChar char=""/>
            </a:pPr>
            <a:r>
              <a:rPr lang="tr-TR" sz="2400" dirty="0">
                <a:solidFill>
                  <a:srgbClr val="FFFF00"/>
                </a:solidFill>
              </a:rPr>
              <a:t>Hedefe spesifik enzim üretimi</a:t>
            </a:r>
          </a:p>
        </p:txBody>
      </p:sp>
      <p:sp>
        <p:nvSpPr>
          <p:cNvPr id="7" name="Rectangle 6"/>
          <p:cNvSpPr/>
          <p:nvPr/>
        </p:nvSpPr>
        <p:spPr>
          <a:xfrm>
            <a:off x="3643274" y="2661980"/>
            <a:ext cx="5500726" cy="4196020"/>
          </a:xfrm>
          <a:prstGeom prst="rect">
            <a:avLst/>
          </a:prstGeom>
        </p:spPr>
        <p:txBody>
          <a:bodyPr wrap="square">
            <a:spAutoFit/>
          </a:bodyPr>
          <a:lstStyle/>
          <a:p>
            <a:pPr marL="365760" lvl="0" indent="-256032">
              <a:spcBef>
                <a:spcPts val="400"/>
              </a:spcBef>
              <a:buClr>
                <a:schemeClr val="accent1"/>
              </a:buClr>
              <a:buSzPct val="68000"/>
              <a:buFont typeface="Wingdings 3"/>
              <a:buChar char=""/>
            </a:pPr>
            <a:r>
              <a:rPr lang="tr-TR" sz="2400" dirty="0">
                <a:solidFill>
                  <a:srgbClr val="FFFF00"/>
                </a:solidFill>
              </a:rPr>
              <a:t>Gıda </a:t>
            </a:r>
          </a:p>
          <a:p>
            <a:pPr marL="822960" lvl="1" indent="-256032">
              <a:spcBef>
                <a:spcPts val="400"/>
              </a:spcBef>
              <a:buClr>
                <a:schemeClr val="accent1"/>
              </a:buClr>
              <a:buSzPct val="68000"/>
              <a:buFont typeface="Wingdings 3"/>
              <a:buChar char=""/>
            </a:pPr>
            <a:r>
              <a:rPr lang="tr-TR" sz="2400" dirty="0">
                <a:solidFill>
                  <a:srgbClr val="FFFF00"/>
                </a:solidFill>
              </a:rPr>
              <a:t>İçin yüksek teknoloji ürünü üretim</a:t>
            </a:r>
          </a:p>
          <a:p>
            <a:pPr marL="822960" lvl="1" indent="-256032">
              <a:spcBef>
                <a:spcPts val="400"/>
              </a:spcBef>
              <a:buClr>
                <a:schemeClr val="accent1"/>
              </a:buClr>
              <a:buSzPct val="68000"/>
              <a:buFont typeface="Wingdings 3"/>
              <a:buChar char=""/>
            </a:pPr>
            <a:r>
              <a:rPr lang="tr-TR" sz="2400" dirty="0">
                <a:solidFill>
                  <a:srgbClr val="FFFF00"/>
                </a:solidFill>
              </a:rPr>
              <a:t>Gıda tahlillerinde kullanılan kit ve cihazların</a:t>
            </a:r>
          </a:p>
          <a:p>
            <a:pPr marL="1280160" lvl="2" indent="-256032">
              <a:spcBef>
                <a:spcPts val="400"/>
              </a:spcBef>
              <a:buClr>
                <a:schemeClr val="accent1"/>
              </a:buClr>
              <a:buSzPct val="68000"/>
              <a:buFont typeface="Wingdings 3"/>
              <a:buChar char=""/>
            </a:pPr>
            <a:r>
              <a:rPr lang="tr-TR" sz="2400" dirty="0">
                <a:solidFill>
                  <a:srgbClr val="FFFF00"/>
                </a:solidFill>
              </a:rPr>
              <a:t>Geliştirilmesi</a:t>
            </a:r>
          </a:p>
          <a:p>
            <a:pPr marL="1280160" lvl="2" indent="-256032">
              <a:spcBef>
                <a:spcPts val="400"/>
              </a:spcBef>
              <a:buClr>
                <a:schemeClr val="accent1"/>
              </a:buClr>
              <a:buSzPct val="68000"/>
              <a:buFont typeface="Wingdings 3"/>
              <a:buChar char=""/>
            </a:pPr>
            <a:r>
              <a:rPr lang="tr-TR" sz="2400" dirty="0">
                <a:solidFill>
                  <a:srgbClr val="FFFF00"/>
                </a:solidFill>
              </a:rPr>
              <a:t>Üretimi</a:t>
            </a:r>
          </a:p>
          <a:p>
            <a:pPr marL="1280160" lvl="2" indent="-256032">
              <a:spcBef>
                <a:spcPts val="400"/>
              </a:spcBef>
              <a:buClr>
                <a:schemeClr val="accent1"/>
              </a:buClr>
              <a:buSzPct val="68000"/>
              <a:buFont typeface="Wingdings 3"/>
              <a:buChar char=""/>
            </a:pPr>
            <a:r>
              <a:rPr lang="tr-TR" sz="2400" dirty="0">
                <a:solidFill>
                  <a:srgbClr val="FFFF00"/>
                </a:solidFill>
              </a:rPr>
              <a:t>Tanıtımı</a:t>
            </a:r>
          </a:p>
          <a:p>
            <a:pPr marL="1280160" lvl="2" indent="-256032">
              <a:spcBef>
                <a:spcPts val="400"/>
              </a:spcBef>
              <a:buClr>
                <a:schemeClr val="accent1"/>
              </a:buClr>
              <a:buSzPct val="68000"/>
              <a:buFont typeface="Wingdings 3"/>
              <a:buChar char=""/>
            </a:pPr>
            <a:r>
              <a:rPr lang="tr-TR" sz="2400" dirty="0">
                <a:solidFill>
                  <a:srgbClr val="FFFF00"/>
                </a:solidFill>
              </a:rPr>
              <a:t>Eğitimi</a:t>
            </a:r>
          </a:p>
          <a:p>
            <a:pPr marL="1280160" lvl="2" indent="-256032">
              <a:spcBef>
                <a:spcPts val="400"/>
              </a:spcBef>
              <a:buClr>
                <a:schemeClr val="accent1"/>
              </a:buClr>
              <a:buSzPct val="68000"/>
              <a:buFont typeface="Wingdings 3"/>
              <a:buChar char=""/>
            </a:pPr>
            <a:r>
              <a:rPr lang="tr-TR" sz="2400" dirty="0">
                <a:solidFill>
                  <a:srgbClr val="FFFF00"/>
                </a:solidFill>
              </a:rPr>
              <a:t>Pazarlanması</a:t>
            </a:r>
          </a:p>
          <a:p>
            <a:pPr marL="1280160" lvl="2" indent="-256032">
              <a:spcBef>
                <a:spcPts val="400"/>
              </a:spcBef>
              <a:buClr>
                <a:schemeClr val="accent1"/>
              </a:buClr>
              <a:buSzPct val="68000"/>
              <a:buFont typeface="Wingdings 3"/>
              <a:buChar char=""/>
            </a:pPr>
            <a:r>
              <a:rPr lang="tr-TR" sz="2400" dirty="0">
                <a:solidFill>
                  <a:srgbClr val="FFFF00"/>
                </a:solidFill>
              </a:rPr>
              <a:t>Denetimi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302921"/>
          </a:xfrm>
          <a:prstGeom prst="rect">
            <a:avLst/>
          </a:prstGeom>
        </p:spPr>
        <p:txBody>
          <a:bodyPr wrap="square">
            <a:spAutoFit/>
          </a:bodyPr>
          <a:lstStyle/>
          <a:p>
            <a:pPr marL="1080000" lvl="2" indent="-256032">
              <a:spcBef>
                <a:spcPts val="400"/>
              </a:spcBef>
              <a:buClr>
                <a:schemeClr val="accent1"/>
              </a:buClr>
              <a:buSzPct val="68000"/>
              <a:buFont typeface="Wingdings 3"/>
              <a:buChar char=""/>
            </a:pPr>
            <a:r>
              <a:rPr lang="tr-TR" sz="2400" dirty="0">
                <a:solidFill>
                  <a:srgbClr val="00B0F0"/>
                </a:solidFill>
              </a:rPr>
              <a:t>Biyomedikal</a:t>
            </a:r>
            <a:endParaRPr lang="tr-TR" sz="2400" dirty="0">
              <a:solidFill>
                <a:srgbClr val="FFFF00"/>
              </a:solidFill>
            </a:endParaRPr>
          </a:p>
          <a:p>
            <a:pPr marL="1537200" lvl="3" indent="-256032">
              <a:spcBef>
                <a:spcPts val="400"/>
              </a:spcBef>
              <a:buClr>
                <a:schemeClr val="accent1"/>
              </a:buClr>
              <a:buSzPct val="68000"/>
              <a:buFont typeface="Wingdings 3"/>
              <a:buChar char=""/>
            </a:pPr>
            <a:r>
              <a:rPr lang="tr-TR" sz="2400" dirty="0">
                <a:solidFill>
                  <a:srgbClr val="FFFF00"/>
                </a:solidFill>
              </a:rPr>
              <a:t>cihazların üretimi, geliştirilmesi, bakımı</a:t>
            </a:r>
          </a:p>
          <a:p>
            <a:pPr marL="1080000" lvl="2" indent="-256032">
              <a:spcBef>
                <a:spcPts val="400"/>
              </a:spcBef>
              <a:buClr>
                <a:schemeClr val="accent1"/>
              </a:buClr>
              <a:buSzPct val="68000"/>
              <a:buFont typeface="Wingdings 3"/>
              <a:buChar char=""/>
            </a:pPr>
            <a:r>
              <a:rPr lang="tr-TR" sz="2400" dirty="0">
                <a:solidFill>
                  <a:srgbClr val="FFFF00"/>
                </a:solidFill>
              </a:rPr>
              <a:t>Tıbbi alet ve malzemelerin tasarımı, üretimi ve geliştirilmesi</a:t>
            </a:r>
          </a:p>
        </p:txBody>
      </p:sp>
      <p:pic>
        <p:nvPicPr>
          <p:cNvPr id="3" name="Picture 2" descr="http://t3.gstatic.com/images?q=tbn:ANd9GcQP_KrCgGNhqw9hRrQE_EqlnnIWYKVLBYshff6hmLHU8AeCH5U"/>
          <p:cNvPicPr>
            <a:picLocks noChangeAspect="1" noChangeArrowheads="1"/>
          </p:cNvPicPr>
          <p:nvPr/>
        </p:nvPicPr>
        <p:blipFill>
          <a:blip r:embed="rId2" cstate="print"/>
          <a:srcRect/>
          <a:stretch>
            <a:fillRect/>
          </a:stretch>
        </p:blipFill>
        <p:spPr bwMode="auto">
          <a:xfrm>
            <a:off x="6786578" y="2571744"/>
            <a:ext cx="2286016" cy="2286016"/>
          </a:xfrm>
          <a:prstGeom prst="rect">
            <a:avLst/>
          </a:prstGeom>
          <a:noFill/>
        </p:spPr>
      </p:pic>
      <p:pic>
        <p:nvPicPr>
          <p:cNvPr id="4" name="Picture 4" descr="http://t1.gstatic.com/images?q=tbn:ANd9GcQufMBoZa2nBziEcHZt8WNs0TUeq6wz6Y8bgiXKk9Wl-gY4aaRPLA"/>
          <p:cNvPicPr>
            <a:picLocks noChangeAspect="1" noChangeArrowheads="1"/>
          </p:cNvPicPr>
          <p:nvPr/>
        </p:nvPicPr>
        <p:blipFill>
          <a:blip r:embed="rId3" cstate="print"/>
          <a:srcRect/>
          <a:stretch>
            <a:fillRect/>
          </a:stretch>
        </p:blipFill>
        <p:spPr bwMode="auto">
          <a:xfrm>
            <a:off x="2789185" y="2643182"/>
            <a:ext cx="3925955" cy="3528392"/>
          </a:xfrm>
          <a:prstGeom prst="rect">
            <a:avLst/>
          </a:prstGeom>
          <a:noFill/>
        </p:spPr>
      </p:pic>
      <p:pic>
        <p:nvPicPr>
          <p:cNvPr id="5" name="Picture 5" descr="Image Preview"/>
          <p:cNvPicPr>
            <a:picLocks noChangeAspect="1" noChangeArrowheads="1"/>
          </p:cNvPicPr>
          <p:nvPr/>
        </p:nvPicPr>
        <p:blipFill>
          <a:blip r:embed="rId4" cstate="print"/>
          <a:stretch>
            <a:fillRect/>
          </a:stretch>
        </p:blipFill>
        <p:spPr>
          <a:xfrm>
            <a:off x="170342" y="2643182"/>
            <a:ext cx="2472832" cy="2192889"/>
          </a:xfrm>
          <a:prstGeom prst="rect">
            <a:avLst/>
          </a:prstGeom>
          <a:noFill/>
          <a:ln/>
        </p:spPr>
      </p:pic>
      <p:sp>
        <p:nvSpPr>
          <p:cNvPr id="6" name="Rectangle 5"/>
          <p:cNvSpPr/>
          <p:nvPr/>
        </p:nvSpPr>
        <p:spPr>
          <a:xfrm>
            <a:off x="323528" y="1500174"/>
            <a:ext cx="8820472" cy="830997"/>
          </a:xfrm>
          <a:prstGeom prst="rect">
            <a:avLst/>
          </a:prstGeom>
        </p:spPr>
        <p:txBody>
          <a:bodyPr wrap="square">
            <a:spAutoFit/>
          </a:bodyPr>
          <a:lstStyle/>
          <a:p>
            <a:r>
              <a:rPr lang="tr-TR" sz="2400" dirty="0">
                <a:solidFill>
                  <a:srgbClr val="00B0F0"/>
                </a:solidFill>
              </a:rPr>
              <a:t>Biyoişaret  ve görüntü işleme</a:t>
            </a:r>
            <a:r>
              <a:rPr lang="tr-TR" sz="2400" dirty="0">
                <a:solidFill>
                  <a:srgbClr val="FFFF00"/>
                </a:solidFill>
              </a:rPr>
              <a:t> </a:t>
            </a:r>
          </a:p>
          <a:p>
            <a:pPr lvl="1">
              <a:buFont typeface="Wingdings" pitchFamily="2" charset="2"/>
              <a:buChar char="Ø"/>
            </a:pPr>
            <a:r>
              <a:rPr lang="tr-TR" sz="2400" dirty="0">
                <a:solidFill>
                  <a:srgbClr val="FFFF00"/>
                </a:solidFill>
              </a:rPr>
              <a:t>EEG, EKG, Solunum sesleri, MR, fMRI, beyin haritalama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40" y="428604"/>
            <a:ext cx="8215338" cy="2831544"/>
          </a:xfrm>
          <a:prstGeom prst="rect">
            <a:avLst/>
          </a:prstGeom>
        </p:spPr>
        <p:txBody>
          <a:bodyPr wrap="square">
            <a:spAutoFit/>
          </a:bodyPr>
          <a:lstStyle/>
          <a:p>
            <a:pPr marL="1080000" lvl="2" indent="-256032">
              <a:spcBef>
                <a:spcPts val="400"/>
              </a:spcBef>
              <a:buClr>
                <a:schemeClr val="accent1"/>
              </a:buClr>
              <a:buSzPct val="68000"/>
              <a:buFont typeface="Wingdings 3"/>
              <a:buChar char=""/>
            </a:pPr>
            <a:r>
              <a:rPr lang="tr-TR" sz="2400" dirty="0">
                <a:solidFill>
                  <a:srgbClr val="00B0F0"/>
                </a:solidFill>
              </a:rPr>
              <a:t>Biyomekanik</a:t>
            </a:r>
          </a:p>
          <a:p>
            <a:pPr marL="1537200" lvl="3" indent="-256032">
              <a:spcBef>
                <a:spcPts val="400"/>
              </a:spcBef>
              <a:buClr>
                <a:schemeClr val="accent1"/>
              </a:buClr>
              <a:buSzPct val="68000"/>
              <a:buFont typeface="Wingdings 3"/>
              <a:buChar char=""/>
            </a:pPr>
            <a:r>
              <a:rPr lang="tr-TR" sz="2400" dirty="0">
                <a:solidFill>
                  <a:srgbClr val="FFFF00"/>
                </a:solidFill>
              </a:rPr>
              <a:t>İmplant, protez, cerrahi robotik sistemlerin üretimi, geliştirilmesi, Araç çarpışma testleri</a:t>
            </a:r>
          </a:p>
          <a:p>
            <a:pPr marL="1537200" lvl="3" indent="-256032">
              <a:spcBef>
                <a:spcPts val="400"/>
              </a:spcBef>
              <a:buClr>
                <a:schemeClr val="accent1"/>
              </a:buClr>
              <a:buSzPct val="68000"/>
              <a:buFont typeface="Wingdings 3"/>
              <a:buChar char=""/>
            </a:pPr>
            <a:r>
              <a:rPr lang="tr-TR" sz="2400" dirty="0">
                <a:solidFill>
                  <a:srgbClr val="FFFF00"/>
                </a:solidFill>
              </a:rPr>
              <a:t>Tıbbi alet ve malzemelerin tasarımı, üretimi ve geliştirilmesi</a:t>
            </a:r>
          </a:p>
          <a:p>
            <a:pPr marL="1537200" lvl="3" indent="-256032">
              <a:spcBef>
                <a:spcPts val="400"/>
              </a:spcBef>
              <a:buClr>
                <a:schemeClr val="accent1"/>
              </a:buClr>
              <a:buSzPct val="68000"/>
              <a:buFont typeface="Wingdings 3"/>
              <a:buChar char=""/>
            </a:pPr>
            <a:r>
              <a:rPr lang="tr-TR" sz="2400" dirty="0">
                <a:solidFill>
                  <a:srgbClr val="FFFF00"/>
                </a:solidFill>
              </a:rPr>
              <a:t>Protein tasarımı, motor, yük taşıyıcı, bilgi verici veya yapı taşı proteinlerin  tasarımı, üretilmesi</a:t>
            </a:r>
          </a:p>
        </p:txBody>
      </p:sp>
      <p:pic>
        <p:nvPicPr>
          <p:cNvPr id="8" name="Picture 2" descr="http://teeth-treatment.real-xpert.com/wp-content/uploads/2010/02/fixed-bridge2.jpg"/>
          <p:cNvPicPr>
            <a:picLocks noChangeAspect="1" noChangeArrowheads="1"/>
          </p:cNvPicPr>
          <p:nvPr/>
        </p:nvPicPr>
        <p:blipFill>
          <a:blip r:embed="rId2" cstate="print"/>
          <a:srcRect/>
          <a:stretch>
            <a:fillRect/>
          </a:stretch>
        </p:blipFill>
        <p:spPr bwMode="auto">
          <a:xfrm>
            <a:off x="6717528" y="0"/>
            <a:ext cx="2426472" cy="1834650"/>
          </a:xfrm>
          <a:prstGeom prst="rect">
            <a:avLst/>
          </a:prstGeom>
          <a:noFill/>
        </p:spPr>
      </p:pic>
      <p:sp>
        <p:nvSpPr>
          <p:cNvPr id="5" name="Text Box 26"/>
          <p:cNvSpPr txBox="1">
            <a:spLocks noChangeArrowheads="1"/>
          </p:cNvSpPr>
          <p:nvPr/>
        </p:nvSpPr>
        <p:spPr bwMode="auto">
          <a:xfrm>
            <a:off x="928662" y="4643446"/>
            <a:ext cx="4572000" cy="746038"/>
          </a:xfrm>
          <a:prstGeom prst="rect">
            <a:avLst/>
          </a:prstGeom>
          <a:noFill/>
          <a:ln w="9525">
            <a:noFill/>
            <a:miter lim="800000"/>
            <a:headEnd/>
            <a:tailEnd/>
          </a:ln>
          <a:effectLst/>
        </p:spPr>
        <p:txBody>
          <a:bodyPr wrap="square">
            <a:spAutoFit/>
          </a:bodyPr>
          <a:lstStyle/>
          <a:p>
            <a:pPr algn="just">
              <a:lnSpc>
                <a:spcPct val="60000"/>
              </a:lnSpc>
              <a:spcBef>
                <a:spcPct val="50000"/>
              </a:spcBef>
            </a:pPr>
            <a:r>
              <a:rPr lang="tr-TR" sz="2400" dirty="0">
                <a:solidFill>
                  <a:srgbClr val="00B0F0"/>
                </a:solidFill>
              </a:rPr>
              <a:t>Biyomalzeme</a:t>
            </a:r>
            <a:r>
              <a:rPr lang="tr-TR" sz="2400" dirty="0"/>
              <a:t>: </a:t>
            </a:r>
            <a:endParaRPr lang="tr-TR" sz="2400" dirty="0">
              <a:solidFill>
                <a:srgbClr val="00B0F0"/>
              </a:solidFill>
            </a:endParaRPr>
          </a:p>
          <a:p>
            <a:pPr lvl="1" algn="just">
              <a:lnSpc>
                <a:spcPct val="60000"/>
              </a:lnSpc>
              <a:spcBef>
                <a:spcPct val="50000"/>
              </a:spcBef>
              <a:buFont typeface="Wingdings" pitchFamily="2" charset="2"/>
              <a:buChar char="Ø"/>
            </a:pPr>
            <a:r>
              <a:rPr lang="tr-TR" sz="2400" dirty="0" err="1">
                <a:solidFill>
                  <a:srgbClr val="FFFF00"/>
                </a:solidFill>
              </a:rPr>
              <a:t>implant</a:t>
            </a:r>
            <a:r>
              <a:rPr lang="tr-TR" sz="2400" dirty="0">
                <a:solidFill>
                  <a:srgbClr val="FFFF00"/>
                </a:solidFill>
              </a:rPr>
              <a:t> yapılabilir kalp pilleri</a:t>
            </a:r>
            <a:endParaRPr lang="en-US" sz="2400" dirty="0">
              <a:solidFill>
                <a:srgbClr val="FFFF00"/>
              </a:solidFill>
            </a:endParaRPr>
          </a:p>
        </p:txBody>
      </p:sp>
      <p:pic>
        <p:nvPicPr>
          <p:cNvPr id="6" name="Picture 4" descr="Artificial Heart Valve"/>
          <p:cNvPicPr>
            <a:picLocks noChangeAspect="1" noChangeArrowheads="1"/>
          </p:cNvPicPr>
          <p:nvPr/>
        </p:nvPicPr>
        <p:blipFill>
          <a:blip r:embed="rId3" cstate="print"/>
          <a:stretch>
            <a:fillRect/>
          </a:stretch>
        </p:blipFill>
        <p:spPr>
          <a:xfrm>
            <a:off x="6147056" y="2832255"/>
            <a:ext cx="2961448" cy="3909113"/>
          </a:xfrm>
          <a:prstGeom prst="rect">
            <a:avLst/>
          </a:prstGeo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1071538" y="357166"/>
            <a:ext cx="8072462" cy="5143512"/>
          </a:xfrm>
          <a:prstGeom prst="rect">
            <a:avLst/>
          </a:prstGeom>
        </p:spPr>
        <p:txBody>
          <a:bodyPr/>
          <a:lstStyle/>
          <a:p>
            <a:r>
              <a:rPr kumimoji="0" lang="tr-TR" sz="2400" b="0" i="0" u="none" strike="noStrike" kern="1200" cap="none" spc="0" normalizeH="0" baseline="0" noProof="0" dirty="0">
                <a:ln>
                  <a:noFill/>
                </a:ln>
                <a:solidFill>
                  <a:srgbClr val="00B0F0"/>
                </a:solidFill>
                <a:effectLst/>
                <a:uLnTx/>
                <a:uFillTx/>
                <a:latin typeface="+mn-lt"/>
                <a:ea typeface="+mn-ea"/>
                <a:cs typeface="+mn-cs"/>
              </a:rPr>
              <a:t>Sinir Mühendisliği:  </a:t>
            </a:r>
          </a:p>
          <a:p>
            <a:r>
              <a:rPr kumimoji="0" lang="tr-TR" sz="2400" b="0" i="0" u="none" strike="noStrike" kern="1200" cap="none" spc="0" normalizeH="0" baseline="0" noProof="0" dirty="0">
                <a:ln>
                  <a:noFill/>
                </a:ln>
                <a:solidFill>
                  <a:srgbClr val="FFFF00"/>
                </a:solidFill>
                <a:effectLst/>
                <a:uLnTx/>
                <a:uFillTx/>
                <a:latin typeface="+mn-lt"/>
                <a:ea typeface="+mn-ea"/>
                <a:cs typeface="+mn-cs"/>
              </a:rPr>
              <a:t>Sinir</a:t>
            </a:r>
            <a:r>
              <a:rPr kumimoji="0" lang="tr-TR" sz="2400" b="0" i="0" u="none" strike="noStrike" kern="1200" cap="none" spc="0" normalizeH="0" noProof="0" dirty="0">
                <a:ln>
                  <a:noFill/>
                </a:ln>
                <a:solidFill>
                  <a:srgbClr val="FFFF00"/>
                </a:solidFill>
                <a:effectLst/>
                <a:uLnTx/>
                <a:uFillTx/>
                <a:latin typeface="+mn-lt"/>
                <a:ea typeface="+mn-ea"/>
                <a:cs typeface="+mn-cs"/>
              </a:rPr>
              <a:t> sistemini anlamak ve kontrol etmek için modelleme ve analiz</a:t>
            </a:r>
            <a:endParaRPr lang="tr-TR" sz="2400" dirty="0">
              <a:solidFill>
                <a:srgbClr val="FFFF00"/>
              </a:solidFill>
            </a:endParaRPr>
          </a:p>
          <a:p>
            <a:endParaRPr lang="tr-TR" sz="2400" dirty="0">
              <a:solidFill>
                <a:srgbClr val="FFFF00"/>
              </a:solidFill>
            </a:endParaRPr>
          </a:p>
          <a:p>
            <a:r>
              <a:rPr lang="tr-TR" sz="2400" dirty="0">
                <a:solidFill>
                  <a:srgbClr val="00B0F0"/>
                </a:solidFill>
              </a:rPr>
              <a:t>Sinir bilim ve mikrofabrikasyon</a:t>
            </a:r>
            <a:r>
              <a:rPr lang="tr-TR" sz="2400" dirty="0">
                <a:solidFill>
                  <a:srgbClr val="FFFF00"/>
                </a:solidFill>
              </a:rPr>
              <a:t>:  sinir protezleri, biyonsensörler</a:t>
            </a:r>
            <a:endParaRPr kumimoji="0" lang="en-US" sz="2400" b="0" i="0" u="none" strike="noStrike" kern="1200" cap="none" spc="0" normalizeH="0" baseline="0" noProof="0" dirty="0">
              <a:ln>
                <a:noFill/>
              </a:ln>
              <a:solidFill>
                <a:srgbClr val="FFFF00"/>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Pct val="60000"/>
              <a:buFont typeface="Monotype Sorts" pitchFamily="2" charset="2"/>
              <a:buChar char="l"/>
              <a:tabLst/>
              <a:defRPr/>
            </a:pPr>
            <a:r>
              <a:rPr kumimoji="0" lang="tr-TR" sz="2400" b="0" i="0" u="none" strike="noStrike" kern="1200" cap="none" spc="0" normalizeH="0" baseline="0" noProof="0" dirty="0">
                <a:ln>
                  <a:noFill/>
                </a:ln>
                <a:solidFill>
                  <a:srgbClr val="FFFF00"/>
                </a:solidFill>
                <a:effectLst/>
                <a:uLnTx/>
                <a:uFillTx/>
                <a:latin typeface="+mn-lt"/>
                <a:ea typeface="+mn-ea"/>
                <a:cs typeface="+mn-cs"/>
              </a:rPr>
              <a:t>Yapay göz</a:t>
            </a:r>
            <a:r>
              <a:rPr kumimoji="0" lang="tr-TR" sz="2400" b="0" i="0" u="none" strike="noStrike" kern="1200" cap="none" spc="0" normalizeH="0" noProof="0" dirty="0">
                <a:ln>
                  <a:noFill/>
                </a:ln>
                <a:solidFill>
                  <a:srgbClr val="FFFF00"/>
                </a:solidFill>
                <a:effectLst/>
                <a:uLnTx/>
                <a:uFillTx/>
                <a:latin typeface="+mn-lt"/>
                <a:ea typeface="+mn-ea"/>
                <a:cs typeface="+mn-cs"/>
              </a:rPr>
              <a:t> </a:t>
            </a:r>
          </a:p>
          <a:p>
            <a:pPr marL="342900" marR="0" lvl="0" indent="-342900" algn="just" defTabSz="914400" rtl="0" eaLnBrk="1" fontAlgn="auto" latinLnBrk="0" hangingPunct="1">
              <a:lnSpc>
                <a:spcPct val="100000"/>
              </a:lnSpc>
              <a:spcBef>
                <a:spcPct val="20000"/>
              </a:spcBef>
              <a:spcAft>
                <a:spcPts val="0"/>
              </a:spcAft>
              <a:buClrTx/>
              <a:buSzPct val="60000"/>
              <a:tabLst/>
              <a:defRPr/>
            </a:pPr>
            <a:endParaRPr lang="tr-TR" sz="2400" baseline="0" dirty="0">
              <a:solidFill>
                <a:srgbClr val="FFFF00"/>
              </a:solidFill>
            </a:endParaRPr>
          </a:p>
        </p:txBody>
      </p:sp>
      <p:pic>
        <p:nvPicPr>
          <p:cNvPr id="5" name="Picture 2" descr="http://t2.gstatic.com/images?q=tbn:ANd9GcRC-rRhjd0Qdyh75-JvpYIFKcmf93QB8KFwiOBB_K8JR_vIIal-YQ"/>
          <p:cNvPicPr>
            <a:picLocks noChangeAspect="1" noChangeArrowheads="1"/>
          </p:cNvPicPr>
          <p:nvPr/>
        </p:nvPicPr>
        <p:blipFill>
          <a:blip r:embed="rId2" cstate="print"/>
          <a:srcRect/>
          <a:stretch>
            <a:fillRect/>
          </a:stretch>
        </p:blipFill>
        <p:spPr bwMode="auto">
          <a:xfrm>
            <a:off x="1619672" y="3717032"/>
            <a:ext cx="2357454" cy="2207434"/>
          </a:xfrm>
          <a:prstGeom prst="rect">
            <a:avLst/>
          </a:prstGeom>
          <a:noFill/>
        </p:spPr>
      </p:pic>
      <p:pic>
        <p:nvPicPr>
          <p:cNvPr id="6" name="Picture 8"/>
          <p:cNvPicPr>
            <a:picLocks noChangeAspect="1" noChangeArrowheads="1"/>
          </p:cNvPicPr>
          <p:nvPr/>
        </p:nvPicPr>
        <p:blipFill>
          <a:blip r:embed="rId3" cstate="print"/>
          <a:srcRect/>
          <a:stretch>
            <a:fillRect/>
          </a:stretch>
        </p:blipFill>
        <p:spPr bwMode="auto">
          <a:xfrm>
            <a:off x="5220072" y="3645024"/>
            <a:ext cx="2364653" cy="2008994"/>
          </a:xfrm>
          <a:prstGeom prst="rect">
            <a:avLst/>
          </a:prstGeom>
          <a:noFill/>
        </p:spPr>
      </p:pic>
      <p:sp>
        <p:nvSpPr>
          <p:cNvPr id="7" name="Rectangle 6"/>
          <p:cNvSpPr/>
          <p:nvPr/>
        </p:nvSpPr>
        <p:spPr>
          <a:xfrm>
            <a:off x="5652120" y="5877272"/>
            <a:ext cx="1512017" cy="271100"/>
          </a:xfrm>
          <a:prstGeom prst="rect">
            <a:avLst/>
          </a:prstGeom>
        </p:spPr>
        <p:txBody>
          <a:bodyPr wrap="none">
            <a:spAutoFit/>
          </a:bodyPr>
          <a:lstStyle/>
          <a:p>
            <a:pPr algn="ctr" eaLnBrk="0" hangingPunct="0">
              <a:lnSpc>
                <a:spcPct val="60000"/>
              </a:lnSpc>
              <a:spcBef>
                <a:spcPct val="50000"/>
              </a:spcBef>
            </a:pPr>
            <a:r>
              <a:rPr lang="tr-TR" b="1" dirty="0">
                <a:solidFill>
                  <a:srgbClr val="FFFF00"/>
                </a:solidFill>
                <a:latin typeface="Times New Roman" pitchFamily="18" charset="0"/>
              </a:rPr>
              <a:t>Yapay</a:t>
            </a:r>
            <a:r>
              <a:rPr lang="en-US" b="1" dirty="0">
                <a:solidFill>
                  <a:srgbClr val="FFFF00"/>
                </a:solidFill>
                <a:latin typeface="Times New Roman" pitchFamily="18" charset="0"/>
              </a:rPr>
              <a:t> Retina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790</TotalTime>
  <Words>1080</Words>
  <Application>Microsoft Office PowerPoint</Application>
  <PresentationFormat>Ekran Gösterisi (4:3)</PresentationFormat>
  <Paragraphs>277</Paragraphs>
  <Slides>29</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29</vt:i4>
      </vt:variant>
    </vt:vector>
  </HeadingPairs>
  <TitlesOfParts>
    <vt:vector size="37" baseType="lpstr">
      <vt:lpstr>Arial</vt:lpstr>
      <vt:lpstr>Calibri</vt:lpstr>
      <vt:lpstr>Monotype Sorts</vt:lpstr>
      <vt:lpstr>Times New Roman</vt:lpstr>
      <vt:lpstr>Trebuchet MS</vt:lpstr>
      <vt:lpstr>Wingdings</vt:lpstr>
      <vt:lpstr>Wingdings 3</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Genetik ve Biyomühendislik</vt:lpstr>
      <vt:lpstr>Genetik ve Biyomühendislik</vt:lpstr>
      <vt:lpstr>PowerPoint Sunusu</vt:lpstr>
      <vt:lpstr>PowerPoint Sunusu</vt:lpstr>
      <vt:lpstr>PowerPoint Sunusu</vt:lpstr>
      <vt:lpstr>PowerPoint Sunusu</vt:lpstr>
      <vt:lpstr>PowerPoint Sunusu</vt:lpstr>
      <vt:lpstr>PowerPoint Sunusu</vt:lpstr>
      <vt:lpstr>PowerPoint Sunusu</vt:lpstr>
      <vt:lpstr>Nerelerde staj yapılabilir? </vt:lpstr>
      <vt:lpstr>Yurtdışında staj olanakları</vt:lpstr>
      <vt:lpstr>ERASMUS Öğrenci Değişim Programı </vt:lpstr>
      <vt:lpstr>PowerPoint Sunusu</vt:lpstr>
    </vt:vector>
  </TitlesOfParts>
  <Company>Fatih Univesitesi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GENETİK VE BİYOMÜHENDİSLİK BÖLÜMÜ</dc:title>
  <dc:creator>hroz</dc:creator>
  <cp:keywords>genetik;biyomühendislik</cp:keywords>
  <cp:lastModifiedBy>mehmet genç</cp:lastModifiedBy>
  <cp:revision>91</cp:revision>
  <dcterms:created xsi:type="dcterms:W3CDTF">2008-03-13T13:22:37Z</dcterms:created>
  <dcterms:modified xsi:type="dcterms:W3CDTF">2018-07-31T07:29:04Z</dcterms:modified>
</cp:coreProperties>
</file>