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5765800" cy="8642350"/>
  <p:notesSz cx="5765800" cy="864235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275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2679128"/>
            <a:ext cx="4900930" cy="18148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4839716"/>
            <a:ext cx="4036060" cy="21605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759996" cy="86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41440" y="533400"/>
            <a:ext cx="4685155" cy="304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03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03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1987740"/>
            <a:ext cx="2508123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1987740"/>
            <a:ext cx="2508123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203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759996" cy="86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05091" y="4836426"/>
            <a:ext cx="4526280" cy="3173095"/>
          </a:xfrm>
          <a:custGeom>
            <a:avLst/>
            <a:gdLst/>
            <a:ahLst/>
            <a:cxnLst/>
            <a:rect l="l" t="t" r="r" b="b"/>
            <a:pathLst>
              <a:path w="4526280" h="3173095">
                <a:moveTo>
                  <a:pt x="0" y="0"/>
                </a:moveTo>
                <a:lnTo>
                  <a:pt x="4526280" y="0"/>
                </a:lnTo>
                <a:lnTo>
                  <a:pt x="4526280" y="3172968"/>
                </a:lnTo>
                <a:lnTo>
                  <a:pt x="0" y="3172968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87057" y="4819408"/>
            <a:ext cx="4385945" cy="3030855"/>
          </a:xfrm>
          <a:custGeom>
            <a:avLst/>
            <a:gdLst/>
            <a:ahLst/>
            <a:cxnLst/>
            <a:rect l="l" t="t" r="r" b="b"/>
            <a:pathLst>
              <a:path w="4385945" h="3030854">
                <a:moveTo>
                  <a:pt x="0" y="3030372"/>
                </a:moveTo>
                <a:lnTo>
                  <a:pt x="4385894" y="3030372"/>
                </a:lnTo>
                <a:lnTo>
                  <a:pt x="4385894" y="0"/>
                </a:lnTo>
                <a:lnTo>
                  <a:pt x="0" y="0"/>
                </a:lnTo>
                <a:lnTo>
                  <a:pt x="0" y="30303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68060" y="4900411"/>
            <a:ext cx="4223877" cy="2868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5759996" cy="8640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53896" y="3213989"/>
            <a:ext cx="4658006" cy="574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203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8290" y="1987740"/>
            <a:ext cx="5189220" cy="57039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8037385"/>
            <a:ext cx="1845056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8037385"/>
            <a:ext cx="132613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8037385"/>
            <a:ext cx="1326134" cy="4321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kuler.com/" TargetMode="External"/><Relationship Id="rId2" Type="http://schemas.openxmlformats.org/officeDocument/2006/relationships/hyperlink" Target="http://www.tccb.gov.tr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haber3.com/muzeyyen-senar,-ataturku-anlatti-" TargetMode="External"/><Relationship Id="rId5" Type="http://schemas.openxmlformats.org/officeDocument/2006/relationships/hyperlink" Target="http://tr.wikipedia.org/wiki/Safiye_Ayla" TargetMode="External"/><Relationship Id="rId4" Type="http://schemas.openxmlformats.org/officeDocument/2006/relationships/hyperlink" Target="http://www.aksiyon.com.tr/aksiyon/haber-9284-36-yanik-omer-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5038" y="8175125"/>
            <a:ext cx="2214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Özel Sayısı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2013 </a:t>
            </a:r>
            <a:r>
              <a:rPr sz="1200" spc="-375" baseline="6944" dirty="0">
                <a:solidFill>
                  <a:srgbClr val="231F20"/>
                </a:solidFill>
                <a:latin typeface="Trebuchet MS"/>
                <a:cs typeface="Trebuchet MS"/>
              </a:rPr>
              <a:t>|</a:t>
            </a:r>
            <a:r>
              <a:rPr sz="1200" spc="-67" baseline="69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Hukuk Gündemi</a:t>
            </a:r>
            <a:r>
              <a:rPr sz="900" spc="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133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5501" y="4368800"/>
            <a:ext cx="19323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mrünü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savaş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alanlarında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geçirmiş,</a:t>
            </a:r>
            <a:r>
              <a:rPr sz="900" spc="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büyük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85501" y="4521200"/>
            <a:ext cx="19310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meydan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muharebeleri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yönetmiş,</a:t>
            </a:r>
            <a:r>
              <a:rPr sz="900" spc="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dağıl-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9703" y="4221374"/>
            <a:ext cx="2317750" cy="705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450" spc="30" dirty="0">
                <a:solidFill>
                  <a:srgbClr val="231F20"/>
                </a:solidFill>
                <a:latin typeface="Trebuchet MS"/>
                <a:cs typeface="Trebuchet MS"/>
              </a:rPr>
              <a:t>Ö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makt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</a:t>
            </a:r>
            <a:r>
              <a:rPr sz="900" spc="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ola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900" spc="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bi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900" spc="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impara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to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r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lukta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n</a:t>
            </a:r>
            <a:r>
              <a:rPr sz="900" spc="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yen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i</a:t>
            </a:r>
            <a:r>
              <a:rPr sz="900" spc="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700" y="4810759"/>
            <a:ext cx="2298065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 algn="just">
              <a:lnSpc>
                <a:spcPct val="111100"/>
              </a:lnSpc>
              <a:spcBef>
                <a:spcPts val="100"/>
              </a:spcBef>
            </a:pP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devlet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yaratmış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Mustafa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Kemal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sanata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ve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sanatçıya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verdiği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değeri,“Efendiler,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hepiniz</a:t>
            </a:r>
            <a:r>
              <a:rPr sz="900" spc="-20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mebus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olabilirsiniz,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vekil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olabilirsiniz,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başvekil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hatta reisi- 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cumhur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olabilirsiniz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ancak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sanatkâr olamazsınız.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Kendilerini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sanata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vakfeden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o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insanları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sevelim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 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koruyalım.”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sözleri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açıkça</a:t>
            </a: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anlatmaktadır.</a:t>
            </a:r>
            <a:endParaRPr sz="900">
              <a:latin typeface="Trebuchet MS"/>
              <a:cs typeface="Trebuchet MS"/>
            </a:endParaRPr>
          </a:p>
          <a:p>
            <a:pPr marL="12700" marR="5080" indent="114300" algn="just">
              <a:lnSpc>
                <a:spcPct val="111100"/>
              </a:lnSpc>
            </a:pP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Sanata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büyük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önem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değer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veren,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Ulu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Önder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hayatında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musiki,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ayrı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yere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sahipti.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Çankaya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Sofraları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her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gece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önemli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konunun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teşrih masasıydı.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Bu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sofrada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Büyük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Nutuk,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Harf  Devrimi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diğer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devrimlerin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tartışmaları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yapıldı.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Bu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ciddi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tartışmalarla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yorulan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dimağları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dinlendirmek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için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iki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şarkıyı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gazel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izler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ekseri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Atatürk’ün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pek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sevdiği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gazeller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söylenirdi.</a:t>
            </a:r>
            <a:endParaRPr sz="900">
              <a:latin typeface="Trebuchet MS"/>
              <a:cs typeface="Trebuchet MS"/>
            </a:endParaRPr>
          </a:p>
          <a:p>
            <a:pPr marL="12700" marR="5080" indent="114300" algn="r">
              <a:lnSpc>
                <a:spcPct val="111100"/>
              </a:lnSpc>
            </a:pP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Falih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Rıfkı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ATAY,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Çankaya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adlı</a:t>
            </a:r>
            <a:r>
              <a:rPr sz="900" spc="-2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eserinde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müziğe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olan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ilgisi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müzik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bilgisini“Mustafa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Kemal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yalnız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Rumeli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folklor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türkülerini mat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sesi</a:t>
            </a:r>
            <a:r>
              <a:rPr sz="900" spc="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ile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güzel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 ve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tatlı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söylemekle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kalmaz,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klasik</a:t>
            </a:r>
            <a:r>
              <a:rPr sz="900" spc="-1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alaturka</a:t>
            </a:r>
            <a:r>
              <a:rPr sz="9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musiki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makamlarını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bilirdi.”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şeklinde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ifade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etmektedir. </a:t>
            </a: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Ses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Sanatçısı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Mualla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Gökçay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müzik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43504" y="4353559"/>
            <a:ext cx="2298700" cy="3530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bilgisine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hatıralarında;“Ata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umumiyetle</a:t>
            </a:r>
            <a:r>
              <a:rPr sz="900" spc="-2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Türk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musiki-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sini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severdi.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Ama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Rumeli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türkülerini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her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şeye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tercih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ederdi.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Rumeli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türkülerini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bize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bizzat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kendisi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meşk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etmişti.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Arada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80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-Konuşur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gibi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tane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tane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okuyun,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diye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ihtar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ederdi.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En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sert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hocalardan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daha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titizdi.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Musikiden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anlar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en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ufak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bir falso veya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hatayı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hemen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yakalardı”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sözleriyle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yer</a:t>
            </a:r>
            <a:r>
              <a:rPr sz="900" spc="-1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vermektedir.</a:t>
            </a:r>
            <a:endParaRPr sz="900">
              <a:latin typeface="Trebuchet MS"/>
              <a:cs typeface="Trebuchet MS"/>
            </a:endParaRPr>
          </a:p>
          <a:p>
            <a:pPr marL="12700" marR="5080" indent="114300" algn="just">
              <a:lnSpc>
                <a:spcPct val="111100"/>
              </a:lnSpc>
            </a:pP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tren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yolculuğundan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keyif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aldığı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her-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kesçe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bilinir.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Tren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yolculukları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sırasında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dinledikleri  arasında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Münir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Nurettin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Selçuk,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Saadettin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Kaynak,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Hamiyet</a:t>
            </a:r>
            <a:r>
              <a:rPr sz="900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Yüceses,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Mustafa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Nafiz,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Afitap,</a:t>
            </a: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Yesari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Asım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Arsoy,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Safiye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Ayla,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Müzeyyen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Senar,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Selahattin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Pınar 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gibi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besteci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yorumcularla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birlikte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Necip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Celal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Andel’in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Seyyan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(Oskay) tarafından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seslendirilen 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“Yıllar”</a:t>
            </a:r>
            <a:r>
              <a:rPr sz="900" spc="-1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tangosu;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hüzzam,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karciğar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makamında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şar- 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kılar,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kantolar,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gazeller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vardır.</a:t>
            </a:r>
            <a:endParaRPr sz="900">
              <a:latin typeface="Trebuchet MS"/>
              <a:cs typeface="Trebuchet MS"/>
            </a:endParaRPr>
          </a:p>
          <a:p>
            <a:pPr marL="12700" marR="5080" indent="114300" algn="just">
              <a:lnSpc>
                <a:spcPct val="111100"/>
              </a:lnSpc>
            </a:pP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konuşmasında“Hayatta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musiki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lazım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değildir.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Çünkü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hayat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musikidir.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Musiki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ile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alakası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olmayan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mahlukat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insan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değildir.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Eğer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mevzuu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bahis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olan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hayat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insan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hayatı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ise,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musiki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behemehal 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vardır.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Musikisiz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hayat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zaten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mevcut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olamaz.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Musiki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hayatın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neşesi, ruhu,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süruru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her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şeyidir.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Yalnız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musikinin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nev’i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şayan-ı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mütalaadır.”</a:t>
            </a:r>
            <a:r>
              <a:rPr sz="900" spc="-1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demektedir.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16251" y="3908425"/>
            <a:ext cx="11309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60" dirty="0">
                <a:solidFill>
                  <a:srgbClr val="020302"/>
                </a:solidFill>
                <a:latin typeface="Trebuchet MS"/>
                <a:cs typeface="Trebuchet MS"/>
              </a:rPr>
              <a:t>Av. </a:t>
            </a:r>
            <a:r>
              <a:rPr sz="1000" b="1" spc="5" dirty="0">
                <a:solidFill>
                  <a:srgbClr val="020302"/>
                </a:solidFill>
                <a:latin typeface="Trebuchet MS"/>
                <a:cs typeface="Trebuchet MS"/>
              </a:rPr>
              <a:t>Çiğdem</a:t>
            </a:r>
            <a:r>
              <a:rPr sz="1000" b="1" spc="-75" dirty="0">
                <a:solidFill>
                  <a:srgbClr val="020302"/>
                </a:solidFill>
                <a:latin typeface="Trebuchet MS"/>
                <a:cs typeface="Trebuchet MS"/>
              </a:rPr>
              <a:t> </a:t>
            </a:r>
            <a:r>
              <a:rPr sz="1000" b="1" spc="20" dirty="0">
                <a:solidFill>
                  <a:srgbClr val="020302"/>
                </a:solidFill>
                <a:latin typeface="Trebuchet MS"/>
                <a:cs typeface="Trebuchet MS"/>
              </a:rPr>
              <a:t>ERMAN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53896" y="3213989"/>
            <a:ext cx="4652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90" dirty="0"/>
              <a:t>Atatürk’ün </a:t>
            </a:r>
            <a:r>
              <a:rPr spc="-320" dirty="0"/>
              <a:t>Sevdiği</a:t>
            </a:r>
            <a:r>
              <a:rPr spc="5" dirty="0"/>
              <a:t> </a:t>
            </a:r>
            <a:r>
              <a:rPr spc="-225" dirty="0"/>
              <a:t>Şarkılar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759996" cy="864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5150" y="324002"/>
            <a:ext cx="2286000" cy="2857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150" y="324002"/>
            <a:ext cx="2286000" cy="2857500"/>
          </a:xfrm>
          <a:custGeom>
            <a:avLst/>
            <a:gdLst/>
            <a:ahLst/>
            <a:cxnLst/>
            <a:rect l="l" t="t" r="r" b="b"/>
            <a:pathLst>
              <a:path w="2286000" h="2857500">
                <a:moveTo>
                  <a:pt x="1143000" y="2857500"/>
                </a:moveTo>
                <a:lnTo>
                  <a:pt x="1185851" y="2856514"/>
                </a:lnTo>
                <a:lnTo>
                  <a:pt x="1228304" y="2853581"/>
                </a:lnTo>
                <a:lnTo>
                  <a:pt x="1270331" y="2848734"/>
                </a:lnTo>
                <a:lnTo>
                  <a:pt x="1311905" y="2842008"/>
                </a:lnTo>
                <a:lnTo>
                  <a:pt x="1352998" y="2833438"/>
                </a:lnTo>
                <a:lnTo>
                  <a:pt x="1393582" y="2823058"/>
                </a:lnTo>
                <a:lnTo>
                  <a:pt x="1433630" y="2810903"/>
                </a:lnTo>
                <a:lnTo>
                  <a:pt x="1473115" y="2797008"/>
                </a:lnTo>
                <a:lnTo>
                  <a:pt x="1512008" y="2781406"/>
                </a:lnTo>
                <a:lnTo>
                  <a:pt x="1550282" y="2764132"/>
                </a:lnTo>
                <a:lnTo>
                  <a:pt x="1587909" y="2745221"/>
                </a:lnTo>
                <a:lnTo>
                  <a:pt x="1624862" y="2724708"/>
                </a:lnTo>
                <a:lnTo>
                  <a:pt x="1661112" y="2702626"/>
                </a:lnTo>
                <a:lnTo>
                  <a:pt x="1696634" y="2679011"/>
                </a:lnTo>
                <a:lnTo>
                  <a:pt x="1731398" y="2653897"/>
                </a:lnTo>
                <a:lnTo>
                  <a:pt x="1765377" y="2627319"/>
                </a:lnTo>
                <a:lnTo>
                  <a:pt x="1798544" y="2599311"/>
                </a:lnTo>
                <a:lnTo>
                  <a:pt x="1830871" y="2569907"/>
                </a:lnTo>
                <a:lnTo>
                  <a:pt x="1862330" y="2539142"/>
                </a:lnTo>
                <a:lnTo>
                  <a:pt x="1892893" y="2507051"/>
                </a:lnTo>
                <a:lnTo>
                  <a:pt x="1922534" y="2473668"/>
                </a:lnTo>
                <a:lnTo>
                  <a:pt x="1951224" y="2439028"/>
                </a:lnTo>
                <a:lnTo>
                  <a:pt x="1978936" y="2403165"/>
                </a:lnTo>
                <a:lnTo>
                  <a:pt x="2005642" y="2366114"/>
                </a:lnTo>
                <a:lnTo>
                  <a:pt x="2031315" y="2327910"/>
                </a:lnTo>
                <a:lnTo>
                  <a:pt x="2055927" y="2288586"/>
                </a:lnTo>
                <a:lnTo>
                  <a:pt x="2079450" y="2248177"/>
                </a:lnTo>
                <a:lnTo>
                  <a:pt x="2101856" y="2206719"/>
                </a:lnTo>
                <a:lnTo>
                  <a:pt x="2123119" y="2164245"/>
                </a:lnTo>
                <a:lnTo>
                  <a:pt x="2143210" y="2120789"/>
                </a:lnTo>
                <a:lnTo>
                  <a:pt x="2162102" y="2076388"/>
                </a:lnTo>
                <a:lnTo>
                  <a:pt x="2179767" y="2031074"/>
                </a:lnTo>
                <a:lnTo>
                  <a:pt x="2196178" y="1984883"/>
                </a:lnTo>
                <a:lnTo>
                  <a:pt x="2211306" y="1937849"/>
                </a:lnTo>
                <a:lnTo>
                  <a:pt x="2225125" y="1890007"/>
                </a:lnTo>
                <a:lnTo>
                  <a:pt x="2237606" y="1841391"/>
                </a:lnTo>
                <a:lnTo>
                  <a:pt x="2248723" y="1792036"/>
                </a:lnTo>
                <a:lnTo>
                  <a:pt x="2258447" y="1741976"/>
                </a:lnTo>
                <a:lnTo>
                  <a:pt x="2266751" y="1691246"/>
                </a:lnTo>
                <a:lnTo>
                  <a:pt x="2273607" y="1639880"/>
                </a:lnTo>
                <a:lnTo>
                  <a:pt x="2278987" y="1587912"/>
                </a:lnTo>
                <a:lnTo>
                  <a:pt x="2282864" y="1535379"/>
                </a:lnTo>
                <a:lnTo>
                  <a:pt x="2285211" y="1482313"/>
                </a:lnTo>
                <a:lnTo>
                  <a:pt x="2286000" y="1428750"/>
                </a:lnTo>
                <a:lnTo>
                  <a:pt x="2285211" y="1375186"/>
                </a:lnTo>
                <a:lnTo>
                  <a:pt x="2282864" y="1322120"/>
                </a:lnTo>
                <a:lnTo>
                  <a:pt x="2278987" y="1269587"/>
                </a:lnTo>
                <a:lnTo>
                  <a:pt x="2273607" y="1217619"/>
                </a:lnTo>
                <a:lnTo>
                  <a:pt x="2266751" y="1166253"/>
                </a:lnTo>
                <a:lnTo>
                  <a:pt x="2258447" y="1115523"/>
                </a:lnTo>
                <a:lnTo>
                  <a:pt x="2248723" y="1065463"/>
                </a:lnTo>
                <a:lnTo>
                  <a:pt x="2237606" y="1016108"/>
                </a:lnTo>
                <a:lnTo>
                  <a:pt x="2225125" y="967492"/>
                </a:lnTo>
                <a:lnTo>
                  <a:pt x="2211306" y="919650"/>
                </a:lnTo>
                <a:lnTo>
                  <a:pt x="2196178" y="872616"/>
                </a:lnTo>
                <a:lnTo>
                  <a:pt x="2179767" y="826425"/>
                </a:lnTo>
                <a:lnTo>
                  <a:pt x="2162102" y="781111"/>
                </a:lnTo>
                <a:lnTo>
                  <a:pt x="2143210" y="736710"/>
                </a:lnTo>
                <a:lnTo>
                  <a:pt x="2123119" y="693254"/>
                </a:lnTo>
                <a:lnTo>
                  <a:pt x="2101856" y="650780"/>
                </a:lnTo>
                <a:lnTo>
                  <a:pt x="2079450" y="609322"/>
                </a:lnTo>
                <a:lnTo>
                  <a:pt x="2055927" y="568913"/>
                </a:lnTo>
                <a:lnTo>
                  <a:pt x="2031315" y="529589"/>
                </a:lnTo>
                <a:lnTo>
                  <a:pt x="2005642" y="491385"/>
                </a:lnTo>
                <a:lnTo>
                  <a:pt x="1978936" y="454334"/>
                </a:lnTo>
                <a:lnTo>
                  <a:pt x="1951224" y="418471"/>
                </a:lnTo>
                <a:lnTo>
                  <a:pt x="1922534" y="383831"/>
                </a:lnTo>
                <a:lnTo>
                  <a:pt x="1892893" y="350448"/>
                </a:lnTo>
                <a:lnTo>
                  <a:pt x="1862330" y="318357"/>
                </a:lnTo>
                <a:lnTo>
                  <a:pt x="1830871" y="287592"/>
                </a:lnTo>
                <a:lnTo>
                  <a:pt x="1798544" y="258188"/>
                </a:lnTo>
                <a:lnTo>
                  <a:pt x="1765377" y="230180"/>
                </a:lnTo>
                <a:lnTo>
                  <a:pt x="1731398" y="203602"/>
                </a:lnTo>
                <a:lnTo>
                  <a:pt x="1696634" y="178488"/>
                </a:lnTo>
                <a:lnTo>
                  <a:pt x="1661112" y="154873"/>
                </a:lnTo>
                <a:lnTo>
                  <a:pt x="1624862" y="132791"/>
                </a:lnTo>
                <a:lnTo>
                  <a:pt x="1587909" y="112278"/>
                </a:lnTo>
                <a:lnTo>
                  <a:pt x="1550282" y="93367"/>
                </a:lnTo>
                <a:lnTo>
                  <a:pt x="1512008" y="76093"/>
                </a:lnTo>
                <a:lnTo>
                  <a:pt x="1473115" y="60491"/>
                </a:lnTo>
                <a:lnTo>
                  <a:pt x="1433630" y="46596"/>
                </a:lnTo>
                <a:lnTo>
                  <a:pt x="1393582" y="34441"/>
                </a:lnTo>
                <a:lnTo>
                  <a:pt x="1352998" y="24061"/>
                </a:lnTo>
                <a:lnTo>
                  <a:pt x="1311905" y="15491"/>
                </a:lnTo>
                <a:lnTo>
                  <a:pt x="1270331" y="8765"/>
                </a:lnTo>
                <a:lnTo>
                  <a:pt x="1228304" y="3918"/>
                </a:lnTo>
                <a:lnTo>
                  <a:pt x="1185851" y="985"/>
                </a:lnTo>
                <a:lnTo>
                  <a:pt x="1143000" y="0"/>
                </a:lnTo>
                <a:lnTo>
                  <a:pt x="1100148" y="985"/>
                </a:lnTo>
                <a:lnTo>
                  <a:pt x="1057695" y="3918"/>
                </a:lnTo>
                <a:lnTo>
                  <a:pt x="1015668" y="8765"/>
                </a:lnTo>
                <a:lnTo>
                  <a:pt x="974094" y="15491"/>
                </a:lnTo>
                <a:lnTo>
                  <a:pt x="933001" y="24061"/>
                </a:lnTo>
                <a:lnTo>
                  <a:pt x="892417" y="34441"/>
                </a:lnTo>
                <a:lnTo>
                  <a:pt x="852369" y="46596"/>
                </a:lnTo>
                <a:lnTo>
                  <a:pt x="812884" y="60491"/>
                </a:lnTo>
                <a:lnTo>
                  <a:pt x="773991" y="76093"/>
                </a:lnTo>
                <a:lnTo>
                  <a:pt x="735717" y="93367"/>
                </a:lnTo>
                <a:lnTo>
                  <a:pt x="698090" y="112278"/>
                </a:lnTo>
                <a:lnTo>
                  <a:pt x="661137" y="132791"/>
                </a:lnTo>
                <a:lnTo>
                  <a:pt x="624887" y="154873"/>
                </a:lnTo>
                <a:lnTo>
                  <a:pt x="589365" y="178488"/>
                </a:lnTo>
                <a:lnTo>
                  <a:pt x="554601" y="203602"/>
                </a:lnTo>
                <a:lnTo>
                  <a:pt x="520622" y="230180"/>
                </a:lnTo>
                <a:lnTo>
                  <a:pt x="487455" y="258188"/>
                </a:lnTo>
                <a:lnTo>
                  <a:pt x="455128" y="287592"/>
                </a:lnTo>
                <a:lnTo>
                  <a:pt x="423669" y="318357"/>
                </a:lnTo>
                <a:lnTo>
                  <a:pt x="393106" y="350448"/>
                </a:lnTo>
                <a:lnTo>
                  <a:pt x="363465" y="383831"/>
                </a:lnTo>
                <a:lnTo>
                  <a:pt x="334775" y="418471"/>
                </a:lnTo>
                <a:lnTo>
                  <a:pt x="307063" y="454334"/>
                </a:lnTo>
                <a:lnTo>
                  <a:pt x="280357" y="491385"/>
                </a:lnTo>
                <a:lnTo>
                  <a:pt x="254684" y="529589"/>
                </a:lnTo>
                <a:lnTo>
                  <a:pt x="230072" y="568913"/>
                </a:lnTo>
                <a:lnTo>
                  <a:pt x="206549" y="609322"/>
                </a:lnTo>
                <a:lnTo>
                  <a:pt x="184143" y="650780"/>
                </a:lnTo>
                <a:lnTo>
                  <a:pt x="162880" y="693254"/>
                </a:lnTo>
                <a:lnTo>
                  <a:pt x="142789" y="736710"/>
                </a:lnTo>
                <a:lnTo>
                  <a:pt x="123897" y="781111"/>
                </a:lnTo>
                <a:lnTo>
                  <a:pt x="106232" y="826425"/>
                </a:lnTo>
                <a:lnTo>
                  <a:pt x="89821" y="872616"/>
                </a:lnTo>
                <a:lnTo>
                  <a:pt x="74693" y="919650"/>
                </a:lnTo>
                <a:lnTo>
                  <a:pt x="60874" y="967492"/>
                </a:lnTo>
                <a:lnTo>
                  <a:pt x="48393" y="1016108"/>
                </a:lnTo>
                <a:lnTo>
                  <a:pt x="37276" y="1065463"/>
                </a:lnTo>
                <a:lnTo>
                  <a:pt x="27552" y="1115523"/>
                </a:lnTo>
                <a:lnTo>
                  <a:pt x="19248" y="1166253"/>
                </a:lnTo>
                <a:lnTo>
                  <a:pt x="12392" y="1217619"/>
                </a:lnTo>
                <a:lnTo>
                  <a:pt x="7012" y="1269587"/>
                </a:lnTo>
                <a:lnTo>
                  <a:pt x="3135" y="1322120"/>
                </a:lnTo>
                <a:lnTo>
                  <a:pt x="788" y="1375186"/>
                </a:lnTo>
                <a:lnTo>
                  <a:pt x="0" y="1428750"/>
                </a:lnTo>
                <a:lnTo>
                  <a:pt x="788" y="1482313"/>
                </a:lnTo>
                <a:lnTo>
                  <a:pt x="3135" y="1535379"/>
                </a:lnTo>
                <a:lnTo>
                  <a:pt x="7012" y="1587912"/>
                </a:lnTo>
                <a:lnTo>
                  <a:pt x="12392" y="1639880"/>
                </a:lnTo>
                <a:lnTo>
                  <a:pt x="19248" y="1691246"/>
                </a:lnTo>
                <a:lnTo>
                  <a:pt x="27552" y="1741976"/>
                </a:lnTo>
                <a:lnTo>
                  <a:pt x="37276" y="1792036"/>
                </a:lnTo>
                <a:lnTo>
                  <a:pt x="48393" y="1841391"/>
                </a:lnTo>
                <a:lnTo>
                  <a:pt x="60874" y="1890007"/>
                </a:lnTo>
                <a:lnTo>
                  <a:pt x="74693" y="1937849"/>
                </a:lnTo>
                <a:lnTo>
                  <a:pt x="89821" y="1984883"/>
                </a:lnTo>
                <a:lnTo>
                  <a:pt x="106232" y="2031074"/>
                </a:lnTo>
                <a:lnTo>
                  <a:pt x="123897" y="2076388"/>
                </a:lnTo>
                <a:lnTo>
                  <a:pt x="142789" y="2120789"/>
                </a:lnTo>
                <a:lnTo>
                  <a:pt x="162880" y="2164245"/>
                </a:lnTo>
                <a:lnTo>
                  <a:pt x="184143" y="2206719"/>
                </a:lnTo>
                <a:lnTo>
                  <a:pt x="206549" y="2248177"/>
                </a:lnTo>
                <a:lnTo>
                  <a:pt x="230072" y="2288586"/>
                </a:lnTo>
                <a:lnTo>
                  <a:pt x="254684" y="2327910"/>
                </a:lnTo>
                <a:lnTo>
                  <a:pt x="280357" y="2366114"/>
                </a:lnTo>
                <a:lnTo>
                  <a:pt x="307063" y="2403165"/>
                </a:lnTo>
                <a:lnTo>
                  <a:pt x="334775" y="2439028"/>
                </a:lnTo>
                <a:lnTo>
                  <a:pt x="363465" y="2473668"/>
                </a:lnTo>
                <a:lnTo>
                  <a:pt x="393106" y="2507051"/>
                </a:lnTo>
                <a:lnTo>
                  <a:pt x="423669" y="2539142"/>
                </a:lnTo>
                <a:lnTo>
                  <a:pt x="455128" y="2569907"/>
                </a:lnTo>
                <a:lnTo>
                  <a:pt x="487455" y="2599311"/>
                </a:lnTo>
                <a:lnTo>
                  <a:pt x="520622" y="2627319"/>
                </a:lnTo>
                <a:lnTo>
                  <a:pt x="554601" y="2653897"/>
                </a:lnTo>
                <a:lnTo>
                  <a:pt x="589365" y="2679011"/>
                </a:lnTo>
                <a:lnTo>
                  <a:pt x="624887" y="2702626"/>
                </a:lnTo>
                <a:lnTo>
                  <a:pt x="661137" y="2724708"/>
                </a:lnTo>
                <a:lnTo>
                  <a:pt x="698090" y="2745221"/>
                </a:lnTo>
                <a:lnTo>
                  <a:pt x="735717" y="2764132"/>
                </a:lnTo>
                <a:lnTo>
                  <a:pt x="773991" y="2781406"/>
                </a:lnTo>
                <a:lnTo>
                  <a:pt x="812884" y="2797008"/>
                </a:lnTo>
                <a:lnTo>
                  <a:pt x="852369" y="2810903"/>
                </a:lnTo>
                <a:lnTo>
                  <a:pt x="892417" y="2823058"/>
                </a:lnTo>
                <a:lnTo>
                  <a:pt x="933001" y="2833438"/>
                </a:lnTo>
                <a:lnTo>
                  <a:pt x="974094" y="2842008"/>
                </a:lnTo>
                <a:lnTo>
                  <a:pt x="1015668" y="2848734"/>
                </a:lnTo>
                <a:lnTo>
                  <a:pt x="1057695" y="2853581"/>
                </a:lnTo>
                <a:lnTo>
                  <a:pt x="1100148" y="2856514"/>
                </a:lnTo>
                <a:lnTo>
                  <a:pt x="1143000" y="2857500"/>
                </a:lnTo>
                <a:close/>
              </a:path>
            </a:pathLst>
          </a:custGeom>
          <a:ln w="635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0022" y="190652"/>
            <a:ext cx="2555875" cy="452755"/>
          </a:xfrm>
          <a:custGeom>
            <a:avLst/>
            <a:gdLst/>
            <a:ahLst/>
            <a:cxnLst/>
            <a:rect l="l" t="t" r="r" b="b"/>
            <a:pathLst>
              <a:path w="2555875" h="452755">
                <a:moveTo>
                  <a:pt x="0" y="452627"/>
                </a:moveTo>
                <a:lnTo>
                  <a:pt x="2555748" y="452627"/>
                </a:lnTo>
                <a:lnTo>
                  <a:pt x="2555748" y="0"/>
                </a:lnTo>
                <a:lnTo>
                  <a:pt x="0" y="0"/>
                </a:lnTo>
                <a:lnTo>
                  <a:pt x="0" y="452627"/>
                </a:lnTo>
                <a:close/>
              </a:path>
            </a:pathLst>
          </a:custGeom>
          <a:solidFill>
            <a:srgbClr val="FFFFFF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0022" y="643280"/>
            <a:ext cx="2555875" cy="2583180"/>
          </a:xfrm>
          <a:custGeom>
            <a:avLst/>
            <a:gdLst/>
            <a:ahLst/>
            <a:cxnLst/>
            <a:rect l="l" t="t" r="r" b="b"/>
            <a:pathLst>
              <a:path w="2555875" h="2583180">
                <a:moveTo>
                  <a:pt x="0" y="0"/>
                </a:moveTo>
                <a:lnTo>
                  <a:pt x="2555748" y="0"/>
                </a:lnTo>
                <a:lnTo>
                  <a:pt x="2555748" y="2582672"/>
                </a:lnTo>
                <a:lnTo>
                  <a:pt x="0" y="2582672"/>
                </a:lnTo>
                <a:lnTo>
                  <a:pt x="0" y="0"/>
                </a:lnTo>
                <a:close/>
              </a:path>
            </a:pathLst>
          </a:custGeom>
          <a:solidFill>
            <a:srgbClr val="231F20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150" y="3181502"/>
            <a:ext cx="2286000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13637" y="3200400"/>
            <a:ext cx="7099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35" dirty="0">
                <a:solidFill>
                  <a:srgbClr val="231F20"/>
                </a:solidFill>
                <a:latin typeface="Times New Roman"/>
                <a:cs typeface="Times New Roman"/>
              </a:rPr>
              <a:t>Safiye</a:t>
            </a:r>
            <a:r>
              <a:rPr sz="1100" i="1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i="1" spc="145" dirty="0">
                <a:solidFill>
                  <a:srgbClr val="231F20"/>
                </a:solidFill>
                <a:latin typeface="Times New Roman"/>
                <a:cs typeface="Times New Roman"/>
              </a:rPr>
              <a:t>Ayla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6425" y="8175125"/>
            <a:ext cx="2214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134 Hukuk Gündemi </a:t>
            </a:r>
            <a:r>
              <a:rPr sz="1200" spc="-375" baseline="6944" dirty="0">
                <a:solidFill>
                  <a:srgbClr val="231F20"/>
                </a:solidFill>
                <a:latin typeface="Trebuchet MS"/>
                <a:cs typeface="Trebuchet MS"/>
              </a:rPr>
              <a:t>|</a:t>
            </a:r>
            <a:r>
              <a:rPr sz="1200" spc="-67" baseline="69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Özel Sayısı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2013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5849" y="3439159"/>
            <a:ext cx="230759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4604" indent="114300" algn="just">
              <a:lnSpc>
                <a:spcPct val="111100"/>
              </a:lnSpc>
              <a:spcBef>
                <a:spcPts val="100"/>
              </a:spcBef>
            </a:pP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Hayatının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ayrılmaz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parçası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müzik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olan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sevdiği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şarkılar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arasında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yer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alan,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Rumeli 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Türküleri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içinde,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Osmanlı’nın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Üsküp’ü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kuşatmasından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sonra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İstanbul’a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gelen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genç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kızın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sıla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özlemi üze-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rine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yakılan“Vardar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Ovası”,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Fikriye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Hanım’ın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söylediği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Ata’nın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büyük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keyifle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dinlediği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“Manastır’ın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Ortasında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Var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Havuz”,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Safiye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Ayla’dan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dinlediği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“Alişimin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Kaşları 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Kara”</a:t>
            </a:r>
            <a:r>
              <a:rPr sz="900" spc="-1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sayılabilir.</a:t>
            </a:r>
            <a:endParaRPr sz="900">
              <a:latin typeface="Trebuchet MS"/>
              <a:cs typeface="Trebuchet MS"/>
            </a:endParaRPr>
          </a:p>
          <a:p>
            <a:pPr marL="12700" marR="15240" indent="114300" algn="just">
              <a:lnSpc>
                <a:spcPct val="111100"/>
              </a:lnSpc>
            </a:pP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“Yanık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Ömer”in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Bestesi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güftesi,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10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yaşında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hafız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olmuş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Saadettin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Kaynak’a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aittir.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Kaynak,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aynı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zamanda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huzuruna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her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kabul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ettiği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özellikle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dini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konularda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görüşüne başvurduğu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isimdi. Yanık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Ömer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şarkısını,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adına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düzen-  lenen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konserde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Safiye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Ayla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söylemiştir.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Konser  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sonunda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Mustafa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Kemal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Atatürk,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Safiye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Ayla’nın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yanına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gelerek: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“Safiye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teşekkür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ederim,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çok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güzel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yorumladın”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der ve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sonra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ekler: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“Bu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türküyü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operada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söylemeni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çok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isterim.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Bunu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başarırsan,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beni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gerçekten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çok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mutlu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edersin.”Ayla,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her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yere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baş-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vuru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 yapar,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operada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bu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türküyü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icra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edebilecek 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tek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yer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bulamaz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bu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vasiyetini yerine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getiremeden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81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yaşında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vefat</a:t>
            </a:r>
            <a:r>
              <a:rPr sz="900" spc="-1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eder.</a:t>
            </a:r>
            <a:endParaRPr sz="900">
              <a:latin typeface="Trebuchet MS"/>
              <a:cs typeface="Trebuchet MS"/>
            </a:endParaRPr>
          </a:p>
          <a:p>
            <a:pPr marL="12700" marR="5080" indent="114300" algn="just">
              <a:lnSpc>
                <a:spcPct val="111100"/>
              </a:lnSpc>
            </a:pP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“Havada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Bulut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Yok”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Yemen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Türküsüdür.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Bu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türkü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söylenirken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gözyaşlarını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tutamadığı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söylenir.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Hacı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Angı</a:t>
            </a:r>
            <a:r>
              <a:rPr sz="900" spc="-20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“Marşlarda–Türkülerde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Atatürk”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adlı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kitabında bunu: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“Atatürk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Yemen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Türküsü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söy-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lenirken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gözyaşlarını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tutamazdı.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Zira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Yemen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Tür-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küsü,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Atatürk’e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hiç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uğruna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Arabistan çöllerinde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ziyan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olan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Türk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gençlerini,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geride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kalanların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yıkılan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8647" y="467359"/>
            <a:ext cx="2305685" cy="749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>
              <a:lnSpc>
                <a:spcPct val="111100"/>
              </a:lnSpc>
              <a:spcBef>
                <a:spcPts val="100"/>
              </a:spcBef>
            </a:pP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umutlarını ve yakınmalarını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anımsatırdı.”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cümlele-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riyle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anlatır.</a:t>
            </a:r>
            <a:endParaRPr sz="900">
              <a:latin typeface="Trebuchet MS"/>
              <a:cs typeface="Trebuchet MS"/>
            </a:endParaRPr>
          </a:p>
          <a:p>
            <a:pPr marL="12700" marR="12700" indent="114300" algn="just">
              <a:lnSpc>
                <a:spcPct val="111100"/>
              </a:lnSpc>
            </a:pP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“İzmir’in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Kavakları”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Osmanlı İmparatorluğunun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dağılma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döneminde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İzmir,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Aydın,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Ödemiş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çevre-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sinde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efsaneleşen,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düşmanla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savaşıp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cesur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hareket- 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leriyle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halkın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gözüne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girmiş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adeta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halk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kahramanı  haline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gelen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Çakıcı adlı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Efe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için</a:t>
            </a:r>
            <a:r>
              <a:rPr sz="900" spc="-1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yazılmıştır.</a:t>
            </a:r>
            <a:endParaRPr sz="900">
              <a:latin typeface="Trebuchet MS"/>
              <a:cs typeface="Trebuchet MS"/>
            </a:endParaRPr>
          </a:p>
          <a:p>
            <a:pPr marL="12700" marR="13335" indent="114300" algn="just">
              <a:lnSpc>
                <a:spcPct val="111100"/>
              </a:lnSpc>
            </a:pP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“Atabarı”1936-1937’de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Balkan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Oyunları</a:t>
            </a:r>
            <a:r>
              <a:rPr sz="900" spc="-2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Festivali’ne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katılan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Artvin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mahalli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halk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oyunları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ekibi,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Atatürk’ün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huzurunda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Artvin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barı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oynarlar.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Oyun,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çok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hoşuna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gider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tekrar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oynanmasını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isteyerek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kendisi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barbaşı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olarak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oyuna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katılır,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sonuna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kadar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oynar. 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Bunun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üzerine, 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bu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anıyı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yaşatmak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için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yazışmalar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sonucunda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Atatürk’ün“Uygundur”cevaplı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yazısı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ile 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oyunun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adı</a:t>
            </a:r>
            <a:r>
              <a:rPr sz="900" spc="-1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“Atabarı”</a:t>
            </a:r>
            <a:r>
              <a:rPr sz="900" spc="-1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olarak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değiştirilir.</a:t>
            </a:r>
            <a:endParaRPr sz="900">
              <a:latin typeface="Trebuchet MS"/>
              <a:cs typeface="Trebuchet MS"/>
            </a:endParaRPr>
          </a:p>
          <a:p>
            <a:pPr marL="12700" marR="13970" indent="114300" algn="just">
              <a:lnSpc>
                <a:spcPct val="111100"/>
              </a:lnSpc>
            </a:pP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“Fikrimin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İnce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Gülü”</a:t>
            </a:r>
            <a:r>
              <a:rPr sz="900" spc="-1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bestesi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İsmail</a:t>
            </a:r>
            <a:r>
              <a:rPr sz="900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Hakkı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Bey’e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ait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olan,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günümüzde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de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7’den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70’e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herkesin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sevilen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 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beğenilerek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dinlenen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şarkı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sevdiği 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şarkılardandır.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Bu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şarkıyı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Müzeyyen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Senar,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Atatürk’ün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huzurunda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söylemiştir.</a:t>
            </a:r>
            <a:endParaRPr sz="900">
              <a:latin typeface="Trebuchet MS"/>
              <a:cs typeface="Trebuchet MS"/>
            </a:endParaRPr>
          </a:p>
          <a:p>
            <a:pPr marL="12700" marR="12700" indent="114300" algn="just">
              <a:lnSpc>
                <a:spcPct val="111100"/>
              </a:lnSpc>
            </a:pP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1938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yılının Haziran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ayında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ekibiyle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birlikte 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gözbebeği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Savarona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yatına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çağrılan  Müzeyyen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Senar,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verdiği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röportajda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o </a:t>
            </a:r>
            <a:r>
              <a:rPr sz="900" dirty="0">
                <a:solidFill>
                  <a:srgbClr val="231F20"/>
                </a:solidFill>
                <a:latin typeface="Trebuchet MS"/>
                <a:cs typeface="Trebuchet MS"/>
              </a:rPr>
              <a:t>günü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şöyle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anlatıyor:</a:t>
            </a:r>
            <a:endParaRPr sz="900">
              <a:latin typeface="Trebuchet MS"/>
              <a:cs typeface="Trebuchet MS"/>
            </a:endParaRPr>
          </a:p>
          <a:p>
            <a:pPr marL="12700" marR="12700" indent="114300" algn="just">
              <a:lnSpc>
                <a:spcPct val="111100"/>
              </a:lnSpc>
            </a:pP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“Nubar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Bey’le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yola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çıktık;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öğle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saatinde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Kanlıca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Koyu’ndaki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yata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vardık.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Atatürk,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doktoru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ile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masada 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idi.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Faruk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Kaptan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vardı.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Yedi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sekiz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ay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önce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gör-  </a:t>
            </a:r>
            <a:r>
              <a:rPr sz="900" spc="5" dirty="0">
                <a:solidFill>
                  <a:srgbClr val="231F20"/>
                </a:solidFill>
                <a:latin typeface="Trebuchet MS"/>
                <a:cs typeface="Trebuchet MS"/>
              </a:rPr>
              <a:t>düğüm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süzülmüştü.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Masaya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oturmamızı 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işaret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etti.‘Yemek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yediniz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mi?’diye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sordu.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Çok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heye-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canlanmıştım.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Bu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son</a:t>
            </a:r>
            <a:r>
              <a:rPr sz="900" spc="-1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karşılaşmamızda sofrada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içki 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yoktu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sigara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içmediğini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hatırlıyo- 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rum.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Saat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13.00’te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şarkı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söylemeye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başladım,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iki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saat sürdü.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Defterim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önünde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idi. </a:t>
            </a:r>
            <a:r>
              <a:rPr sz="900" spc="5" dirty="0">
                <a:solidFill>
                  <a:srgbClr val="231F20"/>
                </a:solidFill>
                <a:latin typeface="Trebuchet MS"/>
                <a:cs typeface="Trebuchet MS"/>
              </a:rPr>
              <a:t>O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istediği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şarkı- 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ları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söylüyor,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biz okuyorduk.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Ancak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o </a:t>
            </a:r>
            <a:r>
              <a:rPr sz="900" dirty="0">
                <a:solidFill>
                  <a:srgbClr val="231F20"/>
                </a:solidFill>
                <a:latin typeface="Trebuchet MS"/>
                <a:cs typeface="Trebuchet MS"/>
              </a:rPr>
              <a:t>gün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benden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istediği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‘Cânâ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rakibi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handân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edersin’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hariç,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şarkılar-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dan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birini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iyi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hatırlıyorum.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Selahattin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Pınar’ın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hüzzam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şarkısı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idi: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Aşkınla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sürünsem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yine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aşkınla  delirsem </a:t>
            </a:r>
            <a:r>
              <a:rPr sz="900" spc="-160" dirty="0">
                <a:solidFill>
                  <a:srgbClr val="231F20"/>
                </a:solidFill>
                <a:latin typeface="Trebuchet MS"/>
                <a:cs typeface="Trebuchet MS"/>
              </a:rPr>
              <a:t>/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Bilmem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ki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ne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yapsam da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senin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kalbine 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girsem </a:t>
            </a:r>
            <a:r>
              <a:rPr sz="900" spc="-155" dirty="0">
                <a:solidFill>
                  <a:srgbClr val="231F20"/>
                </a:solidFill>
                <a:latin typeface="Trebuchet MS"/>
                <a:cs typeface="Trebuchet MS"/>
              </a:rPr>
              <a:t>/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Bir  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gölge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gibi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ruhunun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altında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belirsem</a:t>
            </a:r>
            <a:endParaRPr sz="900">
              <a:latin typeface="Trebuchet MS"/>
              <a:cs typeface="Trebuchet MS"/>
            </a:endParaRPr>
          </a:p>
          <a:p>
            <a:pPr marL="12700" marR="5080" algn="r">
              <a:lnSpc>
                <a:spcPct val="111100"/>
              </a:lnSpc>
            </a:pPr>
            <a:r>
              <a:rPr sz="900" spc="-155" dirty="0">
                <a:solidFill>
                  <a:srgbClr val="231F20"/>
                </a:solidFill>
                <a:latin typeface="Trebuchet MS"/>
                <a:cs typeface="Trebuchet MS"/>
              </a:rPr>
              <a:t>/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Bilmem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ki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ne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yapsam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senin</a:t>
            </a:r>
            <a:r>
              <a:rPr sz="900" spc="1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kalbine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girsem. </a:t>
            </a: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Selahattin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Pınar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bana,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1936’nın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Ağustos</a:t>
            </a:r>
            <a:r>
              <a:rPr sz="900" spc="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ayı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başla-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rında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o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sırada Florya Köşkü’nde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bulunan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Atatürk’e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yeni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bestesi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olan </a:t>
            </a:r>
            <a:r>
              <a:rPr sz="900" spc="5" dirty="0">
                <a:solidFill>
                  <a:srgbClr val="231F20"/>
                </a:solidFill>
                <a:latin typeface="Trebuchet MS"/>
                <a:cs typeface="Trebuchet MS"/>
              </a:rPr>
              <a:t>bu</a:t>
            </a:r>
            <a:r>
              <a:rPr sz="900" spc="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şarkıyı</a:t>
            </a:r>
            <a:r>
              <a:rPr sz="900" spc="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5" dirty="0">
                <a:solidFill>
                  <a:srgbClr val="231F20"/>
                </a:solidFill>
                <a:latin typeface="Trebuchet MS"/>
                <a:cs typeface="Trebuchet MS"/>
              </a:rPr>
              <a:t>okuduğunu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de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beğendiğini</a:t>
            </a:r>
            <a:r>
              <a:rPr sz="900" spc="1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anlatmıştı.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Saat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15.00’te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istirahata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çekilmek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mecburiyetinde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idi.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 O 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nedenle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veda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edip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ayrıldık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ve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yine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bir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motor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bizi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karşı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sahile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bıraktı.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Bu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benim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80" dirty="0">
                <a:solidFill>
                  <a:srgbClr val="231F20"/>
                </a:solidFill>
                <a:latin typeface="Trebuchet MS"/>
                <a:cs typeface="Trebuchet MS"/>
              </a:rPr>
              <a:t>Atatürk’ü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son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görüşüm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oldu.” 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1925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yılının </a:t>
            </a:r>
            <a:r>
              <a:rPr sz="900" spc="-20" dirty="0">
                <a:solidFill>
                  <a:srgbClr val="231F20"/>
                </a:solidFill>
                <a:latin typeface="Trebuchet MS"/>
                <a:cs typeface="Trebuchet MS"/>
              </a:rPr>
              <a:t>Ağustos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ayının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beşinci</a:t>
            </a:r>
            <a:r>
              <a:rPr sz="900" spc="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dirty="0">
                <a:solidFill>
                  <a:srgbClr val="231F20"/>
                </a:solidFill>
                <a:latin typeface="Trebuchet MS"/>
                <a:cs typeface="Trebuchet MS"/>
              </a:rPr>
              <a:t>günü</a:t>
            </a:r>
            <a:r>
              <a:rPr sz="900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Latife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Hanımdan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ayrıldığı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zaman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“Bağrı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Yanık</a:t>
            </a:r>
            <a:r>
              <a:rPr sz="900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Bülbüle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25038" y="8175125"/>
            <a:ext cx="22148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Özel Sayısı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2013 </a:t>
            </a:r>
            <a:r>
              <a:rPr sz="1200" spc="-375" baseline="6944" dirty="0">
                <a:solidFill>
                  <a:srgbClr val="231F20"/>
                </a:solidFill>
                <a:latin typeface="Trebuchet MS"/>
                <a:cs typeface="Trebuchet MS"/>
              </a:rPr>
              <a:t>|</a:t>
            </a:r>
            <a:r>
              <a:rPr sz="1200" spc="-67" baseline="694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Hukuk Gündemi</a:t>
            </a:r>
            <a:r>
              <a:rPr sz="900" spc="229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135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700" y="543559"/>
            <a:ext cx="2307590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970">
              <a:lnSpc>
                <a:spcPct val="111100"/>
              </a:lnSpc>
              <a:spcBef>
                <a:spcPts val="100"/>
              </a:spcBef>
            </a:pPr>
            <a:r>
              <a:rPr sz="900" spc="-15" dirty="0">
                <a:solidFill>
                  <a:srgbClr val="231F20"/>
                </a:solidFill>
                <a:latin typeface="Trebuchet MS"/>
                <a:cs typeface="Trebuchet MS"/>
              </a:rPr>
              <a:t>Döndüm” türküsünü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çaldıran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Atatürk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ayrılığın 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yükünü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müzikle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hafifletmek </a:t>
            </a:r>
            <a:r>
              <a:rPr sz="900" spc="-30" dirty="0">
                <a:solidFill>
                  <a:srgbClr val="231F20"/>
                </a:solidFill>
                <a:latin typeface="Trebuchet MS"/>
                <a:cs typeface="Trebuchet MS"/>
              </a:rPr>
              <a:t>yolunu</a:t>
            </a:r>
            <a:r>
              <a:rPr sz="900" spc="-1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seçmiştir.</a:t>
            </a:r>
            <a:endParaRPr sz="900">
              <a:latin typeface="Trebuchet MS"/>
              <a:cs typeface="Trebuchet MS"/>
            </a:endParaRPr>
          </a:p>
          <a:p>
            <a:pPr marL="12700" marR="15240" indent="114300" algn="just">
              <a:lnSpc>
                <a:spcPct val="111100"/>
              </a:lnSpc>
            </a:pP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En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35" dirty="0">
                <a:solidFill>
                  <a:srgbClr val="231F20"/>
                </a:solidFill>
                <a:latin typeface="Trebuchet MS"/>
                <a:cs typeface="Trebuchet MS"/>
              </a:rPr>
              <a:t>sevdiği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makamlar, </a:t>
            </a:r>
            <a:r>
              <a:rPr sz="900" spc="-85" dirty="0">
                <a:solidFill>
                  <a:srgbClr val="231F20"/>
                </a:solidFill>
                <a:latin typeface="Trebuchet MS"/>
                <a:cs typeface="Trebuchet MS"/>
              </a:rPr>
              <a:t>rast,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mahur,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hüzzam, 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segâh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bestenigârdır.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En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çok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beğendiği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oku-  </a:t>
            </a:r>
            <a:r>
              <a:rPr sz="900" spc="-5" dirty="0">
                <a:solidFill>
                  <a:srgbClr val="231F20"/>
                </a:solidFill>
                <a:latin typeface="Trebuchet MS"/>
                <a:cs typeface="Trebuchet MS"/>
              </a:rPr>
              <a:t>duğu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şarkılar</a:t>
            </a:r>
            <a:r>
              <a:rPr sz="900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arasında;</a:t>
            </a:r>
            <a:endParaRPr sz="900">
              <a:latin typeface="Trebuchet MS"/>
              <a:cs typeface="Trebuchet MS"/>
            </a:endParaRPr>
          </a:p>
          <a:p>
            <a:pPr marL="127000">
              <a:lnSpc>
                <a:spcPct val="100000"/>
              </a:lnSpc>
              <a:spcBef>
                <a:spcPts val="120"/>
              </a:spcBef>
            </a:pP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Haşin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Beyin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bestenigâr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>
              <a:lnSpc>
                <a:spcPct val="100000"/>
              </a:lnSpc>
              <a:spcBef>
                <a:spcPts val="120"/>
              </a:spcBef>
            </a:pP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“Kaçma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mecburundan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ey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ahuyi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vahşi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ülfet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80" dirty="0">
                <a:solidFill>
                  <a:srgbClr val="231F20"/>
                </a:solidFill>
                <a:latin typeface="Trebuchet MS"/>
                <a:cs typeface="Trebuchet MS"/>
              </a:rPr>
              <a:t>et.”</a:t>
            </a:r>
            <a:endParaRPr sz="900">
              <a:latin typeface="Trebuchet MS"/>
              <a:cs typeface="Trebuchet MS"/>
            </a:endParaRPr>
          </a:p>
          <a:p>
            <a:pPr marL="12700" marR="13335" indent="114300">
              <a:lnSpc>
                <a:spcPct val="111100"/>
              </a:lnSpc>
            </a:pP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Kazasker </a:t>
            </a:r>
            <a:r>
              <a:rPr sz="900" i="1" spc="-35" dirty="0">
                <a:solidFill>
                  <a:srgbClr val="231F20"/>
                </a:solidFill>
                <a:latin typeface="Trebuchet MS"/>
                <a:cs typeface="Trebuchet MS"/>
              </a:rPr>
              <a:t>Mustafa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İzzet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Efendinin </a:t>
            </a:r>
            <a:r>
              <a:rPr sz="900" i="1" spc="-45" dirty="0">
                <a:solidFill>
                  <a:srgbClr val="231F20"/>
                </a:solidFill>
                <a:latin typeface="Trebuchet MS"/>
                <a:cs typeface="Trebuchet MS"/>
              </a:rPr>
              <a:t>bestenigâr 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 marR="685800">
              <a:lnSpc>
                <a:spcPct val="111100"/>
              </a:lnSpc>
            </a:pP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“Gayirden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bulmaz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teselli</a:t>
            </a:r>
            <a:r>
              <a:rPr sz="900" i="1" spc="-2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sevdiğim.” 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Dedenin mahur</a:t>
            </a:r>
            <a:r>
              <a:rPr sz="900" i="1" spc="-1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 marR="427990">
              <a:lnSpc>
                <a:spcPct val="111100"/>
              </a:lnSpc>
            </a:pPr>
            <a:r>
              <a:rPr sz="900" i="1" spc="-135" dirty="0">
                <a:solidFill>
                  <a:srgbClr val="231F20"/>
                </a:solidFill>
                <a:latin typeface="Trebuchet MS"/>
                <a:cs typeface="Trebuchet MS"/>
              </a:rPr>
              <a:t>“Ey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30" dirty="0">
                <a:solidFill>
                  <a:srgbClr val="231F20"/>
                </a:solidFill>
                <a:latin typeface="Trebuchet MS"/>
                <a:cs typeface="Trebuchet MS"/>
              </a:rPr>
              <a:t>gonca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dihen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harı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elem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45" dirty="0">
                <a:solidFill>
                  <a:srgbClr val="231F20"/>
                </a:solidFill>
                <a:latin typeface="Trebuchet MS"/>
                <a:cs typeface="Trebuchet MS"/>
              </a:rPr>
              <a:t>canıma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20" dirty="0">
                <a:solidFill>
                  <a:srgbClr val="231F20"/>
                </a:solidFill>
                <a:latin typeface="Trebuchet MS"/>
                <a:cs typeface="Trebuchet MS"/>
              </a:rPr>
              <a:t>geçti.” 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Asım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Beyin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uşşak</a:t>
            </a:r>
            <a:r>
              <a:rPr sz="900" i="1" spc="-20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 marR="880744">
              <a:lnSpc>
                <a:spcPct val="111100"/>
              </a:lnSpc>
            </a:pP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“Câna </a:t>
            </a:r>
            <a:r>
              <a:rPr sz="900" i="1" spc="-80" dirty="0">
                <a:solidFill>
                  <a:srgbClr val="231F20"/>
                </a:solidFill>
                <a:latin typeface="Trebuchet MS"/>
                <a:cs typeface="Trebuchet MS"/>
              </a:rPr>
              <a:t>rakîbi </a:t>
            </a:r>
            <a:r>
              <a:rPr sz="900" i="1" spc="-35" dirty="0">
                <a:solidFill>
                  <a:srgbClr val="231F20"/>
                </a:solidFill>
                <a:latin typeface="Trebuchet MS"/>
                <a:cs typeface="Trebuchet MS"/>
              </a:rPr>
              <a:t>handan </a:t>
            </a:r>
            <a:r>
              <a:rPr sz="900" i="1" spc="-114" dirty="0">
                <a:solidFill>
                  <a:srgbClr val="231F20"/>
                </a:solidFill>
                <a:latin typeface="Trebuchet MS"/>
                <a:cs typeface="Trebuchet MS"/>
              </a:rPr>
              <a:t>edersin.” 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Asım</a:t>
            </a:r>
            <a:r>
              <a:rPr sz="900" i="1" spc="-2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Beyin </a:t>
            </a:r>
            <a:r>
              <a:rPr sz="900" i="1" spc="-85" dirty="0">
                <a:solidFill>
                  <a:srgbClr val="231F20"/>
                </a:solidFill>
                <a:latin typeface="Trebuchet MS"/>
                <a:cs typeface="Trebuchet MS"/>
              </a:rPr>
              <a:t>rast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 marR="453390">
              <a:lnSpc>
                <a:spcPct val="111100"/>
              </a:lnSpc>
            </a:pP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“Habıgâhı</a:t>
            </a:r>
            <a:r>
              <a:rPr sz="900" i="1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yâre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girdim</a:t>
            </a:r>
            <a:r>
              <a:rPr sz="900" i="1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arz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için</a:t>
            </a:r>
            <a:r>
              <a:rPr sz="900" i="1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ahvalimi.”  </a:t>
            </a:r>
            <a:r>
              <a:rPr sz="900" i="1" spc="-85" dirty="0">
                <a:solidFill>
                  <a:srgbClr val="231F20"/>
                </a:solidFill>
                <a:latin typeface="Trebuchet MS"/>
                <a:cs typeface="Trebuchet MS"/>
              </a:rPr>
              <a:t>Faize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Hanımın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suzidil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  </a:t>
            </a:r>
            <a:r>
              <a:rPr sz="900" i="1" spc="-95" dirty="0">
                <a:solidFill>
                  <a:srgbClr val="231F20"/>
                </a:solidFill>
                <a:latin typeface="Trebuchet MS"/>
                <a:cs typeface="Trebuchet MS"/>
              </a:rPr>
              <a:t>“Badei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vuslat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içilsin kâseyi</a:t>
            </a:r>
            <a:r>
              <a:rPr sz="900" i="1" spc="-2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fafurdan.”</a:t>
            </a:r>
            <a:endParaRPr sz="900">
              <a:latin typeface="Trebuchet MS"/>
              <a:cs typeface="Trebuchet MS"/>
            </a:endParaRPr>
          </a:p>
          <a:p>
            <a:pPr marL="127000" marR="15240">
              <a:lnSpc>
                <a:spcPct val="111100"/>
              </a:lnSpc>
            </a:pPr>
            <a:r>
              <a:rPr sz="900" i="1" spc="-45" dirty="0">
                <a:solidFill>
                  <a:srgbClr val="231F20"/>
                </a:solidFill>
                <a:latin typeface="Trebuchet MS"/>
                <a:cs typeface="Trebuchet MS"/>
              </a:rPr>
              <a:t>Mahmut</a:t>
            </a:r>
            <a:r>
              <a:rPr sz="900" i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Celalettin</a:t>
            </a:r>
            <a:r>
              <a:rPr sz="900" i="1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Paşanın</a:t>
            </a:r>
            <a:r>
              <a:rPr sz="900" i="1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hüseyni</a:t>
            </a:r>
            <a:r>
              <a:rPr sz="900" i="1" spc="-14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  </a:t>
            </a:r>
            <a:r>
              <a:rPr sz="900" i="1" spc="-80" dirty="0">
                <a:solidFill>
                  <a:srgbClr val="231F20"/>
                </a:solidFill>
                <a:latin typeface="Trebuchet MS"/>
                <a:cs typeface="Trebuchet MS"/>
              </a:rPr>
              <a:t>“Sevdiğim </a:t>
            </a:r>
            <a:r>
              <a:rPr sz="900" i="1" spc="-65" dirty="0">
                <a:solidFill>
                  <a:srgbClr val="231F20"/>
                </a:solidFill>
                <a:latin typeface="Trebuchet MS"/>
                <a:cs typeface="Trebuchet MS"/>
              </a:rPr>
              <a:t>cemalin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çünkü</a:t>
            </a:r>
            <a:r>
              <a:rPr sz="900" i="1" spc="-1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göremem.”</a:t>
            </a:r>
            <a:endParaRPr sz="900">
              <a:latin typeface="Trebuchet MS"/>
              <a:cs typeface="Trebuchet MS"/>
            </a:endParaRPr>
          </a:p>
          <a:p>
            <a:pPr marL="127000" marR="678815">
              <a:lnSpc>
                <a:spcPct val="111100"/>
              </a:lnSpc>
            </a:pP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Ahmet </a:t>
            </a:r>
            <a:r>
              <a:rPr sz="900" i="1" spc="-85" dirty="0">
                <a:solidFill>
                  <a:srgbClr val="231F20"/>
                </a:solidFill>
                <a:latin typeface="Trebuchet MS"/>
                <a:cs typeface="Trebuchet MS"/>
              </a:rPr>
              <a:t>Rasim’in rast</a:t>
            </a:r>
            <a:r>
              <a:rPr sz="900" i="1" spc="-1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  </a:t>
            </a:r>
            <a:r>
              <a:rPr sz="900" i="1" spc="-120" dirty="0">
                <a:solidFill>
                  <a:srgbClr val="231F20"/>
                </a:solidFill>
                <a:latin typeface="Trebuchet MS"/>
                <a:cs typeface="Trebuchet MS"/>
              </a:rPr>
              <a:t>“Lebi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renginize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bir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gül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konsun.” 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Rıza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Efendinin </a:t>
            </a:r>
            <a:r>
              <a:rPr sz="900" i="1" spc="-85" dirty="0">
                <a:solidFill>
                  <a:srgbClr val="231F20"/>
                </a:solidFill>
                <a:latin typeface="Trebuchet MS"/>
                <a:cs typeface="Trebuchet MS"/>
              </a:rPr>
              <a:t>rast</a:t>
            </a:r>
            <a:r>
              <a:rPr sz="900" i="1" spc="-19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0" marR="194945">
              <a:lnSpc>
                <a:spcPct val="111100"/>
              </a:lnSpc>
            </a:pP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“Zümrei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40" dirty="0">
                <a:solidFill>
                  <a:srgbClr val="231F20"/>
                </a:solidFill>
                <a:latin typeface="Trebuchet MS"/>
                <a:cs typeface="Trebuchet MS"/>
              </a:rPr>
              <a:t>huban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70" dirty="0">
                <a:solidFill>
                  <a:srgbClr val="231F20"/>
                </a:solidFill>
                <a:latin typeface="Trebuchet MS"/>
                <a:cs typeface="Trebuchet MS"/>
              </a:rPr>
              <a:t>içinde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80" dirty="0">
                <a:solidFill>
                  <a:srgbClr val="231F20"/>
                </a:solidFill>
                <a:latin typeface="Trebuchet MS"/>
                <a:cs typeface="Trebuchet MS"/>
              </a:rPr>
              <a:t>pek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beğendim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ben</a:t>
            </a:r>
            <a:r>
              <a:rPr sz="900" i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100" dirty="0">
                <a:solidFill>
                  <a:srgbClr val="231F20"/>
                </a:solidFill>
                <a:latin typeface="Trebuchet MS"/>
                <a:cs typeface="Trebuchet MS"/>
              </a:rPr>
              <a:t>seni” 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Hacı </a:t>
            </a:r>
            <a:r>
              <a:rPr sz="900" i="1" spc="-105" dirty="0">
                <a:solidFill>
                  <a:srgbClr val="231F20"/>
                </a:solidFill>
                <a:latin typeface="Trebuchet MS"/>
                <a:cs typeface="Trebuchet MS"/>
              </a:rPr>
              <a:t>Arif </a:t>
            </a:r>
            <a:r>
              <a:rPr sz="900" i="1" spc="-75" dirty="0">
                <a:solidFill>
                  <a:srgbClr val="231F20"/>
                </a:solidFill>
                <a:latin typeface="Trebuchet MS"/>
                <a:cs typeface="Trebuchet MS"/>
              </a:rPr>
              <a:t>Beyin </a:t>
            </a:r>
            <a:r>
              <a:rPr sz="900" i="1" spc="-85" dirty="0">
                <a:solidFill>
                  <a:srgbClr val="231F20"/>
                </a:solidFill>
                <a:latin typeface="Trebuchet MS"/>
                <a:cs typeface="Trebuchet MS"/>
              </a:rPr>
              <a:t>rast</a:t>
            </a:r>
            <a:r>
              <a:rPr sz="900" i="1" spc="-2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i="1" spc="-55" dirty="0">
                <a:solidFill>
                  <a:srgbClr val="231F20"/>
                </a:solidFill>
                <a:latin typeface="Trebuchet MS"/>
                <a:cs typeface="Trebuchet MS"/>
              </a:rPr>
              <a:t>makamından:</a:t>
            </a:r>
            <a:endParaRPr sz="900">
              <a:latin typeface="Trebuchet MS"/>
              <a:cs typeface="Trebuchet MS"/>
            </a:endParaRPr>
          </a:p>
          <a:p>
            <a:pPr marL="12700" marR="5080" indent="114300">
              <a:lnSpc>
                <a:spcPct val="111100"/>
              </a:lnSpc>
            </a:pP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“Seyli </a:t>
            </a:r>
            <a:r>
              <a:rPr sz="900" i="1" spc="-60" dirty="0">
                <a:solidFill>
                  <a:srgbClr val="231F20"/>
                </a:solidFill>
                <a:latin typeface="Trebuchet MS"/>
                <a:cs typeface="Trebuchet MS"/>
              </a:rPr>
              <a:t>ateşten </a:t>
            </a:r>
            <a:r>
              <a:rPr sz="900" i="1" spc="-45" dirty="0">
                <a:solidFill>
                  <a:srgbClr val="231F20"/>
                </a:solidFill>
                <a:latin typeface="Trebuchet MS"/>
                <a:cs typeface="Trebuchet MS"/>
              </a:rPr>
              <a:t>emin </a:t>
            </a:r>
            <a:r>
              <a:rPr sz="900" i="1" spc="-35" dirty="0">
                <a:solidFill>
                  <a:srgbClr val="231F20"/>
                </a:solidFill>
                <a:latin typeface="Trebuchet MS"/>
                <a:cs typeface="Trebuchet MS"/>
              </a:rPr>
              <a:t>olmaz </a:t>
            </a:r>
            <a:r>
              <a:rPr sz="900" i="1" spc="-50" dirty="0">
                <a:solidFill>
                  <a:srgbClr val="231F20"/>
                </a:solidFill>
                <a:latin typeface="Trebuchet MS"/>
                <a:cs typeface="Trebuchet MS"/>
              </a:rPr>
              <a:t>yapılmış </a:t>
            </a:r>
            <a:r>
              <a:rPr sz="900" i="1" spc="-90" dirty="0">
                <a:solidFill>
                  <a:srgbClr val="231F20"/>
                </a:solidFill>
                <a:latin typeface="Trebuchet MS"/>
                <a:cs typeface="Trebuchet MS"/>
              </a:rPr>
              <a:t>haneler</a:t>
            </a:r>
            <a:r>
              <a:rPr sz="900" spc="-90" dirty="0">
                <a:solidFill>
                  <a:srgbClr val="231F20"/>
                </a:solidFill>
                <a:latin typeface="Trebuchet MS"/>
                <a:cs typeface="Trebuchet MS"/>
              </a:rPr>
              <a:t>.”  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sayılabilir.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43504" y="543559"/>
            <a:ext cx="2298700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 algn="just">
              <a:lnSpc>
                <a:spcPct val="111100"/>
              </a:lnSpc>
              <a:spcBef>
                <a:spcPts val="100"/>
              </a:spcBef>
            </a:pP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Sanata ve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sanatçıya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verdiği </a:t>
            </a:r>
            <a:r>
              <a:rPr sz="900" spc="-25" dirty="0">
                <a:solidFill>
                  <a:srgbClr val="231F20"/>
                </a:solidFill>
                <a:latin typeface="Trebuchet MS"/>
                <a:cs typeface="Trebuchet MS"/>
              </a:rPr>
              <a:t>önemi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her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fırsatta 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dile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getiren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Atatürk’ün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türküden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gazele,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alafranga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şarkılardan,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milli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5" dirty="0">
                <a:solidFill>
                  <a:srgbClr val="231F20"/>
                </a:solidFill>
                <a:latin typeface="Trebuchet MS"/>
                <a:cs typeface="Trebuchet MS"/>
              </a:rPr>
              <a:t>marşlara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kadar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pek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çok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eser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şarkıyı  sevdiği,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bazılarını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45" dirty="0">
                <a:solidFill>
                  <a:srgbClr val="231F20"/>
                </a:solidFill>
                <a:latin typeface="Trebuchet MS"/>
                <a:cs typeface="Trebuchet MS"/>
              </a:rPr>
              <a:t>kendisinin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5" dirty="0">
                <a:solidFill>
                  <a:srgbClr val="231F20"/>
                </a:solidFill>
                <a:latin typeface="Trebuchet MS"/>
                <a:cs typeface="Trebuchet MS"/>
              </a:rPr>
              <a:t>söylediği,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musikiye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her  </a:t>
            </a:r>
            <a:r>
              <a:rPr sz="900" spc="-70" dirty="0">
                <a:solidFill>
                  <a:srgbClr val="231F20"/>
                </a:solidFill>
                <a:latin typeface="Trebuchet MS"/>
                <a:cs typeface="Trebuchet MS"/>
              </a:rPr>
              <a:t>fırsatta </a:t>
            </a:r>
            <a:r>
              <a:rPr sz="900" spc="-40" dirty="0">
                <a:solidFill>
                  <a:srgbClr val="231F20"/>
                </a:solidFill>
                <a:latin typeface="Trebuchet MS"/>
                <a:cs typeface="Trebuchet MS"/>
              </a:rPr>
              <a:t>da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eşlik </a:t>
            </a:r>
            <a:r>
              <a:rPr sz="900" spc="-50" dirty="0">
                <a:solidFill>
                  <a:srgbClr val="231F20"/>
                </a:solidFill>
                <a:latin typeface="Trebuchet MS"/>
                <a:cs typeface="Trebuchet MS"/>
              </a:rPr>
              <a:t>ettiği</a:t>
            </a:r>
            <a:r>
              <a:rPr sz="900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60" dirty="0">
                <a:solidFill>
                  <a:srgbClr val="231F20"/>
                </a:solidFill>
                <a:latin typeface="Trebuchet MS"/>
                <a:cs typeface="Trebuchet MS"/>
              </a:rPr>
              <a:t>bilinmektedir.</a:t>
            </a:r>
            <a:endParaRPr sz="9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43504" y="1348739"/>
            <a:ext cx="2298700" cy="287147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200" b="1" spc="-225" dirty="0">
                <a:solidFill>
                  <a:srgbClr val="231F20"/>
                </a:solidFill>
                <a:latin typeface="Trebuchet MS"/>
                <a:cs typeface="Trebuchet MS"/>
              </a:rPr>
              <a:t>KAYNAKÇA</a:t>
            </a:r>
            <a:endParaRPr sz="12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09"/>
              </a:spcBef>
              <a:buChar char="•"/>
              <a:tabLst>
                <a:tab pos="127000" algn="l"/>
              </a:tabLst>
            </a:pPr>
            <a:r>
              <a:rPr sz="900" spc="-150" dirty="0">
                <a:solidFill>
                  <a:srgbClr val="231F20"/>
                </a:solidFill>
                <a:latin typeface="Trebuchet MS"/>
                <a:cs typeface="Trebuchet MS"/>
              </a:rPr>
              <a:t>Çankaya,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Falih 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Rıfkı </a:t>
            </a:r>
            <a:r>
              <a:rPr sz="900" spc="-204" dirty="0">
                <a:solidFill>
                  <a:srgbClr val="231F20"/>
                </a:solidFill>
                <a:latin typeface="Trebuchet MS"/>
                <a:cs typeface="Trebuchet MS"/>
              </a:rPr>
              <a:t>ATAY,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Pozitif 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Yayınları,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İstanbul,</a:t>
            </a:r>
            <a:endParaRPr sz="900">
              <a:latin typeface="Trebuchet MS"/>
              <a:cs typeface="Trebuchet MS"/>
            </a:endParaRPr>
          </a:p>
          <a:p>
            <a:pPr marL="127000" marR="5715" indent="-114300">
              <a:lnSpc>
                <a:spcPct val="101899"/>
              </a:lnSpc>
              <a:spcBef>
                <a:spcPts val="550"/>
              </a:spcBef>
              <a:buChar char="•"/>
              <a:tabLst>
                <a:tab pos="127000" algn="l"/>
              </a:tabLst>
            </a:pP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10 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Yıl 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Savaş 1912 </a:t>
            </a:r>
            <a:r>
              <a:rPr sz="900" spc="125" dirty="0">
                <a:solidFill>
                  <a:srgbClr val="231F20"/>
                </a:solidFill>
                <a:latin typeface="Trebuchet MS"/>
                <a:cs typeface="Trebuchet MS"/>
              </a:rPr>
              <a:t>– 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1922 </a:t>
            </a:r>
            <a:r>
              <a:rPr sz="900" spc="-150" dirty="0">
                <a:solidFill>
                  <a:srgbClr val="231F20"/>
                </a:solidFill>
                <a:latin typeface="Trebuchet MS"/>
                <a:cs typeface="Trebuchet MS"/>
              </a:rPr>
              <a:t>ve </a:t>
            </a:r>
            <a:r>
              <a:rPr sz="900" spc="-114" dirty="0">
                <a:solidFill>
                  <a:srgbClr val="231F20"/>
                </a:solidFill>
                <a:latin typeface="Trebuchet MS"/>
                <a:cs typeface="Trebuchet MS"/>
              </a:rPr>
              <a:t>Sonrası,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Fahrettin </a:t>
            </a:r>
            <a:r>
              <a:rPr sz="900" spc="-190" dirty="0">
                <a:solidFill>
                  <a:srgbClr val="231F20"/>
                </a:solidFill>
                <a:latin typeface="Trebuchet MS"/>
                <a:cs typeface="Trebuchet MS"/>
              </a:rPr>
              <a:t>ALTAY, </a:t>
            </a:r>
            <a:r>
              <a:rPr sz="900" spc="-105" dirty="0">
                <a:solidFill>
                  <a:srgbClr val="231F20"/>
                </a:solidFill>
                <a:latin typeface="Trebuchet MS"/>
                <a:cs typeface="Trebuchet MS"/>
              </a:rPr>
              <a:t>İnsel  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Yayınları, 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İstanbul,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1970</a:t>
            </a:r>
            <a:endParaRPr sz="900">
              <a:latin typeface="Trebuchet MS"/>
              <a:cs typeface="Trebuchet MS"/>
            </a:endParaRPr>
          </a:p>
          <a:p>
            <a:pPr marL="127000" marR="6350" indent="-114300">
              <a:lnSpc>
                <a:spcPct val="101899"/>
              </a:lnSpc>
              <a:spcBef>
                <a:spcPts val="545"/>
              </a:spcBef>
              <a:buChar char="•"/>
              <a:tabLst>
                <a:tab pos="127000" algn="l"/>
              </a:tabLst>
            </a:pP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</a:rPr>
              <a:t>Atatürk’ün </a:t>
            </a: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Sofrasında, 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Hüseyin </a:t>
            </a:r>
            <a:r>
              <a:rPr sz="900" spc="-170" dirty="0">
                <a:solidFill>
                  <a:srgbClr val="231F20"/>
                </a:solidFill>
                <a:latin typeface="Trebuchet MS"/>
                <a:cs typeface="Trebuchet MS"/>
              </a:rPr>
              <a:t>MOVİT, Truva 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Yayınları, 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İstanbul,  2011</a:t>
            </a:r>
            <a:endParaRPr sz="900">
              <a:latin typeface="Trebuchet MS"/>
              <a:cs typeface="Trebuchet MS"/>
            </a:endParaRPr>
          </a:p>
          <a:p>
            <a:pPr marL="127000" marR="6985" indent="-114300">
              <a:lnSpc>
                <a:spcPct val="101899"/>
              </a:lnSpc>
              <a:spcBef>
                <a:spcPts val="550"/>
              </a:spcBef>
              <a:buChar char="•"/>
              <a:tabLst>
                <a:tab pos="127000" algn="l"/>
              </a:tabLst>
            </a:pP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Hacı </a:t>
            </a:r>
            <a:r>
              <a:rPr sz="900" spc="-110" dirty="0">
                <a:solidFill>
                  <a:srgbClr val="231F20"/>
                </a:solidFill>
                <a:latin typeface="Trebuchet MS"/>
                <a:cs typeface="Trebuchet MS"/>
              </a:rPr>
              <a:t>Angı, Marşlarda–Türkülerde </a:t>
            </a: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</a:rPr>
              <a:t>Atatürk, </a:t>
            </a:r>
            <a:r>
              <a:rPr sz="900" spc="-100" dirty="0">
                <a:solidFill>
                  <a:srgbClr val="231F20"/>
                </a:solidFill>
                <a:latin typeface="Trebuchet MS"/>
                <a:cs typeface="Trebuchet MS"/>
              </a:rPr>
              <a:t>Angı </a:t>
            </a:r>
            <a:r>
              <a:rPr sz="900" spc="-120" dirty="0">
                <a:solidFill>
                  <a:srgbClr val="231F20"/>
                </a:solidFill>
                <a:latin typeface="Trebuchet MS"/>
                <a:cs typeface="Trebuchet MS"/>
              </a:rPr>
              <a:t>Yayınları,  </a:t>
            </a: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</a:rPr>
              <a:t>Ankara,</a:t>
            </a: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 1977</a:t>
            </a:r>
            <a:endParaRPr sz="9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900" spc="-155" dirty="0">
                <a:solidFill>
                  <a:srgbClr val="231F20"/>
                </a:solidFill>
                <a:latin typeface="Trebuchet MS"/>
                <a:cs typeface="Trebuchet MS"/>
                <a:hlinkClick r:id="rId2"/>
              </a:rPr>
              <a:t>www.tccb.gov.tr</a:t>
            </a:r>
            <a:endParaRPr sz="9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900" spc="-150" dirty="0">
                <a:solidFill>
                  <a:srgbClr val="231F20"/>
                </a:solidFill>
                <a:latin typeface="Trebuchet MS"/>
                <a:cs typeface="Trebuchet MS"/>
                <a:hlinkClick r:id="rId3"/>
              </a:rPr>
              <a:t>www.turkuler.com</a:t>
            </a:r>
            <a:endParaRPr sz="9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900" spc="-125" dirty="0">
                <a:solidFill>
                  <a:srgbClr val="231F20"/>
                </a:solidFill>
                <a:latin typeface="Trebuchet MS"/>
                <a:cs typeface="Trebuchet MS"/>
                <a:hlinkClick r:id="rId4"/>
              </a:rPr>
              <a:t>www.aksiyon.com.tr/aksiyon/haber-9284-36-yanik-omer-</a:t>
            </a:r>
            <a:endParaRPr sz="900">
              <a:latin typeface="Trebuchet MS"/>
              <a:cs typeface="Trebuchet MS"/>
            </a:endParaRPr>
          </a:p>
          <a:p>
            <a:pPr marL="127000">
              <a:lnSpc>
                <a:spcPct val="100000"/>
              </a:lnSpc>
              <a:spcBef>
                <a:spcPts val="20"/>
              </a:spcBef>
            </a:pPr>
            <a:r>
              <a:rPr sz="900" spc="-130" dirty="0">
                <a:solidFill>
                  <a:srgbClr val="231F20"/>
                </a:solidFill>
                <a:latin typeface="Trebuchet MS"/>
                <a:cs typeface="Trebuchet MS"/>
              </a:rPr>
              <a:t>saadettin-kaynaki-anlatiyor.html</a:t>
            </a:r>
            <a:endParaRPr sz="9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900" spc="-140" dirty="0">
                <a:solidFill>
                  <a:srgbClr val="231F20"/>
                </a:solidFill>
                <a:latin typeface="Trebuchet MS"/>
                <a:cs typeface="Trebuchet MS"/>
                <a:hlinkClick r:id="rId5"/>
              </a:rPr>
              <a:t>http://tr.wikipedia.org/wiki/Safiye_Ayla</a:t>
            </a:r>
            <a:endParaRPr sz="900">
              <a:latin typeface="Trebuchet MS"/>
              <a:cs typeface="Trebuchet MS"/>
            </a:endParaRPr>
          </a:p>
          <a:p>
            <a:pPr marL="127000" indent="-114300">
              <a:lnSpc>
                <a:spcPct val="100000"/>
              </a:lnSpc>
              <a:spcBef>
                <a:spcPts val="570"/>
              </a:spcBef>
              <a:buChar char="•"/>
              <a:tabLst>
                <a:tab pos="127000" algn="l"/>
              </a:tabLst>
            </a:pPr>
            <a:r>
              <a:rPr sz="900" spc="-145" dirty="0">
                <a:solidFill>
                  <a:srgbClr val="231F20"/>
                </a:solidFill>
                <a:latin typeface="Trebuchet MS"/>
                <a:cs typeface="Trebuchet MS"/>
                <a:hlinkClick r:id="rId6"/>
              </a:rPr>
              <a:t>http://www.haber3.com/muzeyyen-senar,-ataturku-anlatti-</a:t>
            </a:r>
            <a:endParaRPr sz="900">
              <a:latin typeface="Trebuchet MS"/>
              <a:cs typeface="Trebuchet MS"/>
            </a:endParaRPr>
          </a:p>
          <a:p>
            <a:pPr marL="127000">
              <a:lnSpc>
                <a:spcPct val="100000"/>
              </a:lnSpc>
              <a:spcBef>
                <a:spcPts val="20"/>
              </a:spcBef>
            </a:pPr>
            <a:r>
              <a:rPr sz="900" spc="-135" dirty="0">
                <a:solidFill>
                  <a:srgbClr val="231F20"/>
                </a:solidFill>
                <a:latin typeface="Trebuchet MS"/>
                <a:cs typeface="Trebuchet MS"/>
              </a:rPr>
              <a:t>301347h.htm</a:t>
            </a:r>
            <a:endParaRPr sz="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1328</Words>
  <Application>Microsoft Office PowerPoint</Application>
  <PresentationFormat>Özel</PresentationFormat>
  <Paragraphs>51</Paragraphs>
  <Slides>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</vt:i4>
      </vt:variant>
    </vt:vector>
  </HeadingPairs>
  <TitlesOfParts>
    <vt:vector size="8" baseType="lpstr">
      <vt:lpstr>Arial</vt:lpstr>
      <vt:lpstr>Calibri</vt:lpstr>
      <vt:lpstr>Times New Roman</vt:lpstr>
      <vt:lpstr>Trebuchet MS</vt:lpstr>
      <vt:lpstr>Office Theme</vt:lpstr>
      <vt:lpstr>Atatürk’ün Sevdiği Şarkılar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Atatürk'ün Sevdiği Şarkılar</dc:title>
  <dc:creator>http://www.nedir.org</dc:creator>
  <cp:keywords>atatürk</cp:keywords>
  <cp:lastModifiedBy>mehmet genç</cp:lastModifiedBy>
  <cp:revision>1</cp:revision>
  <dcterms:created xsi:type="dcterms:W3CDTF">2018-11-06T13:55:16Z</dcterms:created>
  <dcterms:modified xsi:type="dcterms:W3CDTF">2018-11-06T13:58:17Z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2013-05-15T00:00:00Z</vt:filetime>
  </property>
  <property fmtid="{D5CDD505-2E9C-101B-9397-08002B2CF9AE}" pid="3" name="Creator">
    <vt:lpwstr>pdftk 1.41 - www.pdftk.com</vt:lpwstr>
  </property>
  <property fmtid="{D5CDD505-2E9C-101B-9397-08002B2CF9AE}" pid="4" name="LastSaved">
    <vt:filetime>2018-11-06T00:00:00Z</vt:filetime>
  </property>
</Properties>
</file>