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2" r:id="rId1"/>
  </p:sldMasterIdLst>
  <p:notesMasterIdLst>
    <p:notesMasterId r:id="rId33"/>
  </p:notesMasterIdLst>
  <p:sldIdLst>
    <p:sldId id="256" r:id="rId2"/>
    <p:sldId id="350" r:id="rId3"/>
    <p:sldId id="419" r:id="rId4"/>
    <p:sldId id="385" r:id="rId5"/>
    <p:sldId id="386" r:id="rId6"/>
    <p:sldId id="387" r:id="rId7"/>
    <p:sldId id="389" r:id="rId8"/>
    <p:sldId id="388" r:id="rId9"/>
    <p:sldId id="414" r:id="rId10"/>
    <p:sldId id="420" r:id="rId11"/>
    <p:sldId id="391" r:id="rId12"/>
    <p:sldId id="413" r:id="rId13"/>
    <p:sldId id="394" r:id="rId14"/>
    <p:sldId id="396" r:id="rId15"/>
    <p:sldId id="397" r:id="rId16"/>
    <p:sldId id="398" r:id="rId17"/>
    <p:sldId id="422" r:id="rId18"/>
    <p:sldId id="423" r:id="rId19"/>
    <p:sldId id="395" r:id="rId20"/>
    <p:sldId id="399" r:id="rId21"/>
    <p:sldId id="401" r:id="rId22"/>
    <p:sldId id="400" r:id="rId23"/>
    <p:sldId id="355" r:id="rId24"/>
    <p:sldId id="405" r:id="rId25"/>
    <p:sldId id="406" r:id="rId26"/>
    <p:sldId id="407" r:id="rId27"/>
    <p:sldId id="408" r:id="rId28"/>
    <p:sldId id="410" r:id="rId29"/>
    <p:sldId id="424" r:id="rId30"/>
    <p:sldId id="411" r:id="rId31"/>
    <p:sldId id="412" r:id="rId32"/>
  </p:sldIdLst>
  <p:sldSz cx="9144000" cy="6858000" type="screen4x3"/>
  <p:notesSz cx="6858000" cy="9144000"/>
  <p:custDataLst>
    <p:tags r:id="rId34"/>
  </p:custDataLst>
  <p:defaultTextStyle>
    <a:defPPr>
      <a:defRPr lang="en-US"/>
    </a:defPPr>
    <a:lvl1pPr algn="l" rtl="0" fontAlgn="base">
      <a:spcBef>
        <a:spcPct val="0"/>
      </a:spcBef>
      <a:spcAft>
        <a:spcPct val="0"/>
      </a:spcAft>
      <a:defRPr u="sng" kern="1200">
        <a:solidFill>
          <a:schemeClr val="tx1"/>
        </a:solidFill>
        <a:latin typeface="Arial" charset="0"/>
        <a:ea typeface="+mn-ea"/>
        <a:cs typeface="Arial" charset="0"/>
      </a:defRPr>
    </a:lvl1pPr>
    <a:lvl2pPr marL="457200" algn="l" rtl="0" fontAlgn="base">
      <a:spcBef>
        <a:spcPct val="0"/>
      </a:spcBef>
      <a:spcAft>
        <a:spcPct val="0"/>
      </a:spcAft>
      <a:defRPr u="sng" kern="1200">
        <a:solidFill>
          <a:schemeClr val="tx1"/>
        </a:solidFill>
        <a:latin typeface="Arial" charset="0"/>
        <a:ea typeface="+mn-ea"/>
        <a:cs typeface="Arial" charset="0"/>
      </a:defRPr>
    </a:lvl2pPr>
    <a:lvl3pPr marL="914400" algn="l" rtl="0" fontAlgn="base">
      <a:spcBef>
        <a:spcPct val="0"/>
      </a:spcBef>
      <a:spcAft>
        <a:spcPct val="0"/>
      </a:spcAft>
      <a:defRPr u="sng" kern="1200">
        <a:solidFill>
          <a:schemeClr val="tx1"/>
        </a:solidFill>
        <a:latin typeface="Arial" charset="0"/>
        <a:ea typeface="+mn-ea"/>
        <a:cs typeface="Arial" charset="0"/>
      </a:defRPr>
    </a:lvl3pPr>
    <a:lvl4pPr marL="1371600" algn="l" rtl="0" fontAlgn="base">
      <a:spcBef>
        <a:spcPct val="0"/>
      </a:spcBef>
      <a:spcAft>
        <a:spcPct val="0"/>
      </a:spcAft>
      <a:defRPr u="sng" kern="1200">
        <a:solidFill>
          <a:schemeClr val="tx1"/>
        </a:solidFill>
        <a:latin typeface="Arial" charset="0"/>
        <a:ea typeface="+mn-ea"/>
        <a:cs typeface="Arial" charset="0"/>
      </a:defRPr>
    </a:lvl4pPr>
    <a:lvl5pPr marL="1828800" algn="l" rtl="0" fontAlgn="base">
      <a:spcBef>
        <a:spcPct val="0"/>
      </a:spcBef>
      <a:spcAft>
        <a:spcPct val="0"/>
      </a:spcAft>
      <a:defRPr u="sng" kern="1200">
        <a:solidFill>
          <a:schemeClr val="tx1"/>
        </a:solidFill>
        <a:latin typeface="Arial" charset="0"/>
        <a:ea typeface="+mn-ea"/>
        <a:cs typeface="Arial" charset="0"/>
      </a:defRPr>
    </a:lvl5pPr>
    <a:lvl6pPr marL="2286000" algn="l" defTabSz="914400" rtl="0" eaLnBrk="1" latinLnBrk="0" hangingPunct="1">
      <a:defRPr u="sng" kern="1200">
        <a:solidFill>
          <a:schemeClr val="tx1"/>
        </a:solidFill>
        <a:latin typeface="Arial" charset="0"/>
        <a:ea typeface="+mn-ea"/>
        <a:cs typeface="Arial" charset="0"/>
      </a:defRPr>
    </a:lvl6pPr>
    <a:lvl7pPr marL="2743200" algn="l" defTabSz="914400" rtl="0" eaLnBrk="1" latinLnBrk="0" hangingPunct="1">
      <a:defRPr u="sng" kern="1200">
        <a:solidFill>
          <a:schemeClr val="tx1"/>
        </a:solidFill>
        <a:latin typeface="Arial" charset="0"/>
        <a:ea typeface="+mn-ea"/>
        <a:cs typeface="Arial" charset="0"/>
      </a:defRPr>
    </a:lvl7pPr>
    <a:lvl8pPr marL="3200400" algn="l" defTabSz="914400" rtl="0" eaLnBrk="1" latinLnBrk="0" hangingPunct="1">
      <a:defRPr u="sng" kern="1200">
        <a:solidFill>
          <a:schemeClr val="tx1"/>
        </a:solidFill>
        <a:latin typeface="Arial" charset="0"/>
        <a:ea typeface="+mn-ea"/>
        <a:cs typeface="Arial" charset="0"/>
      </a:defRPr>
    </a:lvl8pPr>
    <a:lvl9pPr marL="3657600" algn="l" defTabSz="914400" rtl="0" eaLnBrk="1" latinLnBrk="0" hangingPunct="1">
      <a:defRPr u="sng"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5818" autoAdjust="0"/>
  </p:normalViewPr>
  <p:slideViewPr>
    <p:cSldViewPr>
      <p:cViewPr>
        <p:scale>
          <a:sx n="69" d="100"/>
          <a:sy n="69" d="100"/>
        </p:scale>
        <p:origin x="-1194" y="-624"/>
      </p:cViewPr>
      <p:guideLst>
        <p:guide orient="horz" pos="2160"/>
        <p:guide pos="2880"/>
      </p:guideLst>
    </p:cSldViewPr>
  </p:slideViewPr>
  <p:outlineViewPr>
    <p:cViewPr>
      <p:scale>
        <a:sx n="33" d="100"/>
        <a:sy n="33" d="100"/>
      </p:scale>
      <p:origin x="0" y="3108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CD389-0FB5-4984-A2B2-9759BF209AFF}" type="doc">
      <dgm:prSet loTypeId="urn:microsoft.com/office/officeart/2005/8/layout/hProcess9" loCatId="process" qsTypeId="urn:microsoft.com/office/officeart/2005/8/quickstyle/simple1" qsCatId="simple" csTypeId="urn:microsoft.com/office/officeart/2005/8/colors/accent2_2" csCatId="accent2" phldr="1"/>
      <dgm:spPr/>
    </dgm:pt>
    <dgm:pt modelId="{28968211-F652-4105-B850-A835310287D2}">
      <dgm:prSet phldrT="[Metin]"/>
      <dgm:spPr>
        <a:solidFill>
          <a:schemeClr val="accent3">
            <a:lumMod val="50000"/>
          </a:schemeClr>
        </a:solidFill>
      </dgm:spPr>
      <dgm:t>
        <a:bodyPr/>
        <a:lstStyle/>
        <a:p>
          <a:r>
            <a:rPr lang="tr-TR" b="1" dirty="0" smtClean="0">
              <a:solidFill>
                <a:schemeClr val="bg1"/>
              </a:solidFill>
            </a:rPr>
            <a:t>KAYNAK</a:t>
          </a:r>
          <a:endParaRPr lang="tr-TR" b="1" dirty="0">
            <a:solidFill>
              <a:schemeClr val="bg1"/>
            </a:solidFill>
          </a:endParaRPr>
        </a:p>
      </dgm:t>
    </dgm:pt>
    <dgm:pt modelId="{2C0D4194-13CF-4809-A85C-6575DEEBF2A5}" type="parTrans" cxnId="{49FE23F3-92F8-4AF7-9E78-93B244C2B309}">
      <dgm:prSet/>
      <dgm:spPr/>
      <dgm:t>
        <a:bodyPr/>
        <a:lstStyle/>
        <a:p>
          <a:endParaRPr lang="tr-TR"/>
        </a:p>
      </dgm:t>
    </dgm:pt>
    <dgm:pt modelId="{35842B40-8556-4965-B071-430B4B724E40}" type="sibTrans" cxnId="{49FE23F3-92F8-4AF7-9E78-93B244C2B309}">
      <dgm:prSet/>
      <dgm:spPr/>
      <dgm:t>
        <a:bodyPr/>
        <a:lstStyle/>
        <a:p>
          <a:endParaRPr lang="tr-TR"/>
        </a:p>
      </dgm:t>
    </dgm:pt>
    <dgm:pt modelId="{9D1723ED-446C-4196-95C6-F9F873555698}">
      <dgm:prSet phldrT="[Metin]"/>
      <dgm:spPr>
        <a:solidFill>
          <a:schemeClr val="accent3">
            <a:lumMod val="50000"/>
          </a:schemeClr>
        </a:solidFill>
      </dgm:spPr>
      <dgm:t>
        <a:bodyPr/>
        <a:lstStyle/>
        <a:p>
          <a:r>
            <a:rPr lang="tr-TR" b="1" dirty="0" smtClean="0">
              <a:solidFill>
                <a:schemeClr val="bg1"/>
              </a:solidFill>
            </a:rPr>
            <a:t>MESAJ</a:t>
          </a:r>
          <a:endParaRPr lang="tr-TR" b="1" dirty="0">
            <a:solidFill>
              <a:schemeClr val="bg1"/>
            </a:solidFill>
          </a:endParaRPr>
        </a:p>
      </dgm:t>
    </dgm:pt>
    <dgm:pt modelId="{9CEEE739-3BF2-424E-8C7E-DFDCD8580CC6}" type="parTrans" cxnId="{7986851E-204A-4006-9613-457FDECFB57B}">
      <dgm:prSet/>
      <dgm:spPr/>
      <dgm:t>
        <a:bodyPr/>
        <a:lstStyle/>
        <a:p>
          <a:endParaRPr lang="tr-TR"/>
        </a:p>
      </dgm:t>
    </dgm:pt>
    <dgm:pt modelId="{C5FFA2EB-0DFE-421A-88C7-76C28A7154AB}" type="sibTrans" cxnId="{7986851E-204A-4006-9613-457FDECFB57B}">
      <dgm:prSet/>
      <dgm:spPr/>
      <dgm:t>
        <a:bodyPr/>
        <a:lstStyle/>
        <a:p>
          <a:endParaRPr lang="tr-TR"/>
        </a:p>
      </dgm:t>
    </dgm:pt>
    <dgm:pt modelId="{2DCBED2B-1446-46E6-8619-3DCD84BEFFD9}">
      <dgm:prSet phldrT="[Metin]"/>
      <dgm:spPr>
        <a:solidFill>
          <a:schemeClr val="accent3">
            <a:lumMod val="50000"/>
          </a:schemeClr>
        </a:solidFill>
      </dgm:spPr>
      <dgm:t>
        <a:bodyPr/>
        <a:lstStyle/>
        <a:p>
          <a:r>
            <a:rPr lang="tr-TR" b="1" dirty="0" smtClean="0">
              <a:solidFill>
                <a:schemeClr val="bg1"/>
              </a:solidFill>
            </a:rPr>
            <a:t>ALICI</a:t>
          </a:r>
          <a:endParaRPr lang="tr-TR" b="1" dirty="0">
            <a:solidFill>
              <a:schemeClr val="bg1"/>
            </a:solidFill>
          </a:endParaRPr>
        </a:p>
      </dgm:t>
    </dgm:pt>
    <dgm:pt modelId="{C7AB1B49-C996-4C7D-B893-57B1C2C070F2}" type="parTrans" cxnId="{9C84A2F9-BDB1-4A25-A5A2-6D940F813F92}">
      <dgm:prSet/>
      <dgm:spPr/>
      <dgm:t>
        <a:bodyPr/>
        <a:lstStyle/>
        <a:p>
          <a:endParaRPr lang="tr-TR"/>
        </a:p>
      </dgm:t>
    </dgm:pt>
    <dgm:pt modelId="{EDFF355A-5BFB-4ED9-9E3D-77B55C815111}" type="sibTrans" cxnId="{9C84A2F9-BDB1-4A25-A5A2-6D940F813F92}">
      <dgm:prSet/>
      <dgm:spPr/>
      <dgm:t>
        <a:bodyPr/>
        <a:lstStyle/>
        <a:p>
          <a:endParaRPr lang="tr-TR"/>
        </a:p>
      </dgm:t>
    </dgm:pt>
    <dgm:pt modelId="{1A71C208-8683-4087-973E-895EB6193B1D}" type="pres">
      <dgm:prSet presAssocID="{52ACD389-0FB5-4984-A2B2-9759BF209AFF}" presName="CompostProcess" presStyleCnt="0">
        <dgm:presLayoutVars>
          <dgm:dir/>
          <dgm:resizeHandles val="exact"/>
        </dgm:presLayoutVars>
      </dgm:prSet>
      <dgm:spPr/>
    </dgm:pt>
    <dgm:pt modelId="{2E3416F2-6B18-4A78-A5B0-42C731ABFDA2}" type="pres">
      <dgm:prSet presAssocID="{52ACD389-0FB5-4984-A2B2-9759BF209AFF}" presName="arrow" presStyleLbl="bgShp" presStyleIdx="0" presStyleCnt="1"/>
      <dgm:spPr/>
    </dgm:pt>
    <dgm:pt modelId="{719A59AC-C3C8-4206-A456-A29B0A83D267}" type="pres">
      <dgm:prSet presAssocID="{52ACD389-0FB5-4984-A2B2-9759BF209AFF}" presName="linearProcess" presStyleCnt="0"/>
      <dgm:spPr/>
    </dgm:pt>
    <dgm:pt modelId="{690F63FF-09FB-440F-96D4-2C614E1DCAA2}" type="pres">
      <dgm:prSet presAssocID="{28968211-F652-4105-B850-A835310287D2}" presName="textNode" presStyleLbl="node1" presStyleIdx="0" presStyleCnt="3">
        <dgm:presLayoutVars>
          <dgm:bulletEnabled val="1"/>
        </dgm:presLayoutVars>
      </dgm:prSet>
      <dgm:spPr/>
      <dgm:t>
        <a:bodyPr/>
        <a:lstStyle/>
        <a:p>
          <a:endParaRPr lang="tr-TR"/>
        </a:p>
      </dgm:t>
    </dgm:pt>
    <dgm:pt modelId="{08B247CC-F935-44CC-B086-48F8C2B71309}" type="pres">
      <dgm:prSet presAssocID="{35842B40-8556-4965-B071-430B4B724E40}" presName="sibTrans" presStyleCnt="0"/>
      <dgm:spPr/>
    </dgm:pt>
    <dgm:pt modelId="{2A22D1C1-3AE3-48A9-90D1-5724306C5B11}" type="pres">
      <dgm:prSet presAssocID="{9D1723ED-446C-4196-95C6-F9F873555698}" presName="textNode" presStyleLbl="node1" presStyleIdx="1" presStyleCnt="3">
        <dgm:presLayoutVars>
          <dgm:bulletEnabled val="1"/>
        </dgm:presLayoutVars>
      </dgm:prSet>
      <dgm:spPr/>
      <dgm:t>
        <a:bodyPr/>
        <a:lstStyle/>
        <a:p>
          <a:endParaRPr lang="tr-TR"/>
        </a:p>
      </dgm:t>
    </dgm:pt>
    <dgm:pt modelId="{DC4C8B35-54EE-4B38-B14A-9EE425A812C7}" type="pres">
      <dgm:prSet presAssocID="{C5FFA2EB-0DFE-421A-88C7-76C28A7154AB}" presName="sibTrans" presStyleCnt="0"/>
      <dgm:spPr/>
    </dgm:pt>
    <dgm:pt modelId="{4EACFCCF-E1A3-47DD-A042-92D1DC66B230}" type="pres">
      <dgm:prSet presAssocID="{2DCBED2B-1446-46E6-8619-3DCD84BEFFD9}" presName="textNode" presStyleLbl="node1" presStyleIdx="2" presStyleCnt="3">
        <dgm:presLayoutVars>
          <dgm:bulletEnabled val="1"/>
        </dgm:presLayoutVars>
      </dgm:prSet>
      <dgm:spPr/>
      <dgm:t>
        <a:bodyPr/>
        <a:lstStyle/>
        <a:p>
          <a:endParaRPr lang="tr-TR"/>
        </a:p>
      </dgm:t>
    </dgm:pt>
  </dgm:ptLst>
  <dgm:cxnLst>
    <dgm:cxn modelId="{9C84A2F9-BDB1-4A25-A5A2-6D940F813F92}" srcId="{52ACD389-0FB5-4984-A2B2-9759BF209AFF}" destId="{2DCBED2B-1446-46E6-8619-3DCD84BEFFD9}" srcOrd="2" destOrd="0" parTransId="{C7AB1B49-C996-4C7D-B893-57B1C2C070F2}" sibTransId="{EDFF355A-5BFB-4ED9-9E3D-77B55C815111}"/>
    <dgm:cxn modelId="{7986851E-204A-4006-9613-457FDECFB57B}" srcId="{52ACD389-0FB5-4984-A2B2-9759BF209AFF}" destId="{9D1723ED-446C-4196-95C6-F9F873555698}" srcOrd="1" destOrd="0" parTransId="{9CEEE739-3BF2-424E-8C7E-DFDCD8580CC6}" sibTransId="{C5FFA2EB-0DFE-421A-88C7-76C28A7154AB}"/>
    <dgm:cxn modelId="{DE48B215-BF4D-4A66-9C7D-CCBBCA09E882}" type="presOf" srcId="{2DCBED2B-1446-46E6-8619-3DCD84BEFFD9}" destId="{4EACFCCF-E1A3-47DD-A042-92D1DC66B230}" srcOrd="0" destOrd="0" presId="urn:microsoft.com/office/officeart/2005/8/layout/hProcess9"/>
    <dgm:cxn modelId="{6CC2E7F8-B4BE-40C1-AD97-2792C1CA2CA8}" type="presOf" srcId="{9D1723ED-446C-4196-95C6-F9F873555698}" destId="{2A22D1C1-3AE3-48A9-90D1-5724306C5B11}" srcOrd="0" destOrd="0" presId="urn:microsoft.com/office/officeart/2005/8/layout/hProcess9"/>
    <dgm:cxn modelId="{BC9896C1-DB17-45BE-8C3E-B8F81E2CF756}" type="presOf" srcId="{28968211-F652-4105-B850-A835310287D2}" destId="{690F63FF-09FB-440F-96D4-2C614E1DCAA2}" srcOrd="0" destOrd="0" presId="urn:microsoft.com/office/officeart/2005/8/layout/hProcess9"/>
    <dgm:cxn modelId="{49FE23F3-92F8-4AF7-9E78-93B244C2B309}" srcId="{52ACD389-0FB5-4984-A2B2-9759BF209AFF}" destId="{28968211-F652-4105-B850-A835310287D2}" srcOrd="0" destOrd="0" parTransId="{2C0D4194-13CF-4809-A85C-6575DEEBF2A5}" sibTransId="{35842B40-8556-4965-B071-430B4B724E40}"/>
    <dgm:cxn modelId="{88729322-49F5-4EE0-A6C7-1EA07842DB57}" type="presOf" srcId="{52ACD389-0FB5-4984-A2B2-9759BF209AFF}" destId="{1A71C208-8683-4087-973E-895EB6193B1D}" srcOrd="0" destOrd="0" presId="urn:microsoft.com/office/officeart/2005/8/layout/hProcess9"/>
    <dgm:cxn modelId="{B3CDF66A-B136-4BC2-B8AB-EAF8ADF02096}" type="presParOf" srcId="{1A71C208-8683-4087-973E-895EB6193B1D}" destId="{2E3416F2-6B18-4A78-A5B0-42C731ABFDA2}" srcOrd="0" destOrd="0" presId="urn:microsoft.com/office/officeart/2005/8/layout/hProcess9"/>
    <dgm:cxn modelId="{D6471968-B503-4253-B53C-834464135073}" type="presParOf" srcId="{1A71C208-8683-4087-973E-895EB6193B1D}" destId="{719A59AC-C3C8-4206-A456-A29B0A83D267}" srcOrd="1" destOrd="0" presId="urn:microsoft.com/office/officeart/2005/8/layout/hProcess9"/>
    <dgm:cxn modelId="{66CE98EE-EB2F-4740-B62D-E1491179EFE4}" type="presParOf" srcId="{719A59AC-C3C8-4206-A456-A29B0A83D267}" destId="{690F63FF-09FB-440F-96D4-2C614E1DCAA2}" srcOrd="0" destOrd="0" presId="urn:microsoft.com/office/officeart/2005/8/layout/hProcess9"/>
    <dgm:cxn modelId="{121567AD-D09F-40D8-95B1-F0B4F8C02B9C}" type="presParOf" srcId="{719A59AC-C3C8-4206-A456-A29B0A83D267}" destId="{08B247CC-F935-44CC-B086-48F8C2B71309}" srcOrd="1" destOrd="0" presId="urn:microsoft.com/office/officeart/2005/8/layout/hProcess9"/>
    <dgm:cxn modelId="{EAB983DF-D9E4-4F85-B112-3A476154E051}" type="presParOf" srcId="{719A59AC-C3C8-4206-A456-A29B0A83D267}" destId="{2A22D1C1-3AE3-48A9-90D1-5724306C5B11}" srcOrd="2" destOrd="0" presId="urn:microsoft.com/office/officeart/2005/8/layout/hProcess9"/>
    <dgm:cxn modelId="{E971EF25-FE14-414F-BB8F-E8E1D548E291}" type="presParOf" srcId="{719A59AC-C3C8-4206-A456-A29B0A83D267}" destId="{DC4C8B35-54EE-4B38-B14A-9EE425A812C7}" srcOrd="3" destOrd="0" presId="urn:microsoft.com/office/officeart/2005/8/layout/hProcess9"/>
    <dgm:cxn modelId="{4EF27ED4-CECB-42E2-8AAB-F1345A5C26D8}" type="presParOf" srcId="{719A59AC-C3C8-4206-A456-A29B0A83D267}" destId="{4EACFCCF-E1A3-47DD-A042-92D1DC66B23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416F2-6B18-4A78-A5B0-42C731ABFDA2}">
      <dsp:nvSpPr>
        <dsp:cNvPr id="0" name=""/>
        <dsp:cNvSpPr/>
      </dsp:nvSpPr>
      <dsp:spPr>
        <a:xfrm>
          <a:off x="617219" y="0"/>
          <a:ext cx="6995160" cy="4572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0F63FF-09FB-440F-96D4-2C614E1DCAA2}">
      <dsp:nvSpPr>
        <dsp:cNvPr id="0" name=""/>
        <dsp:cNvSpPr/>
      </dsp:nvSpPr>
      <dsp:spPr>
        <a:xfrm>
          <a:off x="3968" y="1371599"/>
          <a:ext cx="2543922" cy="1828800"/>
        </a:xfrm>
        <a:prstGeom prst="roundRect">
          <a:avLst/>
        </a:prstGeom>
        <a:solidFill>
          <a:schemeClr val="accent3">
            <a:lumMod val="5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tr-TR" sz="4600" b="1" kern="1200" dirty="0" smtClean="0">
              <a:solidFill>
                <a:schemeClr val="bg1"/>
              </a:solidFill>
            </a:rPr>
            <a:t>KAYNAK</a:t>
          </a:r>
          <a:endParaRPr lang="tr-TR" sz="4600" b="1" kern="1200" dirty="0">
            <a:solidFill>
              <a:schemeClr val="bg1"/>
            </a:solidFill>
          </a:endParaRPr>
        </a:p>
      </dsp:txBody>
      <dsp:txXfrm>
        <a:off x="93243" y="1460874"/>
        <a:ext cx="2365372" cy="1650250"/>
      </dsp:txXfrm>
    </dsp:sp>
    <dsp:sp modelId="{2A22D1C1-3AE3-48A9-90D1-5724306C5B11}">
      <dsp:nvSpPr>
        <dsp:cNvPr id="0" name=""/>
        <dsp:cNvSpPr/>
      </dsp:nvSpPr>
      <dsp:spPr>
        <a:xfrm>
          <a:off x="2842838" y="1371599"/>
          <a:ext cx="2543922" cy="1828800"/>
        </a:xfrm>
        <a:prstGeom prst="roundRect">
          <a:avLst/>
        </a:prstGeom>
        <a:solidFill>
          <a:schemeClr val="accent3">
            <a:lumMod val="5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tr-TR" sz="4600" b="1" kern="1200" dirty="0" smtClean="0">
              <a:solidFill>
                <a:schemeClr val="bg1"/>
              </a:solidFill>
            </a:rPr>
            <a:t>MESAJ</a:t>
          </a:r>
          <a:endParaRPr lang="tr-TR" sz="4600" b="1" kern="1200" dirty="0">
            <a:solidFill>
              <a:schemeClr val="bg1"/>
            </a:solidFill>
          </a:endParaRPr>
        </a:p>
      </dsp:txBody>
      <dsp:txXfrm>
        <a:off x="2932113" y="1460874"/>
        <a:ext cx="2365372" cy="1650250"/>
      </dsp:txXfrm>
    </dsp:sp>
    <dsp:sp modelId="{4EACFCCF-E1A3-47DD-A042-92D1DC66B230}">
      <dsp:nvSpPr>
        <dsp:cNvPr id="0" name=""/>
        <dsp:cNvSpPr/>
      </dsp:nvSpPr>
      <dsp:spPr>
        <a:xfrm>
          <a:off x="5681709" y="1371599"/>
          <a:ext cx="2543922" cy="1828800"/>
        </a:xfrm>
        <a:prstGeom prst="roundRect">
          <a:avLst/>
        </a:prstGeom>
        <a:solidFill>
          <a:schemeClr val="accent3">
            <a:lumMod val="5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tr-TR" sz="4600" b="1" kern="1200" dirty="0" smtClean="0">
              <a:solidFill>
                <a:schemeClr val="bg1"/>
              </a:solidFill>
            </a:rPr>
            <a:t>ALICI</a:t>
          </a:r>
          <a:endParaRPr lang="tr-TR" sz="4600" b="1" kern="1200" dirty="0">
            <a:solidFill>
              <a:schemeClr val="bg1"/>
            </a:solidFill>
          </a:endParaRPr>
        </a:p>
      </dsp:txBody>
      <dsp:txXfrm>
        <a:off x="5770984" y="1460874"/>
        <a:ext cx="2365372" cy="16502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A47775C4-3797-41C3-9FC4-C0905A049E72}" type="datetimeFigureOut">
              <a:rPr lang="tr-TR"/>
              <a:pPr>
                <a:defRPr/>
              </a:pPr>
              <a:t>23.05.2015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04C89FED-DECB-446D-92C0-7FF5473CDC49}" type="slidenum">
              <a:rPr lang="tr-TR"/>
              <a:pPr>
                <a:defRPr/>
              </a:pPr>
              <a:t>‹#›</a:t>
            </a:fld>
            <a:endParaRPr lang="tr-TR"/>
          </a:p>
        </p:txBody>
      </p:sp>
    </p:spTree>
    <p:extLst>
      <p:ext uri="{BB962C8B-B14F-4D97-AF65-F5344CB8AC3E}">
        <p14:creationId xmlns:p14="http://schemas.microsoft.com/office/powerpoint/2010/main" val="34378351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403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274DF9A4-E248-43F3-B608-D343B1A8B5F8}" type="slidenum">
              <a:rPr lang="tr-TR" altLang="tr-TR" smtClean="0"/>
              <a:pPr eaLnBrk="1" hangingPunct="1"/>
              <a:t>1</a:t>
            </a:fld>
            <a:endParaRPr lang="tr-TR" alt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latin typeface="Times New Roman" pitchFamily="18" charset="0"/>
              </a:rPr>
              <a:t>İletişim süreci içerisindeki işleyen bir alt süreç olan kişilerin birbirini algılayışı , kişilerarası iletişimin en önemli bölümün oluşturmaktadır. Bu doğal süreç içinde kişiler bunlardan çeşitli anlamlar çıkartmakta, bu anlamlara dayanarak izlenimler edinmektedir. Tüm bu süreç boyunca bireyler yetiştirilme tarzı, geçmiş deneyimler, eğitim-öğretim yaşantısı, kültür ve her bir durumun kendine özgü farklı içeriği gibi pek çok unsurun etkisi altında bulunmaktadır. </a:t>
            </a:r>
          </a:p>
          <a:p>
            <a:pPr eaLnBrk="1" hangingPunct="1">
              <a:spcBef>
                <a:spcPct val="0"/>
              </a:spcBef>
            </a:pPr>
            <a:endParaRPr lang="tr-TR" altLang="tr-TR" smtClean="0">
              <a:latin typeface="Times New Roman" pitchFamily="18" charset="0"/>
            </a:endParaRPr>
          </a:p>
          <a:p>
            <a:pPr eaLnBrk="1" hangingPunct="1">
              <a:spcBef>
                <a:spcPct val="0"/>
              </a:spcBef>
            </a:pPr>
            <a:r>
              <a:rPr lang="tr-TR" altLang="tr-TR" smtClean="0">
                <a:latin typeface="Times New Roman" pitchFamily="18" charset="0"/>
              </a:rPr>
              <a:t>Algılama; duyusal uyarıcıların seçilmesi ve örgütlenmesiyle anlamlı bir bütün haline getirilmesi sürecidir.</a:t>
            </a:r>
          </a:p>
          <a:p>
            <a:pPr eaLnBrk="1" hangingPunct="1">
              <a:spcBef>
                <a:spcPct val="0"/>
              </a:spcBef>
            </a:pPr>
            <a:r>
              <a:rPr lang="tr-TR" altLang="tr-TR" smtClean="0">
                <a:latin typeface="Times New Roman" pitchFamily="18" charset="0"/>
              </a:rPr>
              <a:t>Algılama, bireysel ve kültürel boyutlarda seçici bir tavırdır. Bir konuşmanın içinde bazı sözlerin öncelikli algılanması, örneğin aç bir insanın yemekle ilgili ilintilere, politik bir insanın belli siyasi konuşmalara ideolojik kavramlara duyarlılığı bu seçicilikle ilgilidir. Aynı biçimde kurban bayramının bir müslüman tarafından kutsal bir ayin, başka inançlardan kişilerce vahşet olarak algılanması, algıda kültürel seçiciliğe örnektir. </a:t>
            </a:r>
          </a:p>
          <a:p>
            <a:pPr eaLnBrk="1" hangingPunct="1">
              <a:spcBef>
                <a:spcPct val="0"/>
              </a:spcBef>
            </a:pPr>
            <a:endParaRPr lang="tr-TR" altLang="tr-TR" smtClean="0">
              <a:latin typeface="Times New Roman" pitchFamily="18" charset="0"/>
            </a:endParaRPr>
          </a:p>
          <a:p>
            <a:pPr eaLnBrk="1" hangingPunct="1">
              <a:spcBef>
                <a:spcPct val="0"/>
              </a:spcBef>
            </a:pPr>
            <a:endParaRPr lang="tr-TR" altLang="tr-TR" smtClean="0">
              <a:latin typeface="Times New Roman" pitchFamily="18" charset="0"/>
            </a:endParaRPr>
          </a:p>
        </p:txBody>
      </p:sp>
      <p:sp>
        <p:nvSpPr>
          <p:cNvPr id="5325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6026363C-DE28-4B0E-8F2C-336421BBDF5C}" type="slidenum">
              <a:rPr lang="tr-TR" altLang="tr-TR" smtClean="0"/>
              <a:pPr eaLnBrk="1" hangingPunct="1"/>
              <a:t>21</a:t>
            </a:fld>
            <a:endParaRPr lang="tr-TR" alt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5427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EA495A90-5E1C-49AB-8AE8-41E2E5BB6B2C}" type="slidenum">
              <a:rPr lang="tr-TR" altLang="tr-TR" smtClean="0"/>
              <a:pPr eaLnBrk="1" hangingPunct="1"/>
              <a:t>22</a:t>
            </a:fld>
            <a:endParaRPr lang="tr-TR" alt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tr-TR" altLang="tr-TR" sz="1400" smtClean="0"/>
          </a:p>
        </p:txBody>
      </p:sp>
      <p:sp>
        <p:nvSpPr>
          <p:cNvPr id="5530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C101692E-7A36-4ADC-81D2-D0D6D77D65D4}" type="slidenum">
              <a:rPr lang="tr-TR" altLang="tr-TR" smtClean="0"/>
              <a:pPr eaLnBrk="1" hangingPunct="1"/>
              <a:t>23</a:t>
            </a:fld>
            <a:endParaRPr lang="tr-TR" alt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5632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4223FEB4-AD8E-445A-97BC-3B776EDF71ED}" type="slidenum">
              <a:rPr lang="tr-TR" altLang="tr-TR" smtClean="0"/>
              <a:pPr eaLnBrk="1" hangingPunct="1"/>
              <a:t>24</a:t>
            </a:fld>
            <a:endParaRPr lang="tr-TR" alt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5734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AC6C7088-16DF-4C5E-8D44-B0AE77932E80}" type="slidenum">
              <a:rPr lang="tr-TR" altLang="tr-TR" smtClean="0"/>
              <a:pPr eaLnBrk="1" hangingPunct="1"/>
              <a:t>25</a:t>
            </a:fld>
            <a:endParaRPr lang="tr-TR" alt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smtClean="0"/>
              <a:t>Statü, bir toplumsal sistem içerisinde bireyin elde ettiği yerdir. Bu yer, insana toplumun diğer üyeleri tarafından verilmiştir. Kişiler arasında statü farklılıkları, kişiler arası iletişimin yönünü ve sıklığını belirleyen önemli faktörlerden biridir. İnsanlar ya eşit, ya da üst statüdeki insanlarla iletişim kurmayı isterler.</a:t>
            </a:r>
          </a:p>
          <a:p>
            <a:r>
              <a:rPr lang="tr-TR" altLang="tr-TR" smtClean="0"/>
              <a:t>Statü farklılığı önemli bir iletişim engelidir. İş görenler örgütlerde inanç ve düşüncelerini, üstlerine dürüstçe iletme ihtiyacı içindedirler. Eğer örgütlerde statü farklılıkları bilinçli olarak ortaya konmaya çalışılıyorsa, iş görenler üstlerinin önerilerini yerine getirme konusunda daha isteksiz davranacaklar ve onları eleştireceklerdir. Bu ”mesajın öldürülmesi” denilen bir durumu ortaya çıkarır. Üstler sadece olumlu yorumlar duymak isterler, oysa statü farklılığından kaynaklanan iletişim engeli durumunda negatif  eğerlendirmeler söz konusu olacaktır.</a:t>
            </a:r>
          </a:p>
          <a:p>
            <a:endParaRPr lang="tr-TR" altLang="tr-TR" smtClean="0"/>
          </a:p>
        </p:txBody>
      </p:sp>
      <p:sp>
        <p:nvSpPr>
          <p:cNvPr id="583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69F9E9D2-BE9D-4F92-A439-B67F0D36BD87}" type="slidenum">
              <a:rPr lang="tr-TR" altLang="tr-TR" smtClean="0"/>
              <a:pPr eaLnBrk="1" hangingPunct="1"/>
              <a:t>26</a:t>
            </a:fld>
            <a:endParaRPr lang="tr-TR" alt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742950" indent="-742950"/>
            <a:r>
              <a:rPr lang="tr-TR" altLang="tr-TR" smtClean="0"/>
              <a:t>Geleneksel toplumlarda, kadın erkek ilişkileri güven, huzur ve değer kültüründen çok eşitsizlik ve korku kültürü üzerine kurulur.</a:t>
            </a:r>
          </a:p>
          <a:p>
            <a:pPr marL="742950" indent="-742950"/>
            <a:r>
              <a:rPr lang="tr-TR" altLang="tr-TR" smtClean="0"/>
              <a:t>Kadınlar, konuşma ve samimi bir dil kullanma konusunda daha duyarlı iken, erkekler konuşma ile  birlikte dilde statü ve bağımsızlık konularını daha çok önemserler</a:t>
            </a:r>
          </a:p>
        </p:txBody>
      </p:sp>
      <p:sp>
        <p:nvSpPr>
          <p:cNvPr id="5939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A710192E-BA47-4352-A493-D800E30E1085}" type="slidenum">
              <a:rPr lang="tr-TR" altLang="tr-TR" smtClean="0"/>
              <a:pPr eaLnBrk="1" hangingPunct="1"/>
              <a:t>27</a:t>
            </a:fld>
            <a:endParaRPr lang="tr-TR" alt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742950" indent="-742950"/>
            <a:r>
              <a:rPr lang="tr-TR" altLang="tr-TR" smtClean="0"/>
              <a:t>Dinleme ile etkin dinleme arasındaki en önemli ayrım, etkin dinlemede dinleyicinin konuşan kişiye, işittiklerinden ve konuşanın duygularından ne  anladığını söyleyerek geri bildirim vermesidir. Bu şekilde,  karşımızdakinin  demek istediğiyle bizim anladığımızın aynı olup olmadığını  anlamış oluruz. (Askerdeki  emir tekrarı gibi.)</a:t>
            </a:r>
          </a:p>
          <a:p>
            <a:pPr marL="742950" indent="-742950"/>
            <a:endParaRPr lang="tr-TR" altLang="tr-TR" smtClean="0"/>
          </a:p>
        </p:txBody>
      </p:sp>
      <p:sp>
        <p:nvSpPr>
          <p:cNvPr id="6042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0C4D9AD8-97A6-4185-ADF4-40AD44B1003B}" type="slidenum">
              <a:rPr lang="tr-TR" altLang="tr-TR" smtClean="0"/>
              <a:pPr eaLnBrk="1" hangingPunct="1"/>
              <a:t>28</a:t>
            </a:fld>
            <a:endParaRPr lang="tr-TR"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506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D15F9259-C7DD-47E2-8F63-5E7FB9CE3A24}" type="slidenum">
              <a:rPr lang="tr-TR" altLang="tr-TR" smtClean="0"/>
              <a:pPr eaLnBrk="1" hangingPunct="1"/>
              <a:t>2</a:t>
            </a:fld>
            <a:endParaRPr lang="tr-TR" alt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608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AC7FD17A-806B-4F11-9926-E316D55D4EBC}" type="slidenum">
              <a:rPr lang="tr-TR" altLang="tr-TR" smtClean="0"/>
              <a:pPr eaLnBrk="1" hangingPunct="1"/>
              <a:t>4</a:t>
            </a:fld>
            <a:endParaRPr lang="tr-TR" alt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710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E18F0C3B-0CA0-4D2A-AC89-E0F07D7F7E53}" type="slidenum">
              <a:rPr lang="tr-TR" altLang="tr-TR" smtClean="0"/>
              <a:pPr eaLnBrk="1" hangingPunct="1"/>
              <a:t>6</a:t>
            </a:fld>
            <a:endParaRPr lang="tr-TR" alt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813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64195B9F-F729-4B53-8D14-B6E5E3C6AB77}" type="slidenum">
              <a:rPr lang="tr-TR" altLang="tr-TR" smtClean="0"/>
              <a:pPr eaLnBrk="1" hangingPunct="1"/>
              <a:t>8</a:t>
            </a:fld>
            <a:endParaRPr lang="tr-TR" alt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915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4AAC4996-BED5-44CF-9F09-DCB533F3D6D6}" type="slidenum">
              <a:rPr lang="tr-TR" altLang="tr-TR" smtClean="0"/>
              <a:pPr eaLnBrk="1" hangingPunct="1"/>
              <a:t>11</a:t>
            </a:fld>
            <a:endParaRPr lang="tr-TR" alt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smtClean="0">
                <a:latin typeface="Times New Roman" pitchFamily="18" charset="0"/>
                <a:cs typeface="Times New Roman" pitchFamily="18" charset="0"/>
              </a:rPr>
              <a:t>Olumlu geri bildirim mesajın alıcı tarafından doğru anlaşılıp uygun davranış gösterildiğini ifade eder.</a:t>
            </a:r>
          </a:p>
          <a:p>
            <a:r>
              <a:rPr lang="tr-TR" altLang="tr-TR" smtClean="0"/>
              <a:t>Olumsuz (negatif) geri-bildirim ise, kaynağa mesajın amaçlandığı şekilde alınmadığını bildirmek suretiyle, düzeltici bir işlev gören geribildirimdir.</a:t>
            </a:r>
          </a:p>
        </p:txBody>
      </p:sp>
      <p:sp>
        <p:nvSpPr>
          <p:cNvPr id="5018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7C72EC0C-BD95-4961-B0A1-B131E9F269C8}" type="slidenum">
              <a:rPr lang="tr-TR" altLang="tr-TR" smtClean="0"/>
              <a:pPr eaLnBrk="1" hangingPunct="1"/>
              <a:t>13</a:t>
            </a:fld>
            <a:endParaRPr lang="tr-TR" alt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5120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2025CEA7-1133-4756-A25E-6BE734819E56}" type="slidenum">
              <a:rPr lang="tr-TR" altLang="tr-TR" smtClean="0"/>
              <a:pPr eaLnBrk="1" hangingPunct="1"/>
              <a:t>19</a:t>
            </a:fld>
            <a:endParaRPr lang="tr-TR" alt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5222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fld id="{0FE3FCC6-ED60-4194-BF05-A424EE298F47}" type="slidenum">
              <a:rPr lang="tr-TR" altLang="tr-TR" smtClean="0"/>
              <a:pPr eaLnBrk="1" hangingPunct="1"/>
              <a:t>20</a:t>
            </a:fld>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9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10 Yuvarlatılmış Dikdörtgen"/>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11 Dikdörtgen"/>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12 Dikdörtgen"/>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14 Dikdörtgen"/>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tr-TR" smtClean="0"/>
              <a:t>Asıl başlık stili için tıklatın</a:t>
            </a:r>
            <a:endParaRPr lang="en-US"/>
          </a:p>
        </p:txBody>
      </p:sp>
      <p:sp>
        <p:nvSpPr>
          <p:cNvPr id="11" name="27 Veri Yer Tutucusu"/>
          <p:cNvSpPr>
            <a:spLocks noGrp="1"/>
          </p:cNvSpPr>
          <p:nvPr>
            <p:ph type="dt" sz="half" idx="10"/>
          </p:nvPr>
        </p:nvSpPr>
        <p:spPr/>
        <p:txBody>
          <a:bodyPr/>
          <a:lstStyle>
            <a:lvl1pPr>
              <a:defRPr/>
            </a:lvl1pPr>
          </a:lstStyle>
          <a:p>
            <a:pPr>
              <a:defRPr/>
            </a:pPr>
            <a:endParaRPr lang="en-US"/>
          </a:p>
        </p:txBody>
      </p:sp>
      <p:sp>
        <p:nvSpPr>
          <p:cNvPr id="12" name="16 Altbilgi Yer Tutucusu"/>
          <p:cNvSpPr>
            <a:spLocks noGrp="1"/>
          </p:cNvSpPr>
          <p:nvPr>
            <p:ph type="ftr" sz="quarter" idx="11"/>
          </p:nvPr>
        </p:nvSpPr>
        <p:spPr/>
        <p:txBody>
          <a:bodyPr/>
          <a:lstStyle>
            <a:lvl1pPr>
              <a:defRPr/>
            </a:lvl1pPr>
          </a:lstStyle>
          <a:p>
            <a:pPr>
              <a:defRPr/>
            </a:pPr>
            <a:endParaRPr lang="en-US"/>
          </a:p>
        </p:txBody>
      </p:sp>
      <p:sp>
        <p:nvSpPr>
          <p:cNvPr id="13" name="28 Slayt Numarası Yer Tutucusu"/>
          <p:cNvSpPr>
            <a:spLocks noGrp="1"/>
          </p:cNvSpPr>
          <p:nvPr>
            <p:ph type="sldNum" sz="quarter" idx="12"/>
          </p:nvPr>
        </p:nvSpPr>
        <p:spPr/>
        <p:txBody>
          <a:bodyPr/>
          <a:lstStyle>
            <a:lvl1pPr>
              <a:defRPr sz="1400">
                <a:solidFill>
                  <a:srgbClr val="FFFFFF"/>
                </a:solidFill>
              </a:defRPr>
            </a:lvl1pPr>
          </a:lstStyle>
          <a:p>
            <a:pPr>
              <a:defRPr/>
            </a:pPr>
            <a:fld id="{B5E1400E-79A8-4018-8DE8-6DB635FE094E}" type="slidenum">
              <a:rPr lang="en-US"/>
              <a:pPr>
                <a:defRPr/>
              </a:pPr>
              <a:t>‹#›</a:t>
            </a:fld>
            <a:endParaRPr lang="en-US"/>
          </a:p>
        </p:txBody>
      </p:sp>
    </p:spTree>
    <p:extLst>
      <p:ext uri="{BB962C8B-B14F-4D97-AF65-F5344CB8AC3E}">
        <p14:creationId xmlns:p14="http://schemas.microsoft.com/office/powerpoint/2010/main" val="34864876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endParaRPr lang="en-US"/>
          </a:p>
        </p:txBody>
      </p:sp>
      <p:sp>
        <p:nvSpPr>
          <p:cNvPr id="5" name="2 Altbilgi Yer Tutucusu"/>
          <p:cNvSpPr>
            <a:spLocks noGrp="1"/>
          </p:cNvSpPr>
          <p:nvPr>
            <p:ph type="ftr" sz="quarter" idx="11"/>
          </p:nvPr>
        </p:nvSpPr>
        <p:spPr/>
        <p:txBody>
          <a:bodyPr/>
          <a:lstStyle>
            <a:lvl1pPr>
              <a:defRPr/>
            </a:lvl1pPr>
          </a:lstStyle>
          <a:p>
            <a:pPr>
              <a:defRPr/>
            </a:pPr>
            <a:endParaRPr lang="en-US"/>
          </a:p>
        </p:txBody>
      </p:sp>
      <p:sp>
        <p:nvSpPr>
          <p:cNvPr id="6" name="22 Slayt Numarası Yer Tutucusu"/>
          <p:cNvSpPr>
            <a:spLocks noGrp="1"/>
          </p:cNvSpPr>
          <p:nvPr>
            <p:ph type="sldNum" sz="quarter" idx="12"/>
          </p:nvPr>
        </p:nvSpPr>
        <p:spPr/>
        <p:txBody>
          <a:bodyPr/>
          <a:lstStyle>
            <a:lvl1pPr>
              <a:defRPr/>
            </a:lvl1pPr>
          </a:lstStyle>
          <a:p>
            <a:pPr>
              <a:defRPr/>
            </a:pPr>
            <a:fld id="{FB822D8F-E29F-482B-8E66-C5D0C1E53C10}" type="slidenum">
              <a:rPr lang="en-US"/>
              <a:pPr>
                <a:defRPr/>
              </a:pPr>
              <a:t>‹#›</a:t>
            </a:fld>
            <a:endParaRPr lang="en-US"/>
          </a:p>
        </p:txBody>
      </p:sp>
    </p:spTree>
    <p:extLst>
      <p:ext uri="{BB962C8B-B14F-4D97-AF65-F5344CB8AC3E}">
        <p14:creationId xmlns:p14="http://schemas.microsoft.com/office/powerpoint/2010/main" val="214523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endParaRPr lang="en-US"/>
          </a:p>
        </p:txBody>
      </p:sp>
      <p:sp>
        <p:nvSpPr>
          <p:cNvPr id="5" name="2 Altbilgi Yer Tutucusu"/>
          <p:cNvSpPr>
            <a:spLocks noGrp="1"/>
          </p:cNvSpPr>
          <p:nvPr>
            <p:ph type="ftr" sz="quarter" idx="11"/>
          </p:nvPr>
        </p:nvSpPr>
        <p:spPr/>
        <p:txBody>
          <a:bodyPr/>
          <a:lstStyle>
            <a:lvl1pPr>
              <a:defRPr/>
            </a:lvl1pPr>
          </a:lstStyle>
          <a:p>
            <a:pPr>
              <a:defRPr/>
            </a:pPr>
            <a:endParaRPr lang="en-US"/>
          </a:p>
        </p:txBody>
      </p:sp>
      <p:sp>
        <p:nvSpPr>
          <p:cNvPr id="6" name="22 Slayt Numarası Yer Tutucusu"/>
          <p:cNvSpPr>
            <a:spLocks noGrp="1"/>
          </p:cNvSpPr>
          <p:nvPr>
            <p:ph type="sldNum" sz="quarter" idx="12"/>
          </p:nvPr>
        </p:nvSpPr>
        <p:spPr/>
        <p:txBody>
          <a:bodyPr/>
          <a:lstStyle>
            <a:lvl1pPr>
              <a:defRPr/>
            </a:lvl1pPr>
          </a:lstStyle>
          <a:p>
            <a:pPr>
              <a:defRPr/>
            </a:pPr>
            <a:fld id="{9831F882-013F-411C-93FB-6EF724345930}" type="slidenum">
              <a:rPr lang="en-US"/>
              <a:pPr>
                <a:defRPr/>
              </a:pPr>
              <a:t>‹#›</a:t>
            </a:fld>
            <a:endParaRPr lang="en-US"/>
          </a:p>
        </p:txBody>
      </p:sp>
    </p:spTree>
    <p:extLst>
      <p:ext uri="{BB962C8B-B14F-4D97-AF65-F5344CB8AC3E}">
        <p14:creationId xmlns:p14="http://schemas.microsoft.com/office/powerpoint/2010/main" val="74299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8" name="7 İçerik Yer Tutucusu"/>
          <p:cNvSpPr>
            <a:spLocks noGrp="1"/>
          </p:cNvSpPr>
          <p:nvPr>
            <p:ph sz="quarter" idx="1"/>
          </p:nvPr>
        </p:nvSpPr>
        <p:spPr>
          <a:xfrm>
            <a:off x="914400" y="1447800"/>
            <a:ext cx="77724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endParaRPr lang="en-US"/>
          </a:p>
        </p:txBody>
      </p:sp>
      <p:sp>
        <p:nvSpPr>
          <p:cNvPr id="5" name="2 Altbilgi Yer Tutucusu"/>
          <p:cNvSpPr>
            <a:spLocks noGrp="1"/>
          </p:cNvSpPr>
          <p:nvPr>
            <p:ph type="ftr" sz="quarter" idx="11"/>
          </p:nvPr>
        </p:nvSpPr>
        <p:spPr/>
        <p:txBody>
          <a:bodyPr/>
          <a:lstStyle>
            <a:lvl1pPr>
              <a:defRPr/>
            </a:lvl1pPr>
          </a:lstStyle>
          <a:p>
            <a:pPr>
              <a:defRPr/>
            </a:pPr>
            <a:endParaRPr lang="en-US"/>
          </a:p>
        </p:txBody>
      </p:sp>
      <p:sp>
        <p:nvSpPr>
          <p:cNvPr id="6" name="22 Slayt Numarası Yer Tutucusu"/>
          <p:cNvSpPr>
            <a:spLocks noGrp="1"/>
          </p:cNvSpPr>
          <p:nvPr>
            <p:ph type="sldNum" sz="quarter" idx="12"/>
          </p:nvPr>
        </p:nvSpPr>
        <p:spPr/>
        <p:txBody>
          <a:bodyPr/>
          <a:lstStyle>
            <a:lvl1pPr>
              <a:defRPr/>
            </a:lvl1pPr>
          </a:lstStyle>
          <a:p>
            <a:pPr>
              <a:defRPr/>
            </a:pPr>
            <a:fld id="{2B4D9E8B-7790-41D1-80A7-2253FC3DE90B}" type="slidenum">
              <a:rPr lang="en-US"/>
              <a:pPr>
                <a:defRPr/>
              </a:pPr>
              <a:t>‹#›</a:t>
            </a:fld>
            <a:endParaRPr lang="en-US"/>
          </a:p>
        </p:txBody>
      </p:sp>
    </p:spTree>
    <p:extLst>
      <p:ext uri="{BB962C8B-B14F-4D97-AF65-F5344CB8AC3E}">
        <p14:creationId xmlns:p14="http://schemas.microsoft.com/office/powerpoint/2010/main" val="331846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9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10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11 Dikdörtgen"/>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12 Dikdörtgen"/>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14 Dikdörtgen"/>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1 Başlık"/>
          <p:cNvSpPr>
            <a:spLocks noGrp="1"/>
          </p:cNvSpPr>
          <p:nvPr>
            <p:ph type="title"/>
          </p:nvPr>
        </p:nvSpPr>
        <p:spPr>
          <a:xfrm>
            <a:off x="722313" y="952500"/>
            <a:ext cx="7772400" cy="1362075"/>
          </a:xfrm>
        </p:spPr>
        <p:txBody>
          <a:bodyPr/>
          <a:lstStyle>
            <a:lvl1pPr algn="l">
              <a:buNone/>
              <a:defRPr sz="4000" b="0" cap="none"/>
            </a:lvl1pPr>
          </a:lstStyle>
          <a:p>
            <a:r>
              <a:rPr lang="tr-TR" smtClean="0"/>
              <a:t>Asıl başlık stili için tıklatın</a:t>
            </a:r>
            <a:endParaRPr lang="en-US"/>
          </a:p>
        </p:txBody>
      </p:sp>
      <p:sp>
        <p:nvSpPr>
          <p:cNvPr id="3" name="2 Metin Yer Tutucusu"/>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9" name="3 Veri Yer Tutucusu"/>
          <p:cNvSpPr>
            <a:spLocks noGrp="1"/>
          </p:cNvSpPr>
          <p:nvPr>
            <p:ph type="dt" sz="half" idx="10"/>
          </p:nvPr>
        </p:nvSpPr>
        <p:spPr/>
        <p:txBody>
          <a:bodyPr/>
          <a:lstStyle>
            <a:lvl1pPr>
              <a:defRPr/>
            </a:lvl1pPr>
          </a:lstStyle>
          <a:p>
            <a:pPr>
              <a:defRPr/>
            </a:pPr>
            <a:endParaRPr lang="en-US"/>
          </a:p>
        </p:txBody>
      </p:sp>
      <p:sp>
        <p:nvSpPr>
          <p:cNvPr id="10" name="4 Altbilgi Yer Tutucusu"/>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5 Slayt Numarası Yer Tutucusu"/>
          <p:cNvSpPr>
            <a:spLocks noGrp="1"/>
          </p:cNvSpPr>
          <p:nvPr>
            <p:ph type="sldNum" sz="quarter" idx="12"/>
          </p:nvPr>
        </p:nvSpPr>
        <p:spPr>
          <a:xfrm>
            <a:off x="146050" y="6208713"/>
            <a:ext cx="457200" cy="457200"/>
          </a:xfrm>
        </p:spPr>
        <p:txBody>
          <a:bodyPr/>
          <a:lstStyle>
            <a:lvl1pPr>
              <a:defRPr/>
            </a:lvl1pPr>
          </a:lstStyle>
          <a:p>
            <a:pPr>
              <a:defRPr/>
            </a:pPr>
            <a:fld id="{65BBABC7-109F-4777-8219-1921873BE592}" type="slidenum">
              <a:rPr lang="en-US"/>
              <a:pPr>
                <a:defRPr/>
              </a:pPr>
              <a:t>‹#›</a:t>
            </a:fld>
            <a:endParaRPr lang="en-US"/>
          </a:p>
        </p:txBody>
      </p:sp>
    </p:spTree>
    <p:extLst>
      <p:ext uri="{BB962C8B-B14F-4D97-AF65-F5344CB8AC3E}">
        <p14:creationId xmlns:p14="http://schemas.microsoft.com/office/powerpoint/2010/main" val="270753200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9" name="8 İçerik Yer Tutucusu"/>
          <p:cNvSpPr>
            <a:spLocks noGrp="1"/>
          </p:cNvSpPr>
          <p:nvPr>
            <p:ph sz="quarter" idx="1"/>
          </p:nvPr>
        </p:nvSpPr>
        <p:spPr>
          <a:xfrm>
            <a:off x="914400" y="1447800"/>
            <a:ext cx="374904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10 İçerik Yer Tutucusu"/>
          <p:cNvSpPr>
            <a:spLocks noGrp="1"/>
          </p:cNvSpPr>
          <p:nvPr>
            <p:ph sz="quarter" idx="2"/>
          </p:nvPr>
        </p:nvSpPr>
        <p:spPr>
          <a:xfrm>
            <a:off x="4933950" y="1447800"/>
            <a:ext cx="374904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endParaRPr lang="en-US"/>
          </a:p>
        </p:txBody>
      </p:sp>
      <p:sp>
        <p:nvSpPr>
          <p:cNvPr id="6" name="2 Altbilgi Yer Tutucusu"/>
          <p:cNvSpPr>
            <a:spLocks noGrp="1"/>
          </p:cNvSpPr>
          <p:nvPr>
            <p:ph type="ftr" sz="quarter" idx="11"/>
          </p:nvPr>
        </p:nvSpPr>
        <p:spPr/>
        <p:txBody>
          <a:bodyPr/>
          <a:lstStyle>
            <a:lvl1pPr>
              <a:defRPr/>
            </a:lvl1pPr>
          </a:lstStyle>
          <a:p>
            <a:pPr>
              <a:defRPr/>
            </a:pPr>
            <a:endParaRPr lang="en-US"/>
          </a:p>
        </p:txBody>
      </p:sp>
      <p:sp>
        <p:nvSpPr>
          <p:cNvPr id="7" name="22 Slayt Numarası Yer Tutucusu"/>
          <p:cNvSpPr>
            <a:spLocks noGrp="1"/>
          </p:cNvSpPr>
          <p:nvPr>
            <p:ph type="sldNum" sz="quarter" idx="12"/>
          </p:nvPr>
        </p:nvSpPr>
        <p:spPr/>
        <p:txBody>
          <a:bodyPr/>
          <a:lstStyle>
            <a:lvl1pPr>
              <a:defRPr/>
            </a:lvl1pPr>
          </a:lstStyle>
          <a:p>
            <a:pPr>
              <a:defRPr/>
            </a:pPr>
            <a:fld id="{2360111E-8186-491D-A022-18AB4F7EACB1}" type="slidenum">
              <a:rPr lang="en-US"/>
              <a:pPr>
                <a:defRPr/>
              </a:pPr>
              <a:t>‹#›</a:t>
            </a:fld>
            <a:endParaRPr lang="en-US"/>
          </a:p>
        </p:txBody>
      </p:sp>
    </p:spTree>
    <p:extLst>
      <p:ext uri="{BB962C8B-B14F-4D97-AF65-F5344CB8AC3E}">
        <p14:creationId xmlns:p14="http://schemas.microsoft.com/office/powerpoint/2010/main" val="3099121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11" name="10 İçerik Yer Tutucusu"/>
          <p:cNvSpPr>
            <a:spLocks noGrp="1"/>
          </p:cNvSpPr>
          <p:nvPr>
            <p:ph sz="half" idx="2"/>
          </p:nvPr>
        </p:nvSpPr>
        <p:spPr>
          <a:xfrm>
            <a:off x="914400" y="2247900"/>
            <a:ext cx="37338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half" idx="4"/>
          </p:nvPr>
        </p:nvSpPr>
        <p:spPr>
          <a:xfrm>
            <a:off x="4953000" y="2247900"/>
            <a:ext cx="37338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13 Veri Yer Tutucusu"/>
          <p:cNvSpPr>
            <a:spLocks noGrp="1"/>
          </p:cNvSpPr>
          <p:nvPr>
            <p:ph type="dt" sz="half" idx="10"/>
          </p:nvPr>
        </p:nvSpPr>
        <p:spPr/>
        <p:txBody>
          <a:bodyPr/>
          <a:lstStyle>
            <a:lvl1pPr>
              <a:defRPr/>
            </a:lvl1pPr>
          </a:lstStyle>
          <a:p>
            <a:pPr>
              <a:defRPr/>
            </a:pPr>
            <a:endParaRPr lang="en-US"/>
          </a:p>
        </p:txBody>
      </p:sp>
      <p:sp>
        <p:nvSpPr>
          <p:cNvPr id="8" name="2 Altbilgi Yer Tutucusu"/>
          <p:cNvSpPr>
            <a:spLocks noGrp="1"/>
          </p:cNvSpPr>
          <p:nvPr>
            <p:ph type="ftr" sz="quarter" idx="11"/>
          </p:nvPr>
        </p:nvSpPr>
        <p:spPr/>
        <p:txBody>
          <a:bodyPr/>
          <a:lstStyle>
            <a:lvl1pPr>
              <a:defRPr/>
            </a:lvl1pPr>
          </a:lstStyle>
          <a:p>
            <a:pPr>
              <a:defRPr/>
            </a:pPr>
            <a:endParaRPr lang="en-US"/>
          </a:p>
        </p:txBody>
      </p:sp>
      <p:sp>
        <p:nvSpPr>
          <p:cNvPr id="9" name="22 Slayt Numarası Yer Tutucusu"/>
          <p:cNvSpPr>
            <a:spLocks noGrp="1"/>
          </p:cNvSpPr>
          <p:nvPr>
            <p:ph type="sldNum" sz="quarter" idx="12"/>
          </p:nvPr>
        </p:nvSpPr>
        <p:spPr/>
        <p:txBody>
          <a:bodyPr/>
          <a:lstStyle>
            <a:lvl1pPr>
              <a:defRPr/>
            </a:lvl1pPr>
          </a:lstStyle>
          <a:p>
            <a:pPr>
              <a:defRPr/>
            </a:pPr>
            <a:fld id="{EFB2B236-D12A-486F-95C3-EDEC7B07081C}" type="slidenum">
              <a:rPr lang="en-US"/>
              <a:pPr>
                <a:defRPr/>
              </a:pPr>
              <a:t>‹#›</a:t>
            </a:fld>
            <a:endParaRPr lang="en-US"/>
          </a:p>
        </p:txBody>
      </p:sp>
    </p:spTree>
    <p:extLst>
      <p:ext uri="{BB962C8B-B14F-4D97-AF65-F5344CB8AC3E}">
        <p14:creationId xmlns:p14="http://schemas.microsoft.com/office/powerpoint/2010/main" val="3120313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13 Veri Yer Tutucusu"/>
          <p:cNvSpPr>
            <a:spLocks noGrp="1"/>
          </p:cNvSpPr>
          <p:nvPr>
            <p:ph type="dt" sz="half" idx="10"/>
          </p:nvPr>
        </p:nvSpPr>
        <p:spPr/>
        <p:txBody>
          <a:bodyPr/>
          <a:lstStyle>
            <a:lvl1pPr>
              <a:defRPr/>
            </a:lvl1pPr>
          </a:lstStyle>
          <a:p>
            <a:pPr>
              <a:defRPr/>
            </a:pPr>
            <a:endParaRPr lang="en-US"/>
          </a:p>
        </p:txBody>
      </p:sp>
      <p:sp>
        <p:nvSpPr>
          <p:cNvPr id="4" name="2 Altbilgi Yer Tutucusu"/>
          <p:cNvSpPr>
            <a:spLocks noGrp="1"/>
          </p:cNvSpPr>
          <p:nvPr>
            <p:ph type="ftr" sz="quarter" idx="11"/>
          </p:nvPr>
        </p:nvSpPr>
        <p:spPr/>
        <p:txBody>
          <a:bodyPr/>
          <a:lstStyle>
            <a:lvl1pPr>
              <a:defRPr/>
            </a:lvl1pPr>
          </a:lstStyle>
          <a:p>
            <a:pPr>
              <a:defRPr/>
            </a:pPr>
            <a:endParaRPr lang="en-US"/>
          </a:p>
        </p:txBody>
      </p:sp>
      <p:sp>
        <p:nvSpPr>
          <p:cNvPr id="5" name="22 Slayt Numarası Yer Tutucusu"/>
          <p:cNvSpPr>
            <a:spLocks noGrp="1"/>
          </p:cNvSpPr>
          <p:nvPr>
            <p:ph type="sldNum" sz="quarter" idx="12"/>
          </p:nvPr>
        </p:nvSpPr>
        <p:spPr/>
        <p:txBody>
          <a:bodyPr/>
          <a:lstStyle>
            <a:lvl1pPr>
              <a:defRPr/>
            </a:lvl1pPr>
          </a:lstStyle>
          <a:p>
            <a:pPr>
              <a:defRPr/>
            </a:pPr>
            <a:fld id="{DFC297C9-E32A-4F29-8EAF-A7389573C1EF}" type="slidenum">
              <a:rPr lang="en-US"/>
              <a:pPr>
                <a:defRPr/>
              </a:pPr>
              <a:t>‹#›</a:t>
            </a:fld>
            <a:endParaRPr lang="en-US"/>
          </a:p>
        </p:txBody>
      </p:sp>
    </p:spTree>
    <p:extLst>
      <p:ext uri="{BB962C8B-B14F-4D97-AF65-F5344CB8AC3E}">
        <p14:creationId xmlns:p14="http://schemas.microsoft.com/office/powerpoint/2010/main" val="282285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endParaRPr lang="en-US"/>
          </a:p>
        </p:txBody>
      </p:sp>
      <p:sp>
        <p:nvSpPr>
          <p:cNvPr id="3" name="2 Altbilgi Yer Tutucusu"/>
          <p:cNvSpPr>
            <a:spLocks noGrp="1"/>
          </p:cNvSpPr>
          <p:nvPr>
            <p:ph type="ftr" sz="quarter" idx="11"/>
          </p:nvPr>
        </p:nvSpPr>
        <p:spPr/>
        <p:txBody>
          <a:bodyPr/>
          <a:lstStyle>
            <a:lvl1pPr>
              <a:defRPr/>
            </a:lvl1pPr>
          </a:lstStyle>
          <a:p>
            <a:pPr>
              <a:defRPr/>
            </a:pPr>
            <a:endParaRPr lang="en-US"/>
          </a:p>
        </p:txBody>
      </p:sp>
      <p:sp>
        <p:nvSpPr>
          <p:cNvPr id="4" name="22 Slayt Numarası Yer Tutucusu"/>
          <p:cNvSpPr>
            <a:spLocks noGrp="1"/>
          </p:cNvSpPr>
          <p:nvPr>
            <p:ph type="sldNum" sz="quarter" idx="12"/>
          </p:nvPr>
        </p:nvSpPr>
        <p:spPr/>
        <p:txBody>
          <a:bodyPr/>
          <a:lstStyle>
            <a:lvl1pPr>
              <a:defRPr/>
            </a:lvl1pPr>
          </a:lstStyle>
          <a:p>
            <a:pPr>
              <a:defRPr/>
            </a:pPr>
            <a:fld id="{9A18BC11-E1F4-47CF-AAA8-FE951FCCA29A}" type="slidenum">
              <a:rPr lang="en-US"/>
              <a:pPr>
                <a:defRPr/>
              </a:pPr>
              <a:t>‹#›</a:t>
            </a:fld>
            <a:endParaRPr lang="en-US"/>
          </a:p>
        </p:txBody>
      </p:sp>
    </p:spTree>
    <p:extLst>
      <p:ext uri="{BB962C8B-B14F-4D97-AF65-F5344CB8AC3E}">
        <p14:creationId xmlns:p14="http://schemas.microsoft.com/office/powerpoint/2010/main" val="1544929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9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10 Yuvarlatılmış Dikdörtgen"/>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1 Başlık"/>
          <p:cNvSpPr>
            <a:spLocks noGrp="1"/>
          </p:cNvSpPr>
          <p:nvPr>
            <p:ph type="title"/>
          </p:nvPr>
        </p:nvSpPr>
        <p:spPr>
          <a:xfrm>
            <a:off x="914400" y="273050"/>
            <a:ext cx="7772400" cy="1143000"/>
          </a:xfrm>
        </p:spPr>
        <p:txBody>
          <a:bodyPr/>
          <a:lstStyle>
            <a:lvl1pPr algn="l">
              <a:buNone/>
              <a:defRPr sz="4000" b="0"/>
            </a:lvl1pPr>
          </a:lstStyle>
          <a:p>
            <a:r>
              <a:rPr lang="tr-TR" smtClean="0"/>
              <a:t>Asıl başlık stili için tıklatın</a:t>
            </a:r>
            <a:endParaRPr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1" name="10 İçerik Yer Tutucusu"/>
          <p:cNvSpPr>
            <a:spLocks noGrp="1"/>
          </p:cNvSpPr>
          <p:nvPr>
            <p:ph sz="quarter" idx="1"/>
          </p:nvPr>
        </p:nvSpPr>
        <p:spPr>
          <a:xfrm>
            <a:off x="2971800" y="1600200"/>
            <a:ext cx="57150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4 Veri Yer Tutucusu"/>
          <p:cNvSpPr>
            <a:spLocks noGrp="1"/>
          </p:cNvSpPr>
          <p:nvPr>
            <p:ph type="dt" sz="half" idx="10"/>
          </p:nvPr>
        </p:nvSpPr>
        <p:spPr/>
        <p:txBody>
          <a:bodyPr/>
          <a:lstStyle>
            <a:lvl1pPr>
              <a:defRPr/>
            </a:lvl1pPr>
          </a:lstStyle>
          <a:p>
            <a:pPr>
              <a:defRPr/>
            </a:pPr>
            <a:endParaRPr lang="en-US"/>
          </a:p>
        </p:txBody>
      </p:sp>
      <p:sp>
        <p:nvSpPr>
          <p:cNvPr id="8" name="5 Altbilgi Yer Tutucusu"/>
          <p:cNvSpPr>
            <a:spLocks noGrp="1"/>
          </p:cNvSpPr>
          <p:nvPr>
            <p:ph type="ftr" sz="quarter" idx="11"/>
          </p:nvPr>
        </p:nvSpPr>
        <p:spPr/>
        <p:txBody>
          <a:bodyPr/>
          <a:lstStyle>
            <a:lvl1pPr>
              <a:defRPr/>
            </a:lvl1pPr>
          </a:lstStyle>
          <a:p>
            <a:pPr>
              <a:defRPr/>
            </a:pPr>
            <a:endParaRPr lang="en-US"/>
          </a:p>
        </p:txBody>
      </p:sp>
      <p:sp>
        <p:nvSpPr>
          <p:cNvPr id="9" name="6 Slayt Numarası Yer Tutucusu"/>
          <p:cNvSpPr>
            <a:spLocks noGrp="1"/>
          </p:cNvSpPr>
          <p:nvPr>
            <p:ph type="sldNum" sz="quarter" idx="12"/>
          </p:nvPr>
        </p:nvSpPr>
        <p:spPr/>
        <p:txBody>
          <a:bodyPr/>
          <a:lstStyle>
            <a:lvl1pPr>
              <a:defRPr/>
            </a:lvl1pPr>
          </a:lstStyle>
          <a:p>
            <a:pPr>
              <a:defRPr/>
            </a:pPr>
            <a:fld id="{5D886F63-1FAC-4E9C-8776-FBBEA29B337B}" type="slidenum">
              <a:rPr lang="en-US"/>
              <a:pPr>
                <a:defRPr/>
              </a:pPr>
              <a:t>‹#›</a:t>
            </a:fld>
            <a:endParaRPr lang="en-US"/>
          </a:p>
        </p:txBody>
      </p:sp>
    </p:spTree>
    <p:extLst>
      <p:ext uri="{BB962C8B-B14F-4D97-AF65-F5344CB8AC3E}">
        <p14:creationId xmlns:p14="http://schemas.microsoft.com/office/powerpoint/2010/main" val="3732149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9 Dikdörtgen"/>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10 Dikdörtgen"/>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11 Dikdörtgen"/>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lang="tr-TR" smtClean="0"/>
              <a:t>Asıl başlık stili için tıklatın</a:t>
            </a:r>
            <a:endParaRPr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8" name="4 Veri Yer Tutucusu"/>
          <p:cNvSpPr>
            <a:spLocks noGrp="1"/>
          </p:cNvSpPr>
          <p:nvPr>
            <p:ph type="dt" sz="half" idx="10"/>
          </p:nvPr>
        </p:nvSpPr>
        <p:spPr/>
        <p:txBody>
          <a:bodyPr/>
          <a:lstStyle>
            <a:lvl1pPr>
              <a:defRPr/>
            </a:lvl1pPr>
          </a:lstStyle>
          <a:p>
            <a:pPr>
              <a:defRPr/>
            </a:pPr>
            <a:endParaRPr lang="en-US"/>
          </a:p>
        </p:txBody>
      </p:sp>
      <p:sp>
        <p:nvSpPr>
          <p:cNvPr id="9" name="5 Altbilgi Yer Tutucusu"/>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6 Slayt Numarası Yer Tutucusu"/>
          <p:cNvSpPr>
            <a:spLocks noGrp="1"/>
          </p:cNvSpPr>
          <p:nvPr>
            <p:ph type="sldNum" sz="quarter" idx="12"/>
          </p:nvPr>
        </p:nvSpPr>
        <p:spPr>
          <a:xfrm>
            <a:off x="146050" y="6208713"/>
            <a:ext cx="457200" cy="457200"/>
          </a:xfrm>
        </p:spPr>
        <p:txBody>
          <a:bodyPr/>
          <a:lstStyle>
            <a:lvl1pPr>
              <a:defRPr/>
            </a:lvl1pPr>
          </a:lstStyle>
          <a:p>
            <a:pPr>
              <a:defRPr/>
            </a:pPr>
            <a:fld id="{FF7595DE-CD93-489D-8A35-2ABDA4B94D87}" type="slidenum">
              <a:rPr lang="en-US"/>
              <a:pPr>
                <a:defRPr/>
              </a:pPr>
              <a:t>‹#›</a:t>
            </a:fld>
            <a:endParaRPr lang="en-US"/>
          </a:p>
        </p:txBody>
      </p:sp>
    </p:spTree>
    <p:extLst>
      <p:ext uri="{BB962C8B-B14F-4D97-AF65-F5344CB8AC3E}">
        <p14:creationId xmlns:p14="http://schemas.microsoft.com/office/powerpoint/2010/main" val="65709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7 Yuvarlatılmış Dikdörtgen"/>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8" name="21 Başlık Yer Tutucusu"/>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tr-TR" altLang="tr-TR" smtClean="0"/>
              <a:t>Asıl başlık stili için tıklatın</a:t>
            </a:r>
            <a:endParaRPr lang="en-US" altLang="tr-TR" smtClean="0"/>
          </a:p>
        </p:txBody>
      </p:sp>
      <p:sp>
        <p:nvSpPr>
          <p:cNvPr id="1029" name="12 Metin Yer Tutucusu"/>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22 Slayt Numarası Yer Tutucusu"/>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E4D32B2C-87DE-4428-A685-A1D371FE9A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5" r:id="rId1"/>
    <p:sldLayoutId id="2147484348" r:id="rId2"/>
    <p:sldLayoutId id="2147484356" r:id="rId3"/>
    <p:sldLayoutId id="2147484349" r:id="rId4"/>
    <p:sldLayoutId id="2147484350" r:id="rId5"/>
    <p:sldLayoutId id="2147484351" r:id="rId6"/>
    <p:sldLayoutId id="2147484352" r:id="rId7"/>
    <p:sldLayoutId id="2147484357" r:id="rId8"/>
    <p:sldLayoutId id="2147484358" r:id="rId9"/>
    <p:sldLayoutId id="2147484353" r:id="rId10"/>
    <p:sldLayoutId id="2147484354"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B3B3C4"/>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04DA3"/>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04DA3"/>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images.google.com.tr/imgres?imgurl=http://img2.blogcu.com/images/b/e/n/benyokumgayemvar/iletisim.gif&amp;imgrefurl=http://benyokumgayemvar.blogcu.com/&amp;usg=__UrKzbpT8dbKFOZ5dKy6Is4zLgaM=&amp;h=247&amp;w=420&amp;sz=6&amp;hl=tr&amp;start=11&amp;um=1&amp;itbs=1&amp;tbnid=dEv5sI1aoMehZM:&amp;tbnh=74&amp;tbnw=125&amp;prev=/images%3Fq%3D%25C4%25B0LET%25C4%25B0%25C5%259E%25C4%25B0M%26hl%3Dtr%26rls%3Dcom.microsoft:tr:IE-SearchBox%26rlz%3D1I7GGLL_en%26sa%3DN%26um%3D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images.google.com.tr/imgres?imgurl=http://okulweb.meb.gov.tr/50/04/408144/images/iletisim_clip_image001.gif&amp;imgrefurl=http://okulweb.meb.gov.tr/50/04/408144/sbs7.html&amp;usg=__E68V_BzXc6AfyrqhROFvf_I62qA=&amp;h=128&amp;w=128&amp;sz=3&amp;hl=tr&amp;start=4&amp;um=1&amp;itbs=1&amp;tbnid=H9CcjXdju8ZO-M:&amp;tbnh=91&amp;tbnw=91&amp;prev=/images%3Fq%3Detkin%2Bdinleme%26hl%3Dtr%26rls%3Dcom.microsoft:tr:IE-SearchBox%26rlz%3D1I7GGLL_en%26sa%3DG%26um%3D1"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ages.google.com.tr/imgres?imgurl=http://www.hurgenc.com/Admin/Gecici/7kulak.jpg&amp;imgrefurl=http://www.hurgenc.com/Root/Kisiselgelisim.aspx&amp;usg=__1SZOHWMf1c8YSaF9XlPtfPniSoE=&amp;h=107&amp;w=160&amp;sz=15&amp;hl=tr&amp;start=18&amp;um=1&amp;itbs=1&amp;tbnid=kBdz1LwYz5-RRM:&amp;tbnh=66&amp;tbnw=98&amp;prev=/images%3Fq%3Detkin%2Bdinleme%26hl%3Dtr%26rls%3Dcom.microsoft:tr:IE-SearchBox%26rlz%3D1I7GGLL_en%26sa%3DG%26um%3D1"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msu.edu/~larsena3/wra110/InterpersonalCommunicationBasicElements.pn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57200" y="1447800"/>
            <a:ext cx="8458200" cy="1600200"/>
          </a:xfrm>
        </p:spPr>
        <p:txBody>
          <a:bodyPr>
            <a:normAutofit fontScale="90000"/>
          </a:bodyPr>
          <a:lstStyle/>
          <a:p>
            <a:pPr eaLnBrk="1" fontAlgn="auto" hangingPunct="1">
              <a:spcAft>
                <a:spcPts val="0"/>
              </a:spcAft>
              <a:defRPr/>
            </a:pPr>
            <a:r>
              <a:rPr lang="tr-TR" b="1" smtClean="0"/>
              <a:t/>
            </a:r>
            <a:br>
              <a:rPr lang="tr-TR" b="1" smtClean="0"/>
            </a:br>
            <a:r>
              <a:rPr lang="tr-TR" b="1" smtClean="0"/>
              <a:t>İLETİŞİM</a:t>
            </a:r>
            <a:br>
              <a:rPr lang="tr-TR" b="1" smtClean="0"/>
            </a:br>
            <a:r>
              <a:rPr lang="tr-TR" b="1" smtClean="0"/>
              <a:t>                                                 </a:t>
            </a:r>
          </a:p>
        </p:txBody>
      </p:sp>
      <p:sp>
        <p:nvSpPr>
          <p:cNvPr id="6" name="5 Dikdörtgen"/>
          <p:cNvSpPr/>
          <p:nvPr/>
        </p:nvSpPr>
        <p:spPr>
          <a:xfrm>
            <a:off x="2452688" y="6030913"/>
            <a:ext cx="4238625" cy="369887"/>
          </a:xfrm>
          <a:prstGeom prst="rect">
            <a:avLst/>
          </a:prstGeom>
        </p:spPr>
        <p:txBody>
          <a:bodyPr wrap="none">
            <a:spAutoFit/>
          </a:bodyPr>
          <a:lstStyle/>
          <a:p>
            <a:pPr algn="ctr">
              <a:defRPr/>
            </a:pPr>
            <a:r>
              <a:rPr lang="tr-TR" b="1" u="none" dirty="0">
                <a:solidFill>
                  <a:schemeClr val="tx1">
                    <a:lumMod val="75000"/>
                    <a:lumOff val="25000"/>
                  </a:schemeClr>
                </a:solidFill>
              </a:rPr>
              <a:t>YRD.DOÇ.DR. PINAR SEDEN MERAL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3400" y="2133600"/>
            <a:ext cx="8001000" cy="1262063"/>
          </a:xfrm>
          <a:prstGeom prst="rect">
            <a:avLst/>
          </a:prstGeom>
        </p:spPr>
        <p:txBody>
          <a:bodyPr>
            <a:spAutoFit/>
          </a:bodyPr>
          <a:lstStyle/>
          <a:p>
            <a:pPr algn="ctr">
              <a:defRPr/>
            </a:pPr>
            <a:r>
              <a:rPr lang="tr-TR" sz="2800" b="1" u="none" dirty="0">
                <a:solidFill>
                  <a:schemeClr val="accent3">
                    <a:lumMod val="50000"/>
                  </a:schemeClr>
                </a:solidFill>
                <a:latin typeface="+mj-lt"/>
              </a:rPr>
              <a:t>İLETİŞİMDE GÜRÜLTÜYÜ ORTADAN KALDIRMAK İÇİN </a:t>
            </a:r>
          </a:p>
          <a:p>
            <a:pPr algn="r">
              <a:defRPr/>
            </a:pPr>
            <a:r>
              <a:rPr lang="tr-TR" sz="4800" b="1" i="1" u="none" dirty="0">
                <a:solidFill>
                  <a:schemeClr val="accent3">
                    <a:lumMod val="75000"/>
                  </a:schemeClr>
                </a:solidFill>
              </a:rPr>
              <a:t>NE YAPMALI?</a:t>
            </a:r>
            <a:endParaRPr lang="tr-TR" sz="4800" i="1" u="none" dirty="0">
              <a:solidFill>
                <a:schemeClr val="accent3">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a:xfrm>
            <a:off x="457200" y="762000"/>
            <a:ext cx="8305800" cy="838200"/>
          </a:xfrm>
        </p:spPr>
        <p:txBody>
          <a:bodyPr>
            <a:normAutofit/>
          </a:bodyPr>
          <a:lstStyle/>
          <a:p>
            <a:pPr eaLnBrk="1" fontAlgn="auto" hangingPunct="1">
              <a:spcAft>
                <a:spcPts val="0"/>
              </a:spcAft>
              <a:defRPr/>
            </a:pPr>
            <a:r>
              <a:rPr lang="tr-TR" sz="2800" b="1" dirty="0" smtClean="0">
                <a:solidFill>
                  <a:schemeClr val="accent3">
                    <a:lumMod val="50000"/>
                  </a:schemeClr>
                </a:solidFill>
              </a:rPr>
              <a:t>İLETİŞİMDE GÜRÜLTÜYÜ ORTADAN KALDIRMAK İÇİN…</a:t>
            </a:r>
          </a:p>
        </p:txBody>
      </p:sp>
      <p:sp>
        <p:nvSpPr>
          <p:cNvPr id="16387" name="2 İçerik Yer Tutucusu"/>
          <p:cNvSpPr>
            <a:spLocks noGrp="1"/>
          </p:cNvSpPr>
          <p:nvPr>
            <p:ph sz="quarter" idx="1"/>
          </p:nvPr>
        </p:nvSpPr>
        <p:spPr>
          <a:xfrm>
            <a:off x="457200" y="1905000"/>
            <a:ext cx="6019800" cy="4343400"/>
          </a:xfrm>
        </p:spPr>
        <p:txBody>
          <a:bodyPr/>
          <a:lstStyle/>
          <a:p>
            <a:pPr eaLnBrk="1" hangingPunct="1"/>
            <a:endParaRPr lang="tr-TR" altLang="tr-TR" sz="2400" b="1" smtClean="0">
              <a:solidFill>
                <a:srgbClr val="FF0000"/>
              </a:solidFill>
            </a:endParaRPr>
          </a:p>
          <a:p>
            <a:pPr algn="just" eaLnBrk="1" hangingPunct="1">
              <a:lnSpc>
                <a:spcPct val="160000"/>
              </a:lnSpc>
              <a:buFontTx/>
              <a:buChar char="•"/>
            </a:pPr>
            <a:r>
              <a:rPr lang="tr-TR" altLang="tr-TR" sz="2800" b="1" smtClean="0">
                <a:solidFill>
                  <a:srgbClr val="7030A0"/>
                </a:solidFill>
              </a:rPr>
              <a:t>Ne </a:t>
            </a:r>
            <a:r>
              <a:rPr lang="tr-TR" altLang="tr-TR" sz="2800" smtClean="0"/>
              <a:t>söylemek istiyorum?</a:t>
            </a:r>
          </a:p>
          <a:p>
            <a:pPr algn="just" eaLnBrk="1" hangingPunct="1">
              <a:lnSpc>
                <a:spcPct val="160000"/>
              </a:lnSpc>
              <a:buFontTx/>
              <a:buChar char="•"/>
            </a:pPr>
            <a:r>
              <a:rPr lang="tr-TR" altLang="tr-TR" sz="2800" b="1" smtClean="0">
                <a:solidFill>
                  <a:srgbClr val="7030A0"/>
                </a:solidFill>
              </a:rPr>
              <a:t>Ne zaman </a:t>
            </a:r>
            <a:r>
              <a:rPr lang="tr-TR" altLang="tr-TR" sz="2800" smtClean="0"/>
              <a:t>söylersem, karşımdaki kişinin iletişim kanalları açık olur?</a:t>
            </a:r>
          </a:p>
          <a:p>
            <a:pPr algn="just" eaLnBrk="1" hangingPunct="1">
              <a:lnSpc>
                <a:spcPct val="160000"/>
              </a:lnSpc>
              <a:buFontTx/>
              <a:buChar char="•"/>
            </a:pPr>
            <a:r>
              <a:rPr lang="tr-TR" altLang="tr-TR" sz="2800" b="1" smtClean="0">
                <a:solidFill>
                  <a:srgbClr val="7030A0"/>
                </a:solidFill>
              </a:rPr>
              <a:t>Nerede </a:t>
            </a:r>
            <a:r>
              <a:rPr lang="tr-TR" altLang="tr-TR" sz="2800" smtClean="0"/>
              <a:t>hangi ortamda iletişimi başlatmam yerinde olur?</a:t>
            </a:r>
          </a:p>
          <a:p>
            <a:pPr eaLnBrk="1" hangingPunct="1">
              <a:buFont typeface="Georgia" pitchFamily="18" charset="0"/>
              <a:buNone/>
            </a:pPr>
            <a:endParaRPr lang="tr-TR" altLang="tr-TR" sz="2400" b="1" smtClean="0">
              <a:solidFill>
                <a:srgbClr val="FF0000"/>
              </a:solidFill>
            </a:endParaRPr>
          </a:p>
          <a:p>
            <a:pPr eaLnBrk="1" hangingPunct="1"/>
            <a:endParaRPr lang="tr-TR" altLang="tr-TR" sz="2800" smtClean="0"/>
          </a:p>
          <a:p>
            <a:pPr eaLnBrk="1" hangingPunct="1"/>
            <a:endParaRPr lang="tr-TR" altLang="tr-TR" sz="2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idx="4294967295"/>
          </p:nvPr>
        </p:nvSpPr>
        <p:spPr>
          <a:xfrm>
            <a:off x="685800" y="2209800"/>
            <a:ext cx="7772400" cy="2133600"/>
          </a:xfrm>
        </p:spPr>
        <p:txBody>
          <a:bodyPr/>
          <a:lstStyle/>
          <a:p>
            <a:pPr algn="r" eaLnBrk="1" hangingPunct="1"/>
            <a:r>
              <a:rPr lang="tr-TR" altLang="tr-TR" b="1" smtClean="0"/>
              <a:t>İLETİŞİMDE GÜRÜLTÜ ÖRNEĞİ</a:t>
            </a:r>
            <a:r>
              <a:rPr lang="tr-TR" altLang="tr-TR" smtClean="0"/>
              <a:t/>
            </a:r>
            <a:br>
              <a:rPr lang="tr-TR" altLang="tr-TR" smtClean="0"/>
            </a:br>
            <a:r>
              <a:rPr lang="tr-TR" altLang="tr-TR" b="1" i="1" smtClean="0"/>
              <a:t>DEMİRBANK</a:t>
            </a:r>
            <a:br>
              <a:rPr lang="tr-TR" altLang="tr-TR" b="1" i="1" smtClean="0"/>
            </a:br>
            <a:endParaRPr lang="tr-TR" altLang="tr-TR" b="1" i="1"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p:txBody>
          <a:bodyPr>
            <a:normAutofit/>
          </a:bodyPr>
          <a:lstStyle/>
          <a:p>
            <a:pPr eaLnBrk="1" fontAlgn="auto" hangingPunct="1">
              <a:spcAft>
                <a:spcPts val="0"/>
              </a:spcAft>
              <a:defRPr/>
            </a:pPr>
            <a:r>
              <a:rPr lang="tr-TR" sz="3600" b="1" dirty="0" smtClean="0">
                <a:solidFill>
                  <a:schemeClr val="accent3">
                    <a:lumMod val="50000"/>
                  </a:schemeClr>
                </a:solidFill>
              </a:rPr>
              <a:t>İLETİŞİMDE GERİ BİLDİRİMİN ÖNEMİ</a:t>
            </a:r>
          </a:p>
        </p:txBody>
      </p:sp>
      <p:sp>
        <p:nvSpPr>
          <p:cNvPr id="3" name="2 İçerik Yer Tutucusu"/>
          <p:cNvSpPr>
            <a:spLocks noGrp="1"/>
          </p:cNvSpPr>
          <p:nvPr>
            <p:ph sz="quarter" idx="1"/>
          </p:nvPr>
        </p:nvSpPr>
        <p:spPr>
          <a:xfrm>
            <a:off x="381000" y="1600200"/>
            <a:ext cx="3749675" cy="4876800"/>
          </a:xfrm>
        </p:spPr>
        <p:txBody>
          <a:bodyPr>
            <a:normAutofit fontScale="62500" lnSpcReduction="20000"/>
          </a:bodyPr>
          <a:lstStyle/>
          <a:p>
            <a:pPr marL="274320" indent="-274320" eaLnBrk="1" fontAlgn="auto" hangingPunct="1">
              <a:spcBef>
                <a:spcPts val="580"/>
              </a:spcBef>
              <a:spcAft>
                <a:spcPts val="0"/>
              </a:spcAft>
              <a:buFont typeface="Wingdings 2"/>
              <a:buChar char=""/>
              <a:defRPr/>
            </a:pPr>
            <a:endParaRPr lang="tr-TR" sz="2400" b="1" dirty="0" smtClean="0">
              <a:solidFill>
                <a:srgbClr val="FF0000"/>
              </a:solidFill>
            </a:endParaRPr>
          </a:p>
          <a:p>
            <a:pPr marL="274320" indent="-274320" eaLnBrk="1" fontAlgn="auto" hangingPunct="1">
              <a:spcBef>
                <a:spcPts val="580"/>
              </a:spcBef>
              <a:spcAft>
                <a:spcPts val="0"/>
              </a:spcAft>
              <a:buFont typeface="Wingdings 2"/>
              <a:buChar char=""/>
              <a:defRPr/>
            </a:pPr>
            <a:r>
              <a:rPr lang="tr-TR" sz="3200" dirty="0" smtClean="0">
                <a:latin typeface="Times New Roman" pitchFamily="18" charset="0"/>
                <a:cs typeface="Times New Roman" pitchFamily="18" charset="0"/>
              </a:rPr>
              <a:t>İletişim sürecinin en son aşaması geriye bilgi aşamasıdır.</a:t>
            </a:r>
          </a:p>
          <a:p>
            <a:pPr marL="274320" indent="-274320" eaLnBrk="1" fontAlgn="auto" hangingPunct="1">
              <a:spcBef>
                <a:spcPts val="580"/>
              </a:spcBef>
              <a:spcAft>
                <a:spcPts val="0"/>
              </a:spcAft>
              <a:buFont typeface="Wingdings 2"/>
              <a:buChar char=""/>
              <a:defRPr/>
            </a:pPr>
            <a:endParaRPr lang="tr-TR" sz="3200" dirty="0" smtClean="0">
              <a:latin typeface="Times New Roman" pitchFamily="18" charset="0"/>
              <a:cs typeface="Times New Roman" pitchFamily="18" charset="0"/>
            </a:endParaRPr>
          </a:p>
          <a:p>
            <a:pPr marL="274320" indent="-274320" eaLnBrk="1" fontAlgn="auto" hangingPunct="1">
              <a:spcBef>
                <a:spcPts val="580"/>
              </a:spcBef>
              <a:spcAft>
                <a:spcPts val="0"/>
              </a:spcAft>
              <a:buFont typeface="Wingdings 2"/>
              <a:buChar char=""/>
              <a:defRPr/>
            </a:pPr>
            <a:r>
              <a:rPr lang="tr-TR" sz="3200" dirty="0" smtClean="0">
                <a:latin typeface="Times New Roman" pitchFamily="18" charset="0"/>
                <a:cs typeface="Times New Roman" pitchFamily="18" charset="0"/>
              </a:rPr>
              <a:t> Bununla mesajın başlangıçta amaçlandığı gibi alıcıya ulaşıp ulaşmadığı kontrol edilir.</a:t>
            </a:r>
          </a:p>
          <a:p>
            <a:pPr marL="274320" indent="-274320" eaLnBrk="1" fontAlgn="auto" hangingPunct="1">
              <a:spcBef>
                <a:spcPts val="580"/>
              </a:spcBef>
              <a:spcAft>
                <a:spcPts val="0"/>
              </a:spcAft>
              <a:buFont typeface="Wingdings 2"/>
              <a:buChar char=""/>
              <a:defRPr/>
            </a:pPr>
            <a:endParaRPr lang="tr-TR" sz="3200" dirty="0" smtClean="0">
              <a:latin typeface="Times New Roman" pitchFamily="18" charset="0"/>
            </a:endParaRPr>
          </a:p>
          <a:p>
            <a:pPr marL="274320" indent="-274320" eaLnBrk="1" fontAlgn="auto" hangingPunct="1">
              <a:spcBef>
                <a:spcPts val="580"/>
              </a:spcBef>
              <a:spcAft>
                <a:spcPts val="0"/>
              </a:spcAft>
              <a:buFont typeface="Wingdings 2"/>
              <a:buChar char=""/>
              <a:defRPr/>
            </a:pPr>
            <a:r>
              <a:rPr lang="tr-TR" sz="3200" dirty="0" smtClean="0">
                <a:latin typeface="Times New Roman" pitchFamily="18" charset="0"/>
                <a:cs typeface="Times New Roman" pitchFamily="18" charset="0"/>
              </a:rPr>
              <a:t>Geri bildirim sayesinde kaynak, alıcının tepkilerini algılayabilecek ve mesajın içeriğinde yeni düzenlemeler yapabilecektir. </a:t>
            </a:r>
          </a:p>
          <a:p>
            <a:pPr marL="274320" indent="-274320" eaLnBrk="1" fontAlgn="auto" hangingPunct="1">
              <a:spcBef>
                <a:spcPts val="580"/>
              </a:spcBef>
              <a:spcAft>
                <a:spcPts val="0"/>
              </a:spcAft>
              <a:buFont typeface="Wingdings 2"/>
              <a:buChar char=""/>
              <a:defRPr/>
            </a:pPr>
            <a:endParaRPr lang="tr-TR" sz="3200" dirty="0" smtClean="0">
              <a:latin typeface="Times New Roman" pitchFamily="18" charset="0"/>
              <a:cs typeface="Times New Roman" pitchFamily="18" charset="0"/>
            </a:endParaRPr>
          </a:p>
          <a:p>
            <a:pPr marL="274320" indent="-274320" eaLnBrk="1" fontAlgn="auto" hangingPunct="1">
              <a:spcBef>
                <a:spcPts val="580"/>
              </a:spcBef>
              <a:spcAft>
                <a:spcPts val="0"/>
              </a:spcAft>
              <a:buFont typeface="Wingdings 2"/>
              <a:buChar char=""/>
              <a:defRPr/>
            </a:pPr>
            <a:r>
              <a:rPr lang="tr-TR" sz="3200" dirty="0" smtClean="0">
                <a:latin typeface="Times New Roman" pitchFamily="18" charset="0"/>
                <a:cs typeface="Times New Roman" pitchFamily="18" charset="0"/>
              </a:rPr>
              <a:t>Geri bildirim </a:t>
            </a:r>
            <a:r>
              <a:rPr lang="tr-TR" sz="3200" dirty="0" smtClean="0">
                <a:solidFill>
                  <a:srgbClr val="7030A0"/>
                </a:solidFill>
                <a:latin typeface="Times New Roman" pitchFamily="18" charset="0"/>
                <a:cs typeface="Times New Roman" pitchFamily="18" charset="0"/>
              </a:rPr>
              <a:t>olumlu </a:t>
            </a:r>
            <a:r>
              <a:rPr lang="tr-TR" sz="3200" dirty="0" smtClean="0">
                <a:latin typeface="Times New Roman" pitchFamily="18" charset="0"/>
                <a:cs typeface="Times New Roman" pitchFamily="18" charset="0"/>
              </a:rPr>
              <a:t>ya da </a:t>
            </a:r>
            <a:r>
              <a:rPr lang="tr-TR" sz="3200" dirty="0" smtClean="0">
                <a:solidFill>
                  <a:srgbClr val="7030A0"/>
                </a:solidFill>
                <a:latin typeface="Times New Roman" pitchFamily="18" charset="0"/>
                <a:cs typeface="Times New Roman" pitchFamily="18" charset="0"/>
              </a:rPr>
              <a:t>olumsuz </a:t>
            </a:r>
            <a:r>
              <a:rPr lang="tr-TR" sz="3200" dirty="0" smtClean="0">
                <a:latin typeface="Times New Roman" pitchFamily="18" charset="0"/>
                <a:cs typeface="Times New Roman" pitchFamily="18" charset="0"/>
              </a:rPr>
              <a:t>olabilir.</a:t>
            </a:r>
          </a:p>
        </p:txBody>
      </p:sp>
      <p:pic>
        <p:nvPicPr>
          <p:cNvPr id="16390" name="Picture 6"/>
          <p:cNvPicPr>
            <a:picLocks noGrp="1" noChangeAspect="1" noChangeArrowheads="1"/>
          </p:cNvPicPr>
          <p:nvPr>
            <p:ph sz="quarter" idx="2"/>
          </p:nvPr>
        </p:nvPicPr>
        <p:blipFill>
          <a:blip r:embed="rId3" cstate="print"/>
          <a:srcRect/>
          <a:stretch>
            <a:fillRect/>
          </a:stretch>
        </p:blipFill>
        <p:spPr>
          <a:xfrm>
            <a:off x="4343401" y="1905000"/>
            <a:ext cx="4399162" cy="4495800"/>
          </a:xfrm>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2 Başlık"/>
          <p:cNvSpPr>
            <a:spLocks noGrp="1"/>
          </p:cNvSpPr>
          <p:nvPr>
            <p:ph type="title"/>
          </p:nvPr>
        </p:nvSpPr>
        <p:spPr/>
        <p:txBody>
          <a:bodyPr>
            <a:normAutofit/>
          </a:bodyPr>
          <a:lstStyle/>
          <a:p>
            <a:pPr eaLnBrk="1" fontAlgn="auto" hangingPunct="1">
              <a:spcAft>
                <a:spcPts val="0"/>
              </a:spcAft>
              <a:defRPr/>
            </a:pPr>
            <a:r>
              <a:rPr lang="tr-TR" sz="4800" b="1" dirty="0" smtClean="0">
                <a:solidFill>
                  <a:schemeClr val="accent3">
                    <a:lumMod val="50000"/>
                  </a:schemeClr>
                </a:solidFill>
              </a:rPr>
              <a:t>İLETİŞİM TÜRLERİ</a:t>
            </a:r>
          </a:p>
        </p:txBody>
      </p:sp>
      <p:sp>
        <p:nvSpPr>
          <p:cNvPr id="17410" name="1 İçerik Yer Tutucusu"/>
          <p:cNvSpPr>
            <a:spLocks noGrp="1"/>
          </p:cNvSpPr>
          <p:nvPr>
            <p:ph sz="quarter" idx="1"/>
          </p:nvPr>
        </p:nvSpPr>
        <p:spPr>
          <a:xfrm>
            <a:off x="914400" y="1905000"/>
            <a:ext cx="7772400" cy="4114800"/>
          </a:xfrm>
        </p:spPr>
        <p:txBody>
          <a:bodyPr>
            <a:normAutofit/>
          </a:bodyPr>
          <a:lstStyle/>
          <a:p>
            <a:pPr marL="274320" indent="-274320" eaLnBrk="1" fontAlgn="auto" hangingPunct="1">
              <a:spcBef>
                <a:spcPts val="580"/>
              </a:spcBef>
              <a:spcAft>
                <a:spcPts val="0"/>
              </a:spcAft>
              <a:buClr>
                <a:schemeClr val="accent3">
                  <a:lumMod val="50000"/>
                </a:schemeClr>
              </a:buClr>
              <a:buFont typeface="Wingdings 2"/>
              <a:buChar char=""/>
              <a:defRPr/>
            </a:pPr>
            <a:r>
              <a:rPr lang="tr-TR" sz="3600" dirty="0" smtClean="0"/>
              <a:t>İletişim türleri üç gruba ayrılabilir:</a:t>
            </a:r>
          </a:p>
          <a:p>
            <a:pPr marL="274320" indent="-274320" eaLnBrk="1" fontAlgn="auto" hangingPunct="1">
              <a:spcBef>
                <a:spcPts val="580"/>
              </a:spcBef>
              <a:spcAft>
                <a:spcPts val="0"/>
              </a:spcAft>
              <a:buClr>
                <a:schemeClr val="accent3">
                  <a:lumMod val="50000"/>
                </a:schemeClr>
              </a:buClr>
              <a:buFont typeface="Wingdings 2"/>
              <a:buNone/>
              <a:defRPr/>
            </a:pPr>
            <a:endParaRPr lang="tr-TR" sz="3600" dirty="0" smtClean="0"/>
          </a:p>
          <a:p>
            <a:pPr marL="548640" lvl="1" eaLnBrk="1" fontAlgn="auto" hangingPunct="1">
              <a:spcBef>
                <a:spcPts val="370"/>
              </a:spcBef>
              <a:spcAft>
                <a:spcPts val="0"/>
              </a:spcAft>
              <a:buClr>
                <a:schemeClr val="accent3">
                  <a:lumMod val="50000"/>
                </a:schemeClr>
              </a:buClr>
              <a:buFont typeface="Wingdings 2"/>
              <a:buChar char=""/>
              <a:defRPr/>
            </a:pPr>
            <a:r>
              <a:rPr lang="tr-TR" sz="3600" dirty="0" smtClean="0"/>
              <a:t>Sözlü iletişim</a:t>
            </a:r>
          </a:p>
          <a:p>
            <a:pPr marL="548640" lvl="1" eaLnBrk="1" fontAlgn="auto" hangingPunct="1">
              <a:spcBef>
                <a:spcPts val="370"/>
              </a:spcBef>
              <a:spcAft>
                <a:spcPts val="0"/>
              </a:spcAft>
              <a:buClr>
                <a:schemeClr val="accent3">
                  <a:lumMod val="50000"/>
                </a:schemeClr>
              </a:buClr>
              <a:buFont typeface="Wingdings 2"/>
              <a:buChar char=""/>
              <a:defRPr/>
            </a:pPr>
            <a:r>
              <a:rPr lang="tr-TR" sz="3600" dirty="0" smtClean="0"/>
              <a:t>Sözsüz iletişim</a:t>
            </a:r>
          </a:p>
          <a:p>
            <a:pPr marL="548640" lvl="1" eaLnBrk="1" fontAlgn="auto" hangingPunct="1">
              <a:spcBef>
                <a:spcPts val="370"/>
              </a:spcBef>
              <a:spcAft>
                <a:spcPts val="0"/>
              </a:spcAft>
              <a:buClr>
                <a:schemeClr val="accent3">
                  <a:lumMod val="50000"/>
                </a:schemeClr>
              </a:buClr>
              <a:buFont typeface="Wingdings 2"/>
              <a:buChar char=""/>
              <a:defRPr/>
            </a:pPr>
            <a:r>
              <a:rPr lang="tr-TR" sz="3600" dirty="0" smtClean="0"/>
              <a:t>Yazılı iletişim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İçerik Yer Tutucusu"/>
          <p:cNvSpPr>
            <a:spLocks noGrp="1"/>
          </p:cNvSpPr>
          <p:nvPr>
            <p:ph sz="quarter" idx="1"/>
          </p:nvPr>
        </p:nvSpPr>
        <p:spPr>
          <a:xfrm>
            <a:off x="457200" y="2057400"/>
            <a:ext cx="4572000" cy="4516438"/>
          </a:xfrm>
        </p:spPr>
        <p:txBody>
          <a:bodyPr>
            <a:normAutofit lnSpcReduction="10000"/>
          </a:bodyPr>
          <a:lstStyle/>
          <a:p>
            <a:pPr marL="548640" lvl="1" eaLnBrk="1" fontAlgn="auto" hangingPunct="1">
              <a:spcBef>
                <a:spcPts val="370"/>
              </a:spcBef>
              <a:spcAft>
                <a:spcPts val="0"/>
              </a:spcAft>
              <a:buFont typeface="Wingdings 2"/>
              <a:buChar char=""/>
              <a:defRPr/>
            </a:pPr>
            <a:r>
              <a:rPr lang="tr-TR" sz="2800" dirty="0" smtClean="0"/>
              <a:t>Sözlü iletişim, konuşma dili olarak da adlandırılır.</a:t>
            </a:r>
          </a:p>
          <a:p>
            <a:pPr marL="548640" lvl="1" eaLnBrk="1" fontAlgn="auto" hangingPunct="1">
              <a:spcBef>
                <a:spcPts val="370"/>
              </a:spcBef>
              <a:spcAft>
                <a:spcPts val="0"/>
              </a:spcAft>
              <a:buFont typeface="Wingdings 2"/>
              <a:buChar char=""/>
              <a:defRPr/>
            </a:pPr>
            <a:r>
              <a:rPr lang="tr-TR" sz="2800" dirty="0" smtClean="0"/>
              <a:t>Sözlü iletişim, yüz yüze olabileceği gibi radyo, televizyon ve telefonla da olabilir.</a:t>
            </a:r>
          </a:p>
          <a:p>
            <a:pPr marL="274320" indent="-274320" eaLnBrk="1" fontAlgn="auto" hangingPunct="1">
              <a:spcBef>
                <a:spcPts val="580"/>
              </a:spcBef>
              <a:spcAft>
                <a:spcPts val="0"/>
              </a:spcAft>
              <a:buFont typeface="Georgia" pitchFamily="18" charset="0"/>
              <a:buNone/>
              <a:defRPr/>
            </a:pPr>
            <a:r>
              <a:rPr lang="tr-TR" dirty="0" smtClean="0"/>
              <a:t>      Sözlü iletişim </a:t>
            </a:r>
          </a:p>
          <a:p>
            <a:pPr marL="822960" lvl="2" eaLnBrk="1" fontAlgn="auto" hangingPunct="1">
              <a:spcBef>
                <a:spcPts val="370"/>
              </a:spcBef>
              <a:spcAft>
                <a:spcPts val="0"/>
              </a:spcAft>
              <a:buClr>
                <a:schemeClr val="accent1">
                  <a:tint val="60000"/>
                </a:schemeClr>
              </a:buClr>
              <a:buFont typeface="Wingdings 2"/>
              <a:buChar char=""/>
              <a:defRPr/>
            </a:pPr>
            <a:r>
              <a:rPr lang="tr-TR" dirty="0" smtClean="0"/>
              <a:t>Dil   </a:t>
            </a:r>
          </a:p>
          <a:p>
            <a:pPr marL="822960" lvl="2" eaLnBrk="1" fontAlgn="auto" hangingPunct="1">
              <a:spcBef>
                <a:spcPts val="370"/>
              </a:spcBef>
              <a:spcAft>
                <a:spcPts val="0"/>
              </a:spcAft>
              <a:buClr>
                <a:schemeClr val="accent1">
                  <a:tint val="60000"/>
                </a:schemeClr>
              </a:buClr>
              <a:buFont typeface="Wingdings 2"/>
              <a:buChar char=""/>
              <a:defRPr/>
            </a:pPr>
            <a:r>
              <a:rPr lang="tr-TR" dirty="0" smtClean="0"/>
              <a:t>Dil ötesi (ses tonu, şiddeti, vurgusu, duraklamalar)</a:t>
            </a:r>
          </a:p>
          <a:p>
            <a:pPr marL="274320" indent="-274320" eaLnBrk="1" fontAlgn="auto" hangingPunct="1">
              <a:spcBef>
                <a:spcPts val="580"/>
              </a:spcBef>
              <a:spcAft>
                <a:spcPts val="0"/>
              </a:spcAft>
              <a:buFont typeface="Georgia" pitchFamily="18" charset="0"/>
              <a:buNone/>
              <a:defRPr/>
            </a:pPr>
            <a:r>
              <a:rPr lang="tr-TR" dirty="0" smtClean="0"/>
              <a:t>      olmak üzere iki kısma ayrılır. </a:t>
            </a:r>
          </a:p>
          <a:p>
            <a:pPr marL="548640" lvl="1" eaLnBrk="1" fontAlgn="auto" hangingPunct="1">
              <a:spcBef>
                <a:spcPts val="370"/>
              </a:spcBef>
              <a:spcAft>
                <a:spcPts val="0"/>
              </a:spcAft>
              <a:buFont typeface="Wingdings 2"/>
              <a:buChar char=""/>
              <a:defRPr/>
            </a:pPr>
            <a:endParaRPr lang="tr-TR" sz="2800" dirty="0" smtClean="0"/>
          </a:p>
        </p:txBody>
      </p:sp>
      <p:sp>
        <p:nvSpPr>
          <p:cNvPr id="5" name="4 Başlık"/>
          <p:cNvSpPr>
            <a:spLocks noGrp="1"/>
          </p:cNvSpPr>
          <p:nvPr>
            <p:ph type="title"/>
          </p:nvPr>
        </p:nvSpPr>
        <p:spPr>
          <a:xfrm>
            <a:off x="228600" y="274638"/>
            <a:ext cx="8458200" cy="1143000"/>
          </a:xfrm>
        </p:spPr>
        <p:txBody>
          <a:bodyPr>
            <a:normAutofit fontScale="90000"/>
          </a:bodyPr>
          <a:lstStyle/>
          <a:p>
            <a:pPr algn="ctr" eaLnBrk="1" fontAlgn="auto" hangingPunct="1">
              <a:spcAft>
                <a:spcPts val="0"/>
              </a:spcAft>
              <a:defRPr/>
            </a:pPr>
            <a:r>
              <a:rPr lang="tr-TR" b="1" dirty="0" smtClean="0">
                <a:solidFill>
                  <a:schemeClr val="accent3">
                    <a:lumMod val="50000"/>
                  </a:schemeClr>
                </a:solidFill>
              </a:rPr>
              <a:t>İLETİŞİM TÜRLERİ</a:t>
            </a:r>
            <a:r>
              <a:rPr lang="tr-TR" dirty="0" smtClean="0"/>
              <a:t/>
            </a:r>
            <a:br>
              <a:rPr lang="tr-TR" dirty="0" smtClean="0"/>
            </a:br>
            <a:r>
              <a:rPr lang="tr-TR" dirty="0" smtClean="0"/>
              <a:t>                                                     </a:t>
            </a:r>
            <a:r>
              <a:rPr lang="tr-TR" b="1" i="1" dirty="0" smtClean="0">
                <a:solidFill>
                  <a:schemeClr val="accent3">
                    <a:lumMod val="75000"/>
                  </a:schemeClr>
                </a:solidFill>
              </a:rPr>
              <a:t>Sözlü İletişim</a:t>
            </a:r>
            <a:endParaRPr lang="tr-TR" b="1" i="1"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İçerik Yer Tutucusu"/>
          <p:cNvSpPr>
            <a:spLocks noGrp="1"/>
          </p:cNvSpPr>
          <p:nvPr>
            <p:ph sz="quarter" idx="1"/>
          </p:nvPr>
        </p:nvSpPr>
        <p:spPr>
          <a:xfrm>
            <a:off x="304800" y="2249488"/>
            <a:ext cx="4495800" cy="4324350"/>
          </a:xfrm>
        </p:spPr>
        <p:txBody>
          <a:bodyPr>
            <a:normAutofit fontScale="92500" lnSpcReduction="20000"/>
          </a:bodyPr>
          <a:lstStyle/>
          <a:p>
            <a:pPr marL="274320" indent="-274320" eaLnBrk="1" fontAlgn="auto" hangingPunct="1">
              <a:spcBef>
                <a:spcPts val="580"/>
              </a:spcBef>
              <a:spcAft>
                <a:spcPts val="0"/>
              </a:spcAft>
              <a:buFont typeface="Wingdings 2"/>
              <a:buChar char=""/>
              <a:defRPr/>
            </a:pPr>
            <a:r>
              <a:rPr lang="tr-TR" sz="3000" dirty="0" smtClean="0"/>
              <a:t>Yazılı iletişim, bireyler ve gruplar arasındaki iletişimden çok, örgütsel iletişimde büyük bir öneme sahiptir.</a:t>
            </a:r>
          </a:p>
          <a:p>
            <a:pPr marL="548640" lvl="1" eaLnBrk="1" fontAlgn="auto" hangingPunct="1">
              <a:spcBef>
                <a:spcPts val="370"/>
              </a:spcBef>
              <a:spcAft>
                <a:spcPts val="0"/>
              </a:spcAft>
              <a:buFont typeface="Wingdings 2"/>
              <a:buNone/>
              <a:defRPr/>
            </a:pPr>
            <a:endParaRPr lang="tr-TR" sz="2800" dirty="0" smtClean="0"/>
          </a:p>
          <a:p>
            <a:pPr marL="274320" indent="-274320" eaLnBrk="1" fontAlgn="auto" hangingPunct="1">
              <a:spcBef>
                <a:spcPts val="580"/>
              </a:spcBef>
              <a:spcAft>
                <a:spcPts val="0"/>
              </a:spcAft>
              <a:buFont typeface="Wingdings 2"/>
              <a:buChar char=""/>
              <a:defRPr/>
            </a:pPr>
            <a:r>
              <a:rPr lang="tr-TR" sz="3000" dirty="0" smtClean="0"/>
              <a:t>Yazılı iletişim, sözlü iletişime göre, alıcının onu okuması, yorumlaması ve cevaplaması nedeniyle, gecikmeli olarak kurulur.</a:t>
            </a:r>
          </a:p>
        </p:txBody>
      </p:sp>
      <p:sp>
        <p:nvSpPr>
          <p:cNvPr id="5" name="4 Başlık"/>
          <p:cNvSpPr>
            <a:spLocks noGrp="1"/>
          </p:cNvSpPr>
          <p:nvPr>
            <p:ph type="title"/>
          </p:nvPr>
        </p:nvSpPr>
        <p:spPr>
          <a:xfrm>
            <a:off x="457200" y="274638"/>
            <a:ext cx="8229600" cy="1143000"/>
          </a:xfrm>
        </p:spPr>
        <p:txBody>
          <a:bodyPr>
            <a:normAutofit fontScale="90000"/>
          </a:bodyPr>
          <a:lstStyle/>
          <a:p>
            <a:pPr algn="ctr" eaLnBrk="1" fontAlgn="auto" hangingPunct="1">
              <a:spcAft>
                <a:spcPts val="0"/>
              </a:spcAft>
              <a:defRPr/>
            </a:pPr>
            <a:r>
              <a:rPr lang="tr-TR" b="1" dirty="0" smtClean="0">
                <a:solidFill>
                  <a:schemeClr val="accent3">
                    <a:lumMod val="50000"/>
                  </a:schemeClr>
                </a:solidFill>
              </a:rPr>
              <a:t>İLETİŞİM TÜRLERİ</a:t>
            </a:r>
            <a:r>
              <a:rPr lang="tr-TR" dirty="0" smtClean="0"/>
              <a:t/>
            </a:r>
            <a:br>
              <a:rPr lang="tr-TR" dirty="0" smtClean="0"/>
            </a:br>
            <a:r>
              <a:rPr lang="tr-TR" dirty="0" smtClean="0"/>
              <a:t>                                                     </a:t>
            </a:r>
            <a:r>
              <a:rPr lang="tr-TR" b="1" i="1" dirty="0" smtClean="0">
                <a:solidFill>
                  <a:schemeClr val="accent3">
                    <a:lumMod val="75000"/>
                  </a:schemeClr>
                </a:solidFill>
              </a:rPr>
              <a:t>Yazılı İletişim</a:t>
            </a:r>
            <a:endParaRPr lang="tr-TR" dirty="0"/>
          </a:p>
        </p:txBody>
      </p:sp>
      <p:pic>
        <p:nvPicPr>
          <p:cNvPr id="19461" name="Picture 5"/>
          <p:cNvPicPr>
            <a:picLocks noChangeAspect="1" noChangeArrowheads="1"/>
          </p:cNvPicPr>
          <p:nvPr/>
        </p:nvPicPr>
        <p:blipFill>
          <a:blip r:embed="rId2"/>
          <a:srcRect/>
          <a:stretch>
            <a:fillRect/>
          </a:stretch>
        </p:blipFill>
        <p:spPr bwMode="auto">
          <a:xfrm>
            <a:off x="5105400" y="2362200"/>
            <a:ext cx="3810000" cy="3810000"/>
          </a:xfrm>
          <a:prstGeom prst="rect">
            <a:avLst/>
          </a:prstGeom>
          <a:ln>
            <a:solidFill>
              <a:schemeClr val="accent3">
                <a:lumMod val="50000"/>
              </a:schemeClr>
            </a:solid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457200" y="274638"/>
            <a:ext cx="8229600" cy="1143000"/>
          </a:xfrm>
        </p:spPr>
        <p:txBody>
          <a:bodyPr>
            <a:normAutofit fontScale="90000"/>
          </a:bodyPr>
          <a:lstStyle/>
          <a:p>
            <a:pPr algn="ctr" eaLnBrk="1" fontAlgn="auto" hangingPunct="1">
              <a:spcAft>
                <a:spcPts val="0"/>
              </a:spcAft>
              <a:defRPr/>
            </a:pPr>
            <a:r>
              <a:rPr lang="tr-TR" b="1" dirty="0" smtClean="0">
                <a:solidFill>
                  <a:schemeClr val="accent3">
                    <a:lumMod val="50000"/>
                  </a:schemeClr>
                </a:solidFill>
              </a:rPr>
              <a:t>İLETİŞİM TÜRLERİ</a:t>
            </a:r>
            <a:r>
              <a:rPr lang="tr-TR" dirty="0" smtClean="0"/>
              <a:t/>
            </a:r>
            <a:br>
              <a:rPr lang="tr-TR" dirty="0" smtClean="0"/>
            </a:br>
            <a:r>
              <a:rPr lang="tr-TR" dirty="0" smtClean="0"/>
              <a:t>                                                   </a:t>
            </a:r>
            <a:r>
              <a:rPr lang="tr-TR" b="1" i="1" dirty="0" smtClean="0">
                <a:solidFill>
                  <a:schemeClr val="accent3">
                    <a:lumMod val="75000"/>
                  </a:schemeClr>
                </a:solidFill>
              </a:rPr>
              <a:t>Sözsüz İletişim</a:t>
            </a: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57200" y="3105150"/>
            <a:ext cx="8153400" cy="708025"/>
          </a:xfrm>
          <a:prstGeom prst="rect">
            <a:avLst/>
          </a:prstGeom>
        </p:spPr>
        <p:txBody>
          <a:bodyPr>
            <a:spAutoFit/>
          </a:bodyPr>
          <a:lstStyle/>
          <a:p>
            <a:pPr algn="ctr">
              <a:defRPr/>
            </a:pPr>
            <a:r>
              <a:rPr lang="tr-TR" sz="3600" b="1" u="none" dirty="0">
                <a:solidFill>
                  <a:schemeClr val="accent3">
                    <a:lumMod val="50000"/>
                  </a:schemeClr>
                </a:solidFill>
                <a:latin typeface="+mj-lt"/>
              </a:rPr>
              <a:t>TEMEL İLETİŞİM  SORUNLARI </a:t>
            </a:r>
            <a:r>
              <a:rPr lang="tr-TR" sz="4000" b="1" i="1" u="none" dirty="0">
                <a:solidFill>
                  <a:schemeClr val="accent3">
                    <a:lumMod val="75000"/>
                  </a:schemeClr>
                </a:solidFill>
                <a:latin typeface="+mj-lt"/>
              </a:rPr>
              <a:t>NELERDİR?</a:t>
            </a:r>
            <a:endParaRPr lang="tr-TR" sz="4000" i="1" u="none" dirty="0">
              <a:solidFill>
                <a:schemeClr val="accent3">
                  <a:lumMod val="75000"/>
                </a:schemeClr>
              </a:solidFill>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a:xfrm>
            <a:off x="457200" y="1143000"/>
            <a:ext cx="7772400" cy="1066800"/>
          </a:xfrm>
        </p:spPr>
        <p:txBody>
          <a:bodyPr>
            <a:normAutofit/>
          </a:bodyPr>
          <a:lstStyle/>
          <a:p>
            <a:pPr algn="ctr" eaLnBrk="1" fontAlgn="auto" hangingPunct="1">
              <a:spcAft>
                <a:spcPts val="0"/>
              </a:spcAft>
              <a:defRPr/>
            </a:pPr>
            <a:r>
              <a:rPr lang="tr-TR" b="1" dirty="0" smtClean="0">
                <a:solidFill>
                  <a:schemeClr val="accent3">
                    <a:lumMod val="75000"/>
                  </a:schemeClr>
                </a:solidFill>
              </a:rPr>
              <a:t>TEMEL İLETİŞİM  SORUNLARI</a:t>
            </a:r>
          </a:p>
        </p:txBody>
      </p:sp>
      <p:sp>
        <p:nvSpPr>
          <p:cNvPr id="3" name="2 İçerik Yer Tutucusu"/>
          <p:cNvSpPr>
            <a:spLocks noGrp="1"/>
          </p:cNvSpPr>
          <p:nvPr>
            <p:ph sz="quarter" idx="1"/>
          </p:nvPr>
        </p:nvSpPr>
        <p:spPr>
          <a:xfrm>
            <a:off x="457200" y="2438400"/>
            <a:ext cx="5334000" cy="3657600"/>
          </a:xfrm>
        </p:spPr>
        <p:txBody>
          <a:bodyPr>
            <a:normAutofit fontScale="25000" lnSpcReduction="20000"/>
          </a:bodyPr>
          <a:lstStyle/>
          <a:p>
            <a:pPr marL="274320" indent="-274320" eaLnBrk="1" fontAlgn="auto" hangingPunct="1">
              <a:spcBef>
                <a:spcPts val="580"/>
              </a:spcBef>
              <a:spcAft>
                <a:spcPts val="0"/>
              </a:spcAft>
              <a:buFont typeface="Wingdings 2"/>
              <a:buChar char=""/>
              <a:defRPr/>
            </a:pPr>
            <a:endParaRPr lang="tr-TR" sz="2400" b="1" dirty="0" smtClean="0">
              <a:solidFill>
                <a:srgbClr val="FF0000"/>
              </a:solidFill>
            </a:endParaRPr>
          </a:p>
          <a:p>
            <a:pPr marL="274320" indent="-274320" eaLnBrk="1" fontAlgn="auto" hangingPunct="1">
              <a:spcBef>
                <a:spcPts val="580"/>
              </a:spcBef>
              <a:spcAft>
                <a:spcPts val="0"/>
              </a:spcAft>
              <a:buFont typeface="Wingdings 2"/>
              <a:buChar char=""/>
              <a:defRPr/>
            </a:pPr>
            <a:r>
              <a:rPr lang="tr-TR" sz="9600" dirty="0" smtClean="0">
                <a:cs typeface="Arial" charset="0"/>
              </a:rPr>
              <a:t>Kişilerin Algılama Ve Yorumlama Biçimleri</a:t>
            </a:r>
          </a:p>
          <a:p>
            <a:pPr marL="274320" indent="-274320" eaLnBrk="1" fontAlgn="auto" hangingPunct="1">
              <a:spcBef>
                <a:spcPts val="580"/>
              </a:spcBef>
              <a:spcAft>
                <a:spcPts val="0"/>
              </a:spcAft>
              <a:buFont typeface="Wingdings 2"/>
              <a:buChar char=""/>
              <a:defRPr/>
            </a:pPr>
            <a:endParaRPr lang="tr-TR" sz="9600" dirty="0" smtClean="0">
              <a:cs typeface="Arial" charset="0"/>
            </a:endParaRPr>
          </a:p>
          <a:p>
            <a:pPr marL="274320" indent="-274320" eaLnBrk="1" fontAlgn="auto" hangingPunct="1">
              <a:spcBef>
                <a:spcPts val="580"/>
              </a:spcBef>
              <a:spcAft>
                <a:spcPts val="0"/>
              </a:spcAft>
              <a:buFont typeface="Wingdings 2"/>
              <a:buChar char=""/>
              <a:defRPr/>
            </a:pPr>
            <a:r>
              <a:rPr lang="tr-TR" sz="9600" dirty="0" smtClean="0">
                <a:cs typeface="Arial" charset="0"/>
              </a:rPr>
              <a:t>Kalıplaşmış Yargılar/Ön Yargılar</a:t>
            </a:r>
          </a:p>
          <a:p>
            <a:pPr marL="274320" indent="-274320" eaLnBrk="1" fontAlgn="auto" hangingPunct="1">
              <a:spcBef>
                <a:spcPts val="580"/>
              </a:spcBef>
              <a:spcAft>
                <a:spcPts val="0"/>
              </a:spcAft>
              <a:buFont typeface="Wingdings 2"/>
              <a:buChar char=""/>
              <a:defRPr/>
            </a:pPr>
            <a:endParaRPr lang="tr-TR" sz="9600" dirty="0" smtClean="0">
              <a:cs typeface="Arial" charset="0"/>
            </a:endParaRPr>
          </a:p>
          <a:p>
            <a:pPr marL="274320" indent="-274320" eaLnBrk="1" fontAlgn="auto" hangingPunct="1">
              <a:spcBef>
                <a:spcPts val="580"/>
              </a:spcBef>
              <a:spcAft>
                <a:spcPts val="0"/>
              </a:spcAft>
              <a:buFont typeface="Wingdings 2"/>
              <a:buChar char=""/>
              <a:defRPr/>
            </a:pPr>
            <a:r>
              <a:rPr lang="tr-TR" sz="9600" dirty="0" smtClean="0">
                <a:cs typeface="Arial" charset="0"/>
              </a:rPr>
              <a:t>Rol Ve Statü Farklılıkları</a:t>
            </a:r>
          </a:p>
          <a:p>
            <a:pPr marL="274320" indent="-274320" eaLnBrk="1" fontAlgn="auto" hangingPunct="1">
              <a:spcBef>
                <a:spcPts val="580"/>
              </a:spcBef>
              <a:spcAft>
                <a:spcPts val="0"/>
              </a:spcAft>
              <a:buFont typeface="Wingdings 2"/>
              <a:buChar char=""/>
              <a:defRPr/>
            </a:pPr>
            <a:endParaRPr lang="tr-TR" sz="9600" dirty="0" smtClean="0">
              <a:cs typeface="Arial" charset="0"/>
            </a:endParaRPr>
          </a:p>
          <a:p>
            <a:pPr marL="274320" indent="-274320" eaLnBrk="1" fontAlgn="auto" hangingPunct="1">
              <a:spcBef>
                <a:spcPts val="580"/>
              </a:spcBef>
              <a:spcAft>
                <a:spcPts val="0"/>
              </a:spcAft>
              <a:buFont typeface="Wingdings 2"/>
              <a:buChar char=""/>
              <a:defRPr/>
            </a:pPr>
            <a:r>
              <a:rPr lang="tr-TR" sz="9600" dirty="0" smtClean="0">
                <a:cs typeface="Arial" charset="0"/>
              </a:rPr>
              <a:t>Cinsiyet Farklılıkları</a:t>
            </a:r>
          </a:p>
          <a:p>
            <a:pPr marL="274320" indent="-274320" eaLnBrk="1" fontAlgn="auto" hangingPunct="1">
              <a:spcBef>
                <a:spcPts val="580"/>
              </a:spcBef>
              <a:spcAft>
                <a:spcPts val="0"/>
              </a:spcAft>
              <a:buFont typeface="Wingdings 2"/>
              <a:buChar char=""/>
              <a:defRPr/>
            </a:pPr>
            <a:endParaRPr lang="tr-TR" sz="9600" dirty="0" smtClean="0">
              <a:cs typeface="Arial" charset="0"/>
            </a:endParaRPr>
          </a:p>
          <a:p>
            <a:pPr marL="274320" indent="-274320" eaLnBrk="1" fontAlgn="auto" hangingPunct="1">
              <a:spcBef>
                <a:spcPts val="580"/>
              </a:spcBef>
              <a:spcAft>
                <a:spcPts val="0"/>
              </a:spcAft>
              <a:buFont typeface="Wingdings 2"/>
              <a:buChar char=""/>
              <a:defRPr/>
            </a:pPr>
            <a:r>
              <a:rPr lang="tr-TR" sz="9600" dirty="0" smtClean="0">
                <a:cs typeface="Arial" charset="0"/>
              </a:rPr>
              <a:t>İşitme Yada Dinleme Sorunları</a:t>
            </a:r>
          </a:p>
          <a:p>
            <a:pPr marL="274320" indent="-274320" eaLnBrk="1" fontAlgn="auto" hangingPunct="1">
              <a:spcBef>
                <a:spcPts val="580"/>
              </a:spcBef>
              <a:spcAft>
                <a:spcPts val="0"/>
              </a:spcAft>
              <a:buFont typeface="Georgia" pitchFamily="18" charset="0"/>
              <a:buNone/>
              <a:defRPr/>
            </a:pPr>
            <a:endParaRPr lang="tr-TR" sz="9600" dirty="0" smtClean="0">
              <a:cs typeface="Arial" charset="0"/>
            </a:endParaRPr>
          </a:p>
          <a:p>
            <a:pPr marL="274320" indent="-274320" eaLnBrk="1" fontAlgn="auto" hangingPunct="1">
              <a:spcBef>
                <a:spcPts val="580"/>
              </a:spcBef>
              <a:spcAft>
                <a:spcPts val="0"/>
              </a:spcAft>
              <a:buFont typeface="Wingdings 2"/>
              <a:buChar char=""/>
              <a:defRPr/>
            </a:pPr>
            <a:endParaRPr lang="tr-TR" sz="9600" dirty="0" smtClean="0">
              <a:latin typeface="Times New Roman" pitchFamily="18" charset="0"/>
              <a:cs typeface="Times New Roman" pitchFamily="18" charset="0"/>
            </a:endParaRPr>
          </a:p>
          <a:p>
            <a:pPr marL="274320" indent="-274320" eaLnBrk="1" fontAlgn="auto" hangingPunct="1">
              <a:spcBef>
                <a:spcPts val="580"/>
              </a:spcBef>
              <a:spcAft>
                <a:spcPts val="0"/>
              </a:spcAft>
              <a:buFont typeface="Wingdings 2"/>
              <a:buChar char=""/>
              <a:defRPr/>
            </a:pPr>
            <a:endParaRPr lang="tr-TR" sz="9600" dirty="0" smtClean="0">
              <a:latin typeface="Times New Roman" pitchFamily="18" charset="0"/>
              <a:cs typeface="Times New Roman" pitchFamily="18" charset="0"/>
            </a:endParaRPr>
          </a:p>
          <a:p>
            <a:pPr marL="274320" indent="-274320" eaLnBrk="1" fontAlgn="auto" hangingPunct="1">
              <a:spcBef>
                <a:spcPts val="580"/>
              </a:spcBef>
              <a:spcAft>
                <a:spcPts val="0"/>
              </a:spcAft>
              <a:buFont typeface="Georgia" pitchFamily="18" charset="0"/>
              <a:buNone/>
              <a:defRPr/>
            </a:pPr>
            <a:r>
              <a:rPr lang="tr-TR" sz="96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524000"/>
            <a:ext cx="8229600" cy="1143000"/>
          </a:xfrm>
        </p:spPr>
        <p:txBody>
          <a:bodyPr>
            <a:normAutofit/>
          </a:bodyPr>
          <a:lstStyle/>
          <a:p>
            <a:pPr eaLnBrk="1" fontAlgn="auto" hangingPunct="1">
              <a:spcAft>
                <a:spcPts val="0"/>
              </a:spcAft>
              <a:defRPr/>
            </a:pPr>
            <a:r>
              <a:rPr lang="tr-TR" b="1" dirty="0" smtClean="0">
                <a:solidFill>
                  <a:schemeClr val="accent3">
                    <a:lumMod val="50000"/>
                  </a:schemeClr>
                </a:solidFill>
              </a:rPr>
              <a:t>İLETİŞİM NEDİR?</a:t>
            </a:r>
          </a:p>
        </p:txBody>
      </p:sp>
      <p:sp>
        <p:nvSpPr>
          <p:cNvPr id="7171" name="Rectangle 3"/>
          <p:cNvSpPr>
            <a:spLocks noGrp="1" noChangeArrowheads="1"/>
          </p:cNvSpPr>
          <p:nvPr>
            <p:ph sz="quarter" idx="1"/>
          </p:nvPr>
        </p:nvSpPr>
        <p:spPr>
          <a:xfrm>
            <a:off x="381000" y="3048000"/>
            <a:ext cx="5943600" cy="2819400"/>
          </a:xfrm>
        </p:spPr>
        <p:txBody>
          <a:bodyPr/>
          <a:lstStyle/>
          <a:p>
            <a:pPr eaLnBrk="1" hangingPunct="1"/>
            <a:r>
              <a:rPr lang="tr-TR" altLang="tr-TR" sz="2800" smtClean="0"/>
              <a:t>İletişim; duygu, düşünce veya bilgilerin akla gelebilecek her yolla başkalarına aktarılmasıdır.</a:t>
            </a:r>
          </a:p>
          <a:p>
            <a:pPr eaLnBrk="1" hangingPunct="1"/>
            <a:endParaRPr lang="tr-TR" altLang="tr-TR" sz="2800" smtClean="0"/>
          </a:p>
          <a:p>
            <a:pPr eaLnBrk="1" hangingPunct="1"/>
            <a:r>
              <a:rPr lang="tr-TR" altLang="tr-TR" sz="2800" smtClean="0"/>
              <a:t>İletişim sürecinin amacı, anlamak ve anlaşılmaktır.</a:t>
            </a:r>
          </a:p>
          <a:p>
            <a:pPr eaLnBrk="1" hangingPunct="1">
              <a:buFont typeface="Georgia" pitchFamily="18" charset="0"/>
              <a:buNone/>
            </a:pPr>
            <a:endParaRPr lang="tr-TR" altLang="tr-TR" sz="2800" smtClean="0"/>
          </a:p>
          <a:p>
            <a:pPr eaLnBrk="1" hangingPunct="1"/>
            <a:endParaRPr lang="tr-TR" altLang="tr-TR" sz="2800" smtClean="0"/>
          </a:p>
          <a:p>
            <a:pPr eaLnBrk="1" hangingPunct="1"/>
            <a:endParaRPr lang="tr-TR" altLang="tr-TR" sz="2800" smtClean="0"/>
          </a:p>
          <a:p>
            <a:pPr eaLnBrk="1" hangingPunct="1"/>
            <a:endParaRPr lang="tr-TR" altLang="tr-TR" sz="2800" smtClean="0">
              <a:solidFill>
                <a:srgbClr val="C00000"/>
              </a:solidFill>
            </a:endParaRPr>
          </a:p>
          <a:p>
            <a:pPr eaLnBrk="1" hangingPunct="1">
              <a:buFont typeface="Georgia" pitchFamily="18" charset="0"/>
              <a:buNone/>
            </a:pPr>
            <a:r>
              <a:rPr lang="tr-TR" altLang="tr-TR" sz="2800" smtClean="0">
                <a:solidFill>
                  <a:schemeClr val="tx2"/>
                </a:solidFill>
              </a:rPr>
              <a:t>     </a:t>
            </a:r>
          </a:p>
          <a:p>
            <a:pPr eaLnBrk="1" hangingPunct="1">
              <a:buFont typeface="Georgia" pitchFamily="18" charset="0"/>
              <a:buNone/>
            </a:pPr>
            <a:r>
              <a:rPr lang="tr-TR" altLang="tr-TR" sz="2800" smtClean="0">
                <a:solidFill>
                  <a:schemeClr val="tx2"/>
                </a:solidFill>
              </a:rPr>
              <a:t>     </a:t>
            </a:r>
          </a:p>
        </p:txBody>
      </p:sp>
      <p:pic>
        <p:nvPicPr>
          <p:cNvPr id="7172" name="Picture 7" descr="http://t1.gstatic.com/images?q=tbn:dEv5sI1aoMehZM:http://img2.blogcu.com/images/b/e/n/benyokumgayemvar/iletisim.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819400"/>
            <a:ext cx="2286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457200" y="1143000"/>
            <a:ext cx="7543800" cy="1066800"/>
          </a:xfrm>
        </p:spPr>
        <p:txBody>
          <a:bodyPr>
            <a:normAutofit/>
          </a:bodyPr>
          <a:lstStyle/>
          <a:p>
            <a:pPr eaLnBrk="1" fontAlgn="auto" hangingPunct="1">
              <a:spcAft>
                <a:spcPts val="0"/>
              </a:spcAft>
              <a:defRPr/>
            </a:pPr>
            <a:r>
              <a:rPr lang="tr-TR" b="1" dirty="0" smtClean="0">
                <a:solidFill>
                  <a:schemeClr val="accent3">
                    <a:lumMod val="50000"/>
                  </a:schemeClr>
                </a:solidFill>
              </a:rPr>
              <a:t>TEMEL İLETİŞİM  SORUNLARI </a:t>
            </a:r>
          </a:p>
        </p:txBody>
      </p:sp>
      <p:sp>
        <p:nvSpPr>
          <p:cNvPr id="3" name="2 İçerik Yer Tutucusu"/>
          <p:cNvSpPr>
            <a:spLocks noGrp="1"/>
          </p:cNvSpPr>
          <p:nvPr>
            <p:ph sz="quarter" idx="1"/>
          </p:nvPr>
        </p:nvSpPr>
        <p:spPr>
          <a:xfrm>
            <a:off x="457200" y="2438400"/>
            <a:ext cx="5791200" cy="3657600"/>
          </a:xfrm>
        </p:spPr>
        <p:txBody>
          <a:bodyPr>
            <a:normAutofit fontScale="62500" lnSpcReduction="20000"/>
          </a:bodyPr>
          <a:lstStyle/>
          <a:p>
            <a:pPr marL="274320" indent="-274320" eaLnBrk="1" fontAlgn="auto" hangingPunct="1">
              <a:spcBef>
                <a:spcPts val="580"/>
              </a:spcBef>
              <a:spcAft>
                <a:spcPts val="0"/>
              </a:spcAft>
              <a:buFont typeface="Wingdings 2"/>
              <a:buChar char=""/>
              <a:defRPr/>
            </a:pPr>
            <a:endParaRPr lang="tr-TR" sz="2400" b="1" dirty="0" smtClean="0">
              <a:solidFill>
                <a:srgbClr val="FF0000"/>
              </a:solidFill>
            </a:endParaRPr>
          </a:p>
          <a:p>
            <a:pPr marL="274320" indent="-274320" eaLnBrk="1" fontAlgn="auto" hangingPunct="1">
              <a:spcBef>
                <a:spcPts val="580"/>
              </a:spcBef>
              <a:spcAft>
                <a:spcPts val="0"/>
              </a:spcAft>
              <a:buFont typeface="Wingdings 2"/>
              <a:buChar char=""/>
              <a:defRPr/>
            </a:pPr>
            <a:r>
              <a:rPr lang="tr-TR" sz="3800" dirty="0" smtClean="0">
                <a:cs typeface="Arial" charset="0"/>
              </a:rPr>
              <a:t>KİŞİLERİN ALGILAMA VE YORUMLAMA BİÇİMLERİ</a:t>
            </a:r>
          </a:p>
          <a:p>
            <a:pPr marL="274320" indent="-274320" eaLnBrk="1" fontAlgn="auto" hangingPunct="1">
              <a:spcBef>
                <a:spcPts val="580"/>
              </a:spcBef>
              <a:spcAft>
                <a:spcPts val="0"/>
              </a:spcAft>
              <a:buFont typeface="Wingdings 2"/>
              <a:buChar char=""/>
              <a:defRPr/>
            </a:pPr>
            <a:endParaRPr lang="tr-TR" sz="2800" dirty="0" smtClean="0">
              <a:cs typeface="Arial" charset="0"/>
            </a:endParaRPr>
          </a:p>
          <a:p>
            <a:pPr marL="274320" indent="-274320" eaLnBrk="1" fontAlgn="auto" hangingPunct="1">
              <a:spcBef>
                <a:spcPts val="580"/>
              </a:spcBef>
              <a:spcAft>
                <a:spcPts val="0"/>
              </a:spcAft>
              <a:buFont typeface="Wingdings 2"/>
              <a:buChar char=""/>
              <a:defRPr/>
            </a:pPr>
            <a:r>
              <a:rPr lang="tr-TR" sz="3100" dirty="0" smtClean="0"/>
              <a:t>Algı, insanın çevresindeki uyaranların, ya da olayların farkına varması ve onları yorumlaması sürecidir.</a:t>
            </a:r>
          </a:p>
          <a:p>
            <a:pPr marL="274320" indent="-274320" eaLnBrk="1" fontAlgn="auto" hangingPunct="1">
              <a:spcBef>
                <a:spcPts val="580"/>
              </a:spcBef>
              <a:spcAft>
                <a:spcPts val="0"/>
              </a:spcAft>
              <a:buFont typeface="Wingdings 2"/>
              <a:buChar char=""/>
              <a:defRPr/>
            </a:pPr>
            <a:endParaRPr lang="tr-TR" sz="3100" dirty="0" smtClean="0"/>
          </a:p>
          <a:p>
            <a:pPr marL="274320" indent="-274320" eaLnBrk="1" fontAlgn="auto" hangingPunct="1">
              <a:spcBef>
                <a:spcPts val="580"/>
              </a:spcBef>
              <a:spcAft>
                <a:spcPts val="0"/>
              </a:spcAft>
              <a:buFont typeface="Wingdings 2"/>
              <a:buChar char=""/>
              <a:defRPr/>
            </a:pPr>
            <a:r>
              <a:rPr lang="tr-TR" sz="3100" dirty="0" smtClean="0"/>
              <a:t>Duyu organlarımıza ulaşan veriler, algılama olmaksızın tek başlarına bir anlam ifade etmez. Bunların bir anlam ifade edebilmeleri için, verilerin algılanması gerekir.</a:t>
            </a:r>
            <a:endParaRPr lang="tr-TR" sz="3100" dirty="0" smtClean="0">
              <a:latin typeface="Times New Roman" pitchFamily="18" charset="0"/>
              <a:cs typeface="Times New Roman" pitchFamily="18" charset="0"/>
            </a:endParaRPr>
          </a:p>
          <a:p>
            <a:pPr marL="274320" indent="-274320" eaLnBrk="1" fontAlgn="auto" hangingPunct="1">
              <a:spcBef>
                <a:spcPts val="580"/>
              </a:spcBef>
              <a:spcAft>
                <a:spcPts val="0"/>
              </a:spcAft>
              <a:buFont typeface="Georgia" pitchFamily="18" charset="0"/>
              <a:buNone/>
              <a:defRPr/>
            </a:pPr>
            <a:r>
              <a:rPr lang="tr-TR" sz="31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1295400" y="457200"/>
          <a:ext cx="6400800" cy="5832517"/>
        </p:xfrm>
        <a:graphic>
          <a:graphicData uri="http://schemas.openxmlformats.org/drawingml/2006/table">
            <a:tbl>
              <a:tblPr firstRow="1" bandRow="1">
                <a:tableStyleId>{5C22544A-7EE6-4342-B048-85BDC9FD1C3A}</a:tableStyleId>
              </a:tblPr>
              <a:tblGrid>
                <a:gridCol w="1785950"/>
                <a:gridCol w="2428892"/>
                <a:gridCol w="2185958"/>
              </a:tblGrid>
              <a:tr h="822940">
                <a:tc>
                  <a:txBody>
                    <a:bodyPr/>
                    <a:lstStyle/>
                    <a:p>
                      <a:endParaRPr lang="tr-TR" sz="1800" dirty="0"/>
                    </a:p>
                  </a:txBody>
                  <a:tcPr marT="45717" marB="45717"/>
                </a:tc>
                <a:tc>
                  <a:txBody>
                    <a:bodyPr/>
                    <a:lstStyle/>
                    <a:p>
                      <a:r>
                        <a:rPr lang="tr-TR" sz="2400" dirty="0" smtClean="0">
                          <a:solidFill>
                            <a:schemeClr val="tx1"/>
                          </a:solidFill>
                        </a:rPr>
                        <a:t>KİŞİSEL ALGI FİLTRESİ</a:t>
                      </a:r>
                      <a:endParaRPr lang="tr-TR" sz="2400" dirty="0">
                        <a:solidFill>
                          <a:schemeClr val="tx1"/>
                        </a:solidFill>
                      </a:endParaRPr>
                    </a:p>
                  </a:txBody>
                  <a:tcPr marT="45717" marB="45717"/>
                </a:tc>
                <a:tc>
                  <a:txBody>
                    <a:bodyPr/>
                    <a:lstStyle/>
                    <a:p>
                      <a:endParaRPr lang="tr-TR" sz="1800" dirty="0"/>
                    </a:p>
                  </a:txBody>
                  <a:tcPr marT="45717" marB="45717"/>
                </a:tc>
              </a:tr>
              <a:tr h="370814">
                <a:tc>
                  <a:txBody>
                    <a:bodyPr/>
                    <a:lstStyle/>
                    <a:p>
                      <a:endParaRPr lang="tr-TR" sz="1800"/>
                    </a:p>
                  </a:txBody>
                  <a:tcPr marT="45717" marB="45717"/>
                </a:tc>
                <a:tc>
                  <a:txBody>
                    <a:bodyPr/>
                    <a:lstStyle/>
                    <a:p>
                      <a:r>
                        <a:rPr lang="tr-TR" sz="1800" dirty="0" smtClean="0"/>
                        <a:t>Değerler</a:t>
                      </a:r>
                      <a:endParaRPr lang="tr-TR" sz="1800" dirty="0"/>
                    </a:p>
                  </a:txBody>
                  <a:tcPr marT="45717" marB="45717"/>
                </a:tc>
                <a:tc>
                  <a:txBody>
                    <a:bodyPr/>
                    <a:lstStyle/>
                    <a:p>
                      <a:endParaRPr lang="tr-TR" sz="1800" dirty="0"/>
                    </a:p>
                  </a:txBody>
                  <a:tcPr marT="45717" marB="45717"/>
                </a:tc>
              </a:tr>
              <a:tr h="370814">
                <a:tc>
                  <a:txBody>
                    <a:bodyPr/>
                    <a:lstStyle/>
                    <a:p>
                      <a:endParaRPr lang="tr-TR" sz="1800"/>
                    </a:p>
                  </a:txBody>
                  <a:tcPr marT="45717" marB="45717"/>
                </a:tc>
                <a:tc>
                  <a:txBody>
                    <a:bodyPr/>
                    <a:lstStyle/>
                    <a:p>
                      <a:r>
                        <a:rPr lang="tr-TR" sz="1800" dirty="0" smtClean="0"/>
                        <a:t>İhtiyaçlar</a:t>
                      </a:r>
                      <a:endParaRPr lang="tr-TR" sz="1800" dirty="0"/>
                    </a:p>
                  </a:txBody>
                  <a:tcPr marT="45717" marB="45717"/>
                </a:tc>
                <a:tc>
                  <a:txBody>
                    <a:bodyPr/>
                    <a:lstStyle/>
                    <a:p>
                      <a:endParaRPr lang="tr-TR" sz="1800"/>
                    </a:p>
                  </a:txBody>
                  <a:tcPr marT="45717" marB="45717"/>
                </a:tc>
              </a:tr>
              <a:tr h="585089">
                <a:tc>
                  <a:txBody>
                    <a:bodyPr/>
                    <a:lstStyle/>
                    <a:p>
                      <a:endParaRPr lang="tr-TR" sz="1800"/>
                    </a:p>
                  </a:txBody>
                  <a:tcPr marT="45717" marB="45717"/>
                </a:tc>
                <a:tc>
                  <a:txBody>
                    <a:bodyPr/>
                    <a:lstStyle/>
                    <a:p>
                      <a:r>
                        <a:rPr lang="tr-TR" sz="1800" dirty="0" smtClean="0"/>
                        <a:t>Amaçlar</a:t>
                      </a:r>
                      <a:endParaRPr lang="tr-TR" sz="1800" dirty="0"/>
                    </a:p>
                  </a:txBody>
                  <a:tcPr marT="45717" marB="45717"/>
                </a:tc>
                <a:tc>
                  <a:txBody>
                    <a:bodyPr/>
                    <a:lstStyle/>
                    <a:p>
                      <a:endParaRPr lang="tr-TR" sz="1800"/>
                    </a:p>
                  </a:txBody>
                  <a:tcPr marT="45717" marB="45717"/>
                </a:tc>
              </a:tr>
              <a:tr h="457187">
                <a:tc>
                  <a:txBody>
                    <a:bodyPr/>
                    <a:lstStyle/>
                    <a:p>
                      <a:r>
                        <a:rPr lang="tr-TR" sz="2400" dirty="0" smtClean="0"/>
                        <a:t>GERÇEK</a:t>
                      </a:r>
                      <a:endParaRPr lang="tr-TR" sz="2400" dirty="0"/>
                    </a:p>
                  </a:txBody>
                  <a:tcPr marT="45717" marB="45717"/>
                </a:tc>
                <a:tc>
                  <a:txBody>
                    <a:bodyPr/>
                    <a:lstStyle/>
                    <a:p>
                      <a:r>
                        <a:rPr lang="tr-TR" sz="1800" dirty="0" smtClean="0"/>
                        <a:t>İlgiler</a:t>
                      </a:r>
                      <a:endParaRPr lang="tr-TR" sz="1800" dirty="0"/>
                    </a:p>
                  </a:txBody>
                  <a:tcPr marT="45717" marB="45717"/>
                </a:tc>
                <a:tc>
                  <a:txBody>
                    <a:bodyPr/>
                    <a:lstStyle/>
                    <a:p>
                      <a:r>
                        <a:rPr lang="tr-TR" sz="2400" dirty="0" smtClean="0"/>
                        <a:t>GÖRÜNÜŞ</a:t>
                      </a:r>
                      <a:endParaRPr lang="tr-TR" sz="2400" dirty="0"/>
                    </a:p>
                  </a:txBody>
                  <a:tcPr marT="45717" marB="45717"/>
                </a:tc>
              </a:tr>
              <a:tr h="640064">
                <a:tc>
                  <a:txBody>
                    <a:bodyPr/>
                    <a:lstStyle/>
                    <a:p>
                      <a:r>
                        <a:rPr lang="tr-TR" sz="1800" dirty="0" smtClean="0"/>
                        <a:t>Olduğu haliyle dünya</a:t>
                      </a:r>
                      <a:endParaRPr lang="tr-TR" sz="1800" dirty="0"/>
                    </a:p>
                  </a:txBody>
                  <a:tcPr marT="45717" marB="45717"/>
                </a:tc>
                <a:tc>
                  <a:txBody>
                    <a:bodyPr/>
                    <a:lstStyle/>
                    <a:p>
                      <a:r>
                        <a:rPr lang="tr-TR" sz="1800" dirty="0" smtClean="0"/>
                        <a:t>İnançlar</a:t>
                      </a:r>
                    </a:p>
                    <a:p>
                      <a:endParaRPr lang="tr-TR" sz="1800" dirty="0"/>
                    </a:p>
                  </a:txBody>
                  <a:tcPr marT="45717" marB="45717"/>
                </a:tc>
                <a:tc>
                  <a:txBody>
                    <a:bodyPr/>
                    <a:lstStyle/>
                    <a:p>
                      <a:r>
                        <a:rPr lang="tr-TR" sz="1800" dirty="0" smtClean="0"/>
                        <a:t>Göründüğü haliyle dünya</a:t>
                      </a:r>
                      <a:endParaRPr lang="tr-TR" sz="1800" dirty="0"/>
                    </a:p>
                  </a:txBody>
                  <a:tcPr marT="45717" marB="45717"/>
                </a:tc>
              </a:tr>
              <a:tr h="365749">
                <a:tc>
                  <a:txBody>
                    <a:bodyPr/>
                    <a:lstStyle/>
                    <a:p>
                      <a:endParaRPr lang="tr-TR" sz="1800" dirty="0"/>
                    </a:p>
                  </a:txBody>
                  <a:tcPr marT="45717" marB="45717"/>
                </a:tc>
                <a:tc>
                  <a:txBody>
                    <a:bodyPr/>
                    <a:lstStyle/>
                    <a:p>
                      <a:r>
                        <a:rPr lang="tr-TR" sz="1800" dirty="0" smtClean="0"/>
                        <a:t>Tutumlar</a:t>
                      </a:r>
                      <a:endParaRPr lang="tr-TR" sz="1800" dirty="0"/>
                    </a:p>
                  </a:txBody>
                  <a:tcPr marT="45717" marB="45717"/>
                </a:tc>
                <a:tc>
                  <a:txBody>
                    <a:bodyPr/>
                    <a:lstStyle/>
                    <a:p>
                      <a:endParaRPr lang="tr-TR" sz="1800"/>
                    </a:p>
                  </a:txBody>
                  <a:tcPr marT="45717" marB="45717"/>
                </a:tc>
              </a:tr>
              <a:tr h="370814">
                <a:tc>
                  <a:txBody>
                    <a:bodyPr/>
                    <a:lstStyle/>
                    <a:p>
                      <a:endParaRPr lang="tr-TR" sz="1800" dirty="0"/>
                    </a:p>
                  </a:txBody>
                  <a:tcPr marT="45717" marB="45717"/>
                </a:tc>
                <a:tc>
                  <a:txBody>
                    <a:bodyPr/>
                    <a:lstStyle/>
                    <a:p>
                      <a:r>
                        <a:rPr lang="tr-TR" sz="1800" dirty="0" smtClean="0"/>
                        <a:t>Beklentiler</a:t>
                      </a:r>
                      <a:endParaRPr lang="tr-TR" sz="1800" dirty="0"/>
                    </a:p>
                  </a:txBody>
                  <a:tcPr marT="45717" marB="45717"/>
                </a:tc>
                <a:tc>
                  <a:txBody>
                    <a:bodyPr/>
                    <a:lstStyle/>
                    <a:p>
                      <a:endParaRPr lang="tr-TR" sz="1800"/>
                    </a:p>
                  </a:txBody>
                  <a:tcPr marT="45717" marB="45717"/>
                </a:tc>
              </a:tr>
              <a:tr h="370814">
                <a:tc>
                  <a:txBody>
                    <a:bodyPr/>
                    <a:lstStyle/>
                    <a:p>
                      <a:endParaRPr lang="tr-TR" sz="1800"/>
                    </a:p>
                  </a:txBody>
                  <a:tcPr marT="45717" marB="45717"/>
                </a:tc>
                <a:tc>
                  <a:txBody>
                    <a:bodyPr/>
                    <a:lstStyle/>
                    <a:p>
                      <a:r>
                        <a:rPr lang="tr-TR" sz="1800" dirty="0" smtClean="0"/>
                        <a:t>İstekler</a:t>
                      </a:r>
                      <a:endParaRPr lang="tr-TR" sz="1800" dirty="0"/>
                    </a:p>
                  </a:txBody>
                  <a:tcPr marT="45717" marB="45717"/>
                </a:tc>
                <a:tc>
                  <a:txBody>
                    <a:bodyPr/>
                    <a:lstStyle/>
                    <a:p>
                      <a:endParaRPr lang="tr-TR" sz="1800"/>
                    </a:p>
                  </a:txBody>
                  <a:tcPr marT="45717" marB="45717"/>
                </a:tc>
              </a:tr>
              <a:tr h="370814">
                <a:tc>
                  <a:txBody>
                    <a:bodyPr/>
                    <a:lstStyle/>
                    <a:p>
                      <a:endParaRPr lang="tr-TR" sz="1800"/>
                    </a:p>
                  </a:txBody>
                  <a:tcPr marT="45717" marB="45717"/>
                </a:tc>
                <a:tc>
                  <a:txBody>
                    <a:bodyPr/>
                    <a:lstStyle/>
                    <a:p>
                      <a:r>
                        <a:rPr lang="tr-TR" sz="1800" dirty="0" smtClean="0"/>
                        <a:t>Bilgi</a:t>
                      </a:r>
                      <a:endParaRPr lang="tr-TR" sz="1800" dirty="0"/>
                    </a:p>
                  </a:txBody>
                  <a:tcPr marT="45717" marB="45717"/>
                </a:tc>
                <a:tc>
                  <a:txBody>
                    <a:bodyPr/>
                    <a:lstStyle/>
                    <a:p>
                      <a:endParaRPr lang="tr-TR" sz="1800"/>
                    </a:p>
                  </a:txBody>
                  <a:tcPr marT="45717" marB="45717"/>
                </a:tc>
              </a:tr>
              <a:tr h="370814">
                <a:tc>
                  <a:txBody>
                    <a:bodyPr/>
                    <a:lstStyle/>
                    <a:p>
                      <a:endParaRPr lang="tr-TR" sz="1800"/>
                    </a:p>
                  </a:txBody>
                  <a:tcPr marT="45717" marB="45717"/>
                </a:tc>
                <a:tc>
                  <a:txBody>
                    <a:bodyPr/>
                    <a:lstStyle/>
                    <a:p>
                      <a:r>
                        <a:rPr lang="tr-TR" sz="1800" dirty="0" smtClean="0"/>
                        <a:t>Duygular</a:t>
                      </a:r>
                      <a:endParaRPr lang="tr-TR" sz="1800" dirty="0"/>
                    </a:p>
                  </a:txBody>
                  <a:tcPr marT="45717" marB="45717"/>
                </a:tc>
                <a:tc>
                  <a:txBody>
                    <a:bodyPr/>
                    <a:lstStyle/>
                    <a:p>
                      <a:endParaRPr lang="tr-TR" sz="1800"/>
                    </a:p>
                  </a:txBody>
                  <a:tcPr marT="45717" marB="45717"/>
                </a:tc>
              </a:tr>
              <a:tr h="370814">
                <a:tc>
                  <a:txBody>
                    <a:bodyPr/>
                    <a:lstStyle/>
                    <a:p>
                      <a:endParaRPr lang="tr-TR" sz="1800"/>
                    </a:p>
                  </a:txBody>
                  <a:tcPr marT="45717" marB="45717"/>
                </a:tc>
                <a:tc>
                  <a:txBody>
                    <a:bodyPr/>
                    <a:lstStyle/>
                    <a:p>
                      <a:r>
                        <a:rPr lang="tr-TR" sz="1800" dirty="0" smtClean="0"/>
                        <a:t>Dil</a:t>
                      </a:r>
                      <a:endParaRPr lang="tr-TR" sz="1800" dirty="0"/>
                    </a:p>
                  </a:txBody>
                  <a:tcPr marT="45717" marB="45717"/>
                </a:tc>
                <a:tc>
                  <a:txBody>
                    <a:bodyPr/>
                    <a:lstStyle/>
                    <a:p>
                      <a:endParaRPr lang="tr-TR" sz="1800"/>
                    </a:p>
                  </a:txBody>
                  <a:tcPr marT="45717" marB="45717"/>
                </a:tc>
              </a:tr>
              <a:tr h="365749">
                <a:tc>
                  <a:txBody>
                    <a:bodyPr/>
                    <a:lstStyle/>
                    <a:p>
                      <a:endParaRPr lang="tr-TR" sz="1800" dirty="0"/>
                    </a:p>
                  </a:txBody>
                  <a:tcPr marT="45717" marB="45717"/>
                </a:tc>
                <a:tc>
                  <a:txBody>
                    <a:bodyPr/>
                    <a:lstStyle/>
                    <a:p>
                      <a:r>
                        <a:rPr lang="tr-TR" sz="1800" dirty="0" smtClean="0"/>
                        <a:t>Eğitim</a:t>
                      </a:r>
                      <a:endParaRPr lang="tr-TR" sz="1800" dirty="0"/>
                    </a:p>
                  </a:txBody>
                  <a:tcPr marT="45717" marB="45717"/>
                </a:tc>
                <a:tc>
                  <a:txBody>
                    <a:bodyPr/>
                    <a:lstStyle/>
                    <a:p>
                      <a:endParaRPr lang="tr-TR" sz="1800" dirty="0"/>
                    </a:p>
                  </a:txBody>
                  <a:tcPr marT="45717" marB="45717"/>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457200" y="1143000"/>
            <a:ext cx="6172200" cy="1066800"/>
          </a:xfrm>
        </p:spPr>
        <p:txBody>
          <a:bodyPr>
            <a:normAutofit fontScale="90000"/>
          </a:bodyPr>
          <a:lstStyle/>
          <a:p>
            <a:pPr eaLnBrk="1" fontAlgn="auto" hangingPunct="1">
              <a:spcAft>
                <a:spcPts val="0"/>
              </a:spcAft>
              <a:defRPr/>
            </a:pPr>
            <a:r>
              <a:rPr lang="tr-TR" b="1" dirty="0" smtClean="0">
                <a:solidFill>
                  <a:schemeClr val="accent3">
                    <a:lumMod val="50000"/>
                  </a:schemeClr>
                </a:solidFill>
              </a:rPr>
              <a:t>TEMEL İLETİŞİM  SORUNLARI </a:t>
            </a:r>
          </a:p>
        </p:txBody>
      </p:sp>
      <p:sp>
        <p:nvSpPr>
          <p:cNvPr id="3" name="2 İçerik Yer Tutucusu"/>
          <p:cNvSpPr>
            <a:spLocks noGrp="1"/>
          </p:cNvSpPr>
          <p:nvPr>
            <p:ph sz="quarter" idx="1"/>
          </p:nvPr>
        </p:nvSpPr>
        <p:spPr>
          <a:xfrm>
            <a:off x="457200" y="2438400"/>
            <a:ext cx="6172200" cy="3657600"/>
          </a:xfrm>
        </p:spPr>
        <p:txBody>
          <a:bodyPr>
            <a:normAutofit fontScale="92500"/>
          </a:bodyPr>
          <a:lstStyle/>
          <a:p>
            <a:pPr marL="274320" indent="-274320" eaLnBrk="1" fontAlgn="auto" hangingPunct="1">
              <a:spcBef>
                <a:spcPts val="580"/>
              </a:spcBef>
              <a:spcAft>
                <a:spcPts val="0"/>
              </a:spcAft>
              <a:buFont typeface="Wingdings 2"/>
              <a:buChar char=""/>
              <a:defRPr/>
            </a:pPr>
            <a:endParaRPr lang="tr-TR" sz="2400" b="1" dirty="0" smtClean="0">
              <a:solidFill>
                <a:srgbClr val="FF0000"/>
              </a:solidFill>
            </a:endParaRPr>
          </a:p>
          <a:p>
            <a:pPr marL="274320" indent="-274320" eaLnBrk="1" fontAlgn="auto" hangingPunct="1">
              <a:spcBef>
                <a:spcPts val="580"/>
              </a:spcBef>
              <a:spcAft>
                <a:spcPts val="0"/>
              </a:spcAft>
              <a:buFont typeface="Wingdings 2"/>
              <a:buChar char=""/>
              <a:defRPr/>
            </a:pPr>
            <a:r>
              <a:rPr lang="tr-TR" sz="2800" dirty="0" smtClean="0">
                <a:cs typeface="Arial" charset="0"/>
              </a:rPr>
              <a:t>ÖN YARGILAR VE KALIPLAŞMIŞ YARGILAR</a:t>
            </a:r>
          </a:p>
          <a:p>
            <a:pPr marL="274320" indent="-274320" eaLnBrk="1" fontAlgn="auto" hangingPunct="1">
              <a:spcBef>
                <a:spcPts val="580"/>
              </a:spcBef>
              <a:spcAft>
                <a:spcPts val="0"/>
              </a:spcAft>
              <a:buFont typeface="Wingdings 2"/>
              <a:buChar char=""/>
              <a:defRPr/>
            </a:pPr>
            <a:r>
              <a:rPr lang="tr-TR" sz="2800" dirty="0" smtClean="0">
                <a:cs typeface="Arial" charset="0"/>
              </a:rPr>
              <a:t>Önyargı; </a:t>
            </a:r>
            <a:r>
              <a:rPr lang="tr-TR" sz="2400" dirty="0" smtClean="0"/>
              <a:t>genel ve özel anlamda  bir taraf tutma biçimidir. Bir ideolojik fikri veya bakış açısını koşulsuz desteklemek anlamında  kullanılır</a:t>
            </a:r>
            <a:r>
              <a:rPr lang="tr-TR" sz="2800" dirty="0" smtClean="0"/>
              <a:t>. </a:t>
            </a:r>
          </a:p>
          <a:p>
            <a:pPr marL="274320" indent="-274320" eaLnBrk="1" fontAlgn="auto" hangingPunct="1">
              <a:spcBef>
                <a:spcPts val="580"/>
              </a:spcBef>
              <a:spcAft>
                <a:spcPts val="0"/>
              </a:spcAft>
              <a:buFont typeface="Wingdings 2"/>
              <a:buChar char=""/>
              <a:defRPr/>
            </a:pPr>
            <a:r>
              <a:rPr lang="tr-TR" dirty="0" smtClean="0"/>
              <a:t>Bir kişinin kararlarının nesnel olmayıp öznel olduğunu ifade etmek için kullanılmaktadır</a:t>
            </a:r>
            <a:endParaRPr lang="tr-TR" dirty="0" smtClean="0">
              <a:cs typeface="Arial" charset="0"/>
            </a:endParaRPr>
          </a:p>
          <a:p>
            <a:pPr marL="274320" indent="-274320" eaLnBrk="1" fontAlgn="auto" hangingPunct="1">
              <a:spcBef>
                <a:spcPts val="580"/>
              </a:spcBef>
              <a:spcAft>
                <a:spcPts val="0"/>
              </a:spcAft>
              <a:buFont typeface="Wingdings 2"/>
              <a:buChar char=""/>
              <a:defRPr/>
            </a:pPr>
            <a:endParaRPr lang="tr-TR" sz="31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457200"/>
            <a:ext cx="8382000" cy="1219200"/>
          </a:xfrm>
        </p:spPr>
        <p:txBody>
          <a:bodyPr>
            <a:normAutofit fontScale="90000"/>
          </a:bodyPr>
          <a:lstStyle/>
          <a:p>
            <a:pPr algn="r" eaLnBrk="1" fontAlgn="auto" hangingPunct="1">
              <a:spcAft>
                <a:spcPts val="0"/>
              </a:spcAft>
              <a:defRPr/>
            </a:pPr>
            <a:r>
              <a:rPr lang="tr-TR" sz="2400" b="1" dirty="0" smtClean="0">
                <a:solidFill>
                  <a:schemeClr val="accent3">
                    <a:lumMod val="75000"/>
                  </a:schemeClr>
                </a:solidFill>
              </a:rPr>
              <a:t>“İnsanların önyargılarını parçalamak,bir atomu parçalamaktan daha zordur</a:t>
            </a:r>
            <a:r>
              <a:rPr lang="tr-TR" sz="2400" dirty="0" smtClean="0">
                <a:solidFill>
                  <a:schemeClr val="accent3">
                    <a:lumMod val="75000"/>
                  </a:schemeClr>
                </a:solidFill>
              </a:rPr>
              <a:t>.”</a:t>
            </a:r>
            <a:br>
              <a:rPr lang="tr-TR" sz="2400" dirty="0" smtClean="0">
                <a:solidFill>
                  <a:schemeClr val="accent3">
                    <a:lumMod val="75000"/>
                  </a:schemeClr>
                </a:solidFill>
              </a:rPr>
            </a:br>
            <a:r>
              <a:rPr lang="tr-TR" dirty="0" smtClean="0"/>
              <a:t> </a:t>
            </a:r>
            <a:r>
              <a:rPr lang="tr-TR" sz="2800" dirty="0" smtClean="0">
                <a:solidFill>
                  <a:schemeClr val="accent3">
                    <a:lumMod val="50000"/>
                  </a:schemeClr>
                </a:solidFill>
              </a:rPr>
              <a:t>Einstein</a:t>
            </a:r>
            <a:endParaRPr lang="tr-TR" dirty="0" smtClean="0">
              <a:solidFill>
                <a:schemeClr val="accent3">
                  <a:lumMod val="50000"/>
                </a:schemeClr>
              </a:solidFill>
            </a:endParaRPr>
          </a:p>
        </p:txBody>
      </p:sp>
      <p:pic>
        <p:nvPicPr>
          <p:cNvPr id="31747" name="Picture 11" descr="http://www.f-blog.info/resimler/resimlerle_felsefe/onyarg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001000"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p:cNvSpPr>
            <a:spLocks noGrp="1"/>
          </p:cNvSpPr>
          <p:nvPr>
            <p:ph type="title"/>
          </p:nvPr>
        </p:nvSpPr>
        <p:spPr>
          <a:xfrm>
            <a:off x="457200" y="1143000"/>
            <a:ext cx="6172200" cy="1066800"/>
          </a:xfrm>
        </p:spPr>
        <p:txBody>
          <a:bodyPr>
            <a:normAutofit fontScale="90000"/>
          </a:bodyPr>
          <a:lstStyle/>
          <a:p>
            <a:pPr eaLnBrk="1" fontAlgn="auto" hangingPunct="1">
              <a:spcAft>
                <a:spcPts val="0"/>
              </a:spcAft>
              <a:defRPr/>
            </a:pPr>
            <a:r>
              <a:rPr lang="tr-TR" b="1" dirty="0" smtClean="0">
                <a:solidFill>
                  <a:schemeClr val="accent3">
                    <a:lumMod val="50000"/>
                  </a:schemeClr>
                </a:solidFill>
              </a:rPr>
              <a:t>TEMEL İLETİŞİM  SORUNLARI </a:t>
            </a:r>
          </a:p>
        </p:txBody>
      </p:sp>
      <p:sp>
        <p:nvSpPr>
          <p:cNvPr id="3" name="2 İçerik Yer Tutucusu"/>
          <p:cNvSpPr>
            <a:spLocks noGrp="1"/>
          </p:cNvSpPr>
          <p:nvPr>
            <p:ph sz="quarter" idx="1"/>
          </p:nvPr>
        </p:nvSpPr>
        <p:spPr>
          <a:xfrm>
            <a:off x="457200" y="2438400"/>
            <a:ext cx="8077200" cy="3886200"/>
          </a:xfrm>
        </p:spPr>
        <p:txBody>
          <a:bodyPr>
            <a:normAutofit fontScale="77500" lnSpcReduction="20000"/>
          </a:bodyPr>
          <a:lstStyle/>
          <a:p>
            <a:pPr marL="274320" indent="-274320" eaLnBrk="1" fontAlgn="auto" hangingPunct="1">
              <a:spcBef>
                <a:spcPts val="580"/>
              </a:spcBef>
              <a:spcAft>
                <a:spcPts val="0"/>
              </a:spcAft>
              <a:buFont typeface="Wingdings 2"/>
              <a:buChar char=""/>
              <a:defRPr/>
            </a:pPr>
            <a:endParaRPr lang="tr-TR" sz="2400" b="1" dirty="0" smtClean="0">
              <a:solidFill>
                <a:srgbClr val="FF0000"/>
              </a:solidFill>
            </a:endParaRPr>
          </a:p>
          <a:p>
            <a:pPr marL="274320" indent="-274320" eaLnBrk="1" fontAlgn="auto" hangingPunct="1">
              <a:spcBef>
                <a:spcPts val="580"/>
              </a:spcBef>
              <a:spcAft>
                <a:spcPts val="0"/>
              </a:spcAft>
              <a:buFont typeface="Wingdings 2"/>
              <a:buChar char=""/>
              <a:defRPr/>
            </a:pPr>
            <a:r>
              <a:rPr lang="tr-TR" sz="4000" dirty="0" smtClean="0">
                <a:cs typeface="Arial" charset="0"/>
              </a:rPr>
              <a:t>KALIPLAŞMIŞ YARGILAR</a:t>
            </a:r>
          </a:p>
          <a:p>
            <a:pPr marL="274320" indent="-274320" eaLnBrk="1" fontAlgn="auto" hangingPunct="1">
              <a:spcBef>
                <a:spcPts val="580"/>
              </a:spcBef>
              <a:spcAft>
                <a:spcPts val="0"/>
              </a:spcAft>
              <a:buFont typeface="Wingdings 2"/>
              <a:buNone/>
              <a:defRPr/>
            </a:pPr>
            <a:endParaRPr lang="tr-TR" sz="2800" dirty="0" smtClean="0">
              <a:cs typeface="Arial" charset="0"/>
            </a:endParaRPr>
          </a:p>
          <a:p>
            <a:pPr marL="274320" indent="-274320" eaLnBrk="1" fontAlgn="auto" hangingPunct="1">
              <a:spcBef>
                <a:spcPts val="580"/>
              </a:spcBef>
              <a:spcAft>
                <a:spcPts val="0"/>
              </a:spcAft>
              <a:buFont typeface="Georgia" pitchFamily="18" charset="0"/>
              <a:buNone/>
              <a:defRPr/>
            </a:pPr>
            <a:r>
              <a:rPr lang="tr-TR" sz="3200" dirty="0" smtClean="0">
                <a:solidFill>
                  <a:srgbClr val="FF0000"/>
                </a:solidFill>
              </a:rPr>
              <a:t>   </a:t>
            </a:r>
            <a:r>
              <a:rPr lang="tr-TR" sz="3200" dirty="0" smtClean="0">
                <a:solidFill>
                  <a:schemeClr val="accent3">
                    <a:lumMod val="75000"/>
                  </a:schemeClr>
                </a:solidFill>
              </a:rPr>
              <a:t>Kalıplaşmış yargıların </a:t>
            </a:r>
            <a:r>
              <a:rPr lang="tr-TR" sz="3200" dirty="0" smtClean="0"/>
              <a:t>temelinde </a:t>
            </a:r>
            <a:r>
              <a:rPr lang="tr-TR" sz="3200" dirty="0" smtClean="0">
                <a:solidFill>
                  <a:schemeClr val="accent3">
                    <a:lumMod val="75000"/>
                  </a:schemeClr>
                </a:solidFill>
              </a:rPr>
              <a:t>üç tür </a:t>
            </a:r>
            <a:r>
              <a:rPr lang="tr-TR" sz="3200" dirty="0" smtClean="0"/>
              <a:t>kalıplaşmış düşünce bulunduğunun savunulur. Bunlar:</a:t>
            </a:r>
          </a:p>
          <a:p>
            <a:pPr marL="548640" lvl="1" eaLnBrk="1" fontAlgn="auto" hangingPunct="1">
              <a:spcBef>
                <a:spcPts val="370"/>
              </a:spcBef>
              <a:spcAft>
                <a:spcPts val="0"/>
              </a:spcAft>
              <a:buFont typeface="Arial" pitchFamily="34" charset="0"/>
              <a:buChar char="•"/>
              <a:defRPr/>
            </a:pPr>
            <a:r>
              <a:rPr lang="tr-TR" sz="3000" dirty="0" smtClean="0"/>
              <a:t>İyi bir insan olmalıyım ve başkalarının onayını almalıyım. Yoksa değersiz olurum.</a:t>
            </a:r>
          </a:p>
          <a:p>
            <a:pPr marL="548640" lvl="1" eaLnBrk="1" fontAlgn="auto" hangingPunct="1">
              <a:spcBef>
                <a:spcPts val="370"/>
              </a:spcBef>
              <a:spcAft>
                <a:spcPts val="0"/>
              </a:spcAft>
              <a:buFont typeface="Arial" pitchFamily="34" charset="0"/>
              <a:buChar char="•"/>
              <a:defRPr/>
            </a:pPr>
            <a:r>
              <a:rPr lang="tr-TR" sz="3000" dirty="0" smtClean="0"/>
              <a:t>Başkaları bana benim istediğim gibi düşünceli ve kibar davranmalılar yoksa ayıplanmalı ve cezalandırılmalılar.</a:t>
            </a:r>
          </a:p>
          <a:p>
            <a:pPr marL="548640" lvl="1" eaLnBrk="1" fontAlgn="auto" hangingPunct="1">
              <a:spcBef>
                <a:spcPts val="370"/>
              </a:spcBef>
              <a:spcAft>
                <a:spcPts val="0"/>
              </a:spcAft>
              <a:buFont typeface="Arial" pitchFamily="34" charset="0"/>
              <a:buChar char="•"/>
              <a:defRPr/>
            </a:pPr>
            <a:r>
              <a:rPr lang="tr-TR" sz="3000" dirty="0" smtClean="0"/>
              <a:t>Yaşam bana istediklerimi kolayca ve çabuk vermeli, istemediklerimi ise vermemeli</a:t>
            </a:r>
            <a:endParaRPr lang="tr-TR" sz="29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title"/>
          </p:nvPr>
        </p:nvSpPr>
        <p:spPr>
          <a:xfrm>
            <a:off x="457200" y="914400"/>
            <a:ext cx="6172200" cy="1066800"/>
          </a:xfrm>
        </p:spPr>
        <p:txBody>
          <a:bodyPr>
            <a:normAutofit fontScale="90000"/>
          </a:bodyPr>
          <a:lstStyle/>
          <a:p>
            <a:pPr eaLnBrk="1" fontAlgn="auto" hangingPunct="1">
              <a:spcAft>
                <a:spcPts val="0"/>
              </a:spcAft>
              <a:defRPr/>
            </a:pPr>
            <a:r>
              <a:rPr lang="tr-TR" b="1" dirty="0" smtClean="0">
                <a:solidFill>
                  <a:schemeClr val="accent3">
                    <a:lumMod val="50000"/>
                  </a:schemeClr>
                </a:solidFill>
              </a:rPr>
              <a:t>TEMEL İLETİŞİM  SORUNLARI </a:t>
            </a:r>
          </a:p>
        </p:txBody>
      </p:sp>
      <p:sp>
        <p:nvSpPr>
          <p:cNvPr id="3" name="2 İçerik Yer Tutucusu"/>
          <p:cNvSpPr>
            <a:spLocks noGrp="1"/>
          </p:cNvSpPr>
          <p:nvPr>
            <p:ph sz="quarter" idx="1"/>
          </p:nvPr>
        </p:nvSpPr>
        <p:spPr>
          <a:xfrm>
            <a:off x="457200" y="2209800"/>
            <a:ext cx="8077200" cy="4267200"/>
          </a:xfrm>
        </p:spPr>
        <p:txBody>
          <a:bodyPr>
            <a:normAutofit fontScale="25000" lnSpcReduction="20000"/>
          </a:bodyPr>
          <a:lstStyle/>
          <a:p>
            <a:pPr marL="274320" indent="-274320" eaLnBrk="1" fontAlgn="auto" hangingPunct="1">
              <a:spcBef>
                <a:spcPts val="580"/>
              </a:spcBef>
              <a:spcAft>
                <a:spcPts val="0"/>
              </a:spcAft>
              <a:buFont typeface="Georgia" pitchFamily="18" charset="0"/>
              <a:buNone/>
              <a:defRPr/>
            </a:pPr>
            <a:endParaRPr lang="tr-TR" sz="4400" dirty="0" smtClean="0">
              <a:cs typeface="Arial" charset="0"/>
            </a:endParaRPr>
          </a:p>
          <a:p>
            <a:pPr marL="274320" indent="-274320" eaLnBrk="1" fontAlgn="auto" hangingPunct="1">
              <a:spcBef>
                <a:spcPts val="580"/>
              </a:spcBef>
              <a:spcAft>
                <a:spcPts val="0"/>
              </a:spcAft>
              <a:buFont typeface="Georgia" pitchFamily="18" charset="0"/>
              <a:buNone/>
              <a:defRPr/>
            </a:pPr>
            <a:r>
              <a:rPr lang="tr-TR" sz="11200" dirty="0" smtClean="0">
                <a:cs typeface="Arial" charset="0"/>
              </a:rPr>
              <a:t>KALIPLAŞMIŞ YARGILAR</a:t>
            </a:r>
          </a:p>
          <a:p>
            <a:pPr marL="274320" indent="-274320" eaLnBrk="1" fontAlgn="auto" hangingPunct="1">
              <a:spcBef>
                <a:spcPts val="580"/>
              </a:spcBef>
              <a:spcAft>
                <a:spcPts val="0"/>
              </a:spcAft>
              <a:buFont typeface="Georgia" pitchFamily="18" charset="0"/>
              <a:buNone/>
              <a:defRPr/>
            </a:pPr>
            <a:endParaRPr lang="tr-TR" sz="8000" dirty="0" smtClean="0">
              <a:solidFill>
                <a:srgbClr val="FF0000"/>
              </a:solidFill>
            </a:endParaRPr>
          </a:p>
          <a:p>
            <a:pPr marL="274320" indent="-274320" eaLnBrk="1" fontAlgn="auto" hangingPunct="1">
              <a:spcBef>
                <a:spcPts val="580"/>
              </a:spcBef>
              <a:spcAft>
                <a:spcPts val="0"/>
              </a:spcAft>
              <a:buFont typeface="Georgia" pitchFamily="18" charset="0"/>
              <a:buNone/>
              <a:defRPr/>
            </a:pPr>
            <a:r>
              <a:rPr lang="tr-TR" sz="9600" dirty="0" smtClean="0">
                <a:solidFill>
                  <a:schemeClr val="accent3">
                    <a:lumMod val="75000"/>
                  </a:schemeClr>
                </a:solidFill>
              </a:rPr>
              <a:t>Diğer kalıplaşmış yargılardan bazıları:</a:t>
            </a:r>
          </a:p>
          <a:p>
            <a:pPr marL="514350" indent="-514350" eaLnBrk="1" fontAlgn="auto" hangingPunct="1">
              <a:spcBef>
                <a:spcPts val="580"/>
              </a:spcBef>
              <a:spcAft>
                <a:spcPts val="0"/>
              </a:spcAft>
              <a:buFont typeface="+mj-lt"/>
              <a:buAutoNum type="arabicPeriod"/>
              <a:defRPr/>
            </a:pPr>
            <a:endParaRPr lang="tr-TR" sz="8000" dirty="0" smtClean="0"/>
          </a:p>
          <a:p>
            <a:pPr marL="514350" indent="-514350" eaLnBrk="1" fontAlgn="auto" hangingPunct="1">
              <a:spcBef>
                <a:spcPts val="580"/>
              </a:spcBef>
              <a:spcAft>
                <a:spcPts val="0"/>
              </a:spcAft>
              <a:buClr>
                <a:schemeClr val="accent3">
                  <a:lumMod val="50000"/>
                </a:schemeClr>
              </a:buClr>
              <a:buFont typeface="+mj-lt"/>
              <a:buAutoNum type="arabicPeriod"/>
              <a:defRPr/>
            </a:pPr>
            <a:r>
              <a:rPr lang="tr-TR" sz="8000" dirty="0" smtClean="0"/>
              <a:t>Aşırı genelleme (herkes, her zaman, daima, asla) </a:t>
            </a:r>
          </a:p>
          <a:p>
            <a:pPr marL="514350" indent="-514350" eaLnBrk="1" fontAlgn="auto" hangingPunct="1">
              <a:spcBef>
                <a:spcPts val="580"/>
              </a:spcBef>
              <a:spcAft>
                <a:spcPts val="0"/>
              </a:spcAft>
              <a:buClr>
                <a:schemeClr val="accent3">
                  <a:lumMod val="50000"/>
                </a:schemeClr>
              </a:buClr>
              <a:buFont typeface="+mj-lt"/>
              <a:buAutoNum type="arabicPeriod"/>
              <a:defRPr/>
            </a:pPr>
            <a:r>
              <a:rPr lang="tr-TR" sz="8000" dirty="0" smtClean="0"/>
              <a:t>Kutuplaştırma (Ya hep ya hiç)</a:t>
            </a:r>
          </a:p>
          <a:p>
            <a:pPr marL="514350" indent="-514350" eaLnBrk="1" fontAlgn="auto" hangingPunct="1">
              <a:spcBef>
                <a:spcPts val="580"/>
              </a:spcBef>
              <a:spcAft>
                <a:spcPts val="0"/>
              </a:spcAft>
              <a:buClr>
                <a:schemeClr val="accent3">
                  <a:lumMod val="50000"/>
                </a:schemeClr>
              </a:buClr>
              <a:buFont typeface="+mj-lt"/>
              <a:buAutoNum type="arabicPeriod"/>
              <a:defRPr/>
            </a:pPr>
            <a:r>
              <a:rPr lang="tr-TR" sz="8000" dirty="0" smtClean="0"/>
              <a:t>Kişiselleştirme (Üzerine alınma)</a:t>
            </a:r>
          </a:p>
          <a:p>
            <a:pPr marL="514350" indent="-514350" eaLnBrk="1" fontAlgn="auto" hangingPunct="1">
              <a:spcBef>
                <a:spcPts val="580"/>
              </a:spcBef>
              <a:spcAft>
                <a:spcPts val="0"/>
              </a:spcAft>
              <a:buClr>
                <a:schemeClr val="accent3">
                  <a:lumMod val="50000"/>
                </a:schemeClr>
              </a:buClr>
              <a:buFont typeface="+mj-lt"/>
              <a:buAutoNum type="arabicPeriod"/>
              <a:defRPr/>
            </a:pPr>
            <a:r>
              <a:rPr lang="tr-TR" sz="8000" dirty="0" err="1" smtClean="0"/>
              <a:t>Mutlakacılık</a:t>
            </a:r>
            <a:r>
              <a:rPr lang="tr-TR" sz="8000" dirty="0" smtClean="0"/>
              <a:t> (</a:t>
            </a:r>
            <a:r>
              <a:rPr lang="tr-TR" sz="8000" dirty="0" err="1" smtClean="0"/>
              <a:t>Meli</a:t>
            </a:r>
            <a:r>
              <a:rPr lang="tr-TR" sz="8000" dirty="0" smtClean="0"/>
              <a:t>, Malı kuralları)</a:t>
            </a:r>
          </a:p>
          <a:p>
            <a:pPr marL="514350" indent="-514350" eaLnBrk="1" fontAlgn="auto" hangingPunct="1">
              <a:spcBef>
                <a:spcPts val="580"/>
              </a:spcBef>
              <a:spcAft>
                <a:spcPts val="0"/>
              </a:spcAft>
              <a:buClr>
                <a:schemeClr val="accent3">
                  <a:lumMod val="50000"/>
                </a:schemeClr>
              </a:buClr>
              <a:buFont typeface="+mj-lt"/>
              <a:buAutoNum type="arabicPeriod"/>
              <a:defRPr/>
            </a:pPr>
            <a:r>
              <a:rPr lang="tr-TR" sz="8000" dirty="0" smtClean="0"/>
              <a:t>Değiştirme gayreti</a:t>
            </a:r>
          </a:p>
          <a:p>
            <a:pPr marL="514350" indent="-514350" eaLnBrk="1" fontAlgn="auto" hangingPunct="1">
              <a:spcBef>
                <a:spcPts val="580"/>
              </a:spcBef>
              <a:spcAft>
                <a:spcPts val="0"/>
              </a:spcAft>
              <a:buClr>
                <a:schemeClr val="accent3">
                  <a:lumMod val="50000"/>
                </a:schemeClr>
              </a:buClr>
              <a:buFont typeface="+mj-lt"/>
              <a:buAutoNum type="arabicPeriod"/>
              <a:defRPr/>
            </a:pPr>
            <a:r>
              <a:rPr lang="tr-TR" sz="8000" dirty="0" smtClean="0"/>
              <a:t>Aşırı fedakarlık</a:t>
            </a:r>
          </a:p>
          <a:p>
            <a:pPr marL="514350" indent="-514350" eaLnBrk="1" fontAlgn="auto" hangingPunct="1">
              <a:spcBef>
                <a:spcPts val="580"/>
              </a:spcBef>
              <a:spcAft>
                <a:spcPts val="0"/>
              </a:spcAft>
              <a:buClr>
                <a:schemeClr val="accent3">
                  <a:lumMod val="50000"/>
                </a:schemeClr>
              </a:buClr>
              <a:buFont typeface="+mj-lt"/>
              <a:buAutoNum type="arabicPeriod"/>
              <a:defRPr/>
            </a:pPr>
            <a:r>
              <a:rPr lang="tr-TR" sz="8000" dirty="0" err="1" smtClean="0"/>
              <a:t>Keşkecilik</a:t>
            </a:r>
            <a:endParaRPr lang="tr-TR" sz="8000" dirty="0" smtClean="0"/>
          </a:p>
          <a:p>
            <a:pPr marL="514350" indent="-514350" eaLnBrk="1" fontAlgn="auto" hangingPunct="1">
              <a:spcBef>
                <a:spcPts val="580"/>
              </a:spcBef>
              <a:spcAft>
                <a:spcPts val="0"/>
              </a:spcAft>
              <a:buClr>
                <a:schemeClr val="accent3">
                  <a:lumMod val="50000"/>
                </a:schemeClr>
              </a:buClr>
              <a:buFont typeface="+mj-lt"/>
              <a:buAutoNum type="arabicPeriod"/>
              <a:defRPr/>
            </a:pPr>
            <a:r>
              <a:rPr lang="tr-TR" sz="8000" dirty="0" smtClean="0"/>
              <a:t>Toptancılık (Bütün yumurtaları aynı sepete koyma</a:t>
            </a:r>
            <a:r>
              <a:rPr lang="tr-TR" sz="4400" dirty="0" smtClean="0"/>
              <a:t>)</a:t>
            </a:r>
          </a:p>
          <a:p>
            <a:pPr marL="274320" indent="-274320" eaLnBrk="1" fontAlgn="auto" hangingPunct="1">
              <a:spcBef>
                <a:spcPts val="580"/>
              </a:spcBef>
              <a:spcAft>
                <a:spcPts val="0"/>
              </a:spcAft>
              <a:buFont typeface="Wingdings 2"/>
              <a:buChar char=""/>
              <a:defRPr/>
            </a:pPr>
            <a:endParaRPr lang="tr-TR" sz="2800" dirty="0" smtClean="0">
              <a:cs typeface="Arial" charset="0"/>
            </a:endParaRPr>
          </a:p>
          <a:p>
            <a:pPr marL="274320" indent="-274320" eaLnBrk="1" fontAlgn="auto" hangingPunct="1">
              <a:spcBef>
                <a:spcPts val="580"/>
              </a:spcBef>
              <a:spcAft>
                <a:spcPts val="0"/>
              </a:spcAft>
              <a:buFont typeface="Georgia" pitchFamily="18" charset="0"/>
              <a:buNone/>
              <a:defRPr/>
            </a:pPr>
            <a:r>
              <a:rPr lang="tr-TR" sz="3200" dirty="0" smtClean="0">
                <a:solidFill>
                  <a:srgbClr val="FF0000"/>
                </a:solidFill>
              </a:rPr>
              <a:t>   </a:t>
            </a:r>
            <a:endParaRPr lang="tr-TR" sz="31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457200" y="838200"/>
            <a:ext cx="7239000" cy="914400"/>
          </a:xfrm>
        </p:spPr>
        <p:txBody>
          <a:bodyPr>
            <a:normAutofit/>
          </a:bodyPr>
          <a:lstStyle/>
          <a:p>
            <a:pPr eaLnBrk="1" fontAlgn="auto" hangingPunct="1">
              <a:spcAft>
                <a:spcPts val="0"/>
              </a:spcAft>
              <a:defRPr/>
            </a:pPr>
            <a:r>
              <a:rPr lang="tr-TR" b="1" dirty="0" smtClean="0">
                <a:solidFill>
                  <a:schemeClr val="accent3">
                    <a:lumMod val="50000"/>
                  </a:schemeClr>
                </a:solidFill>
              </a:rPr>
              <a:t>TEMEL İLETİŞİM  SORUNLARI </a:t>
            </a:r>
          </a:p>
        </p:txBody>
      </p:sp>
      <p:sp>
        <p:nvSpPr>
          <p:cNvPr id="3" name="2 İçerik Yer Tutucusu"/>
          <p:cNvSpPr>
            <a:spLocks noGrp="1"/>
          </p:cNvSpPr>
          <p:nvPr>
            <p:ph sz="quarter" idx="1"/>
          </p:nvPr>
        </p:nvSpPr>
        <p:spPr>
          <a:xfrm>
            <a:off x="457200" y="2209800"/>
            <a:ext cx="3810000" cy="4267200"/>
          </a:xfrm>
        </p:spPr>
        <p:txBody>
          <a:bodyPr>
            <a:normAutofit fontScale="92500"/>
          </a:bodyPr>
          <a:lstStyle/>
          <a:p>
            <a:pPr marL="274320" indent="-274320" eaLnBrk="1" fontAlgn="auto" hangingPunct="1">
              <a:spcBef>
                <a:spcPts val="580"/>
              </a:spcBef>
              <a:spcAft>
                <a:spcPts val="0"/>
              </a:spcAft>
              <a:buFont typeface="Georgia" pitchFamily="18" charset="0"/>
              <a:buNone/>
              <a:defRPr/>
            </a:pPr>
            <a:r>
              <a:rPr lang="tr-TR" dirty="0" smtClean="0">
                <a:cs typeface="Arial" charset="0"/>
              </a:rPr>
              <a:t>ROL VE STATÜ FARKLILIKLARI</a:t>
            </a:r>
          </a:p>
          <a:p>
            <a:pPr marL="548640" lvl="1" eaLnBrk="1" fontAlgn="auto" hangingPunct="1">
              <a:spcBef>
                <a:spcPts val="370"/>
              </a:spcBef>
              <a:spcAft>
                <a:spcPts val="0"/>
              </a:spcAft>
              <a:buFont typeface="Arial" pitchFamily="34" charset="0"/>
              <a:buChar char="•"/>
              <a:defRPr/>
            </a:pPr>
            <a:r>
              <a:rPr lang="tr-TR" sz="2200" dirty="0" smtClean="0">
                <a:cs typeface="Arial" charset="0"/>
              </a:rPr>
              <a:t>Beklenti farkından doğan sorunlar</a:t>
            </a:r>
          </a:p>
          <a:p>
            <a:pPr marL="548640" lvl="1" eaLnBrk="1" fontAlgn="auto" hangingPunct="1">
              <a:spcBef>
                <a:spcPts val="370"/>
              </a:spcBef>
              <a:spcAft>
                <a:spcPts val="0"/>
              </a:spcAft>
              <a:buFont typeface="Arial" pitchFamily="34" charset="0"/>
              <a:buChar char="•"/>
              <a:defRPr/>
            </a:pPr>
            <a:r>
              <a:rPr lang="tr-TR" sz="2200" dirty="0" smtClean="0">
                <a:cs typeface="Arial" charset="0"/>
              </a:rPr>
              <a:t>Rol ve statülerin ortama göre değerlendirilmemesinden kaynaklanan sorunlar</a:t>
            </a:r>
          </a:p>
          <a:p>
            <a:pPr marL="548640" lvl="1" eaLnBrk="1" fontAlgn="auto" hangingPunct="1">
              <a:spcBef>
                <a:spcPts val="370"/>
              </a:spcBef>
              <a:spcAft>
                <a:spcPts val="0"/>
              </a:spcAft>
              <a:buFont typeface="Arial" pitchFamily="34" charset="0"/>
              <a:buChar char="•"/>
              <a:defRPr/>
            </a:pPr>
            <a:r>
              <a:rPr lang="tr-TR" sz="2200" dirty="0" smtClean="0">
                <a:cs typeface="Arial" charset="0"/>
              </a:rPr>
              <a:t>Role ilişkin güç ve saygınlıkla ilgili beklentinin gereğinden fazla olmasından kaynaklanan sorunlar</a:t>
            </a:r>
          </a:p>
          <a:p>
            <a:pPr marL="274320" indent="-274320" eaLnBrk="1" fontAlgn="auto" hangingPunct="1">
              <a:spcBef>
                <a:spcPts val="580"/>
              </a:spcBef>
              <a:spcAft>
                <a:spcPts val="0"/>
              </a:spcAft>
              <a:buFont typeface="Georgia" pitchFamily="18" charset="0"/>
              <a:buNone/>
              <a:defRPr/>
            </a:pPr>
            <a:endParaRPr lang="tr-TR" sz="8000" dirty="0" smtClean="0">
              <a:solidFill>
                <a:srgbClr val="FF0000"/>
              </a:solidFill>
            </a:endParaRPr>
          </a:p>
          <a:p>
            <a:pPr marL="274320" indent="-274320" eaLnBrk="1" fontAlgn="auto" hangingPunct="1">
              <a:spcBef>
                <a:spcPts val="580"/>
              </a:spcBef>
              <a:spcAft>
                <a:spcPts val="0"/>
              </a:spcAft>
              <a:buFont typeface="Georgia" pitchFamily="18" charset="0"/>
              <a:buNone/>
              <a:defRPr/>
            </a:pPr>
            <a:endParaRPr lang="tr-TR" sz="9600" dirty="0" smtClean="0"/>
          </a:p>
          <a:p>
            <a:pPr marL="514350" indent="-514350" eaLnBrk="1" fontAlgn="auto" hangingPunct="1">
              <a:spcBef>
                <a:spcPts val="580"/>
              </a:spcBef>
              <a:spcAft>
                <a:spcPts val="0"/>
              </a:spcAft>
              <a:buFont typeface="+mj-lt"/>
              <a:buAutoNum type="arabicPeriod"/>
              <a:defRPr/>
            </a:pPr>
            <a:endParaRPr lang="tr-TR" sz="8000" dirty="0" smtClean="0"/>
          </a:p>
        </p:txBody>
      </p:sp>
      <p:pic>
        <p:nvPicPr>
          <p:cNvPr id="30725" name="Picture 5"/>
          <p:cNvPicPr>
            <a:picLocks noChangeAspect="1" noChangeArrowheads="1"/>
          </p:cNvPicPr>
          <p:nvPr/>
        </p:nvPicPr>
        <p:blipFill>
          <a:blip r:embed="rId3"/>
          <a:srcRect/>
          <a:stretch>
            <a:fillRect/>
          </a:stretch>
        </p:blipFill>
        <p:spPr bwMode="auto">
          <a:xfrm>
            <a:off x="4802188" y="2362200"/>
            <a:ext cx="3960812" cy="35052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457200" y="762000"/>
            <a:ext cx="6858000" cy="1066800"/>
          </a:xfrm>
        </p:spPr>
        <p:txBody>
          <a:bodyPr>
            <a:normAutofit/>
          </a:bodyPr>
          <a:lstStyle/>
          <a:p>
            <a:pPr eaLnBrk="1" fontAlgn="auto" hangingPunct="1">
              <a:spcAft>
                <a:spcPts val="0"/>
              </a:spcAft>
              <a:defRPr/>
            </a:pPr>
            <a:r>
              <a:rPr lang="tr-TR" b="1" dirty="0" smtClean="0">
                <a:solidFill>
                  <a:schemeClr val="accent3">
                    <a:lumMod val="50000"/>
                  </a:schemeClr>
                </a:solidFill>
              </a:rPr>
              <a:t>TEMEL İLETİŞİM  SORUNLARI </a:t>
            </a:r>
          </a:p>
        </p:txBody>
      </p:sp>
      <p:sp>
        <p:nvSpPr>
          <p:cNvPr id="3" name="2 İçerik Yer Tutucusu"/>
          <p:cNvSpPr>
            <a:spLocks noGrp="1"/>
          </p:cNvSpPr>
          <p:nvPr>
            <p:ph sz="quarter" idx="1"/>
          </p:nvPr>
        </p:nvSpPr>
        <p:spPr>
          <a:xfrm>
            <a:off x="457200" y="2438400"/>
            <a:ext cx="4343400" cy="4038600"/>
          </a:xfrm>
        </p:spPr>
        <p:txBody>
          <a:bodyPr>
            <a:normAutofit/>
          </a:bodyPr>
          <a:lstStyle/>
          <a:p>
            <a:pPr marL="274320" indent="-274320" eaLnBrk="1" fontAlgn="auto" hangingPunct="1">
              <a:spcBef>
                <a:spcPts val="580"/>
              </a:spcBef>
              <a:spcAft>
                <a:spcPts val="0"/>
              </a:spcAft>
              <a:buFont typeface="Georgia" pitchFamily="18" charset="0"/>
              <a:buNone/>
              <a:defRPr/>
            </a:pPr>
            <a:r>
              <a:rPr lang="tr-TR" sz="2800" dirty="0" smtClean="0">
                <a:cs typeface="Arial" charset="0"/>
              </a:rPr>
              <a:t>     CİNSİYET FARKLILIKLARI</a:t>
            </a:r>
          </a:p>
          <a:p>
            <a:pPr marL="274320" indent="-274320" eaLnBrk="1" fontAlgn="auto" hangingPunct="1">
              <a:spcBef>
                <a:spcPts val="580"/>
              </a:spcBef>
              <a:spcAft>
                <a:spcPts val="0"/>
              </a:spcAft>
              <a:buFont typeface="Arial" pitchFamily="34" charset="0"/>
              <a:buChar char="•"/>
              <a:defRPr/>
            </a:pPr>
            <a:endParaRPr lang="tr-TR" sz="2400" dirty="0" smtClean="0">
              <a:cs typeface="Arial" charset="0"/>
            </a:endParaRPr>
          </a:p>
          <a:p>
            <a:pPr marL="274320" indent="-274320" algn="ctr" eaLnBrk="1" fontAlgn="auto" hangingPunct="1">
              <a:spcBef>
                <a:spcPts val="580"/>
              </a:spcBef>
              <a:spcAft>
                <a:spcPts val="0"/>
              </a:spcAft>
              <a:buFont typeface="Georgia" pitchFamily="18" charset="0"/>
              <a:buNone/>
              <a:defRPr/>
            </a:pPr>
            <a:r>
              <a:rPr lang="tr-TR" sz="4700" dirty="0" smtClean="0">
                <a:solidFill>
                  <a:schemeClr val="accent3">
                    <a:lumMod val="75000"/>
                  </a:schemeClr>
                </a:solidFill>
              </a:rPr>
              <a:t>  </a:t>
            </a:r>
            <a:r>
              <a:rPr lang="tr-TR" sz="3200" dirty="0" smtClean="0">
                <a:solidFill>
                  <a:schemeClr val="accent3">
                    <a:lumMod val="75000"/>
                  </a:schemeClr>
                </a:solidFill>
              </a:rPr>
              <a:t>ERKEKLER MARS’TAN KADINLAR VENÜS’TEN Mİ?</a:t>
            </a:r>
          </a:p>
          <a:p>
            <a:pPr marL="274320" indent="-274320" eaLnBrk="1" fontAlgn="auto" hangingPunct="1">
              <a:spcBef>
                <a:spcPts val="580"/>
              </a:spcBef>
              <a:spcAft>
                <a:spcPts val="0"/>
              </a:spcAft>
              <a:buFont typeface="Georgia" pitchFamily="18" charset="0"/>
              <a:buNone/>
              <a:defRPr/>
            </a:pPr>
            <a:endParaRPr lang="tr-TR" sz="9600" dirty="0" smtClean="0"/>
          </a:p>
          <a:p>
            <a:pPr marL="514350" indent="-514350" eaLnBrk="1" fontAlgn="auto" hangingPunct="1">
              <a:spcBef>
                <a:spcPts val="580"/>
              </a:spcBef>
              <a:spcAft>
                <a:spcPts val="0"/>
              </a:spcAft>
              <a:buFont typeface="+mj-lt"/>
              <a:buAutoNum type="arabicPeriod"/>
              <a:defRPr/>
            </a:pPr>
            <a:endParaRPr lang="tr-TR" sz="8000" dirty="0" smtClean="0"/>
          </a:p>
        </p:txBody>
      </p:sp>
      <p:pic>
        <p:nvPicPr>
          <p:cNvPr id="36869" name="Picture 5"/>
          <p:cNvPicPr>
            <a:picLocks noChangeAspect="1" noChangeArrowheads="1"/>
          </p:cNvPicPr>
          <p:nvPr/>
        </p:nvPicPr>
        <p:blipFill>
          <a:blip r:embed="rId3" cstate="print"/>
          <a:srcRect/>
          <a:stretch>
            <a:fillRect/>
          </a:stretch>
        </p:blipFill>
        <p:spPr bwMode="auto">
          <a:xfrm>
            <a:off x="5029201" y="2438400"/>
            <a:ext cx="369570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p:nvPr>
        </p:nvSpPr>
        <p:spPr>
          <a:xfrm>
            <a:off x="457200" y="1143000"/>
            <a:ext cx="6172200" cy="1066800"/>
          </a:xfrm>
        </p:spPr>
        <p:txBody>
          <a:bodyPr>
            <a:normAutofit fontScale="90000"/>
          </a:bodyPr>
          <a:lstStyle/>
          <a:p>
            <a:pPr eaLnBrk="1" fontAlgn="auto" hangingPunct="1">
              <a:spcAft>
                <a:spcPts val="0"/>
              </a:spcAft>
              <a:defRPr/>
            </a:pPr>
            <a:r>
              <a:rPr lang="tr-TR" b="1" dirty="0" smtClean="0">
                <a:solidFill>
                  <a:schemeClr val="accent3">
                    <a:lumMod val="50000"/>
                  </a:schemeClr>
                </a:solidFill>
              </a:rPr>
              <a:t>TEMEL İLETİŞİM  SORUNLARI </a:t>
            </a:r>
          </a:p>
        </p:txBody>
      </p:sp>
      <p:sp>
        <p:nvSpPr>
          <p:cNvPr id="3" name="2 İçerik Yer Tutucusu"/>
          <p:cNvSpPr>
            <a:spLocks noGrp="1"/>
          </p:cNvSpPr>
          <p:nvPr>
            <p:ph sz="quarter" idx="1"/>
          </p:nvPr>
        </p:nvSpPr>
        <p:spPr>
          <a:xfrm>
            <a:off x="533400" y="2362200"/>
            <a:ext cx="6400800" cy="4191000"/>
          </a:xfrm>
        </p:spPr>
        <p:txBody>
          <a:bodyPr>
            <a:normAutofit/>
          </a:bodyPr>
          <a:lstStyle/>
          <a:p>
            <a:pPr marL="274320" indent="-274320" eaLnBrk="1" fontAlgn="auto" hangingPunct="1">
              <a:spcBef>
                <a:spcPts val="580"/>
              </a:spcBef>
              <a:spcAft>
                <a:spcPts val="0"/>
              </a:spcAft>
              <a:buFont typeface="Georgia" pitchFamily="18" charset="0"/>
              <a:buNone/>
              <a:defRPr/>
            </a:pPr>
            <a:r>
              <a:rPr lang="tr-TR" sz="2800" dirty="0" smtClean="0">
                <a:cs typeface="Arial" charset="0"/>
              </a:rPr>
              <a:t>İŞİTMEK Mİ DİNLEMEK Mİ?</a:t>
            </a:r>
          </a:p>
          <a:p>
            <a:pPr marL="274320" indent="-274320" eaLnBrk="1" fontAlgn="auto" hangingPunct="1">
              <a:spcBef>
                <a:spcPts val="580"/>
              </a:spcBef>
              <a:spcAft>
                <a:spcPts val="0"/>
              </a:spcAft>
              <a:buFont typeface="Arial" pitchFamily="34" charset="0"/>
              <a:buChar char="•"/>
              <a:defRPr/>
            </a:pPr>
            <a:endParaRPr lang="tr-TR" sz="2400" dirty="0" smtClean="0">
              <a:cs typeface="Arial" charset="0"/>
            </a:endParaRPr>
          </a:p>
          <a:p>
            <a:pPr marL="274320" indent="-274320" eaLnBrk="1" fontAlgn="auto" hangingPunct="1">
              <a:spcBef>
                <a:spcPts val="580"/>
              </a:spcBef>
              <a:spcAft>
                <a:spcPts val="0"/>
              </a:spcAft>
              <a:buFont typeface="Arial" pitchFamily="34" charset="0"/>
              <a:buChar char="•"/>
              <a:defRPr/>
            </a:pPr>
            <a:r>
              <a:rPr lang="tr-TR" sz="2400" dirty="0" smtClean="0"/>
              <a:t>Etkin dinleme alıcı açısından iletişimdeki gürültüyü azaltma ve mesajı tam ve doğru olarak alma etkinliğidir/ becerisidir.</a:t>
            </a:r>
            <a:endParaRPr lang="tr-TR" sz="2400" dirty="0" smtClean="0">
              <a:cs typeface="Arial" charset="0"/>
            </a:endParaRPr>
          </a:p>
          <a:p>
            <a:pPr marL="274320" indent="-274320" eaLnBrk="1" fontAlgn="auto" hangingPunct="1">
              <a:spcBef>
                <a:spcPts val="580"/>
              </a:spcBef>
              <a:spcAft>
                <a:spcPts val="0"/>
              </a:spcAft>
              <a:buFont typeface="Arial" pitchFamily="34" charset="0"/>
              <a:buChar char="•"/>
              <a:defRPr/>
            </a:pPr>
            <a:r>
              <a:rPr lang="tr-TR" sz="2400" dirty="0" smtClean="0"/>
              <a:t>Etkin dinleme; söylenenleri önemsemek, kavramak ve değerlendirmektir.</a:t>
            </a:r>
          </a:p>
          <a:p>
            <a:pPr marL="274320" indent="-274320" eaLnBrk="1" fontAlgn="auto" hangingPunct="1">
              <a:spcBef>
                <a:spcPts val="580"/>
              </a:spcBef>
              <a:spcAft>
                <a:spcPts val="0"/>
              </a:spcAft>
              <a:buFont typeface="Georgia" pitchFamily="18" charset="0"/>
              <a:buNone/>
              <a:defRPr/>
            </a:pPr>
            <a:endParaRPr lang="tr-TR" sz="9600" dirty="0" smtClean="0"/>
          </a:p>
          <a:p>
            <a:pPr marL="514350" indent="-514350" eaLnBrk="1" fontAlgn="auto" hangingPunct="1">
              <a:spcBef>
                <a:spcPts val="580"/>
              </a:spcBef>
              <a:spcAft>
                <a:spcPts val="0"/>
              </a:spcAft>
              <a:buFont typeface="+mj-lt"/>
              <a:buAutoNum type="arabicPeriod"/>
              <a:defRPr/>
            </a:pPr>
            <a:endParaRPr lang="tr-TR" sz="8000" dirty="0" smtClean="0"/>
          </a:p>
        </p:txBody>
      </p:sp>
      <p:pic>
        <p:nvPicPr>
          <p:cNvPr id="37892" name="Picture 4" descr="http://t0.gstatic.com/images?q=tbn:H9CcjXdju8ZO-M:http://okulweb.meb.gov.tr/50/04/408144/images/iletisim_clip_image001.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895600"/>
            <a:ext cx="17049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533400" y="2667000"/>
            <a:ext cx="8153400" cy="923925"/>
          </a:xfrm>
          <a:prstGeom prst="rect">
            <a:avLst/>
          </a:prstGeom>
        </p:spPr>
        <p:txBody>
          <a:bodyPr>
            <a:spAutoFit/>
          </a:bodyPr>
          <a:lstStyle/>
          <a:p>
            <a:pPr algn="ctr">
              <a:defRPr/>
            </a:pPr>
            <a:r>
              <a:rPr lang="tr-TR" sz="5400" b="1" u="none" dirty="0">
                <a:solidFill>
                  <a:schemeClr val="accent3">
                    <a:lumMod val="50000"/>
                  </a:schemeClr>
                </a:solidFill>
                <a:latin typeface="+mj-lt"/>
              </a:rPr>
              <a:t>ETKİN DİNLEME NEDİR?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81000" y="1524000"/>
            <a:ext cx="8382000" cy="2185988"/>
          </a:xfrm>
          <a:prstGeom prst="rect">
            <a:avLst/>
          </a:prstGeom>
        </p:spPr>
        <p:txBody>
          <a:bodyPr>
            <a:spAutoFit/>
          </a:bodyPr>
          <a:lstStyle/>
          <a:p>
            <a:pPr>
              <a:defRPr/>
            </a:pPr>
            <a:endParaRPr lang="tr-TR" sz="3200" b="1" u="none" dirty="0">
              <a:solidFill>
                <a:schemeClr val="accent3">
                  <a:lumMod val="50000"/>
                </a:schemeClr>
              </a:solidFill>
            </a:endParaRPr>
          </a:p>
          <a:p>
            <a:pPr>
              <a:defRPr/>
            </a:pPr>
            <a:endParaRPr lang="tr-TR" sz="3200" b="1" u="none" dirty="0">
              <a:solidFill>
                <a:schemeClr val="accent3">
                  <a:lumMod val="50000"/>
                </a:schemeClr>
              </a:solidFill>
            </a:endParaRPr>
          </a:p>
          <a:p>
            <a:pPr>
              <a:defRPr/>
            </a:pPr>
            <a:endParaRPr lang="tr-TR" sz="3200" b="1" u="none" dirty="0">
              <a:solidFill>
                <a:schemeClr val="accent3">
                  <a:lumMod val="50000"/>
                </a:schemeClr>
              </a:solidFill>
            </a:endParaRPr>
          </a:p>
          <a:p>
            <a:pPr algn="ctr">
              <a:defRPr/>
            </a:pPr>
            <a:r>
              <a:rPr lang="tr-TR" sz="4000" b="1" i="1" u="none" dirty="0">
                <a:solidFill>
                  <a:schemeClr val="accent3">
                    <a:lumMod val="75000"/>
                  </a:schemeClr>
                </a:solidFill>
              </a:rPr>
              <a:t>NEDEN</a:t>
            </a:r>
            <a:r>
              <a:rPr lang="tr-TR" sz="4000" b="1" u="none" dirty="0">
                <a:solidFill>
                  <a:schemeClr val="accent3">
                    <a:lumMod val="50000"/>
                  </a:schemeClr>
                </a:solidFill>
              </a:rPr>
              <a:t> İLETİŞİM KURARIZ?</a:t>
            </a:r>
            <a:endParaRPr lang="tr-TR" sz="4000" u="non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p:cNvSpPr>
            <a:spLocks noGrp="1"/>
          </p:cNvSpPr>
          <p:nvPr>
            <p:ph type="title"/>
          </p:nvPr>
        </p:nvSpPr>
        <p:spPr>
          <a:xfrm>
            <a:off x="457200" y="762000"/>
            <a:ext cx="5715000" cy="1295400"/>
          </a:xfrm>
        </p:spPr>
        <p:txBody>
          <a:bodyPr>
            <a:normAutofit/>
          </a:bodyPr>
          <a:lstStyle/>
          <a:p>
            <a:pPr eaLnBrk="1" fontAlgn="auto" hangingPunct="1">
              <a:spcAft>
                <a:spcPts val="0"/>
              </a:spcAft>
              <a:defRPr/>
            </a:pPr>
            <a:r>
              <a:rPr lang="tr-TR" b="1" dirty="0" smtClean="0">
                <a:solidFill>
                  <a:schemeClr val="accent3">
                    <a:lumMod val="50000"/>
                  </a:schemeClr>
                </a:solidFill>
              </a:rPr>
              <a:t>ETKİN DİNLEME</a:t>
            </a:r>
          </a:p>
        </p:txBody>
      </p:sp>
      <p:sp>
        <p:nvSpPr>
          <p:cNvPr id="33795" name="2 İçerik Yer Tutucusu"/>
          <p:cNvSpPr>
            <a:spLocks noGrp="1"/>
          </p:cNvSpPr>
          <p:nvPr>
            <p:ph sz="quarter" idx="1"/>
          </p:nvPr>
        </p:nvSpPr>
        <p:spPr>
          <a:xfrm>
            <a:off x="457200" y="2249488"/>
            <a:ext cx="4267200" cy="4525962"/>
          </a:xfrm>
        </p:spPr>
        <p:txBody>
          <a:bodyPr>
            <a:normAutofit fontScale="92500"/>
          </a:bodyPr>
          <a:lstStyle/>
          <a:p>
            <a:pPr marL="274320" indent="-274320" eaLnBrk="1" fontAlgn="auto" hangingPunct="1">
              <a:spcBef>
                <a:spcPts val="580"/>
              </a:spcBef>
              <a:spcAft>
                <a:spcPts val="0"/>
              </a:spcAft>
              <a:buFont typeface="Wingdings 2"/>
              <a:buChar char=""/>
              <a:defRPr/>
            </a:pPr>
            <a:r>
              <a:rPr lang="tr-TR" dirty="0" smtClean="0">
                <a:cs typeface="Arial" charset="0"/>
              </a:rPr>
              <a:t>Etkin dinlemenin en belirgin özelliği, bilinçli bir şekilde ve sürekli olarak </a:t>
            </a:r>
            <a:r>
              <a:rPr lang="tr-TR" dirty="0" smtClean="0">
                <a:solidFill>
                  <a:schemeClr val="accent3">
                    <a:lumMod val="75000"/>
                  </a:schemeClr>
                </a:solidFill>
                <a:cs typeface="Arial" charset="0"/>
              </a:rPr>
              <a:t>geri iletim kullanılmasıdır. </a:t>
            </a:r>
            <a:r>
              <a:rPr lang="tr-TR" dirty="0" smtClean="0">
                <a:cs typeface="Arial" charset="0"/>
              </a:rPr>
              <a:t>Aktif dinlemede dinleyen konuşanın dinlediklerini açarak geri verir ve böylece konuşan dinleyenin ne anladığını öğrenir. Ve bireylerin iç dünyalarına kapanıp kendi anlamları içine gömülmeleri önlenmiş olur. </a:t>
            </a:r>
          </a:p>
          <a:p>
            <a:pPr marL="274320" indent="-274320" eaLnBrk="1" fontAlgn="auto" hangingPunct="1">
              <a:spcBef>
                <a:spcPts val="580"/>
              </a:spcBef>
              <a:spcAft>
                <a:spcPts val="0"/>
              </a:spcAft>
              <a:buFont typeface="Wingdings 2"/>
              <a:buChar char=""/>
              <a:defRPr/>
            </a:pPr>
            <a:endParaRPr lang="tr-TR" dirty="0" smtClean="0">
              <a:latin typeface="Arial" charset="0"/>
              <a:cs typeface="Arial" charset="0"/>
            </a:endParaRPr>
          </a:p>
        </p:txBody>
      </p:sp>
      <p:pic>
        <p:nvPicPr>
          <p:cNvPr id="33797" name="Picture 2" descr="http://cygm.meb.gov.tr/halkegtim/benim%20ailem/benim_ailem_1/tanitim_1_dosyalar/slide0026_image183.jpg"/>
          <p:cNvPicPr>
            <a:picLocks noChangeAspect="1" noChangeArrowheads="1"/>
          </p:cNvPicPr>
          <p:nvPr/>
        </p:nvPicPr>
        <p:blipFill>
          <a:blip r:embed="rId2"/>
          <a:srcRect/>
          <a:stretch>
            <a:fillRect/>
          </a:stretch>
        </p:blipFill>
        <p:spPr bwMode="auto">
          <a:xfrm>
            <a:off x="4876800" y="2514600"/>
            <a:ext cx="4124325" cy="32194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p:nvPr>
        </p:nvSpPr>
        <p:spPr>
          <a:xfrm>
            <a:off x="457200" y="1143000"/>
            <a:ext cx="8077200" cy="1066800"/>
          </a:xfrm>
        </p:spPr>
        <p:txBody>
          <a:bodyPr>
            <a:normAutofit fontScale="90000"/>
          </a:bodyPr>
          <a:lstStyle/>
          <a:p>
            <a:pPr eaLnBrk="1" fontAlgn="auto" hangingPunct="1">
              <a:spcAft>
                <a:spcPts val="0"/>
              </a:spcAft>
              <a:defRPr/>
            </a:pPr>
            <a:r>
              <a:rPr lang="tr-TR" dirty="0" smtClean="0">
                <a:solidFill>
                  <a:schemeClr val="accent3">
                    <a:lumMod val="50000"/>
                  </a:schemeClr>
                </a:solidFill>
              </a:rPr>
              <a:t>Etkin dinlemenin Önündeki Yaygın  Engeller</a:t>
            </a:r>
          </a:p>
        </p:txBody>
      </p:sp>
      <p:sp>
        <p:nvSpPr>
          <p:cNvPr id="8" name="7 Metin kutusu"/>
          <p:cNvSpPr txBox="1"/>
          <p:nvPr/>
        </p:nvSpPr>
        <p:spPr>
          <a:xfrm>
            <a:off x="609600" y="2971800"/>
            <a:ext cx="5638800" cy="2216150"/>
          </a:xfrm>
          <a:prstGeom prst="rect">
            <a:avLst/>
          </a:prstGeom>
          <a:noFill/>
        </p:spPr>
        <p:txBody>
          <a:bodyPr>
            <a:spAutoFit/>
          </a:bodyPr>
          <a:lstStyle/>
          <a:p>
            <a:pPr>
              <a:buFont typeface="Arial" pitchFamily="34" charset="0"/>
              <a:buChar char="•"/>
              <a:defRPr/>
            </a:pPr>
            <a:r>
              <a:rPr lang="tr-TR" sz="2400" u="none" dirty="0">
                <a:latin typeface="+mn-lt"/>
              </a:rPr>
              <a:t>Fiziksel gürültü kaynakları</a:t>
            </a:r>
          </a:p>
          <a:p>
            <a:pPr>
              <a:buFont typeface="Arial" pitchFamily="34" charset="0"/>
              <a:buChar char="•"/>
              <a:defRPr/>
            </a:pPr>
            <a:r>
              <a:rPr lang="tr-TR" sz="2400" u="none" dirty="0">
                <a:latin typeface="+mn-lt"/>
              </a:rPr>
              <a:t>İnsan Fiziksel Yapısı gereği</a:t>
            </a:r>
          </a:p>
          <a:p>
            <a:pPr>
              <a:buFont typeface="Arial" pitchFamily="34" charset="0"/>
              <a:buChar char="•"/>
              <a:defRPr/>
            </a:pPr>
            <a:r>
              <a:rPr lang="tr-TR" sz="2400" u="none" dirty="0">
                <a:latin typeface="+mn-lt"/>
              </a:rPr>
              <a:t>Dinlemek yerine konuşmayı tercih ettiğimiz için</a:t>
            </a:r>
          </a:p>
          <a:p>
            <a:pPr>
              <a:buFont typeface="Arial" pitchFamily="34" charset="0"/>
              <a:buChar char="•"/>
              <a:defRPr/>
            </a:pPr>
            <a:r>
              <a:rPr lang="tr-TR" sz="2400" u="none" dirty="0">
                <a:latin typeface="+mn-lt"/>
              </a:rPr>
              <a:t>Etkin dinlemenin yorucu olması</a:t>
            </a:r>
          </a:p>
          <a:p>
            <a:pPr>
              <a:defRPr/>
            </a:pPr>
            <a:endParaRPr lang="tr-TR" dirty="0"/>
          </a:p>
        </p:txBody>
      </p:sp>
      <p:pic>
        <p:nvPicPr>
          <p:cNvPr id="40964" name="Picture 2" descr="http://t3.gstatic.com/images?q=tbn:kBdz1LwYz5-RRM:http://www.hurgenc.com/Admin/Gecici/7kula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819400"/>
            <a:ext cx="2514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a:xfrm>
            <a:off x="457200" y="685800"/>
            <a:ext cx="7924800" cy="1066800"/>
          </a:xfrm>
        </p:spPr>
        <p:txBody>
          <a:bodyPr>
            <a:normAutofit/>
          </a:bodyPr>
          <a:lstStyle/>
          <a:p>
            <a:pPr eaLnBrk="1" fontAlgn="auto" hangingPunct="1">
              <a:spcAft>
                <a:spcPts val="0"/>
              </a:spcAft>
              <a:defRPr/>
            </a:pPr>
            <a:r>
              <a:rPr lang="tr-TR" sz="3600" b="1" dirty="0" smtClean="0">
                <a:solidFill>
                  <a:schemeClr val="accent3">
                    <a:lumMod val="50000"/>
                  </a:schemeClr>
                </a:solidFill>
              </a:rPr>
              <a:t>İLETİŞİM KURARIZ, ÇÜNKÜ…</a:t>
            </a:r>
          </a:p>
        </p:txBody>
      </p:sp>
      <p:sp>
        <p:nvSpPr>
          <p:cNvPr id="9219" name="2 İçerik Yer Tutucusu"/>
          <p:cNvSpPr>
            <a:spLocks noGrp="1"/>
          </p:cNvSpPr>
          <p:nvPr>
            <p:ph sz="quarter" idx="1"/>
          </p:nvPr>
        </p:nvSpPr>
        <p:spPr>
          <a:xfrm>
            <a:off x="457200" y="2362200"/>
            <a:ext cx="4953000" cy="4114800"/>
          </a:xfrm>
        </p:spPr>
        <p:txBody>
          <a:bodyPr/>
          <a:lstStyle/>
          <a:p>
            <a:pPr eaLnBrk="1" hangingPunct="1"/>
            <a:r>
              <a:rPr lang="tr-TR" altLang="tr-TR" sz="2400" smtClean="0"/>
              <a:t>Bilgi vermek ve karşımızdakini etkilemek,</a:t>
            </a:r>
          </a:p>
          <a:p>
            <a:pPr eaLnBrk="1" hangingPunct="1"/>
            <a:r>
              <a:rPr lang="tr-TR" altLang="tr-TR" sz="2400" smtClean="0"/>
              <a:t>Var olan insan ilişkilerinin sürmesi ve yeni ilişkiler kurmak,</a:t>
            </a:r>
          </a:p>
          <a:p>
            <a:pPr eaLnBrk="1" hangingPunct="1"/>
            <a:r>
              <a:rPr lang="tr-TR" altLang="tr-TR" sz="2400" smtClean="0"/>
              <a:t>Sosyal bir varlık olarak kendimizi ifade etmek, </a:t>
            </a:r>
          </a:p>
          <a:p>
            <a:pPr eaLnBrk="1" hangingPunct="1"/>
            <a:r>
              <a:rPr lang="tr-TR" altLang="tr-TR" sz="2400" smtClean="0"/>
              <a:t>Karşı tarafın davranışlarında değişiklik yapmak</a:t>
            </a:r>
          </a:p>
          <a:p>
            <a:pPr eaLnBrk="1" hangingPunct="1">
              <a:buFont typeface="Wingdings 2" pitchFamily="18" charset="2"/>
              <a:buNone/>
            </a:pPr>
            <a:r>
              <a:rPr lang="tr-TR" altLang="tr-TR" sz="2800" smtClean="0"/>
              <a:t>İsteriz.</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a:xfrm>
            <a:off x="457200" y="685800"/>
            <a:ext cx="6172200" cy="990600"/>
          </a:xfrm>
        </p:spPr>
        <p:txBody>
          <a:bodyPr>
            <a:normAutofit/>
          </a:bodyPr>
          <a:lstStyle/>
          <a:p>
            <a:pPr eaLnBrk="1" fontAlgn="auto" hangingPunct="1">
              <a:spcAft>
                <a:spcPts val="0"/>
              </a:spcAft>
              <a:defRPr/>
            </a:pPr>
            <a:r>
              <a:rPr lang="tr-TR" sz="3600" b="1" dirty="0" smtClean="0">
                <a:solidFill>
                  <a:schemeClr val="accent1">
                    <a:lumMod val="50000"/>
                  </a:schemeClr>
                </a:solidFill>
              </a:rPr>
              <a:t>İLETİŞİMİN ÖZELLİKLERİ</a:t>
            </a:r>
          </a:p>
        </p:txBody>
      </p:sp>
      <p:sp>
        <p:nvSpPr>
          <p:cNvPr id="3" name="2 İçerik Yer Tutucusu"/>
          <p:cNvSpPr>
            <a:spLocks noGrp="1"/>
          </p:cNvSpPr>
          <p:nvPr>
            <p:ph sz="quarter" idx="1"/>
          </p:nvPr>
        </p:nvSpPr>
        <p:spPr>
          <a:xfrm>
            <a:off x="457200" y="2209800"/>
            <a:ext cx="6172200" cy="3933825"/>
          </a:xfrm>
        </p:spPr>
        <p:txBody>
          <a:bodyPr>
            <a:normAutofit fontScale="85000" lnSpcReduction="20000"/>
          </a:bodyPr>
          <a:lstStyle/>
          <a:p>
            <a:pPr marL="274320" indent="-274320" eaLnBrk="1" fontAlgn="auto" hangingPunct="1">
              <a:spcBef>
                <a:spcPts val="580"/>
              </a:spcBef>
              <a:spcAft>
                <a:spcPts val="0"/>
              </a:spcAft>
              <a:buFont typeface="Wingdings 2"/>
              <a:buChar char=""/>
              <a:defRPr/>
            </a:pPr>
            <a:r>
              <a:rPr lang="tr-TR" sz="3100" dirty="0" smtClean="0"/>
              <a:t>İletişim toplumsaldır ve anlamların paylaşımıdır. </a:t>
            </a:r>
          </a:p>
          <a:p>
            <a:pPr marL="274320" indent="-274320" eaLnBrk="1" fontAlgn="auto" hangingPunct="1">
              <a:spcBef>
                <a:spcPts val="580"/>
              </a:spcBef>
              <a:spcAft>
                <a:spcPts val="0"/>
              </a:spcAft>
              <a:buFont typeface="Wingdings 2"/>
              <a:buChar char=""/>
              <a:defRPr/>
            </a:pPr>
            <a:r>
              <a:rPr lang="tr-TR" sz="3100" dirty="0" smtClean="0"/>
              <a:t>İletişim, iki yönlü bir süreçtir.</a:t>
            </a:r>
          </a:p>
          <a:p>
            <a:pPr marL="274320" indent="-274320" eaLnBrk="1" fontAlgn="auto" hangingPunct="1">
              <a:spcBef>
                <a:spcPts val="580"/>
              </a:spcBef>
              <a:spcAft>
                <a:spcPts val="0"/>
              </a:spcAft>
              <a:buFont typeface="Wingdings 2"/>
              <a:buChar char=""/>
              <a:defRPr/>
            </a:pPr>
            <a:r>
              <a:rPr lang="tr-TR" sz="3100" dirty="0" smtClean="0"/>
              <a:t>İletişim, yalnızca bilgi alışverişi değildir </a:t>
            </a:r>
          </a:p>
          <a:p>
            <a:pPr marL="274320" indent="-274320" eaLnBrk="1" fontAlgn="auto" hangingPunct="1">
              <a:spcBef>
                <a:spcPts val="580"/>
              </a:spcBef>
              <a:spcAft>
                <a:spcPts val="0"/>
              </a:spcAft>
              <a:buFont typeface="Wingdings 2"/>
              <a:buChar char=""/>
              <a:defRPr/>
            </a:pPr>
            <a:r>
              <a:rPr lang="tr-TR" sz="3100" dirty="0" smtClean="0"/>
              <a:t>İletişimsizlik mümkün değildir.</a:t>
            </a:r>
          </a:p>
          <a:p>
            <a:pPr marL="274320" indent="-274320" eaLnBrk="1" fontAlgn="auto" hangingPunct="1">
              <a:spcBef>
                <a:spcPts val="580"/>
              </a:spcBef>
              <a:spcAft>
                <a:spcPts val="0"/>
              </a:spcAft>
              <a:buFont typeface="Wingdings 2"/>
              <a:buChar char=""/>
              <a:defRPr/>
            </a:pPr>
            <a:r>
              <a:rPr lang="tr-TR" sz="3100" dirty="0" smtClean="0"/>
              <a:t>İletişim, yalnızca insana özgü değildir. .  </a:t>
            </a:r>
          </a:p>
          <a:p>
            <a:pPr marL="274320" indent="-274320" eaLnBrk="1" fontAlgn="auto" hangingPunct="1">
              <a:spcBef>
                <a:spcPts val="580"/>
              </a:spcBef>
              <a:spcAft>
                <a:spcPts val="0"/>
              </a:spcAft>
              <a:buFont typeface="Wingdings 2"/>
              <a:buChar char=""/>
              <a:defRPr/>
            </a:pPr>
            <a:r>
              <a:rPr lang="tr-TR" sz="3100" dirty="0" smtClean="0"/>
              <a:t>İletişimde başlangıç çok önemlidir</a:t>
            </a:r>
            <a:r>
              <a:rPr lang="tr-TR" sz="3100" b="1" dirty="0" smtClean="0"/>
              <a:t>.</a:t>
            </a:r>
          </a:p>
          <a:p>
            <a:pPr marL="274320" indent="-274320" eaLnBrk="1" fontAlgn="auto" hangingPunct="1">
              <a:spcBef>
                <a:spcPts val="580"/>
              </a:spcBef>
              <a:spcAft>
                <a:spcPts val="0"/>
              </a:spcAft>
              <a:buFont typeface="Wingdings 2"/>
              <a:buChar char=""/>
              <a:defRPr/>
            </a:pPr>
            <a:r>
              <a:rPr lang="tr-TR" sz="3100" dirty="0" smtClean="0"/>
              <a:t>İletişim öğrenilebilir ve geliştirilebilir.</a:t>
            </a:r>
          </a:p>
          <a:p>
            <a:pPr marL="274320" indent="-274320" eaLnBrk="1" fontAlgn="auto" hangingPunct="1">
              <a:spcBef>
                <a:spcPts val="580"/>
              </a:spcBef>
              <a:spcAft>
                <a:spcPts val="0"/>
              </a:spcAft>
              <a:buFont typeface="Wingdings 2"/>
              <a:buChar char=""/>
              <a:defRPr/>
            </a:pPr>
            <a:r>
              <a:rPr lang="tr-TR" sz="3100" dirty="0" smtClean="0"/>
              <a:t>İletişim, sözlü ve sözsüz  tüm  işaretlerle bir bütündür.</a:t>
            </a:r>
            <a:endParaRPr lang="tr-TR" sz="3100" b="1" dirty="0" smtClean="0"/>
          </a:p>
          <a:p>
            <a:pPr marL="274320" indent="-274320" eaLnBrk="1" fontAlgn="auto" hangingPunct="1">
              <a:spcBef>
                <a:spcPts val="580"/>
              </a:spcBef>
              <a:spcAft>
                <a:spcPts val="0"/>
              </a:spcAft>
              <a:buFont typeface="Wingdings 2"/>
              <a:buChar char=""/>
              <a:defRPr/>
            </a:pPr>
            <a:endParaRPr lang="tr-TR"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457200" y="685800"/>
            <a:ext cx="7772400" cy="1066800"/>
          </a:xfrm>
        </p:spPr>
        <p:txBody>
          <a:bodyPr>
            <a:normAutofit/>
          </a:bodyPr>
          <a:lstStyle/>
          <a:p>
            <a:pPr eaLnBrk="1" fontAlgn="auto" hangingPunct="1">
              <a:spcAft>
                <a:spcPts val="0"/>
              </a:spcAft>
              <a:defRPr/>
            </a:pPr>
            <a:r>
              <a:rPr lang="tr-TR" sz="3600" b="1" dirty="0" smtClean="0">
                <a:solidFill>
                  <a:schemeClr val="accent1">
                    <a:lumMod val="50000"/>
                  </a:schemeClr>
                </a:solidFill>
              </a:rPr>
              <a:t>İLETİŞİM SÜRECİ NASIL OLUŞUR?</a:t>
            </a:r>
          </a:p>
        </p:txBody>
      </p:sp>
      <p:sp>
        <p:nvSpPr>
          <p:cNvPr id="3" name="2 İçerik Yer Tutucusu"/>
          <p:cNvSpPr>
            <a:spLocks noGrp="1"/>
          </p:cNvSpPr>
          <p:nvPr>
            <p:ph sz="quarter" idx="1"/>
          </p:nvPr>
        </p:nvSpPr>
        <p:spPr>
          <a:xfrm>
            <a:off x="457200" y="1981200"/>
            <a:ext cx="6248400" cy="4162425"/>
          </a:xfrm>
        </p:spPr>
        <p:txBody>
          <a:bodyPr>
            <a:normAutofit fontScale="92500" lnSpcReduction="10000"/>
          </a:bodyPr>
          <a:lstStyle/>
          <a:p>
            <a:pPr marL="274320" indent="-274320" eaLnBrk="1" fontAlgn="auto" hangingPunct="1">
              <a:spcBef>
                <a:spcPts val="580"/>
              </a:spcBef>
              <a:spcAft>
                <a:spcPts val="0"/>
              </a:spcAft>
              <a:buFont typeface="Wingdings 2"/>
              <a:buChar char=""/>
              <a:defRPr/>
            </a:pPr>
            <a:endParaRPr lang="tr-TR" sz="2400" b="1" dirty="0" smtClean="0">
              <a:solidFill>
                <a:srgbClr val="FF0000"/>
              </a:solidFill>
            </a:endParaRPr>
          </a:p>
          <a:p>
            <a:pPr marL="274320" indent="-274320" eaLnBrk="1" fontAlgn="auto" hangingPunct="1">
              <a:spcBef>
                <a:spcPts val="580"/>
              </a:spcBef>
              <a:spcAft>
                <a:spcPts val="0"/>
              </a:spcAft>
              <a:buFont typeface="Wingdings 2"/>
              <a:buChar char=""/>
              <a:defRPr/>
            </a:pPr>
            <a:r>
              <a:rPr lang="tr-TR" sz="2400" b="1" dirty="0" smtClean="0">
                <a:solidFill>
                  <a:schemeClr val="accent3">
                    <a:lumMod val="75000"/>
                  </a:schemeClr>
                </a:solidFill>
              </a:rPr>
              <a:t>İletişim süreci bir mesajın anlaşılır bir biçimde alıcıya gönderilmesi işidir.</a:t>
            </a:r>
          </a:p>
          <a:p>
            <a:pPr marL="274320" indent="-274320" eaLnBrk="1" fontAlgn="auto" hangingPunct="1">
              <a:spcBef>
                <a:spcPts val="580"/>
              </a:spcBef>
              <a:spcAft>
                <a:spcPts val="0"/>
              </a:spcAft>
              <a:buFont typeface="Wingdings 2"/>
              <a:buChar char=""/>
              <a:defRPr/>
            </a:pPr>
            <a:endParaRPr lang="tr-TR" sz="2400" b="1" dirty="0" smtClean="0">
              <a:solidFill>
                <a:srgbClr val="FF0000"/>
              </a:solidFill>
            </a:endParaRPr>
          </a:p>
          <a:p>
            <a:pPr marL="274320" indent="-274320" eaLnBrk="1" fontAlgn="auto" hangingPunct="1">
              <a:spcBef>
                <a:spcPts val="580"/>
              </a:spcBef>
              <a:spcAft>
                <a:spcPts val="0"/>
              </a:spcAft>
              <a:buFont typeface="Arial" pitchFamily="34" charset="0"/>
              <a:buChar char="•"/>
              <a:defRPr/>
            </a:pPr>
            <a:r>
              <a:rPr lang="tr-TR" sz="2400" dirty="0" smtClean="0"/>
              <a:t>Kaynak ya da gönderici</a:t>
            </a:r>
          </a:p>
          <a:p>
            <a:pPr marL="274320" indent="-274320" eaLnBrk="1" fontAlgn="auto" hangingPunct="1">
              <a:spcBef>
                <a:spcPts val="580"/>
              </a:spcBef>
              <a:spcAft>
                <a:spcPts val="0"/>
              </a:spcAft>
              <a:buFont typeface="Arial" pitchFamily="34" charset="0"/>
              <a:buChar char="•"/>
              <a:defRPr/>
            </a:pPr>
            <a:r>
              <a:rPr lang="tr-TR" sz="2400" dirty="0" smtClean="0"/>
              <a:t>Mesaj</a:t>
            </a:r>
          </a:p>
          <a:p>
            <a:pPr marL="274320" indent="-274320" eaLnBrk="1" fontAlgn="auto" hangingPunct="1">
              <a:spcBef>
                <a:spcPts val="580"/>
              </a:spcBef>
              <a:spcAft>
                <a:spcPts val="0"/>
              </a:spcAft>
              <a:buFont typeface="Arial" pitchFamily="34" charset="0"/>
              <a:buChar char="•"/>
              <a:defRPr/>
            </a:pPr>
            <a:r>
              <a:rPr lang="tr-TR" sz="2400" dirty="0" smtClean="0"/>
              <a:t>Alıcı ya da Hedef</a:t>
            </a:r>
          </a:p>
          <a:p>
            <a:pPr marL="274320" indent="-274320" eaLnBrk="1" fontAlgn="auto" hangingPunct="1">
              <a:spcBef>
                <a:spcPts val="580"/>
              </a:spcBef>
              <a:spcAft>
                <a:spcPts val="0"/>
              </a:spcAft>
              <a:buFont typeface="Arial" pitchFamily="34" charset="0"/>
              <a:buChar char="•"/>
              <a:defRPr/>
            </a:pPr>
            <a:r>
              <a:rPr lang="tr-TR" sz="2400" dirty="0" smtClean="0"/>
              <a:t>Kanallar</a:t>
            </a:r>
          </a:p>
          <a:p>
            <a:pPr marL="274320" indent="-274320" eaLnBrk="1" fontAlgn="auto" hangingPunct="1">
              <a:spcBef>
                <a:spcPts val="580"/>
              </a:spcBef>
              <a:spcAft>
                <a:spcPts val="0"/>
              </a:spcAft>
              <a:buFont typeface="Arial" pitchFamily="34" charset="0"/>
              <a:buChar char="•"/>
              <a:defRPr/>
            </a:pPr>
            <a:r>
              <a:rPr lang="tr-TR" sz="2400" dirty="0" smtClean="0"/>
              <a:t>Kodlama /kod çözme</a:t>
            </a:r>
          </a:p>
          <a:p>
            <a:pPr marL="274320" indent="-274320" eaLnBrk="1" fontAlgn="auto" hangingPunct="1">
              <a:spcBef>
                <a:spcPts val="580"/>
              </a:spcBef>
              <a:spcAft>
                <a:spcPts val="0"/>
              </a:spcAft>
              <a:buFont typeface="Arial" pitchFamily="34" charset="0"/>
              <a:buChar char="•"/>
              <a:defRPr/>
            </a:pPr>
            <a:r>
              <a:rPr lang="tr-TR" sz="2400" dirty="0" smtClean="0"/>
              <a:t>Gürültü (Etki-manevi/fiziki)</a:t>
            </a:r>
          </a:p>
          <a:p>
            <a:pPr marL="274320" indent="-274320" eaLnBrk="1" fontAlgn="auto" hangingPunct="1">
              <a:spcBef>
                <a:spcPts val="580"/>
              </a:spcBef>
              <a:spcAft>
                <a:spcPts val="0"/>
              </a:spcAft>
              <a:buFont typeface="Arial" pitchFamily="34" charset="0"/>
              <a:buChar char="•"/>
              <a:defRPr/>
            </a:pPr>
            <a:r>
              <a:rPr lang="tr-TR" sz="2400" dirty="0" smtClean="0"/>
              <a:t>Geri bildirim</a:t>
            </a:r>
          </a:p>
          <a:p>
            <a:pPr marL="274320" indent="-274320" eaLnBrk="1" fontAlgn="auto" hangingPunct="1">
              <a:spcBef>
                <a:spcPts val="580"/>
              </a:spcBef>
              <a:spcAft>
                <a:spcPts val="0"/>
              </a:spcAft>
              <a:buFont typeface="Wingdings 2"/>
              <a:buChar char=""/>
              <a:defRPr/>
            </a:pPr>
            <a:endParaRPr lang="tr-TR" sz="2400" b="1" dirty="0" smtClean="0">
              <a:solidFill>
                <a:srgbClr val="FF0000"/>
              </a:solidFill>
            </a:endParaRPr>
          </a:p>
          <a:p>
            <a:pPr marL="274320" indent="-274320" eaLnBrk="1" fontAlgn="auto" hangingPunct="1">
              <a:spcBef>
                <a:spcPts val="580"/>
              </a:spcBef>
              <a:spcAft>
                <a:spcPts val="0"/>
              </a:spcAft>
              <a:buFont typeface="Wingdings 2"/>
              <a:buChar char=""/>
              <a:defRPr/>
            </a:pPr>
            <a:endParaRPr lang="tr-TR" sz="2800" dirty="0" smtClean="0"/>
          </a:p>
          <a:p>
            <a:pPr marL="274320" indent="-274320" eaLnBrk="1" fontAlgn="auto" hangingPunct="1">
              <a:spcBef>
                <a:spcPts val="580"/>
              </a:spcBef>
              <a:spcAft>
                <a:spcPts val="0"/>
              </a:spcAft>
              <a:buFont typeface="Wingdings 2"/>
              <a:buChar char=""/>
              <a:defRPr/>
            </a:pPr>
            <a:endParaRPr lang="tr-TR" sz="2800" dirty="0" smtClean="0"/>
          </a:p>
        </p:txBody>
      </p:sp>
      <p:pic>
        <p:nvPicPr>
          <p:cNvPr id="10245" name="Picture 5" descr="Tam boyutlu görseli göster">
            <a:hlinkClick r:id="rId3"/>
          </p:cNvPr>
          <p:cNvPicPr>
            <a:picLocks noChangeAspect="1" noChangeArrowheads="1"/>
          </p:cNvPicPr>
          <p:nvPr/>
        </p:nvPicPr>
        <p:blipFill>
          <a:blip r:embed="rId4"/>
          <a:srcRect/>
          <a:stretch>
            <a:fillRect/>
          </a:stretch>
        </p:blipFill>
        <p:spPr bwMode="auto">
          <a:xfrm>
            <a:off x="6172200" y="2743200"/>
            <a:ext cx="2590800" cy="3352800"/>
          </a:xfrm>
          <a:prstGeom prst="rect">
            <a:avLst/>
          </a:prstGeom>
          <a:noFill/>
          <a:ln w="9525">
            <a:solidFill>
              <a:schemeClr val="accent3">
                <a:lumMod val="50000"/>
              </a:schemeClr>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1 Başlık"/>
          <p:cNvSpPr>
            <a:spLocks noGrp="1"/>
          </p:cNvSpPr>
          <p:nvPr>
            <p:ph type="title"/>
          </p:nvPr>
        </p:nvSpPr>
        <p:spPr/>
        <p:txBody>
          <a:bodyPr>
            <a:normAutofit/>
          </a:bodyPr>
          <a:lstStyle/>
          <a:p>
            <a:pPr eaLnBrk="1" fontAlgn="auto" hangingPunct="1">
              <a:spcAft>
                <a:spcPts val="0"/>
              </a:spcAft>
              <a:defRPr/>
            </a:pPr>
            <a:r>
              <a:rPr lang="tr-TR" sz="3200" b="1" dirty="0" smtClean="0">
                <a:solidFill>
                  <a:schemeClr val="accent3">
                    <a:lumMod val="50000"/>
                  </a:schemeClr>
                </a:solidFill>
              </a:rPr>
              <a:t>İLETİŞİM SÜRECİNİN TEMEL ÖĞELERİ</a:t>
            </a:r>
            <a:endParaRPr lang="tr-TR" sz="3200" dirty="0" smtClean="0">
              <a:solidFill>
                <a:schemeClr val="accent3">
                  <a:lumMod val="50000"/>
                </a:schemeClr>
              </a:solidFill>
            </a:endParaRPr>
          </a:p>
        </p:txBody>
      </p:sp>
      <p:graphicFrame>
        <p:nvGraphicFramePr>
          <p:cNvPr id="5" name="4 İçerik Yer Tutucusu"/>
          <p:cNvGraphicFramePr>
            <a:graphicFrameLocks noGrp="1"/>
          </p:cNvGraphicFramePr>
          <p:nvPr>
            <p:ph sz="quarter" idx="1"/>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a:xfrm>
            <a:off x="457200" y="762000"/>
            <a:ext cx="7924800" cy="1066800"/>
          </a:xfrm>
        </p:spPr>
        <p:txBody>
          <a:bodyPr>
            <a:normAutofit/>
          </a:bodyPr>
          <a:lstStyle/>
          <a:p>
            <a:pPr eaLnBrk="1" fontAlgn="auto" hangingPunct="1">
              <a:spcAft>
                <a:spcPts val="0"/>
              </a:spcAft>
              <a:defRPr/>
            </a:pPr>
            <a:r>
              <a:rPr lang="tr-TR" sz="3600" b="1" dirty="0" smtClean="0">
                <a:solidFill>
                  <a:schemeClr val="accent3">
                    <a:lumMod val="50000"/>
                  </a:schemeClr>
                </a:solidFill>
              </a:rPr>
              <a:t>İLETİŞİMDE GÜRÜLTÜ NASIL OLUŞUR?</a:t>
            </a:r>
          </a:p>
        </p:txBody>
      </p:sp>
      <p:sp>
        <p:nvSpPr>
          <p:cNvPr id="12291" name="2 İçerik Yer Tutucusu"/>
          <p:cNvSpPr>
            <a:spLocks noGrp="1"/>
          </p:cNvSpPr>
          <p:nvPr>
            <p:ph sz="quarter" idx="1"/>
          </p:nvPr>
        </p:nvSpPr>
        <p:spPr>
          <a:xfrm>
            <a:off x="457200" y="2209800"/>
            <a:ext cx="5715000" cy="4038600"/>
          </a:xfrm>
        </p:spPr>
        <p:txBody>
          <a:bodyPr>
            <a:normAutofit/>
          </a:bodyPr>
          <a:lstStyle/>
          <a:p>
            <a:pPr marL="274320" indent="-274320" eaLnBrk="1" fontAlgn="auto" hangingPunct="1">
              <a:spcBef>
                <a:spcPts val="580"/>
              </a:spcBef>
              <a:spcAft>
                <a:spcPts val="0"/>
              </a:spcAft>
              <a:buFont typeface="Wingdings 2"/>
              <a:buChar char=""/>
              <a:defRPr/>
            </a:pPr>
            <a:endParaRPr lang="tr-TR" sz="2400" b="1" dirty="0" smtClean="0">
              <a:solidFill>
                <a:srgbClr val="FF0000"/>
              </a:solidFill>
            </a:endParaRPr>
          </a:p>
          <a:p>
            <a:pPr marL="274320" indent="-274320" eaLnBrk="1" fontAlgn="auto" hangingPunct="1">
              <a:spcBef>
                <a:spcPts val="580"/>
              </a:spcBef>
              <a:spcAft>
                <a:spcPts val="0"/>
              </a:spcAft>
              <a:buFont typeface="Wingdings 2"/>
              <a:buChar char=""/>
              <a:defRPr/>
            </a:pPr>
            <a:r>
              <a:rPr lang="tr-TR" sz="2400" dirty="0" smtClean="0">
                <a:latin typeface="Times New Roman" pitchFamily="18" charset="0"/>
                <a:cs typeface="Times New Roman" pitchFamily="18" charset="0"/>
              </a:rPr>
              <a:t>Kaynağın gönderdiği ile hedefin aldığı mesaj arasında fark varsa bu farka gürültü adı verilir.</a:t>
            </a:r>
          </a:p>
          <a:p>
            <a:pPr marL="274320" indent="-274320" eaLnBrk="1" fontAlgn="auto" hangingPunct="1">
              <a:spcBef>
                <a:spcPts val="580"/>
              </a:spcBef>
              <a:spcAft>
                <a:spcPts val="0"/>
              </a:spcAft>
              <a:buFont typeface="Georgia" pitchFamily="18" charset="0"/>
              <a:buNone/>
              <a:defRPr/>
            </a:pPr>
            <a:endParaRPr lang="tr-TR" sz="2400" b="1" dirty="0" smtClean="0">
              <a:solidFill>
                <a:srgbClr val="FF0000"/>
              </a:solidFill>
            </a:endParaRPr>
          </a:p>
          <a:p>
            <a:pPr marL="274320" indent="-274320" eaLnBrk="1" fontAlgn="auto" hangingPunct="1">
              <a:spcBef>
                <a:spcPts val="580"/>
              </a:spcBef>
              <a:spcAft>
                <a:spcPts val="0"/>
              </a:spcAft>
              <a:buFont typeface="Wingdings 2"/>
              <a:buChar char=""/>
              <a:defRPr/>
            </a:pPr>
            <a:r>
              <a:rPr lang="tr-TR" sz="2400" dirty="0" smtClean="0">
                <a:solidFill>
                  <a:schemeClr val="accent3">
                    <a:lumMod val="50000"/>
                  </a:schemeClr>
                </a:solidFill>
                <a:latin typeface="Times New Roman" pitchFamily="18" charset="0"/>
                <a:cs typeface="Times New Roman" pitchFamily="18" charset="0"/>
              </a:rPr>
              <a:t>İ</a:t>
            </a:r>
            <a:r>
              <a:rPr lang="tr-TR" sz="2400" dirty="0" smtClean="0">
                <a:solidFill>
                  <a:schemeClr val="accent3">
                    <a:lumMod val="50000"/>
                  </a:schemeClr>
                </a:solidFill>
                <a:latin typeface="Times New Roman" pitchFamily="18" charset="0"/>
              </a:rPr>
              <a:t>letişim sürecindeki iletilerde, alıcı ile verici tarafından öngörülmemiş, istenmeyen ve iletişimin aksamasına ya da kopmasına yol açan unsurları ifade eder.</a:t>
            </a:r>
            <a:endParaRPr lang="tr-TR" sz="2400" dirty="0" smtClean="0">
              <a:solidFill>
                <a:schemeClr val="accent3">
                  <a:lumMod val="50000"/>
                </a:schemeClr>
              </a:solidFill>
            </a:endParaRPr>
          </a:p>
          <a:p>
            <a:pPr marL="274320" indent="-274320" eaLnBrk="1" fontAlgn="auto" hangingPunct="1">
              <a:spcBef>
                <a:spcPts val="580"/>
              </a:spcBef>
              <a:spcAft>
                <a:spcPts val="0"/>
              </a:spcAft>
              <a:buFont typeface="Wingdings 2"/>
              <a:buChar char=""/>
              <a:defRPr/>
            </a:pPr>
            <a:endParaRPr lang="tr-TR" sz="2800" dirty="0" smtClean="0"/>
          </a:p>
          <a:p>
            <a:pPr marL="274320" indent="-274320" eaLnBrk="1" fontAlgn="auto" hangingPunct="1">
              <a:spcBef>
                <a:spcPts val="580"/>
              </a:spcBef>
              <a:spcAft>
                <a:spcPts val="0"/>
              </a:spcAft>
              <a:buFont typeface="Wingdings 2"/>
              <a:buChar char=""/>
              <a:defRPr/>
            </a:pPr>
            <a:endParaRPr lang="tr-TR" sz="2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İçerik Yer Tutucusu"/>
          <p:cNvSpPr>
            <a:spLocks noGrp="1"/>
          </p:cNvSpPr>
          <p:nvPr>
            <p:ph sz="quarter" idx="4294967295"/>
          </p:nvPr>
        </p:nvSpPr>
        <p:spPr>
          <a:xfrm>
            <a:off x="457200" y="2514600"/>
            <a:ext cx="8001000" cy="914400"/>
          </a:xfrm>
        </p:spPr>
        <p:txBody>
          <a:bodyPr>
            <a:normAutofit/>
          </a:bodyPr>
          <a:lstStyle/>
          <a:p>
            <a:pPr marL="274320" indent="-274320" algn="ctr" eaLnBrk="1" fontAlgn="auto" hangingPunct="1">
              <a:spcBef>
                <a:spcPts val="580"/>
              </a:spcBef>
              <a:spcAft>
                <a:spcPts val="0"/>
              </a:spcAft>
              <a:buFont typeface="Wingdings 2"/>
              <a:buNone/>
              <a:defRPr/>
            </a:pPr>
            <a:r>
              <a:rPr lang="tr-TR" sz="3600" b="1" i="1" dirty="0" smtClean="0">
                <a:solidFill>
                  <a:schemeClr val="accent3">
                    <a:lumMod val="50000"/>
                  </a:schemeClr>
                </a:solidFill>
              </a:rPr>
              <a:t>Domates , Biber, Patlıcan</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İLETİŞİM&amp;#x0D;&amp;#x0A;                                                 &amp;quot;&quot;/&gt;&lt;property id=&quot;20307&quot; value=&quot;256&quot;/&gt;&lt;/object&gt;&lt;object type=&quot;3&quot; unique_id=&quot;10005&quot;&gt;&lt;property id=&quot;20148&quot; value=&quot;5&quot;/&gt;&lt;property id=&quot;20300&quot; value=&quot;Slide 2 - &amp;quot;İLETİŞİM NEDİR?&amp;quot;&quot;/&gt;&lt;property id=&quot;20307&quot; value=&quot;350&quot;/&gt;&lt;/object&gt;&lt;object type=&quot;3&quot; unique_id=&quot;10006&quot;&gt;&lt;property id=&quot;20148&quot; value=&quot;5&quot;/&gt;&lt;property id=&quot;20300&quot; value=&quot;Slide 4 - &amp;quot;İLETİŞİM KURARIZ, ÇÜNKÜ…&amp;quot;&quot;/&gt;&lt;property id=&quot;20307&quot; value=&quot;385&quot;/&gt;&lt;/object&gt;&lt;object type=&quot;3&quot; unique_id=&quot;10007&quot;&gt;&lt;property id=&quot;20148&quot; value=&quot;5&quot;/&gt;&lt;property id=&quot;20300&quot; value=&quot;Slide 5 - &amp;quot;İLETİŞİMİN ÖZELLİKLERİ&amp;quot;&quot;/&gt;&lt;property id=&quot;20307&quot; value=&quot;386&quot;/&gt;&lt;/object&gt;&lt;object type=&quot;3&quot; unique_id=&quot;10008&quot;&gt;&lt;property id=&quot;20148&quot; value=&quot;5&quot;/&gt;&lt;property id=&quot;20300&quot; value=&quot;Slide 6 - &amp;quot;İLETİŞİM SÜRECİ NASIL OLUŞUR?&amp;quot;&quot;/&gt;&lt;property id=&quot;20307&quot; value=&quot;387&quot;/&gt;&lt;/object&gt;&lt;object type=&quot;3&quot; unique_id=&quot;10009&quot;&gt;&lt;property id=&quot;20148&quot; value=&quot;5&quot;/&gt;&lt;property id=&quot;20300&quot; value=&quot;Slide 7 - &amp;quot;İLETİŞİM SÜRECİNİN TEMEL ÖĞELERİ&amp;quot;&quot;/&gt;&lt;property id=&quot;20307&quot; value=&quot;389&quot;/&gt;&lt;/object&gt;&lt;object type=&quot;3&quot; unique_id=&quot;10010&quot;&gt;&lt;property id=&quot;20148&quot; value=&quot;5&quot;/&gt;&lt;property id=&quot;20300&quot; value=&quot;Slide 8 - &amp;quot;İLETİŞİMDE GÜRÜLTÜ NASIL OLUŞUR?&amp;quot;&quot;/&gt;&lt;property id=&quot;20307&quot; value=&quot;388&quot;/&gt;&lt;/object&gt;&lt;object type=&quot;3&quot; unique_id=&quot;10011&quot;&gt;&lt;property id=&quot;20148&quot; value=&quot;5&quot;/&gt;&lt;property id=&quot;20300&quot; value=&quot;Slide 9&quot;/&gt;&lt;property id=&quot;20307&quot; value=&quot;414&quot;/&gt;&lt;/object&gt;&lt;object type=&quot;3&quot; unique_id=&quot;10012&quot;&gt;&lt;property id=&quot;20148&quot; value=&quot;5&quot;/&gt;&lt;property id=&quot;20300&quot; value=&quot;Slide 11 - &amp;quot;İLETİŞİMDE GÜRÜLTÜYÜ ORTADAN KALDIRMAK İÇİN…&amp;quot;&quot;/&gt;&lt;property id=&quot;20307&quot; value=&quot;391&quot;/&gt;&lt;/object&gt;&lt;object type=&quot;3&quot; unique_id=&quot;10013&quot;&gt;&lt;property id=&quot;20148&quot; value=&quot;5&quot;/&gt;&lt;property id=&quot;20300&quot; value=&quot;Slide 12 - &amp;quot;İLETİŞİMDE GÜRÜLTÜ ÖRNEĞİ&amp;#x0D;&amp;#x0A;DEMİRBANK&amp;#x0D;&amp;#x0A;&amp;quot;&quot;/&gt;&lt;property id=&quot;20307&quot; value=&quot;413&quot;/&gt;&lt;/object&gt;&lt;object type=&quot;3&quot; unique_id=&quot;10014&quot;&gt;&lt;property id=&quot;20148&quot; value=&quot;5&quot;/&gt;&lt;property id=&quot;20300&quot; value=&quot;Slide 13 - &amp;quot;İLETİŞİMDE GERİ BİLDİRİMİN ÖNEMİ&amp;quot;&quot;/&gt;&lt;property id=&quot;20307&quot; value=&quot;394&quot;/&gt;&lt;/object&gt;&lt;object type=&quot;3&quot; unique_id=&quot;10015&quot;&gt;&lt;property id=&quot;20148&quot; value=&quot;5&quot;/&gt;&lt;property id=&quot;20300&quot; value=&quot;Slide 14 - &amp;quot;İLETİŞİM TÜRLERİ&amp;quot;&quot;/&gt;&lt;property id=&quot;20307&quot; value=&quot;396&quot;/&gt;&lt;/object&gt;&lt;object type=&quot;3&quot; unique_id=&quot;10016&quot;&gt;&lt;property id=&quot;20148&quot; value=&quot;5&quot;/&gt;&lt;property id=&quot;20300&quot; value=&quot;Slide 15 - &amp;quot;İLETİŞİM TÜRLERİ&amp;#x0D;&amp;#x0A;                                                     Sözlü İletişim&amp;quot;&quot;/&gt;&lt;property id=&quot;20307&quot; value=&quot;397&quot;/&gt;&lt;/object&gt;&lt;object type=&quot;3&quot; unique_id=&quot;10017&quot;&gt;&lt;property id=&quot;20148&quot; value=&quot;5&quot;/&gt;&lt;property id=&quot;20300&quot; value=&quot;Slide 16 - &amp;quot;İLETİŞİM TÜRLERİ&amp;#x0D;&amp;#x0A;                                                     Yazılı İletişim&amp;quot;&quot;/&gt;&lt;property id=&quot;20307&quot; value=&quot;398&quot;/&gt;&lt;/object&gt;&lt;object type=&quot;3&quot; unique_id=&quot;10018&quot;&gt;&lt;property id=&quot;20148&quot; value=&quot;5&quot;/&gt;&lt;property id=&quot;20300&quot; value=&quot;Slide 19 - &amp;quot;TEMEL İLETİŞİM  SORUNLARI&amp;quot;&quot;/&gt;&lt;property id=&quot;20307&quot; value=&quot;395&quot;/&gt;&lt;/object&gt;&lt;object type=&quot;3&quot; unique_id=&quot;10019&quot;&gt;&lt;property id=&quot;20148&quot; value=&quot;5&quot;/&gt;&lt;property id=&quot;20300&quot; value=&quot;Slide 20 - &amp;quot;TEMEL İLETİŞİM  SORUNLARI &amp;quot;&quot;/&gt;&lt;property id=&quot;20307&quot; value=&quot;399&quot;/&gt;&lt;/object&gt;&lt;object type=&quot;3&quot; unique_id=&quot;10020&quot;&gt;&lt;property id=&quot;20148&quot; value=&quot;5&quot;/&gt;&lt;property id=&quot;20300&quot; value=&quot;Slide 21&quot;/&gt;&lt;property id=&quot;20307&quot; value=&quot;401&quot;/&gt;&lt;/object&gt;&lt;object type=&quot;3&quot; unique_id=&quot;10021&quot;&gt;&lt;property id=&quot;20148&quot; value=&quot;5&quot;/&gt;&lt;property id=&quot;20300&quot; value=&quot;Slide 22&quot;/&gt;&lt;property id=&quot;20307&quot; value=&quot;403&quot;/&gt;&lt;/object&gt;&lt;object type=&quot;3&quot; unique_id=&quot;10022&quot;&gt;&lt;property id=&quot;20148&quot; value=&quot;5&quot;/&gt;&lt;property id=&quot;20300&quot; value=&quot;Slide 23&quot;/&gt;&lt;property id=&quot;20307&quot; value=&quot;418&quot;/&gt;&lt;/object&gt;&lt;object type=&quot;3&quot; unique_id=&quot;10023&quot;&gt;&lt;property id=&quot;20148&quot; value=&quot;5&quot;/&gt;&lt;property id=&quot;20300&quot; value=&quot;Slide 24&quot;/&gt;&lt;property id=&quot;20307&quot; value=&quot;417&quot;/&gt;&lt;/object&gt;&lt;object type=&quot;3&quot; unique_id=&quot;10024&quot;&gt;&lt;property id=&quot;20148&quot; value=&quot;5&quot;/&gt;&lt;property id=&quot;20300&quot; value=&quot;Slide 25 - &amp;quot;TEMEL İLETİŞİM  SORUNLARI &amp;quot;&quot;/&gt;&lt;property id=&quot;20307&quot; value=&quot;400&quot;/&gt;&lt;/object&gt;&lt;object type=&quot;3&quot; unique_id=&quot;10025&quot;&gt;&lt;property id=&quot;20148&quot; value=&quot;5&quot;/&gt;&lt;property id=&quot;20300&quot; value=&quot;Slide 26 - &amp;quot;“İnsanların önyargılarını parçalamak,bir atomu parçalamaktan daha zordur.”&amp;#x0D;&amp;#x0A; Einstein&amp;quot;&quot;/&gt;&lt;property id=&quot;20307&quot; value=&quot;355&quot;/&gt;&lt;/object&gt;&lt;object type=&quot;3&quot; unique_id=&quot;10026&quot;&gt;&lt;property id=&quot;20148&quot; value=&quot;5&quot;/&gt;&lt;property id=&quot;20300&quot; value=&quot;Slide 27 - &amp;quot;TEMEL İLETİŞİM  SORUNLARI &amp;quot;&quot;/&gt;&lt;property id=&quot;20307&quot; value=&quot;405&quot;/&gt;&lt;/object&gt;&lt;object type=&quot;3&quot; unique_id=&quot;10027&quot;&gt;&lt;property id=&quot;20148&quot; value=&quot;5&quot;/&gt;&lt;property id=&quot;20300&quot; value=&quot;Slide 28 - &amp;quot;TEMEL İLETİŞİM  SORUNLARI &amp;quot;&quot;/&gt;&lt;property id=&quot;20307&quot; value=&quot;406&quot;/&gt;&lt;/object&gt;&lt;object type=&quot;3&quot; unique_id=&quot;10028&quot;&gt;&lt;property id=&quot;20148&quot; value=&quot;5&quot;/&gt;&lt;property id=&quot;20300&quot; value=&quot;Slide 29 - &amp;quot;TEMEL İLETİŞİM  SORUNLARI &amp;quot;&quot;/&gt;&lt;property id=&quot;20307&quot; value=&quot;407&quot;/&gt;&lt;/object&gt;&lt;object type=&quot;3&quot; unique_id=&quot;10029&quot;&gt;&lt;property id=&quot;20148&quot; value=&quot;5&quot;/&gt;&lt;property id=&quot;20300&quot; value=&quot;Slide 30 - &amp;quot;TEMEL İLETİŞİM  SORUNLARI &amp;quot;&quot;/&gt;&lt;property id=&quot;20307&quot; value=&quot;408&quot;/&gt;&lt;/object&gt;&lt;object type=&quot;3&quot; unique_id=&quot;10030&quot;&gt;&lt;property id=&quot;20148&quot; value=&quot;5&quot;/&gt;&lt;property id=&quot;20300&quot; value=&quot;Slide 31 - &amp;quot;BİR KADIN BİR ERKEK I&amp;quot;&quot;/&gt;&lt;property id=&quot;20307&quot; value=&quot;409&quot;/&gt;&lt;/object&gt;&lt;object type=&quot;3&quot; unique_id=&quot;10031&quot;&gt;&lt;property id=&quot;20148&quot; value=&quot;5&quot;/&gt;&lt;property id=&quot;20300&quot; value=&quot;Slide 32 - &amp;quot;TEMEL İLETİŞİM  SORUNLARI &amp;quot;&quot;/&gt;&lt;property id=&quot;20307&quot; value=&quot;410&quot;/&gt;&lt;/object&gt;&lt;object type=&quot;3&quot; unique_id=&quot;10032&quot;&gt;&lt;property id=&quot;20148&quot; value=&quot;5&quot;/&gt;&lt;property id=&quot;20300&quot; value=&quot;Slide 34 - &amp;quot;ETKİN DİNLEME&amp;quot;&quot;/&gt;&lt;property id=&quot;20307&quot; value=&quot;411&quot;/&gt;&lt;/object&gt;&lt;object type=&quot;3&quot; unique_id=&quot;10033&quot;&gt;&lt;property id=&quot;20148&quot; value=&quot;5&quot;/&gt;&lt;property id=&quot;20300&quot; value=&quot;Slide 35 - &amp;quot;Etkin dinlemenin Önündeki Yaygın  Engeller&amp;quot;&quot;/&gt;&lt;property id=&quot;20307&quot; value=&quot;412&quot;/&gt;&lt;/object&gt;&lt;object type=&quot;3&quot; unique_id=&quot;10034&quot;&gt;&lt;property id=&quot;20148&quot; value=&quot;5&quot;/&gt;&lt;property id=&quot;20300&quot; value=&quot;Slide 36&quot;/&gt;&lt;property id=&quot;20307&quot; value=&quot;366&quot;/&gt;&lt;/object&gt;&lt;object type=&quot;3&quot; unique_id=&quot;10299&quot;&gt;&lt;property id=&quot;20148&quot; value=&quot;5&quot;/&gt;&lt;property id=&quot;20300&quot; value=&quot;Slide 3&quot;/&gt;&lt;property id=&quot;20307&quot; value=&quot;419&quot;/&gt;&lt;/object&gt;&lt;object type=&quot;3&quot; unique_id=&quot;10470&quot;&gt;&lt;property id=&quot;20148&quot; value=&quot;5&quot;/&gt;&lt;property id=&quot;20300&quot; value=&quot;Slide 10&quot;/&gt;&lt;property id=&quot;20307&quot; value=&quot;420&quot;/&gt;&lt;/object&gt;&lt;object type=&quot;3&quot; unique_id=&quot;10891&quot;&gt;&lt;property id=&quot;20148&quot; value=&quot;5&quot;/&gt;&lt;property id=&quot;20300&quot; value=&quot;Slide 17 - &amp;quot;İLETİŞİM TÜRLERİ&amp;#x0D;&amp;#x0A;                                                   Sözsüz İletişim&amp;quot;&quot;/&gt;&lt;property id=&quot;20307&quot; value=&quot;422&quot;/&gt;&lt;/object&gt;&lt;object type=&quot;3&quot; unique_id=&quot;11000&quot;&gt;&lt;property id=&quot;20148&quot; value=&quot;5&quot;/&gt;&lt;property id=&quot;20300&quot; value=&quot;Slide 18&quot;/&gt;&lt;property id=&quot;20307&quot; value=&quot;423&quot;/&gt;&lt;/object&gt;&lt;object type=&quot;3&quot; unique_id=&quot;11186&quot;&gt;&lt;property id=&quot;20148&quot; value=&quot;5&quot;/&gt;&lt;property id=&quot;20300&quot; value=&quot;Slide 33&quot;/&gt;&lt;property id=&quot;20307&quot; value=&quot;424&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2">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1888</TotalTime>
  <Words>1231</Words>
  <Application>Microsoft Office PowerPoint</Application>
  <PresentationFormat>Ekran Gösterisi (4:3)</PresentationFormat>
  <Paragraphs>211</Paragraphs>
  <Slides>31</Slides>
  <Notes>17</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31</vt:i4>
      </vt:variant>
    </vt:vector>
  </HeadingPairs>
  <TitlesOfParts>
    <vt:vector size="37" baseType="lpstr">
      <vt:lpstr>Arial</vt:lpstr>
      <vt:lpstr>Calibri</vt:lpstr>
      <vt:lpstr>Wingdings 2</vt:lpstr>
      <vt:lpstr>Georgia</vt:lpstr>
      <vt:lpstr>Times New Roman</vt:lpstr>
      <vt:lpstr>Hisse Senedi</vt:lpstr>
      <vt:lpstr> İLETİŞİM                                                  </vt:lpstr>
      <vt:lpstr>İLETİŞİM NEDİR?</vt:lpstr>
      <vt:lpstr>PowerPoint Sunusu</vt:lpstr>
      <vt:lpstr>İLETİŞİM KURARIZ, ÇÜNKÜ…</vt:lpstr>
      <vt:lpstr>İLETİŞİMİN ÖZELLİKLERİ</vt:lpstr>
      <vt:lpstr>İLETİŞİM SÜRECİ NASIL OLUŞUR?</vt:lpstr>
      <vt:lpstr>İLETİŞİM SÜRECİNİN TEMEL ÖĞELERİ</vt:lpstr>
      <vt:lpstr>İLETİŞİMDE GÜRÜLTÜ NASIL OLUŞUR?</vt:lpstr>
      <vt:lpstr>PowerPoint Sunusu</vt:lpstr>
      <vt:lpstr>PowerPoint Sunusu</vt:lpstr>
      <vt:lpstr>İLETİŞİMDE GÜRÜLTÜYÜ ORTADAN KALDIRMAK İÇİN…</vt:lpstr>
      <vt:lpstr>İLETİŞİMDE GÜRÜLTÜ ÖRNEĞİ DEMİRBANK </vt:lpstr>
      <vt:lpstr>İLETİŞİMDE GERİ BİLDİRİMİN ÖNEMİ</vt:lpstr>
      <vt:lpstr>İLETİŞİM TÜRLERİ</vt:lpstr>
      <vt:lpstr>İLETİŞİM TÜRLERİ                                                      Sözlü İletişim</vt:lpstr>
      <vt:lpstr>İLETİŞİM TÜRLERİ                                                      Yazılı İletişim</vt:lpstr>
      <vt:lpstr>İLETİŞİM TÜRLERİ                                                    Sözsüz İletişim</vt:lpstr>
      <vt:lpstr>PowerPoint Sunusu</vt:lpstr>
      <vt:lpstr>TEMEL İLETİŞİM  SORUNLARI</vt:lpstr>
      <vt:lpstr>TEMEL İLETİŞİM  SORUNLARI </vt:lpstr>
      <vt:lpstr>PowerPoint Sunusu</vt:lpstr>
      <vt:lpstr>TEMEL İLETİŞİM  SORUNLARI </vt:lpstr>
      <vt:lpstr>“İnsanların önyargılarını parçalamak,bir atomu parçalamaktan daha zordur.”  Einstein</vt:lpstr>
      <vt:lpstr>TEMEL İLETİŞİM  SORUNLARI </vt:lpstr>
      <vt:lpstr>TEMEL İLETİŞİM  SORUNLARI </vt:lpstr>
      <vt:lpstr>TEMEL İLETİŞİM  SORUNLARI </vt:lpstr>
      <vt:lpstr>TEMEL İLETİŞİM  SORUNLARI </vt:lpstr>
      <vt:lpstr>TEMEL İLETİŞİM  SORUNLARI </vt:lpstr>
      <vt:lpstr>PowerPoint Sunusu</vt:lpstr>
      <vt:lpstr>ETKİN DİNLEME</vt:lpstr>
      <vt:lpstr>Etkin dinlemenin Önündeki Yaygın  Engeller</vt:lpstr>
    </vt:vector>
  </TitlesOfParts>
  <Company>Corbis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Gülin Bostan</dc:creator>
  <cp:lastModifiedBy>The Uur</cp:lastModifiedBy>
  <cp:revision>266</cp:revision>
  <cp:lastPrinted>1601-01-01T00:00:00Z</cp:lastPrinted>
  <dcterms:created xsi:type="dcterms:W3CDTF">1601-01-01T00:00:00Z</dcterms:created>
  <dcterms:modified xsi:type="dcterms:W3CDTF">2015-05-23T13:51:05Z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TC010875731033</vt:lpwstr>
  </property>
</Properties>
</file>