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556500" cy="10693400"/>
  <p:notesSz cx="7556500" cy="10693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6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74747" y="9035795"/>
            <a:ext cx="2213610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banoz@mynet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5829" y="8759697"/>
            <a:ext cx="1403985" cy="0"/>
          </a:xfrm>
          <a:custGeom>
            <a:avLst/>
            <a:gdLst/>
            <a:ahLst/>
            <a:cxnLst/>
            <a:rect l="l" t="t" r="r" b="b"/>
            <a:pathLst>
              <a:path w="1403984">
                <a:moveTo>
                  <a:pt x="0" y="0"/>
                </a:moveTo>
                <a:lnTo>
                  <a:pt x="140385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79033" y="6999864"/>
            <a:ext cx="385445" cy="166623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865"/>
              </a:lnSpc>
            </a:pPr>
            <a:r>
              <a:rPr sz="800" spc="-5" dirty="0">
                <a:latin typeface="Calibri"/>
                <a:cs typeface="Calibri"/>
              </a:rPr>
              <a:t>Dinbilimleri </a:t>
            </a:r>
            <a:r>
              <a:rPr sz="800" dirty="0">
                <a:latin typeface="Calibri"/>
                <a:cs typeface="Calibri"/>
              </a:rPr>
              <a:t>Akademik </a:t>
            </a:r>
            <a:r>
              <a:rPr sz="800" spc="-5" dirty="0">
                <a:latin typeface="Calibri"/>
                <a:cs typeface="Calibri"/>
              </a:rPr>
              <a:t>Araştırma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Dergisi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800" spc="-5" dirty="0">
                <a:latin typeface="Calibri"/>
                <a:cs typeface="Calibri"/>
              </a:rPr>
              <a:t>Cilt </a:t>
            </a:r>
            <a:r>
              <a:rPr sz="800" dirty="0">
                <a:latin typeface="Calibri"/>
                <a:cs typeface="Calibri"/>
              </a:rPr>
              <a:t>11, </a:t>
            </a:r>
            <a:r>
              <a:rPr sz="800" spc="-5" dirty="0">
                <a:latin typeface="Calibri"/>
                <a:cs typeface="Calibri"/>
              </a:rPr>
              <a:t>Sayı </a:t>
            </a:r>
            <a:r>
              <a:rPr sz="800" dirty="0">
                <a:latin typeface="Calibri"/>
                <a:cs typeface="Calibri"/>
              </a:rPr>
              <a:t>1,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2011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spc="-5" dirty="0">
                <a:latin typeface="Calibri"/>
                <a:cs typeface="Calibri"/>
              </a:rPr>
              <a:t>ss. </a:t>
            </a:r>
            <a:r>
              <a:rPr sz="800" dirty="0">
                <a:latin typeface="Calibri"/>
                <a:cs typeface="Calibri"/>
              </a:rPr>
              <a:t>19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-35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4623" y="2784093"/>
            <a:ext cx="3183255" cy="5791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796925" marR="5080" indent="-784860">
              <a:lnSpc>
                <a:spcPct val="101800"/>
              </a:lnSpc>
              <a:spcBef>
                <a:spcPts val="60"/>
              </a:spcBef>
            </a:pPr>
            <a:r>
              <a:rPr sz="1800" spc="-5" dirty="0">
                <a:latin typeface="Candara"/>
                <a:cs typeface="Candara"/>
              </a:rPr>
              <a:t>KUTADGU </a:t>
            </a:r>
            <a:r>
              <a:rPr sz="1800" dirty="0">
                <a:latin typeface="Candara"/>
                <a:cs typeface="Candara"/>
              </a:rPr>
              <a:t>BİLİG’DE </a:t>
            </a:r>
            <a:r>
              <a:rPr sz="1800" spc="-5" dirty="0">
                <a:latin typeface="Candara"/>
                <a:cs typeface="Candara"/>
              </a:rPr>
              <a:t>TÜRK</a:t>
            </a:r>
            <a:r>
              <a:rPr sz="1800" spc="-65" dirty="0">
                <a:latin typeface="Candara"/>
                <a:cs typeface="Candara"/>
              </a:rPr>
              <a:t> </a:t>
            </a:r>
            <a:r>
              <a:rPr sz="1800" spc="-5" dirty="0">
                <a:latin typeface="Candara"/>
                <a:cs typeface="Candara"/>
              </a:rPr>
              <a:t>CİHAN  HÂKİMİYETİ</a:t>
            </a:r>
            <a:r>
              <a:rPr sz="1800" spc="-55" dirty="0">
                <a:latin typeface="Candara"/>
                <a:cs typeface="Candara"/>
              </a:rPr>
              <a:t> </a:t>
            </a:r>
            <a:r>
              <a:rPr sz="1800" spc="-5" dirty="0">
                <a:latin typeface="Candara"/>
                <a:cs typeface="Candara"/>
              </a:rPr>
              <a:t>DÜŞÜNCESİ</a:t>
            </a:r>
            <a:endParaRPr sz="1800">
              <a:latin typeface="Candara"/>
              <a:cs typeface="Candar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29046" y="2053208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418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95395" y="3499738"/>
            <a:ext cx="1995805" cy="0"/>
          </a:xfrm>
          <a:custGeom>
            <a:avLst/>
            <a:gdLst/>
            <a:ahLst/>
            <a:cxnLst/>
            <a:rect l="l" t="t" r="r" b="b"/>
            <a:pathLst>
              <a:path w="1995804">
                <a:moveTo>
                  <a:pt x="0" y="0"/>
                </a:moveTo>
                <a:lnTo>
                  <a:pt x="19955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29046" y="3365626"/>
            <a:ext cx="0" cy="128270"/>
          </a:xfrm>
          <a:custGeom>
            <a:avLst/>
            <a:gdLst/>
            <a:ahLst/>
            <a:cxnLst/>
            <a:rect l="l" t="t" r="r" b="b"/>
            <a:pathLst>
              <a:path h="128270">
                <a:moveTo>
                  <a:pt x="0" y="0"/>
                </a:moveTo>
                <a:lnTo>
                  <a:pt x="0" y="128016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90946" y="3493642"/>
            <a:ext cx="76200" cy="12700"/>
          </a:xfrm>
          <a:custGeom>
            <a:avLst/>
            <a:gdLst/>
            <a:ahLst/>
            <a:cxnLst/>
            <a:rect l="l" t="t" r="r" b="b"/>
            <a:pathLst>
              <a:path w="76200" h="12700">
                <a:moveTo>
                  <a:pt x="0" y="12191"/>
                </a:moveTo>
                <a:lnTo>
                  <a:pt x="76200" y="12191"/>
                </a:lnTo>
                <a:lnTo>
                  <a:pt x="7620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86909" y="3560190"/>
            <a:ext cx="6438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" dirty="0">
                <a:latin typeface="Candara"/>
                <a:cs typeface="Candara"/>
              </a:rPr>
              <a:t>Şaban</a:t>
            </a:r>
            <a:r>
              <a:rPr sz="1100" spc="-40" dirty="0">
                <a:latin typeface="Candara"/>
                <a:cs typeface="Candara"/>
              </a:rPr>
              <a:t> </a:t>
            </a:r>
            <a:r>
              <a:rPr sz="1100" spc="5" dirty="0">
                <a:latin typeface="Candara"/>
                <a:cs typeface="Candara"/>
              </a:rPr>
              <a:t>ÖZ</a:t>
            </a:r>
            <a:r>
              <a:rPr sz="1050" spc="7" baseline="39682" dirty="0">
                <a:latin typeface="Candara"/>
                <a:cs typeface="Candara"/>
              </a:rPr>
              <a:t>*</a:t>
            </a:r>
            <a:endParaRPr sz="1050" baseline="39682">
              <a:latin typeface="Candara"/>
              <a:cs typeface="Candar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7398" y="4114926"/>
            <a:ext cx="3988435" cy="3503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60" dirty="0">
                <a:latin typeface="Cambria"/>
                <a:cs typeface="Cambria"/>
              </a:rPr>
              <a:t>Özet</a:t>
            </a:r>
            <a:endParaRPr sz="800" dirty="0">
              <a:latin typeface="Cambria"/>
              <a:cs typeface="Cambria"/>
            </a:endParaRPr>
          </a:p>
          <a:p>
            <a:pPr marL="372110" marR="5080" algn="just">
              <a:lnSpc>
                <a:spcPct val="100000"/>
              </a:lnSpc>
              <a:spcBef>
                <a:spcPts val="605"/>
              </a:spcBef>
            </a:pPr>
            <a:r>
              <a:rPr sz="800" dirty="0">
                <a:latin typeface="Cambria"/>
                <a:cs typeface="Cambria"/>
              </a:rPr>
              <a:t>Bu </a:t>
            </a:r>
            <a:r>
              <a:rPr sz="800" spc="5" dirty="0">
                <a:latin typeface="Cambria"/>
                <a:cs typeface="Cambria"/>
              </a:rPr>
              <a:t>makalede Yusuf Has Hâcib </a:t>
            </a:r>
            <a:r>
              <a:rPr sz="800" dirty="0">
                <a:latin typeface="Cambria"/>
                <a:cs typeface="Cambria"/>
              </a:rPr>
              <a:t>tarafından </a:t>
            </a:r>
            <a:r>
              <a:rPr sz="800" spc="5" dirty="0">
                <a:latin typeface="Cambria"/>
                <a:cs typeface="Cambria"/>
              </a:rPr>
              <a:t>kaleme </a:t>
            </a:r>
            <a:r>
              <a:rPr sz="800" spc="10" dirty="0">
                <a:latin typeface="Cambria"/>
                <a:cs typeface="Cambria"/>
              </a:rPr>
              <a:t>alınan, </a:t>
            </a:r>
            <a:r>
              <a:rPr sz="800" spc="-5" dirty="0">
                <a:latin typeface="Cambria"/>
                <a:cs typeface="Cambria"/>
              </a:rPr>
              <a:t>ilk </a:t>
            </a:r>
            <a:r>
              <a:rPr sz="800" spc="-10" dirty="0">
                <a:latin typeface="Cambria"/>
                <a:cs typeface="Cambria"/>
              </a:rPr>
              <a:t>Türk siyaset </a:t>
            </a:r>
            <a:r>
              <a:rPr sz="800" spc="-5" dirty="0">
                <a:latin typeface="Cambria"/>
                <a:cs typeface="Cambria"/>
              </a:rPr>
              <a:t>kitabı  </a:t>
            </a:r>
            <a:r>
              <a:rPr sz="800" spc="5" dirty="0">
                <a:latin typeface="Cambria"/>
                <a:cs typeface="Cambria"/>
              </a:rPr>
              <a:t>olan Kutadgu </a:t>
            </a:r>
            <a:r>
              <a:rPr sz="800" spc="-15" dirty="0">
                <a:latin typeface="Cambria"/>
                <a:cs typeface="Cambria"/>
              </a:rPr>
              <a:t>Bilig‟deki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10" dirty="0">
                <a:latin typeface="Cambria"/>
                <a:cs typeface="Cambria"/>
              </a:rPr>
              <a:t>Cihan </a:t>
            </a:r>
            <a:r>
              <a:rPr sz="800" dirty="0">
                <a:latin typeface="Cambria"/>
                <a:cs typeface="Cambria"/>
              </a:rPr>
              <a:t>hâkimiyet düşüncesi ele alınmıştır. Her </a:t>
            </a:r>
            <a:r>
              <a:rPr sz="800" spc="-5" dirty="0">
                <a:latin typeface="Cambria"/>
                <a:cs typeface="Cambria"/>
              </a:rPr>
              <a:t>ne  </a:t>
            </a:r>
            <a:r>
              <a:rPr sz="800" dirty="0">
                <a:latin typeface="Cambria"/>
                <a:cs typeface="Cambria"/>
              </a:rPr>
              <a:t>kadar </a:t>
            </a:r>
            <a:r>
              <a:rPr sz="800" spc="-10" dirty="0">
                <a:latin typeface="Cambria"/>
                <a:cs typeface="Cambria"/>
              </a:rPr>
              <a:t>eserde </a:t>
            </a:r>
            <a:r>
              <a:rPr sz="800" dirty="0">
                <a:latin typeface="Cambria"/>
                <a:cs typeface="Cambria"/>
              </a:rPr>
              <a:t>dağınık </a:t>
            </a:r>
            <a:r>
              <a:rPr sz="800" spc="-10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girift </a:t>
            </a:r>
            <a:r>
              <a:rPr sz="800" spc="-20" dirty="0">
                <a:latin typeface="Cambria"/>
                <a:cs typeface="Cambria"/>
              </a:rPr>
              <a:t>bir </a:t>
            </a:r>
            <a:r>
              <a:rPr sz="800" spc="-5" dirty="0">
                <a:latin typeface="Cambria"/>
                <a:cs typeface="Cambria"/>
              </a:rPr>
              <a:t>şekilde </a:t>
            </a:r>
            <a:r>
              <a:rPr sz="800" spc="-15" dirty="0">
                <a:latin typeface="Cambria"/>
                <a:cs typeface="Cambria"/>
              </a:rPr>
              <a:t>yer </a:t>
            </a:r>
            <a:r>
              <a:rPr sz="800" spc="-5" dirty="0">
                <a:latin typeface="Cambria"/>
                <a:cs typeface="Cambria"/>
              </a:rPr>
              <a:t>almış olsa </a:t>
            </a:r>
            <a:r>
              <a:rPr sz="800" spc="15" dirty="0">
                <a:latin typeface="Cambria"/>
                <a:cs typeface="Cambria"/>
              </a:rPr>
              <a:t>dahi,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15" dirty="0">
                <a:latin typeface="Cambria"/>
                <a:cs typeface="Cambria"/>
              </a:rPr>
              <a:t>Cihan </a:t>
            </a:r>
            <a:r>
              <a:rPr sz="800" spc="5" dirty="0">
                <a:latin typeface="Cambria"/>
                <a:cs typeface="Cambria"/>
              </a:rPr>
              <a:t>Hâkimi-  </a:t>
            </a:r>
            <a:r>
              <a:rPr sz="800" spc="-5" dirty="0">
                <a:latin typeface="Cambria"/>
                <a:cs typeface="Cambria"/>
              </a:rPr>
              <a:t>yeti </a:t>
            </a:r>
            <a:r>
              <a:rPr sz="800" dirty="0">
                <a:latin typeface="Cambria"/>
                <a:cs typeface="Cambria"/>
              </a:rPr>
              <a:t>düşüncesinin </a:t>
            </a:r>
            <a:r>
              <a:rPr sz="800" spc="-5" dirty="0">
                <a:latin typeface="Cambria"/>
                <a:cs typeface="Cambria"/>
              </a:rPr>
              <a:t>belli </a:t>
            </a:r>
            <a:r>
              <a:rPr sz="800" spc="-20" dirty="0">
                <a:latin typeface="Cambria"/>
                <a:cs typeface="Cambria"/>
              </a:rPr>
              <a:t>bir </a:t>
            </a:r>
            <a:r>
              <a:rPr sz="800" spc="-5" dirty="0">
                <a:latin typeface="Cambria"/>
                <a:cs typeface="Cambria"/>
              </a:rPr>
              <a:t>sisteme </a:t>
            </a:r>
            <a:r>
              <a:rPr sz="800" spc="5" dirty="0">
                <a:latin typeface="Cambria"/>
                <a:cs typeface="Cambria"/>
              </a:rPr>
              <a:t>oturtulduğu </a:t>
            </a:r>
            <a:r>
              <a:rPr sz="800" dirty="0">
                <a:latin typeface="Cambria"/>
                <a:cs typeface="Cambria"/>
              </a:rPr>
              <a:t>görülmektedir. Hâkimiyet </a:t>
            </a:r>
            <a:r>
              <a:rPr sz="800" spc="5" dirty="0">
                <a:latin typeface="Cambria"/>
                <a:cs typeface="Cambria"/>
              </a:rPr>
              <a:t>anlayı-  </a:t>
            </a:r>
            <a:r>
              <a:rPr sz="800" dirty="0">
                <a:latin typeface="Cambria"/>
                <a:cs typeface="Cambria"/>
              </a:rPr>
              <a:t>şının </a:t>
            </a:r>
            <a:r>
              <a:rPr sz="800" spc="-5" dirty="0">
                <a:latin typeface="Cambria"/>
                <a:cs typeface="Cambria"/>
              </a:rPr>
              <a:t>merkezine </a:t>
            </a:r>
            <a:r>
              <a:rPr sz="800" spc="-10" dirty="0">
                <a:latin typeface="Cambria"/>
                <a:cs typeface="Cambria"/>
              </a:rPr>
              <a:t>yerleştirilen </a:t>
            </a:r>
            <a:r>
              <a:rPr sz="800" spc="5" dirty="0">
                <a:latin typeface="Cambria"/>
                <a:cs typeface="Cambria"/>
              </a:rPr>
              <a:t>Hakan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onun </a:t>
            </a:r>
            <a:r>
              <a:rPr sz="800" dirty="0">
                <a:latin typeface="Cambria"/>
                <a:cs typeface="Cambria"/>
              </a:rPr>
              <a:t>etrafında </a:t>
            </a:r>
            <a:r>
              <a:rPr sz="800" spc="-5" dirty="0">
                <a:latin typeface="Cambria"/>
                <a:cs typeface="Cambria"/>
              </a:rPr>
              <a:t>idareci </a:t>
            </a:r>
            <a:r>
              <a:rPr sz="800" spc="5" dirty="0">
                <a:latin typeface="Cambria"/>
                <a:cs typeface="Cambria"/>
              </a:rPr>
              <a:t>sınıf, </a:t>
            </a:r>
            <a:r>
              <a:rPr sz="800" dirty="0">
                <a:latin typeface="Cambria"/>
                <a:cs typeface="Cambria"/>
              </a:rPr>
              <a:t>bunların </a:t>
            </a:r>
            <a:r>
              <a:rPr sz="800" spc="5" dirty="0">
                <a:latin typeface="Cambria"/>
                <a:cs typeface="Cambria"/>
              </a:rPr>
              <a:t>gö-  </a:t>
            </a:r>
            <a:r>
              <a:rPr sz="800" spc="-10" dirty="0">
                <a:latin typeface="Cambria"/>
                <a:cs typeface="Cambria"/>
              </a:rPr>
              <a:t>rev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sorumlulukları, ülke ile </a:t>
            </a:r>
            <a:r>
              <a:rPr sz="800" spc="5" dirty="0">
                <a:latin typeface="Cambria"/>
                <a:cs typeface="Cambria"/>
              </a:rPr>
              <a:t>dünya </a:t>
            </a:r>
            <a:r>
              <a:rPr sz="800" dirty="0">
                <a:latin typeface="Cambria"/>
                <a:cs typeface="Cambria"/>
              </a:rPr>
              <a:t>kavramlarının </a:t>
            </a:r>
            <a:r>
              <a:rPr sz="800" spc="-10" dirty="0">
                <a:latin typeface="Cambria"/>
                <a:cs typeface="Cambria"/>
              </a:rPr>
              <a:t>birbirinden </a:t>
            </a:r>
            <a:r>
              <a:rPr sz="800" dirty="0">
                <a:latin typeface="Cambria"/>
                <a:cs typeface="Cambria"/>
              </a:rPr>
              <a:t>ayrılması, </a:t>
            </a:r>
            <a:r>
              <a:rPr sz="800" spc="5" dirty="0">
                <a:latin typeface="Cambria"/>
                <a:cs typeface="Cambria"/>
              </a:rPr>
              <a:t>ülke  </a:t>
            </a:r>
            <a:r>
              <a:rPr sz="800" dirty="0">
                <a:latin typeface="Cambria"/>
                <a:cs typeface="Cambria"/>
              </a:rPr>
              <a:t>yönetimi için </a:t>
            </a:r>
            <a:r>
              <a:rPr sz="800" spc="-5" dirty="0">
                <a:latin typeface="Cambria"/>
                <a:cs typeface="Cambria"/>
              </a:rPr>
              <a:t>yapılması gerekenler ve son olarak </a:t>
            </a:r>
            <a:r>
              <a:rPr sz="800" spc="10" dirty="0">
                <a:latin typeface="Cambria"/>
                <a:cs typeface="Cambria"/>
              </a:rPr>
              <a:t>da </a:t>
            </a:r>
            <a:r>
              <a:rPr sz="800" spc="-5" dirty="0">
                <a:latin typeface="Cambria"/>
                <a:cs typeface="Cambria"/>
              </a:rPr>
              <a:t>hâkimiyette </a:t>
            </a:r>
            <a:r>
              <a:rPr sz="800" dirty="0">
                <a:latin typeface="Cambria"/>
                <a:cs typeface="Cambria"/>
              </a:rPr>
              <a:t>devamlılık </a:t>
            </a:r>
            <a:r>
              <a:rPr sz="800" spc="-10" dirty="0">
                <a:latin typeface="Cambria"/>
                <a:cs typeface="Cambria"/>
              </a:rPr>
              <a:t>ilkesi </a:t>
            </a:r>
            <a:r>
              <a:rPr sz="800" spc="15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gibi </a:t>
            </a:r>
            <a:r>
              <a:rPr sz="800" spc="-10" dirty="0">
                <a:latin typeface="Cambria"/>
                <a:cs typeface="Cambria"/>
              </a:rPr>
              <a:t>unsurlar eserde </a:t>
            </a:r>
            <a:r>
              <a:rPr sz="800" spc="-15" dirty="0">
                <a:latin typeface="Cambria"/>
                <a:cs typeface="Cambria"/>
              </a:rPr>
              <a:t>yer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almıştır.</a:t>
            </a: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800" b="1" spc="45" dirty="0">
                <a:latin typeface="Cambria"/>
                <a:cs typeface="Cambria"/>
              </a:rPr>
              <a:t>Anahtar</a:t>
            </a:r>
            <a:r>
              <a:rPr sz="800" b="1" spc="75" dirty="0">
                <a:latin typeface="Cambria"/>
                <a:cs typeface="Cambria"/>
              </a:rPr>
              <a:t> </a:t>
            </a:r>
            <a:r>
              <a:rPr sz="800" b="1" spc="40" dirty="0">
                <a:latin typeface="Cambria"/>
                <a:cs typeface="Cambria"/>
              </a:rPr>
              <a:t>Kelimeler</a:t>
            </a:r>
            <a:r>
              <a:rPr sz="800" spc="40" dirty="0">
                <a:latin typeface="Cambria"/>
                <a:cs typeface="Cambria"/>
              </a:rPr>
              <a:t>: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Kutadgu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Bilig,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Yusuf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Has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spc="15" dirty="0">
                <a:latin typeface="Cambria"/>
                <a:cs typeface="Cambria"/>
              </a:rPr>
              <a:t>Hâcib,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15" dirty="0">
                <a:latin typeface="Cambria"/>
                <a:cs typeface="Cambria"/>
              </a:rPr>
              <a:t>Cihan</a:t>
            </a:r>
            <a:r>
              <a:rPr sz="800" spc="3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Hâkimiyeti,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Siyaset,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Hakan</a:t>
            </a:r>
            <a:endParaRPr sz="800" dirty="0">
              <a:latin typeface="Cambria"/>
              <a:cs typeface="Cambria"/>
            </a:endParaRPr>
          </a:p>
          <a:p>
            <a:pPr marR="31115" algn="ctr">
              <a:lnSpc>
                <a:spcPct val="100000"/>
              </a:lnSpc>
              <a:spcBef>
                <a:spcPts val="409"/>
              </a:spcBef>
            </a:pPr>
            <a:r>
              <a:rPr sz="1400" spc="5" dirty="0">
                <a:latin typeface="Wingdings 2"/>
                <a:cs typeface="Wingdings 2"/>
              </a:rPr>
              <a:t></a:t>
            </a:r>
            <a:endParaRPr sz="1400" dirty="0">
              <a:latin typeface="Wingdings 2"/>
              <a:cs typeface="Wingdings 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690880">
              <a:lnSpc>
                <a:spcPct val="100000"/>
              </a:lnSpc>
            </a:pPr>
            <a:r>
              <a:rPr sz="800" b="1" spc="35" dirty="0">
                <a:latin typeface="Cambria"/>
                <a:cs typeface="Cambria"/>
              </a:rPr>
              <a:t>The </a:t>
            </a:r>
            <a:r>
              <a:rPr sz="800" b="1" spc="50" dirty="0">
                <a:latin typeface="Cambria"/>
                <a:cs typeface="Cambria"/>
              </a:rPr>
              <a:t>Idea </a:t>
            </a:r>
            <a:r>
              <a:rPr sz="800" b="1" spc="70" dirty="0">
                <a:latin typeface="Cambria"/>
                <a:cs typeface="Cambria"/>
              </a:rPr>
              <a:t>Of </a:t>
            </a:r>
            <a:r>
              <a:rPr sz="800" b="1" spc="30" dirty="0">
                <a:latin typeface="Cambria"/>
                <a:cs typeface="Cambria"/>
              </a:rPr>
              <a:t>Turkish </a:t>
            </a:r>
            <a:r>
              <a:rPr sz="800" b="1" spc="40" dirty="0">
                <a:latin typeface="Cambria"/>
                <a:cs typeface="Cambria"/>
              </a:rPr>
              <a:t>World </a:t>
            </a:r>
            <a:r>
              <a:rPr sz="800" b="1" spc="50" dirty="0">
                <a:latin typeface="Cambria"/>
                <a:cs typeface="Cambria"/>
              </a:rPr>
              <a:t>Domination In </a:t>
            </a:r>
            <a:r>
              <a:rPr sz="800" b="1" spc="60" dirty="0">
                <a:latin typeface="Cambria"/>
                <a:cs typeface="Cambria"/>
              </a:rPr>
              <a:t>Qutadgu </a:t>
            </a:r>
            <a:r>
              <a:rPr sz="800" b="1" spc="35" dirty="0">
                <a:latin typeface="Cambria"/>
                <a:cs typeface="Cambria"/>
              </a:rPr>
              <a:t>Bilig</a:t>
            </a:r>
            <a:endParaRPr sz="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800" b="1" spc="40" dirty="0">
                <a:latin typeface="Cambria"/>
                <a:cs typeface="Cambria"/>
              </a:rPr>
              <a:t>Abstract</a:t>
            </a:r>
            <a:endParaRPr sz="800" dirty="0">
              <a:latin typeface="Cambria"/>
              <a:cs typeface="Cambria"/>
            </a:endParaRPr>
          </a:p>
          <a:p>
            <a:pPr marL="372110" marR="6350" algn="just">
              <a:lnSpc>
                <a:spcPct val="100000"/>
              </a:lnSpc>
              <a:spcBef>
                <a:spcPts val="600"/>
              </a:spcBef>
            </a:pPr>
            <a:r>
              <a:rPr sz="800" spc="5" dirty="0">
                <a:latin typeface="Cambria"/>
                <a:cs typeface="Cambria"/>
              </a:rPr>
              <a:t>In </a:t>
            </a:r>
            <a:r>
              <a:rPr sz="800" spc="-5" dirty="0">
                <a:latin typeface="Cambria"/>
                <a:cs typeface="Cambria"/>
              </a:rPr>
              <a:t>this </a:t>
            </a:r>
            <a:r>
              <a:rPr sz="800" dirty="0">
                <a:latin typeface="Cambria"/>
                <a:cs typeface="Cambria"/>
              </a:rPr>
              <a:t>article it </a:t>
            </a:r>
            <a:r>
              <a:rPr sz="800" spc="-10" dirty="0">
                <a:latin typeface="Cambria"/>
                <a:cs typeface="Cambria"/>
              </a:rPr>
              <a:t>is </a:t>
            </a:r>
            <a:r>
              <a:rPr sz="800" spc="5" dirty="0">
                <a:latin typeface="Cambria"/>
                <a:cs typeface="Cambria"/>
              </a:rPr>
              <a:t>examined idea of </a:t>
            </a:r>
            <a:r>
              <a:rPr sz="800" dirty="0">
                <a:latin typeface="Cambria"/>
                <a:cs typeface="Cambria"/>
              </a:rPr>
              <a:t>“Turkish </a:t>
            </a:r>
            <a:r>
              <a:rPr sz="800" spc="-5" dirty="0">
                <a:latin typeface="Cambria"/>
                <a:cs typeface="Cambria"/>
              </a:rPr>
              <a:t>world </a:t>
            </a:r>
            <a:r>
              <a:rPr sz="800" spc="5" dirty="0">
                <a:latin typeface="Cambria"/>
                <a:cs typeface="Cambria"/>
              </a:rPr>
              <a:t>domination” in </a:t>
            </a:r>
            <a:r>
              <a:rPr sz="800" dirty="0">
                <a:latin typeface="Cambria"/>
                <a:cs typeface="Cambria"/>
              </a:rPr>
              <a:t>accordance  with </a:t>
            </a:r>
            <a:r>
              <a:rPr sz="800" spc="15" dirty="0">
                <a:latin typeface="Cambria"/>
                <a:cs typeface="Cambria"/>
              </a:rPr>
              <a:t>Qutadgu </a:t>
            </a:r>
            <a:r>
              <a:rPr sz="800" dirty="0">
                <a:latin typeface="Cambria"/>
                <a:cs typeface="Cambria"/>
              </a:rPr>
              <a:t>Bilig </a:t>
            </a:r>
            <a:r>
              <a:rPr sz="800" spc="5" dirty="0">
                <a:latin typeface="Cambria"/>
                <a:cs typeface="Cambria"/>
              </a:rPr>
              <a:t>(knowledge of policy) </a:t>
            </a:r>
            <a:r>
              <a:rPr sz="800" dirty="0">
                <a:latin typeface="Cambria"/>
                <a:cs typeface="Cambria"/>
              </a:rPr>
              <a:t>which </a:t>
            </a:r>
            <a:r>
              <a:rPr sz="800" spc="-15" dirty="0">
                <a:latin typeface="Cambria"/>
                <a:cs typeface="Cambria"/>
              </a:rPr>
              <a:t>is </a:t>
            </a:r>
            <a:r>
              <a:rPr sz="800" dirty="0">
                <a:latin typeface="Cambria"/>
                <a:cs typeface="Cambria"/>
              </a:rPr>
              <a:t>the </a:t>
            </a:r>
            <a:r>
              <a:rPr sz="800" spc="-10" dirty="0">
                <a:latin typeface="Cambria"/>
                <a:cs typeface="Cambria"/>
              </a:rPr>
              <a:t>first Turkish </a:t>
            </a:r>
            <a:r>
              <a:rPr sz="800" spc="-5" dirty="0">
                <a:latin typeface="Cambria"/>
                <a:cs typeface="Cambria"/>
              </a:rPr>
              <a:t>politics book  </a:t>
            </a:r>
            <a:r>
              <a:rPr sz="800" spc="10" dirty="0">
                <a:latin typeface="Cambria"/>
                <a:cs typeface="Cambria"/>
              </a:rPr>
              <a:t>and </a:t>
            </a:r>
            <a:r>
              <a:rPr sz="800" spc="-10" dirty="0">
                <a:latin typeface="Cambria"/>
                <a:cs typeface="Cambria"/>
              </a:rPr>
              <a:t>written by </a:t>
            </a:r>
            <a:r>
              <a:rPr sz="800" spc="5" dirty="0">
                <a:latin typeface="Cambria"/>
                <a:cs typeface="Cambria"/>
              </a:rPr>
              <a:t>Yusuf Has </a:t>
            </a:r>
            <a:r>
              <a:rPr sz="800" spc="15" dirty="0">
                <a:latin typeface="Cambria"/>
                <a:cs typeface="Cambria"/>
              </a:rPr>
              <a:t>Hacib. </a:t>
            </a:r>
            <a:r>
              <a:rPr sz="800" spc="5" dirty="0">
                <a:latin typeface="Cambria"/>
                <a:cs typeface="Cambria"/>
              </a:rPr>
              <a:t>Although </a:t>
            </a:r>
            <a:r>
              <a:rPr sz="800" dirty="0">
                <a:latin typeface="Cambria"/>
                <a:cs typeface="Cambria"/>
              </a:rPr>
              <a:t>the </a:t>
            </a:r>
            <a:r>
              <a:rPr sz="800" spc="5" dirty="0">
                <a:latin typeface="Cambria"/>
                <a:cs typeface="Cambria"/>
              </a:rPr>
              <a:t>idea </a:t>
            </a:r>
            <a:r>
              <a:rPr sz="800" spc="-10" dirty="0">
                <a:latin typeface="Cambria"/>
                <a:cs typeface="Cambria"/>
              </a:rPr>
              <a:t>is </a:t>
            </a:r>
            <a:r>
              <a:rPr sz="800" dirty="0">
                <a:latin typeface="Cambria"/>
                <a:cs typeface="Cambria"/>
              </a:rPr>
              <a:t>untidy </a:t>
            </a:r>
            <a:r>
              <a:rPr sz="800" spc="10" dirty="0">
                <a:latin typeface="Cambria"/>
                <a:cs typeface="Cambria"/>
              </a:rPr>
              <a:t>and </a:t>
            </a:r>
            <a:r>
              <a:rPr sz="800" spc="-5" dirty="0">
                <a:latin typeface="Cambria"/>
                <a:cs typeface="Cambria"/>
              </a:rPr>
              <a:t>interlaced </a:t>
            </a:r>
            <a:r>
              <a:rPr sz="800" spc="5" dirty="0">
                <a:latin typeface="Cambria"/>
                <a:cs typeface="Cambria"/>
              </a:rPr>
              <a:t>in  </a:t>
            </a:r>
            <a:r>
              <a:rPr sz="800" dirty="0">
                <a:latin typeface="Cambria"/>
                <a:cs typeface="Cambria"/>
              </a:rPr>
              <a:t>the </a:t>
            </a:r>
            <a:r>
              <a:rPr sz="800" spc="10" dirty="0">
                <a:latin typeface="Cambria"/>
                <a:cs typeface="Cambria"/>
              </a:rPr>
              <a:t>book, </a:t>
            </a:r>
            <a:r>
              <a:rPr sz="800" dirty="0">
                <a:latin typeface="Cambria"/>
                <a:cs typeface="Cambria"/>
              </a:rPr>
              <a:t>it </a:t>
            </a:r>
            <a:r>
              <a:rPr sz="800" spc="-10" dirty="0">
                <a:latin typeface="Cambria"/>
                <a:cs typeface="Cambria"/>
              </a:rPr>
              <a:t>is observable </a:t>
            </a:r>
            <a:r>
              <a:rPr sz="800" dirty="0">
                <a:latin typeface="Cambria"/>
                <a:cs typeface="Cambria"/>
              </a:rPr>
              <a:t>that the </a:t>
            </a:r>
            <a:r>
              <a:rPr sz="800" spc="5" dirty="0">
                <a:latin typeface="Cambria"/>
                <a:cs typeface="Cambria"/>
              </a:rPr>
              <a:t>idea </a:t>
            </a:r>
            <a:r>
              <a:rPr sz="800" spc="-10" dirty="0">
                <a:latin typeface="Cambria"/>
                <a:cs typeface="Cambria"/>
              </a:rPr>
              <a:t>is </a:t>
            </a:r>
            <a:r>
              <a:rPr sz="800" spc="-5" dirty="0">
                <a:latin typeface="Cambria"/>
                <a:cs typeface="Cambria"/>
              </a:rPr>
              <a:t>based </a:t>
            </a:r>
            <a:r>
              <a:rPr sz="800" spc="5" dirty="0">
                <a:latin typeface="Cambria"/>
                <a:cs typeface="Cambria"/>
              </a:rPr>
              <a:t>on </a:t>
            </a:r>
            <a:r>
              <a:rPr sz="800" spc="15" dirty="0">
                <a:latin typeface="Cambria"/>
                <a:cs typeface="Cambria"/>
              </a:rPr>
              <a:t>a </a:t>
            </a:r>
            <a:r>
              <a:rPr sz="800" dirty="0">
                <a:latin typeface="Cambria"/>
                <a:cs typeface="Cambria"/>
              </a:rPr>
              <a:t>certain </a:t>
            </a:r>
            <a:r>
              <a:rPr sz="800" spc="-5" dirty="0">
                <a:latin typeface="Cambria"/>
                <a:cs typeface="Cambria"/>
              </a:rPr>
              <a:t>system. There </a:t>
            </a:r>
            <a:r>
              <a:rPr sz="800" spc="-10" dirty="0">
                <a:latin typeface="Cambria"/>
                <a:cs typeface="Cambria"/>
              </a:rPr>
              <a:t>are </a:t>
            </a:r>
            <a:r>
              <a:rPr sz="800" spc="5" dirty="0">
                <a:latin typeface="Cambria"/>
                <a:cs typeface="Cambria"/>
              </a:rPr>
              <a:t>in  </a:t>
            </a:r>
            <a:r>
              <a:rPr sz="800" spc="-5" dirty="0">
                <a:latin typeface="Cambria"/>
                <a:cs typeface="Cambria"/>
              </a:rPr>
              <a:t>this book subjects </a:t>
            </a:r>
            <a:r>
              <a:rPr sz="800" dirty="0">
                <a:latin typeface="Cambria"/>
                <a:cs typeface="Cambria"/>
              </a:rPr>
              <a:t>such </a:t>
            </a:r>
            <a:r>
              <a:rPr sz="800" spc="10" dirty="0">
                <a:latin typeface="Cambria"/>
                <a:cs typeface="Cambria"/>
              </a:rPr>
              <a:t>as, Hakan (Khan) and </a:t>
            </a:r>
            <a:r>
              <a:rPr sz="800" spc="-5" dirty="0">
                <a:latin typeface="Cambria"/>
                <a:cs typeface="Cambria"/>
              </a:rPr>
              <a:t>statesmanship </a:t>
            </a:r>
            <a:r>
              <a:rPr sz="800" dirty="0">
                <a:latin typeface="Cambria"/>
                <a:cs typeface="Cambria"/>
              </a:rPr>
              <a:t>who </a:t>
            </a:r>
            <a:r>
              <a:rPr sz="800" spc="-5" dirty="0">
                <a:latin typeface="Cambria"/>
                <a:cs typeface="Cambria"/>
              </a:rPr>
              <a:t>were settled </a:t>
            </a:r>
            <a:r>
              <a:rPr sz="800" spc="5" dirty="0">
                <a:latin typeface="Cambria"/>
                <a:cs typeface="Cambria"/>
              </a:rPr>
              <a:t>in  </a:t>
            </a:r>
            <a:r>
              <a:rPr sz="800" dirty="0">
                <a:latin typeface="Cambria"/>
                <a:cs typeface="Cambria"/>
              </a:rPr>
              <a:t>the </a:t>
            </a:r>
            <a:r>
              <a:rPr sz="800" spc="-5" dirty="0">
                <a:latin typeface="Cambria"/>
                <a:cs typeface="Cambria"/>
              </a:rPr>
              <a:t>centre </a:t>
            </a:r>
            <a:r>
              <a:rPr sz="800" spc="5" dirty="0">
                <a:latin typeface="Cambria"/>
                <a:cs typeface="Cambria"/>
              </a:rPr>
              <a:t>of </a:t>
            </a:r>
            <a:r>
              <a:rPr sz="800" dirty="0">
                <a:latin typeface="Cambria"/>
                <a:cs typeface="Cambria"/>
              </a:rPr>
              <a:t>the </a:t>
            </a:r>
            <a:r>
              <a:rPr sz="800" spc="15" dirty="0">
                <a:latin typeface="Cambria"/>
                <a:cs typeface="Cambria"/>
              </a:rPr>
              <a:t>idea, </a:t>
            </a:r>
            <a:r>
              <a:rPr sz="800" spc="-10" dirty="0">
                <a:latin typeface="Cambria"/>
                <a:cs typeface="Cambria"/>
              </a:rPr>
              <a:t>their mission </a:t>
            </a:r>
            <a:r>
              <a:rPr sz="800" spc="10" dirty="0">
                <a:latin typeface="Cambria"/>
                <a:cs typeface="Cambria"/>
              </a:rPr>
              <a:t>and </a:t>
            </a:r>
            <a:r>
              <a:rPr sz="800" spc="-5" dirty="0">
                <a:latin typeface="Cambria"/>
                <a:cs typeface="Cambria"/>
              </a:rPr>
              <a:t>responsibility, </a:t>
            </a:r>
            <a:r>
              <a:rPr sz="800" dirty="0">
                <a:latin typeface="Cambria"/>
                <a:cs typeface="Cambria"/>
              </a:rPr>
              <a:t>differenciation </a:t>
            </a:r>
            <a:r>
              <a:rPr sz="800" spc="5" dirty="0">
                <a:latin typeface="Cambria"/>
                <a:cs typeface="Cambria"/>
              </a:rPr>
              <a:t>of coun-  </a:t>
            </a:r>
            <a:r>
              <a:rPr sz="800" spc="-15" dirty="0">
                <a:latin typeface="Cambria"/>
                <a:cs typeface="Cambria"/>
              </a:rPr>
              <a:t>try </a:t>
            </a:r>
            <a:r>
              <a:rPr sz="800" spc="10" dirty="0">
                <a:latin typeface="Cambria"/>
                <a:cs typeface="Cambria"/>
              </a:rPr>
              <a:t>and </a:t>
            </a:r>
            <a:r>
              <a:rPr sz="800" spc="5" dirty="0">
                <a:latin typeface="Cambria"/>
                <a:cs typeface="Cambria"/>
              </a:rPr>
              <a:t>world, </a:t>
            </a:r>
            <a:r>
              <a:rPr sz="800" spc="-10" dirty="0">
                <a:latin typeface="Cambria"/>
                <a:cs typeface="Cambria"/>
              </a:rPr>
              <a:t>necessary </a:t>
            </a:r>
            <a:r>
              <a:rPr sz="800" dirty="0">
                <a:latin typeface="Cambria"/>
                <a:cs typeface="Cambria"/>
              </a:rPr>
              <a:t>things </a:t>
            </a:r>
            <a:r>
              <a:rPr sz="800" spc="-10" dirty="0">
                <a:latin typeface="Cambria"/>
                <a:cs typeface="Cambria"/>
              </a:rPr>
              <a:t>for</a:t>
            </a:r>
            <a:r>
              <a:rPr sz="800" spc="1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governance </a:t>
            </a:r>
            <a:r>
              <a:rPr sz="800" spc="5" dirty="0">
                <a:latin typeface="Cambria"/>
                <a:cs typeface="Cambria"/>
              </a:rPr>
              <a:t>of </a:t>
            </a:r>
            <a:r>
              <a:rPr sz="800" spc="-5" dirty="0">
                <a:latin typeface="Cambria"/>
                <a:cs typeface="Cambria"/>
              </a:rPr>
              <a:t>country </a:t>
            </a:r>
            <a:r>
              <a:rPr sz="800" spc="10" dirty="0">
                <a:latin typeface="Cambria"/>
                <a:cs typeface="Cambria"/>
              </a:rPr>
              <a:t>and </a:t>
            </a:r>
            <a:r>
              <a:rPr sz="800" dirty="0">
                <a:latin typeface="Cambria"/>
                <a:cs typeface="Cambria"/>
              </a:rPr>
              <a:t>finally </a:t>
            </a:r>
            <a:r>
              <a:rPr sz="800" spc="-5" dirty="0">
                <a:latin typeface="Cambria"/>
                <a:cs typeface="Cambria"/>
              </a:rPr>
              <a:t>principle  </a:t>
            </a:r>
            <a:r>
              <a:rPr sz="800" dirty="0">
                <a:latin typeface="Cambria"/>
                <a:cs typeface="Cambria"/>
              </a:rPr>
              <a:t>continuity </a:t>
            </a:r>
            <a:r>
              <a:rPr sz="800" spc="5" dirty="0">
                <a:latin typeface="Cambria"/>
                <a:cs typeface="Cambria"/>
              </a:rPr>
              <a:t>of</a:t>
            </a:r>
            <a:r>
              <a:rPr sz="800" spc="70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domination.</a:t>
            </a:r>
            <a:endParaRPr sz="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800" b="1" spc="40" dirty="0">
                <a:latin typeface="Cambria"/>
                <a:cs typeface="Cambria"/>
              </a:rPr>
              <a:t>Key Words</a:t>
            </a:r>
            <a:r>
              <a:rPr sz="800" spc="40" dirty="0">
                <a:latin typeface="Cambria"/>
                <a:cs typeface="Cambria"/>
              </a:rPr>
              <a:t>: </a:t>
            </a:r>
            <a:r>
              <a:rPr sz="800" spc="15" dirty="0">
                <a:latin typeface="Cambria"/>
                <a:cs typeface="Cambria"/>
              </a:rPr>
              <a:t>Qutadgu </a:t>
            </a:r>
            <a:r>
              <a:rPr sz="800" spc="10" dirty="0">
                <a:latin typeface="Cambria"/>
                <a:cs typeface="Cambria"/>
              </a:rPr>
              <a:t>Bilig, </a:t>
            </a:r>
            <a:r>
              <a:rPr sz="800" spc="5" dirty="0">
                <a:latin typeface="Cambria"/>
                <a:cs typeface="Cambria"/>
              </a:rPr>
              <a:t>Yusuf Has </a:t>
            </a:r>
            <a:r>
              <a:rPr sz="800" spc="15" dirty="0">
                <a:latin typeface="Cambria"/>
                <a:cs typeface="Cambria"/>
              </a:rPr>
              <a:t>Hacib, </a:t>
            </a:r>
            <a:r>
              <a:rPr sz="800" spc="-5" dirty="0">
                <a:latin typeface="Cambria"/>
                <a:cs typeface="Cambria"/>
              </a:rPr>
              <a:t>World </a:t>
            </a:r>
            <a:r>
              <a:rPr sz="800" spc="10" dirty="0">
                <a:latin typeface="Cambria"/>
                <a:cs typeface="Cambria"/>
              </a:rPr>
              <a:t>Domination,</a:t>
            </a:r>
            <a:r>
              <a:rPr sz="800" spc="16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Politics, Khan</a:t>
            </a:r>
          </a:p>
        </p:txBody>
      </p:sp>
      <p:sp>
        <p:nvSpPr>
          <p:cNvPr id="11" name="object 11"/>
          <p:cNvSpPr/>
          <p:nvPr/>
        </p:nvSpPr>
        <p:spPr>
          <a:xfrm>
            <a:off x="1800098" y="8326881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03273" y="8410447"/>
            <a:ext cx="28575" cy="2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67229" y="8378190"/>
            <a:ext cx="4387215" cy="55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842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latin typeface="Cambria"/>
                <a:cs typeface="Cambria"/>
              </a:rPr>
              <a:t>Yrd. </a:t>
            </a:r>
            <a:r>
              <a:rPr sz="800" spc="20" dirty="0">
                <a:latin typeface="Cambria"/>
                <a:cs typeface="Cambria"/>
              </a:rPr>
              <a:t>Doç. </a:t>
            </a:r>
            <a:r>
              <a:rPr sz="800" spc="5" dirty="0">
                <a:latin typeface="Cambria"/>
                <a:cs typeface="Cambria"/>
              </a:rPr>
              <a:t>Dr.,Kahramanmaraş </a:t>
            </a:r>
            <a:r>
              <a:rPr sz="800" spc="10" dirty="0">
                <a:latin typeface="Cambria"/>
                <a:cs typeface="Cambria"/>
              </a:rPr>
              <a:t>Sütçü </a:t>
            </a:r>
            <a:r>
              <a:rPr sz="800" spc="5" dirty="0">
                <a:latin typeface="Cambria"/>
                <a:cs typeface="Cambria"/>
              </a:rPr>
              <a:t>İmam </a:t>
            </a:r>
            <a:r>
              <a:rPr sz="800" spc="-10" dirty="0">
                <a:latin typeface="Cambria"/>
                <a:cs typeface="Cambria"/>
              </a:rPr>
              <a:t>Üniversitesi  </a:t>
            </a:r>
            <a:r>
              <a:rPr sz="800" dirty="0">
                <a:latin typeface="Cambria"/>
                <a:cs typeface="Cambria"/>
              </a:rPr>
              <a:t>İlahiyat </a:t>
            </a:r>
            <a:r>
              <a:rPr sz="800" spc="5" dirty="0">
                <a:latin typeface="Cambria"/>
                <a:cs typeface="Cambria"/>
              </a:rPr>
              <a:t>Fakültesi, </a:t>
            </a:r>
            <a:r>
              <a:rPr sz="800" spc="-5" dirty="0">
                <a:latin typeface="Cambria"/>
                <a:cs typeface="Cambria"/>
              </a:rPr>
              <a:t>İslam  Tarihi </a:t>
            </a:r>
            <a:r>
              <a:rPr sz="800" dirty="0">
                <a:latin typeface="Cambria"/>
                <a:cs typeface="Cambria"/>
              </a:rPr>
              <a:t>Anabilim </a:t>
            </a:r>
            <a:r>
              <a:rPr sz="800" spc="15" dirty="0">
                <a:latin typeface="Cambria"/>
                <a:cs typeface="Cambria"/>
              </a:rPr>
              <a:t>Dalı,</a:t>
            </a:r>
            <a:r>
              <a:rPr sz="800" spc="14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  <a:hlinkClick r:id="rId3"/>
              </a:rPr>
              <a:t>sabanoz@mynet.com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000" spc="-100" dirty="0">
                <a:latin typeface="Cambria"/>
                <a:cs typeface="Cambria"/>
              </a:rPr>
              <a:t>d</a:t>
            </a:r>
            <a:r>
              <a:rPr sz="1000" spc="30" dirty="0">
                <a:latin typeface="Cambria"/>
                <a:cs typeface="Cambria"/>
              </a:rPr>
              <a:t>b</a:t>
            </a:r>
            <a:r>
              <a:rPr sz="1000" spc="-105" dirty="0">
                <a:latin typeface="Calibri"/>
                <a:cs typeface="Calibri"/>
              </a:rPr>
              <a:t>11</a:t>
            </a:r>
            <a:r>
              <a:rPr sz="1000" spc="-114" dirty="0">
                <a:latin typeface="Calibri"/>
                <a:cs typeface="Calibri"/>
              </a:rPr>
              <a:t>/</a:t>
            </a:r>
            <a:r>
              <a:rPr sz="1000" spc="-5" dirty="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6286" y="1717293"/>
            <a:ext cx="394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146" y="4878450"/>
            <a:ext cx="38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libri"/>
                <a:cs typeface="Calibri"/>
              </a:rPr>
              <a:t>28</a:t>
            </a:r>
            <a:r>
              <a:rPr sz="1100" spc="-5" dirty="0">
                <a:latin typeface="Calibri"/>
                <a:cs typeface="Calibri"/>
              </a:rPr>
              <a:t>|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0" dirty="0">
                <a:latin typeface="Cambria"/>
                <a:cs typeface="Cambria"/>
              </a:rPr>
              <a:t>db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" y="4882006"/>
            <a:ext cx="1604010" cy="0"/>
          </a:xfrm>
          <a:custGeom>
            <a:avLst/>
            <a:gdLst/>
            <a:ahLst/>
            <a:cxnLst/>
            <a:rect l="l" t="t" r="r" b="b"/>
            <a:pathLst>
              <a:path w="1604010">
                <a:moveTo>
                  <a:pt x="0" y="0"/>
                </a:moveTo>
                <a:lnTo>
                  <a:pt x="160350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2032761"/>
            <a:ext cx="3989704" cy="304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5" dirty="0">
                <a:latin typeface="Cambria"/>
                <a:cs typeface="Cambria"/>
              </a:rPr>
              <a:t>gönlü  </a:t>
            </a:r>
            <a:r>
              <a:rPr sz="1050" spc="5" dirty="0">
                <a:latin typeface="Cambria"/>
                <a:cs typeface="Cambria"/>
              </a:rPr>
              <a:t>zengin  </a:t>
            </a:r>
            <a:r>
              <a:rPr sz="1050" spc="20" dirty="0">
                <a:latin typeface="Cambria"/>
                <a:cs typeface="Cambria"/>
              </a:rPr>
              <a:t>(407, </a:t>
            </a:r>
            <a:r>
              <a:rPr sz="1050" spc="15" dirty="0">
                <a:latin typeface="Cambria"/>
                <a:cs typeface="Cambria"/>
              </a:rPr>
              <a:t>2759),  </a:t>
            </a:r>
            <a:r>
              <a:rPr sz="1050" dirty="0">
                <a:latin typeface="Cambria"/>
                <a:cs typeface="Cambria"/>
              </a:rPr>
              <a:t>bilgili  </a:t>
            </a:r>
            <a:r>
              <a:rPr sz="1050" spc="20" dirty="0">
                <a:latin typeface="Cambria"/>
                <a:cs typeface="Cambria"/>
              </a:rPr>
              <a:t>(281, 408), </a:t>
            </a:r>
            <a:r>
              <a:rPr sz="1050" dirty="0">
                <a:latin typeface="Cambria"/>
                <a:cs typeface="Cambria"/>
              </a:rPr>
              <a:t>cesur,  </a:t>
            </a:r>
            <a:r>
              <a:rPr sz="1050" spc="-5" dirty="0">
                <a:latin typeface="Cambria"/>
                <a:cs typeface="Cambria"/>
              </a:rPr>
              <a:t>dürüst  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spc="25" dirty="0">
                <a:latin typeface="Cambria"/>
                <a:cs typeface="Cambria"/>
              </a:rPr>
              <a:t>(409),</a:t>
            </a:r>
            <a:endParaRPr sz="1050">
              <a:latin typeface="Cambria"/>
              <a:cs typeface="Cambria"/>
            </a:endParaRPr>
          </a:p>
          <a:p>
            <a:pPr marL="12700">
              <a:lnSpc>
                <a:spcPts val="1255"/>
              </a:lnSpc>
            </a:pPr>
            <a:r>
              <a:rPr sz="1050" spc="15" dirty="0">
                <a:latin typeface="Cambria"/>
                <a:cs typeface="Cambria"/>
              </a:rPr>
              <a:t>himmet,  </a:t>
            </a:r>
            <a:r>
              <a:rPr sz="1050" spc="-5" dirty="0">
                <a:latin typeface="Cambria"/>
                <a:cs typeface="Cambria"/>
              </a:rPr>
              <a:t>mürüvvet   sahibi   </a:t>
            </a:r>
            <a:r>
              <a:rPr sz="1050" spc="20" dirty="0">
                <a:latin typeface="Cambria"/>
                <a:cs typeface="Cambria"/>
              </a:rPr>
              <a:t>(411),  </a:t>
            </a:r>
            <a:r>
              <a:rPr sz="1050" spc="-5" dirty="0">
                <a:latin typeface="Cambria"/>
                <a:cs typeface="Cambria"/>
              </a:rPr>
              <a:t>erdemli   </a:t>
            </a:r>
            <a:r>
              <a:rPr sz="1050" spc="10" dirty="0">
                <a:latin typeface="Cambria"/>
                <a:cs typeface="Cambria"/>
              </a:rPr>
              <a:t>(284-285,   </a:t>
            </a:r>
            <a:r>
              <a:rPr sz="1050" spc="15" dirty="0">
                <a:latin typeface="Cambria"/>
                <a:cs typeface="Cambria"/>
              </a:rPr>
              <a:t>2074,</a:t>
            </a:r>
            <a:r>
              <a:rPr sz="1050" spc="-15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3008-</a:t>
            </a:r>
            <a:endParaRPr sz="1050">
              <a:latin typeface="Cambria"/>
              <a:cs typeface="Cambria"/>
            </a:endParaRPr>
          </a:p>
          <a:p>
            <a:pPr marL="12700">
              <a:lnSpc>
                <a:spcPts val="1255"/>
              </a:lnSpc>
            </a:pPr>
            <a:r>
              <a:rPr sz="1050" spc="15" dirty="0">
                <a:latin typeface="Cambria"/>
                <a:cs typeface="Cambria"/>
              </a:rPr>
              <a:t>3009),  </a:t>
            </a:r>
            <a:r>
              <a:rPr sz="1050" spc="-5" dirty="0">
                <a:latin typeface="Cambria"/>
                <a:cs typeface="Cambria"/>
              </a:rPr>
              <a:t>cömert   </a:t>
            </a:r>
            <a:r>
              <a:rPr sz="1050" spc="15" dirty="0">
                <a:latin typeface="Cambria"/>
                <a:cs typeface="Cambria"/>
              </a:rPr>
              <a:t>(2073,  </a:t>
            </a:r>
            <a:r>
              <a:rPr sz="1050" spc="5" dirty="0">
                <a:latin typeface="Cambria"/>
                <a:cs typeface="Cambria"/>
              </a:rPr>
              <a:t>3027-3028,   </a:t>
            </a:r>
            <a:r>
              <a:rPr sz="1050" spc="15" dirty="0">
                <a:latin typeface="Cambria"/>
                <a:cs typeface="Cambria"/>
              </a:rPr>
              <a:t>3034,  5904),  </a:t>
            </a:r>
            <a:r>
              <a:rPr sz="1050" dirty="0">
                <a:latin typeface="Cambria"/>
                <a:cs typeface="Cambria"/>
              </a:rPr>
              <a:t>samimi </a:t>
            </a:r>
            <a:r>
              <a:rPr sz="1050" spc="220" dirty="0">
                <a:latin typeface="Cambria"/>
                <a:cs typeface="Cambria"/>
              </a:rPr>
              <a:t> </a:t>
            </a:r>
            <a:r>
              <a:rPr sz="1050" spc="15" dirty="0">
                <a:latin typeface="Cambria"/>
                <a:cs typeface="Cambria"/>
              </a:rPr>
              <a:t>(5904),</a:t>
            </a:r>
            <a:endParaRPr sz="10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050" spc="-5" dirty="0">
                <a:latin typeface="Cambria"/>
                <a:cs typeface="Cambria"/>
              </a:rPr>
              <a:t>dirençli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yiğit </a:t>
            </a:r>
            <a:r>
              <a:rPr sz="1050" spc="10" dirty="0">
                <a:latin typeface="Cambria"/>
                <a:cs typeface="Cambria"/>
              </a:rPr>
              <a:t>(5905) </a:t>
            </a:r>
            <a:r>
              <a:rPr sz="1050" dirty="0">
                <a:latin typeface="Cambria"/>
                <a:cs typeface="Cambria"/>
              </a:rPr>
              <a:t>olması gerekir.</a:t>
            </a:r>
            <a:r>
              <a:rPr sz="1050" spc="120" dirty="0">
                <a:latin typeface="Cambria"/>
                <a:cs typeface="Cambria"/>
              </a:rPr>
              <a:t> </a:t>
            </a:r>
            <a:r>
              <a:rPr sz="900" baseline="37037" dirty="0">
                <a:latin typeface="Cambria"/>
                <a:cs typeface="Cambria"/>
              </a:rPr>
              <a:t>43</a:t>
            </a:r>
            <a:endParaRPr sz="900" baseline="37037">
              <a:latin typeface="Cambria"/>
              <a:cs typeface="Cambria"/>
            </a:endParaRPr>
          </a:p>
          <a:p>
            <a:pPr marL="12700" marR="5715" indent="251460" algn="just">
              <a:lnSpc>
                <a:spcPct val="100000"/>
              </a:lnSpc>
              <a:spcBef>
                <a:spcPts val="600"/>
              </a:spcBef>
            </a:pP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0" dirty="0">
                <a:latin typeface="Cambria"/>
                <a:cs typeface="Cambria"/>
              </a:rPr>
              <a:t>Has </a:t>
            </a:r>
            <a:r>
              <a:rPr sz="1050" spc="-5" dirty="0">
                <a:latin typeface="Cambria"/>
                <a:cs typeface="Cambria"/>
              </a:rPr>
              <a:t>Hâcib‟in, </a:t>
            </a:r>
            <a:r>
              <a:rPr sz="1050" dirty="0">
                <a:latin typeface="Cambria"/>
                <a:cs typeface="Cambria"/>
              </a:rPr>
              <a:t>devlet başkanından </a:t>
            </a:r>
            <a:r>
              <a:rPr sz="1050" spc="-5" dirty="0">
                <a:latin typeface="Cambria"/>
                <a:cs typeface="Cambria"/>
              </a:rPr>
              <a:t>beklentilerinin çok </a:t>
            </a:r>
            <a:r>
              <a:rPr sz="1050" spc="15" dirty="0">
                <a:latin typeface="Cambria"/>
                <a:cs typeface="Cambria"/>
              </a:rPr>
              <a:t>da-  ha </a:t>
            </a:r>
            <a:r>
              <a:rPr sz="1050" spc="10" dirty="0">
                <a:latin typeface="Cambria"/>
                <a:cs typeface="Cambria"/>
              </a:rPr>
              <a:t>yoğun </a:t>
            </a:r>
            <a:r>
              <a:rPr sz="1050" spc="-5" dirty="0">
                <a:latin typeface="Cambria"/>
                <a:cs typeface="Cambria"/>
              </a:rPr>
              <a:t>nitelikler </a:t>
            </a:r>
            <a:r>
              <a:rPr sz="1050" spc="5" dirty="0">
                <a:latin typeface="Cambria"/>
                <a:cs typeface="Cambria"/>
              </a:rPr>
              <a:t>taşıdığına </a:t>
            </a:r>
            <a:r>
              <a:rPr sz="1050" spc="-5" dirty="0">
                <a:latin typeface="Cambria"/>
                <a:cs typeface="Cambria"/>
              </a:rPr>
              <a:t>şüphe </a:t>
            </a:r>
            <a:r>
              <a:rPr sz="1050" dirty="0">
                <a:latin typeface="Cambria"/>
                <a:cs typeface="Cambria"/>
              </a:rPr>
              <a:t>yoktur. </a:t>
            </a:r>
            <a:r>
              <a:rPr sz="1050" spc="5" dirty="0">
                <a:latin typeface="Cambria"/>
                <a:cs typeface="Cambria"/>
              </a:rPr>
              <a:t>Bu itibarla, </a:t>
            </a:r>
            <a:r>
              <a:rPr sz="1050" dirty="0">
                <a:latin typeface="Cambria"/>
                <a:cs typeface="Cambria"/>
              </a:rPr>
              <a:t>devlet </a:t>
            </a:r>
            <a:r>
              <a:rPr sz="1050" spc="-5" dirty="0">
                <a:latin typeface="Cambria"/>
                <a:cs typeface="Cambria"/>
              </a:rPr>
              <a:t>baş-  </a:t>
            </a:r>
            <a:r>
              <a:rPr sz="1050" spc="5" dirty="0">
                <a:latin typeface="Cambria"/>
                <a:cs typeface="Cambria"/>
              </a:rPr>
              <a:t>kanının </a:t>
            </a:r>
            <a:r>
              <a:rPr sz="1050" spc="-15" dirty="0">
                <a:latin typeface="Cambria"/>
                <a:cs typeface="Cambria"/>
              </a:rPr>
              <a:t>portresini </a:t>
            </a:r>
            <a:r>
              <a:rPr sz="1050" spc="5" dirty="0">
                <a:latin typeface="Cambria"/>
                <a:cs typeface="Cambria"/>
              </a:rPr>
              <a:t>çizerken, </a:t>
            </a:r>
            <a:r>
              <a:rPr sz="1050" spc="-5" dirty="0">
                <a:latin typeface="Cambria"/>
                <a:cs typeface="Cambria"/>
              </a:rPr>
              <a:t>son derece ayrıntıya girmesi </a:t>
            </a:r>
            <a:r>
              <a:rPr sz="1050" spc="-15" dirty="0">
                <a:latin typeface="Cambria"/>
                <a:cs typeface="Cambria"/>
              </a:rPr>
              <a:t>şaşırtıcı  </a:t>
            </a:r>
            <a:r>
              <a:rPr sz="1050" spc="5" dirty="0">
                <a:latin typeface="Cambria"/>
                <a:cs typeface="Cambria"/>
              </a:rPr>
              <a:t>olmayacaktır. Düşünürümüzün </a:t>
            </a:r>
            <a:r>
              <a:rPr sz="1050" dirty="0">
                <a:latin typeface="Cambria"/>
                <a:cs typeface="Cambria"/>
              </a:rPr>
              <a:t>bu kimlikte aradığı </a:t>
            </a:r>
            <a:r>
              <a:rPr sz="1050" spc="-5" dirty="0">
                <a:latin typeface="Cambria"/>
                <a:cs typeface="Cambria"/>
              </a:rPr>
              <a:t>kriterler, evren-  </a:t>
            </a:r>
            <a:r>
              <a:rPr sz="1050" spc="-10" dirty="0">
                <a:latin typeface="Cambria"/>
                <a:cs typeface="Cambria"/>
              </a:rPr>
              <a:t>seldir ve </a:t>
            </a:r>
            <a:r>
              <a:rPr sz="1050" spc="5" dirty="0">
                <a:latin typeface="Cambria"/>
                <a:cs typeface="Cambria"/>
              </a:rPr>
              <a:t>hiç </a:t>
            </a:r>
            <a:r>
              <a:rPr sz="1050" spc="-5" dirty="0">
                <a:latin typeface="Cambria"/>
                <a:cs typeface="Cambria"/>
              </a:rPr>
              <a:t>tereddütsüz </a:t>
            </a:r>
            <a:r>
              <a:rPr sz="1050" spc="5" dirty="0">
                <a:latin typeface="Cambria"/>
                <a:cs typeface="Cambria"/>
              </a:rPr>
              <a:t>bütün zamanlar </a:t>
            </a:r>
            <a:r>
              <a:rPr sz="1050" dirty="0">
                <a:latin typeface="Cambria"/>
                <a:cs typeface="Cambria"/>
              </a:rPr>
              <a:t>için</a:t>
            </a:r>
            <a:r>
              <a:rPr sz="1050" spc="19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geçerlidir.</a:t>
            </a:r>
            <a:r>
              <a:rPr sz="900" baseline="37037" dirty="0">
                <a:latin typeface="Cambria"/>
                <a:cs typeface="Cambria"/>
              </a:rPr>
              <a:t>44</a:t>
            </a:r>
            <a:endParaRPr sz="900" baseline="37037">
              <a:latin typeface="Cambria"/>
              <a:cs typeface="Cambria"/>
            </a:endParaRPr>
          </a:p>
          <a:p>
            <a:pPr marL="12700" marR="5080" indent="251460" algn="just">
              <a:lnSpc>
                <a:spcPct val="99800"/>
              </a:lnSpc>
              <a:spcBef>
                <a:spcPts val="605"/>
              </a:spcBef>
            </a:pPr>
            <a:r>
              <a:rPr sz="1050" spc="25" dirty="0">
                <a:latin typeface="Cambria"/>
                <a:cs typeface="Cambria"/>
              </a:rPr>
              <a:t>Şunu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dirty="0">
                <a:latin typeface="Cambria"/>
                <a:cs typeface="Cambria"/>
              </a:rPr>
              <a:t>etmeliyiz </a:t>
            </a:r>
            <a:r>
              <a:rPr sz="1050" spc="25" dirty="0">
                <a:latin typeface="Cambria"/>
                <a:cs typeface="Cambria"/>
              </a:rPr>
              <a:t>ki,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15" dirty="0">
                <a:latin typeface="Cambria"/>
                <a:cs typeface="Cambria"/>
              </a:rPr>
              <a:t>esas </a:t>
            </a:r>
            <a:r>
              <a:rPr sz="1050" spc="10" dirty="0">
                <a:latin typeface="Cambria"/>
                <a:cs typeface="Cambria"/>
              </a:rPr>
              <a:t>olan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özellikle-  </a:t>
            </a:r>
            <a:r>
              <a:rPr sz="1050" spc="-5" dirty="0">
                <a:latin typeface="Cambria"/>
                <a:cs typeface="Cambria"/>
              </a:rPr>
              <a:t>rin hepsinin </a:t>
            </a:r>
            <a:r>
              <a:rPr sz="1050" spc="-10" dirty="0">
                <a:latin typeface="Cambria"/>
                <a:cs typeface="Cambria"/>
              </a:rPr>
              <a:t>Hakan‟da </a:t>
            </a:r>
            <a:r>
              <a:rPr sz="1050" dirty="0">
                <a:latin typeface="Cambria"/>
                <a:cs typeface="Cambria"/>
              </a:rPr>
              <a:t>mevcudiyetinden </a:t>
            </a:r>
            <a:r>
              <a:rPr sz="1050" spc="10" dirty="0">
                <a:latin typeface="Cambria"/>
                <a:cs typeface="Cambria"/>
              </a:rPr>
              <a:t>ziyade, </a:t>
            </a:r>
            <a:r>
              <a:rPr sz="1050" spc="-10" dirty="0">
                <a:latin typeface="Cambria"/>
                <a:cs typeface="Cambria"/>
              </a:rPr>
              <a:t>var </a:t>
            </a:r>
            <a:r>
              <a:rPr sz="1050" spc="10" dirty="0">
                <a:latin typeface="Cambria"/>
                <a:cs typeface="Cambria"/>
              </a:rPr>
              <a:t>olma </a:t>
            </a:r>
            <a:r>
              <a:rPr sz="1050" spc="5" dirty="0">
                <a:latin typeface="Cambria"/>
                <a:cs typeface="Cambria"/>
              </a:rPr>
              <a:t>temenni-  sidir. Bundan hareketle, 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dirty="0">
                <a:latin typeface="Cambria"/>
                <a:cs typeface="Cambria"/>
              </a:rPr>
              <a:t>hükümdarlık anlayışı </a:t>
            </a:r>
            <a:r>
              <a:rPr sz="1050" spc="5" dirty="0">
                <a:latin typeface="Cambria"/>
                <a:cs typeface="Cambria"/>
              </a:rPr>
              <a:t>ko-  nusunda </a:t>
            </a:r>
            <a:r>
              <a:rPr sz="1050" dirty="0">
                <a:latin typeface="Cambria"/>
                <a:cs typeface="Cambria"/>
              </a:rPr>
              <a:t>gerçekçiliğin </a:t>
            </a:r>
            <a:r>
              <a:rPr sz="1050" spc="-10" dirty="0">
                <a:latin typeface="Cambria"/>
                <a:cs typeface="Cambria"/>
              </a:rPr>
              <a:t>ileri </a:t>
            </a:r>
            <a:r>
              <a:rPr sz="1050" spc="-5" dirty="0">
                <a:latin typeface="Cambria"/>
                <a:cs typeface="Cambria"/>
              </a:rPr>
              <a:t>derecede </a:t>
            </a:r>
            <a:r>
              <a:rPr sz="1050" spc="5" dirty="0">
                <a:latin typeface="Cambria"/>
                <a:cs typeface="Cambria"/>
              </a:rPr>
              <a:t>ön plana </a:t>
            </a:r>
            <a:r>
              <a:rPr sz="1050" spc="-5" dirty="0">
                <a:latin typeface="Cambria"/>
                <a:cs typeface="Cambria"/>
              </a:rPr>
              <a:t>çıkarılmış </a:t>
            </a:r>
            <a:r>
              <a:rPr sz="1050" spc="10" dirty="0">
                <a:latin typeface="Cambria"/>
                <a:cs typeface="Cambria"/>
              </a:rPr>
              <a:t>olduğunu  </a:t>
            </a:r>
            <a:r>
              <a:rPr sz="1050" dirty="0">
                <a:latin typeface="Cambria"/>
                <a:cs typeface="Cambria"/>
              </a:rPr>
              <a:t>söyleyebiliriz.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b="1" spc="70" dirty="0">
                <a:latin typeface="Cambria"/>
                <a:cs typeface="Cambria"/>
              </a:rPr>
              <a:t>C-Hakan’ın </a:t>
            </a:r>
            <a:r>
              <a:rPr sz="1050" b="1" spc="55" dirty="0">
                <a:latin typeface="Cambria"/>
                <a:cs typeface="Cambria"/>
              </a:rPr>
              <a:t>Sorumlulukları </a:t>
            </a:r>
            <a:r>
              <a:rPr sz="1050" b="1" spc="-5" dirty="0">
                <a:latin typeface="Cambria"/>
                <a:cs typeface="Cambria"/>
              </a:rPr>
              <a:t>/</a:t>
            </a:r>
            <a:r>
              <a:rPr sz="1050" b="1" spc="180" dirty="0">
                <a:latin typeface="Cambria"/>
                <a:cs typeface="Cambria"/>
              </a:rPr>
              <a:t> </a:t>
            </a:r>
            <a:r>
              <a:rPr sz="1050" b="1" spc="50" dirty="0">
                <a:latin typeface="Cambria"/>
                <a:cs typeface="Cambria"/>
              </a:rPr>
              <a:t>Görevleri</a:t>
            </a:r>
            <a:endParaRPr sz="1050">
              <a:latin typeface="Cambria"/>
              <a:cs typeface="Cambria"/>
            </a:endParaRPr>
          </a:p>
          <a:p>
            <a:pPr marL="12700" marR="6985" indent="251460" algn="just">
              <a:lnSpc>
                <a:spcPct val="100000"/>
              </a:lnSpc>
              <a:spcBef>
                <a:spcPts val="600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15" dirty="0">
                <a:latin typeface="Cambria"/>
                <a:cs typeface="Cambria"/>
              </a:rPr>
              <a:t>Hakan‟ın </a:t>
            </a:r>
            <a:r>
              <a:rPr sz="1050" dirty="0">
                <a:latin typeface="Cambria"/>
                <a:cs typeface="Cambria"/>
              </a:rPr>
              <a:t>sorumluluklarına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görevlerine </a:t>
            </a:r>
            <a:r>
              <a:rPr sz="1050" spc="10" dirty="0">
                <a:latin typeface="Cambria"/>
                <a:cs typeface="Cambria"/>
              </a:rPr>
              <a:t>bağ-  </a:t>
            </a:r>
            <a:r>
              <a:rPr sz="1050" spc="5" dirty="0">
                <a:latin typeface="Cambria"/>
                <a:cs typeface="Cambria"/>
              </a:rPr>
              <a:t>lı </a:t>
            </a:r>
            <a:r>
              <a:rPr sz="1050" spc="-5" dirty="0">
                <a:latin typeface="Cambria"/>
                <a:cs typeface="Cambria"/>
              </a:rPr>
              <a:t>kalması</a:t>
            </a:r>
            <a:r>
              <a:rPr sz="1050" spc="11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istenir: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38857" y="5057012"/>
            <a:ext cx="2838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1436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38857" y="5300852"/>
            <a:ext cx="2838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1437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88463" y="5057012"/>
            <a:ext cx="24847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Ey </a:t>
            </a:r>
            <a:r>
              <a:rPr sz="800" spc="5" dirty="0">
                <a:latin typeface="Cambria"/>
                <a:cs typeface="Cambria"/>
              </a:rPr>
              <a:t>hükümdar, </a:t>
            </a:r>
            <a:r>
              <a:rPr sz="800" spc="-10" dirty="0">
                <a:latin typeface="Cambria"/>
                <a:cs typeface="Cambria"/>
              </a:rPr>
              <a:t>sen </a:t>
            </a:r>
            <a:r>
              <a:rPr sz="800" spc="5" dirty="0">
                <a:latin typeface="Cambria"/>
                <a:cs typeface="Cambria"/>
              </a:rPr>
              <a:t>bugün halkın </a:t>
            </a:r>
            <a:r>
              <a:rPr sz="800" dirty="0">
                <a:latin typeface="Cambria"/>
                <a:cs typeface="Cambria"/>
              </a:rPr>
              <a:t>başında bulunuyorsun;  </a:t>
            </a:r>
            <a:r>
              <a:rPr sz="800" spc="5" dirty="0">
                <a:latin typeface="Cambria"/>
                <a:cs typeface="Cambria"/>
              </a:rPr>
              <a:t>halkı </a:t>
            </a:r>
            <a:r>
              <a:rPr sz="800" spc="10" dirty="0">
                <a:latin typeface="Cambria"/>
                <a:cs typeface="Cambria"/>
              </a:rPr>
              <a:t>gözet, </a:t>
            </a:r>
            <a:r>
              <a:rPr sz="800" dirty="0">
                <a:latin typeface="Cambria"/>
                <a:cs typeface="Cambria"/>
              </a:rPr>
              <a:t>aklın </a:t>
            </a:r>
            <a:r>
              <a:rPr sz="800" spc="-5" dirty="0">
                <a:latin typeface="Cambria"/>
                <a:cs typeface="Cambria"/>
              </a:rPr>
              <a:t>başında ve </a:t>
            </a:r>
            <a:r>
              <a:rPr sz="800" dirty="0">
                <a:latin typeface="Cambria"/>
                <a:cs typeface="Cambria"/>
              </a:rPr>
              <a:t>uyanık</a:t>
            </a:r>
            <a:r>
              <a:rPr sz="800" spc="95" dirty="0">
                <a:latin typeface="Cambria"/>
                <a:cs typeface="Cambria"/>
              </a:rPr>
              <a:t> </a:t>
            </a:r>
            <a:r>
              <a:rPr sz="800" spc="15" dirty="0">
                <a:latin typeface="Cambria"/>
                <a:cs typeface="Cambria"/>
              </a:rPr>
              <a:t>ol.</a:t>
            </a:r>
            <a:endParaRPr sz="800">
              <a:latin typeface="Cambria"/>
              <a:cs typeface="Cambria"/>
            </a:endParaRPr>
          </a:p>
          <a:p>
            <a:pPr marL="12700" marR="243840">
              <a:lnSpc>
                <a:spcPct val="100000"/>
              </a:lnSpc>
            </a:pPr>
            <a:r>
              <a:rPr sz="800" dirty="0">
                <a:latin typeface="Cambria"/>
                <a:cs typeface="Cambria"/>
              </a:rPr>
              <a:t>Hükümdarların omuzlarına ağır </a:t>
            </a:r>
            <a:r>
              <a:rPr sz="800" spc="-10" dirty="0">
                <a:latin typeface="Cambria"/>
                <a:cs typeface="Cambria"/>
              </a:rPr>
              <a:t>yük </a:t>
            </a:r>
            <a:r>
              <a:rPr sz="800" dirty="0">
                <a:latin typeface="Cambria"/>
                <a:cs typeface="Cambria"/>
              </a:rPr>
              <a:t>yüklenmiştir;  </a:t>
            </a:r>
            <a:r>
              <a:rPr sz="800" spc="-5" dirty="0">
                <a:latin typeface="Cambria"/>
                <a:cs typeface="Cambria"/>
              </a:rPr>
              <a:t>ey iyi </a:t>
            </a:r>
            <a:r>
              <a:rPr sz="800" dirty="0">
                <a:latin typeface="Cambria"/>
                <a:cs typeface="Cambria"/>
              </a:rPr>
              <a:t>huylu </a:t>
            </a:r>
            <a:r>
              <a:rPr sz="800" spc="5" dirty="0">
                <a:latin typeface="Cambria"/>
                <a:cs typeface="Cambria"/>
              </a:rPr>
              <a:t>insan, </a:t>
            </a:r>
            <a:r>
              <a:rPr sz="800" dirty="0">
                <a:latin typeface="Cambria"/>
                <a:cs typeface="Cambria"/>
              </a:rPr>
              <a:t>ihmalkâr </a:t>
            </a:r>
            <a:r>
              <a:rPr sz="800" spc="10" dirty="0">
                <a:latin typeface="Cambria"/>
                <a:cs typeface="Cambria"/>
              </a:rPr>
              <a:t>olma, </a:t>
            </a:r>
            <a:r>
              <a:rPr sz="800" spc="-5" dirty="0">
                <a:latin typeface="Cambria"/>
                <a:cs typeface="Cambria"/>
              </a:rPr>
              <a:t>tedbirli</a:t>
            </a:r>
            <a:r>
              <a:rPr sz="800" spc="140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davran.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7398" y="5617844"/>
            <a:ext cx="398843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15" dirty="0">
                <a:latin typeface="Cambria"/>
                <a:cs typeface="Cambria"/>
              </a:rPr>
              <a:t>Hakan‟ın </a:t>
            </a:r>
            <a:r>
              <a:rPr sz="1050" dirty="0">
                <a:latin typeface="Cambria"/>
                <a:cs typeface="Cambria"/>
              </a:rPr>
              <a:t>şahsında Devletin </a:t>
            </a:r>
            <a:r>
              <a:rPr sz="1050" spc="5" dirty="0">
                <a:latin typeface="Cambria"/>
                <a:cs typeface="Cambria"/>
              </a:rPr>
              <a:t>halka </a:t>
            </a:r>
            <a:r>
              <a:rPr sz="1050" spc="-15" dirty="0">
                <a:latin typeface="Cambria"/>
                <a:cs typeface="Cambria"/>
              </a:rPr>
              <a:t>karşı </a:t>
            </a:r>
            <a:r>
              <a:rPr sz="1050" spc="5" dirty="0">
                <a:latin typeface="Cambria"/>
                <a:cs typeface="Cambria"/>
              </a:rPr>
              <a:t>yük-  lendiği </a:t>
            </a:r>
            <a:r>
              <a:rPr sz="1050" spc="-5" dirty="0">
                <a:latin typeface="Cambria"/>
                <a:cs typeface="Cambria"/>
              </a:rPr>
              <a:t>görevlerde </a:t>
            </a:r>
            <a:r>
              <a:rPr sz="1050" dirty="0">
                <a:latin typeface="Cambria"/>
                <a:cs typeface="Cambria"/>
              </a:rPr>
              <a:t>sayılmakta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ancak </a:t>
            </a:r>
            <a:r>
              <a:rPr sz="1050" dirty="0">
                <a:latin typeface="Cambria"/>
                <a:cs typeface="Cambria"/>
              </a:rPr>
              <a:t>kendi </a:t>
            </a:r>
            <a:r>
              <a:rPr sz="1050" spc="-5" dirty="0">
                <a:latin typeface="Cambria"/>
                <a:cs typeface="Cambria"/>
              </a:rPr>
              <a:t>görevlerini </a:t>
            </a:r>
            <a:r>
              <a:rPr sz="1050" spc="-10" dirty="0">
                <a:latin typeface="Cambria"/>
                <a:cs typeface="Cambria"/>
              </a:rPr>
              <a:t>yere </a:t>
            </a:r>
            <a:r>
              <a:rPr sz="1050" dirty="0">
                <a:latin typeface="Cambria"/>
                <a:cs typeface="Cambria"/>
              </a:rPr>
              <a:t>getir-  </a:t>
            </a:r>
            <a:r>
              <a:rPr sz="1050" spc="10" dirty="0">
                <a:latin typeface="Cambria"/>
                <a:cs typeface="Cambria"/>
              </a:rPr>
              <a:t>diği zaman </a:t>
            </a:r>
            <a:r>
              <a:rPr sz="1050" spc="5" dirty="0">
                <a:latin typeface="Cambria"/>
                <a:cs typeface="Cambria"/>
              </a:rPr>
              <a:t>halktan </a:t>
            </a:r>
            <a:r>
              <a:rPr sz="1050" spc="-5" dirty="0">
                <a:latin typeface="Cambria"/>
                <a:cs typeface="Cambria"/>
              </a:rPr>
              <a:t>görevlerini yerine getirmesini </a:t>
            </a:r>
            <a:r>
              <a:rPr sz="1050" dirty="0">
                <a:latin typeface="Cambria"/>
                <a:cs typeface="Cambria"/>
              </a:rPr>
              <a:t>bekleyebileceği  </a:t>
            </a:r>
            <a:r>
              <a:rPr sz="1050" spc="5" dirty="0">
                <a:latin typeface="Cambria"/>
                <a:cs typeface="Cambria"/>
              </a:rPr>
              <a:t>vurgulanmaktadır:</a:t>
            </a:r>
            <a:endParaRPr sz="1050">
              <a:latin typeface="Cambria"/>
              <a:cs typeface="Cambria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019807" y="6275937"/>
          <a:ext cx="3225165" cy="1218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5574-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Halkının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senin üstünde üç hakkı</a:t>
                      </a:r>
                      <a:r>
                        <a:rPr sz="8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vardır;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bu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hakları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öde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onları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zorluğa</a:t>
                      </a:r>
                      <a:r>
                        <a:rPr sz="800" spc="-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düşürme.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5575-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Bunlardan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biri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memleketinde gümüş temiz</a:t>
                      </a:r>
                      <a:r>
                        <a:rPr sz="8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kalsın,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onun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ayarını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koru,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ey bilgisi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bol.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5576-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İkincisi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halkı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adil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kanunlarla idare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et;</a:t>
                      </a:r>
                      <a:r>
                        <a:rPr sz="8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birinin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diğerine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baskı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kurmasına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meydan verme,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onları</a:t>
                      </a:r>
                      <a:r>
                        <a:rPr sz="800" spc="-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koru.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348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5577-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Üçüncüsü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bütün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yolları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emin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 tut;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yol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kesici 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haydutların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hepsini</a:t>
                      </a:r>
                      <a:r>
                        <a:rPr sz="800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ortadan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kaldır.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5578-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Böylece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halkın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hakkını ödedikten sonra,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sen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spc="1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onlardan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kendi hakkını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isteyebilirsin, ey cömert</a:t>
                      </a:r>
                      <a:r>
                        <a:rPr sz="8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hükümdar.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2038857" y="7476896"/>
            <a:ext cx="3023235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sz="1050" spc="10" dirty="0">
                <a:latin typeface="Cambria"/>
                <a:cs typeface="Cambria"/>
              </a:rPr>
              <a:t>Buna göre, </a:t>
            </a:r>
            <a:r>
              <a:rPr sz="1050" dirty="0">
                <a:latin typeface="Cambria"/>
                <a:cs typeface="Cambria"/>
              </a:rPr>
              <a:t>devletin </a:t>
            </a:r>
            <a:r>
              <a:rPr sz="1050" spc="10" dirty="0">
                <a:latin typeface="Cambria"/>
                <a:cs typeface="Cambria"/>
              </a:rPr>
              <a:t>üç </a:t>
            </a:r>
            <a:r>
              <a:rPr sz="1050" spc="5" dirty="0">
                <a:latin typeface="Cambria"/>
                <a:cs typeface="Cambria"/>
              </a:rPr>
              <a:t>önemli </a:t>
            </a:r>
            <a:r>
              <a:rPr sz="1050" spc="-5" dirty="0">
                <a:latin typeface="Cambria"/>
                <a:cs typeface="Cambria"/>
              </a:rPr>
              <a:t>görev </a:t>
            </a:r>
            <a:r>
              <a:rPr sz="1050" dirty="0">
                <a:latin typeface="Cambria"/>
                <a:cs typeface="Cambria"/>
              </a:rPr>
              <a:t>vardır. </a:t>
            </a:r>
            <a:r>
              <a:rPr sz="1050" spc="10" dirty="0">
                <a:latin typeface="Cambria"/>
                <a:cs typeface="Cambria"/>
              </a:rPr>
              <a:t>Bunlar:  </a:t>
            </a:r>
            <a:r>
              <a:rPr sz="1050" spc="-5" dirty="0">
                <a:latin typeface="Cambria"/>
                <a:cs typeface="Cambria"/>
              </a:rPr>
              <a:t>a-Para </a:t>
            </a:r>
            <a:r>
              <a:rPr sz="1050" dirty="0">
                <a:latin typeface="Cambria"/>
                <a:cs typeface="Cambria"/>
              </a:rPr>
              <a:t>ayarının </a:t>
            </a:r>
            <a:r>
              <a:rPr sz="1050" spc="-5" dirty="0">
                <a:latin typeface="Cambria"/>
                <a:cs typeface="Cambria"/>
              </a:rPr>
              <a:t>korunması </a:t>
            </a:r>
            <a:r>
              <a:rPr sz="1050" dirty="0">
                <a:latin typeface="Cambria"/>
                <a:cs typeface="Cambria"/>
              </a:rPr>
              <a:t>(İktisadî</a:t>
            </a:r>
            <a:r>
              <a:rPr sz="1050" spc="229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istikrar)</a:t>
            </a:r>
            <a:endParaRPr sz="10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50" dirty="0">
                <a:latin typeface="Cambria"/>
                <a:cs typeface="Cambria"/>
              </a:rPr>
              <a:t>b-Adil </a:t>
            </a:r>
            <a:r>
              <a:rPr sz="1050" spc="5" dirty="0">
                <a:latin typeface="Cambria"/>
                <a:cs typeface="Cambria"/>
              </a:rPr>
              <a:t>Kanunlarla </a:t>
            </a:r>
            <a:r>
              <a:rPr sz="1050" spc="-5" dirty="0">
                <a:latin typeface="Cambria"/>
                <a:cs typeface="Cambria"/>
              </a:rPr>
              <a:t>idare</a:t>
            </a:r>
            <a:r>
              <a:rPr sz="1050" spc="145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(Töre)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00098" y="8325357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87398" y="8336127"/>
            <a:ext cx="95885" cy="26670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500" spc="-5" dirty="0">
                <a:latin typeface="Cambria"/>
                <a:cs typeface="Cambria"/>
              </a:rPr>
              <a:t>43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500" spc="-5" dirty="0">
                <a:latin typeface="Cambria"/>
                <a:cs typeface="Cambria"/>
              </a:rPr>
              <a:t>44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967229" y="8379714"/>
            <a:ext cx="3663950" cy="26860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950"/>
              </a:lnSpc>
              <a:spcBef>
                <a:spcPts val="140"/>
              </a:spcBef>
            </a:pPr>
            <a:r>
              <a:rPr sz="800" dirty="0">
                <a:latin typeface="Cambria"/>
                <a:cs typeface="Cambria"/>
              </a:rPr>
              <a:t>Bu konuda </a:t>
            </a:r>
            <a:r>
              <a:rPr sz="800" spc="-5" dirty="0">
                <a:latin typeface="Cambria"/>
                <a:cs typeface="Cambria"/>
              </a:rPr>
              <a:t>ayrıca </a:t>
            </a: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10" dirty="0">
                <a:latin typeface="Cambria"/>
                <a:cs typeface="Cambria"/>
              </a:rPr>
              <a:t>Donuk,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Hükümdarı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9-27; </a:t>
            </a:r>
            <a:r>
              <a:rPr sz="800" spc="20" dirty="0">
                <a:latin typeface="Cambria"/>
                <a:cs typeface="Cambria"/>
              </a:rPr>
              <a:t>Genç, </a:t>
            </a:r>
            <a:r>
              <a:rPr sz="800" dirty="0">
                <a:latin typeface="Cambria"/>
                <a:cs typeface="Cambria"/>
              </a:rPr>
              <a:t>84-99; </a:t>
            </a:r>
            <a:r>
              <a:rPr sz="800" spc="5" dirty="0">
                <a:latin typeface="Cambria"/>
                <a:cs typeface="Cambria"/>
              </a:rPr>
              <a:t>Arslan, </a:t>
            </a:r>
            <a:r>
              <a:rPr sz="800" spc="-5" dirty="0">
                <a:latin typeface="Cambria"/>
                <a:cs typeface="Cambria"/>
              </a:rPr>
              <a:t>36-37  </a:t>
            </a:r>
            <a:r>
              <a:rPr sz="800" spc="5" dirty="0">
                <a:latin typeface="Cambria"/>
                <a:cs typeface="Cambria"/>
              </a:rPr>
              <a:t>Kezer,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24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87398" y="2032761"/>
            <a:ext cx="5728335" cy="3209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45614" indent="251460" algn="just">
              <a:lnSpc>
                <a:spcPct val="998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c-Ülkede </a:t>
            </a:r>
            <a:r>
              <a:rPr sz="1050" spc="10" dirty="0">
                <a:latin typeface="Cambria"/>
                <a:cs typeface="Cambria"/>
              </a:rPr>
              <a:t>güvenliğin </a:t>
            </a:r>
            <a:r>
              <a:rPr sz="1050" dirty="0">
                <a:latin typeface="Cambria"/>
                <a:cs typeface="Cambria"/>
              </a:rPr>
              <a:t>sağlanması </a:t>
            </a:r>
            <a:r>
              <a:rPr sz="1050" spc="5" dirty="0">
                <a:latin typeface="Cambria"/>
                <a:cs typeface="Cambria"/>
              </a:rPr>
              <a:t>(Asayiş).</a:t>
            </a:r>
            <a:r>
              <a:rPr sz="900" spc="7" baseline="37037" dirty="0">
                <a:latin typeface="Cambria"/>
                <a:cs typeface="Cambria"/>
              </a:rPr>
              <a:t>45 </a:t>
            </a:r>
            <a:r>
              <a:rPr sz="1050" spc="20" dirty="0">
                <a:latin typeface="Cambria"/>
                <a:cs typeface="Cambria"/>
              </a:rPr>
              <a:t>Sonuçta, </a:t>
            </a:r>
            <a:r>
              <a:rPr sz="1050" spc="10" dirty="0">
                <a:latin typeface="Cambria"/>
                <a:cs typeface="Cambria"/>
              </a:rPr>
              <a:t>ekonomi,  </a:t>
            </a:r>
            <a:r>
              <a:rPr sz="1050" spc="15" dirty="0">
                <a:latin typeface="Cambria"/>
                <a:cs typeface="Cambria"/>
              </a:rPr>
              <a:t>adalet, </a:t>
            </a:r>
            <a:r>
              <a:rPr sz="1050" spc="-10" dirty="0">
                <a:latin typeface="Cambria"/>
                <a:cs typeface="Cambria"/>
              </a:rPr>
              <a:t>askerî </a:t>
            </a:r>
            <a:r>
              <a:rPr sz="1050" spc="-5" dirty="0">
                <a:latin typeface="Cambria"/>
                <a:cs typeface="Cambria"/>
              </a:rPr>
              <a:t>görev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sorumlulukları </a:t>
            </a:r>
            <a:r>
              <a:rPr sz="1050" spc="5" dirty="0">
                <a:latin typeface="Cambria"/>
                <a:cs typeface="Cambria"/>
              </a:rPr>
              <a:t>olan </a:t>
            </a:r>
            <a:r>
              <a:rPr sz="1050" spc="25" dirty="0">
                <a:latin typeface="Cambria"/>
                <a:cs typeface="Cambria"/>
              </a:rPr>
              <a:t>Hakan, </a:t>
            </a:r>
            <a:r>
              <a:rPr sz="1050" dirty="0">
                <a:latin typeface="Cambria"/>
                <a:cs typeface="Cambria"/>
              </a:rPr>
              <a:t>bu vazifeleri  yapabildiği </a:t>
            </a:r>
            <a:r>
              <a:rPr sz="1050" spc="5" dirty="0">
                <a:latin typeface="Cambria"/>
                <a:cs typeface="Cambria"/>
              </a:rPr>
              <a:t>müddetçe </a:t>
            </a:r>
            <a:r>
              <a:rPr sz="1050" dirty="0">
                <a:latin typeface="Cambria"/>
                <a:cs typeface="Cambria"/>
              </a:rPr>
              <a:t>tahtta </a:t>
            </a:r>
            <a:r>
              <a:rPr sz="1050" spc="5" dirty="0">
                <a:latin typeface="Cambria"/>
                <a:cs typeface="Cambria"/>
              </a:rPr>
              <a:t>kalabilir, muvaffak </a:t>
            </a:r>
            <a:r>
              <a:rPr sz="1050" spc="10" dirty="0">
                <a:latin typeface="Cambria"/>
                <a:cs typeface="Cambria"/>
              </a:rPr>
              <a:t>olamadığı zaman  </a:t>
            </a:r>
            <a:r>
              <a:rPr sz="1050" spc="5" dirty="0">
                <a:latin typeface="Cambria"/>
                <a:cs typeface="Cambria"/>
              </a:rPr>
              <a:t>düşerdi. </a:t>
            </a:r>
            <a:r>
              <a:rPr sz="1050" spc="20" dirty="0">
                <a:latin typeface="Cambria"/>
                <a:cs typeface="Cambria"/>
              </a:rPr>
              <a:t>Çünkü </a:t>
            </a:r>
            <a:r>
              <a:rPr sz="1050" spc="-5" dirty="0">
                <a:latin typeface="Cambria"/>
                <a:cs typeface="Cambria"/>
              </a:rPr>
              <a:t>Tanrı </a:t>
            </a:r>
            <a:r>
              <a:rPr sz="1050" spc="5" dirty="0">
                <a:latin typeface="Cambria"/>
                <a:cs typeface="Cambria"/>
              </a:rPr>
              <a:t>bağışladığı </a:t>
            </a:r>
            <a:r>
              <a:rPr sz="1050" dirty="0">
                <a:latin typeface="Cambria"/>
                <a:cs typeface="Cambria"/>
              </a:rPr>
              <a:t>hükümranlık hakkını </a:t>
            </a:r>
            <a:r>
              <a:rPr sz="1050" spc="5" dirty="0">
                <a:latin typeface="Cambria"/>
                <a:cs typeface="Cambria"/>
              </a:rPr>
              <a:t>ona </a:t>
            </a:r>
            <a:r>
              <a:rPr sz="1050" spc="-5" dirty="0">
                <a:latin typeface="Cambria"/>
                <a:cs typeface="Cambria"/>
              </a:rPr>
              <a:t>lâyık  </a:t>
            </a:r>
            <a:r>
              <a:rPr sz="1050" spc="5" dirty="0">
                <a:latin typeface="Cambria"/>
                <a:cs typeface="Cambria"/>
              </a:rPr>
              <a:t>olmayanlardan </a:t>
            </a:r>
            <a:r>
              <a:rPr sz="1050" spc="-5" dirty="0">
                <a:latin typeface="Cambria"/>
                <a:cs typeface="Cambria"/>
              </a:rPr>
              <a:t>geri</a:t>
            </a:r>
            <a:r>
              <a:rPr sz="1050" spc="105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alabilirdi.</a:t>
            </a:r>
            <a:r>
              <a:rPr sz="900" spc="7" baseline="37037" dirty="0">
                <a:latin typeface="Cambria"/>
                <a:cs typeface="Cambria"/>
              </a:rPr>
              <a:t>46</a:t>
            </a:r>
            <a:endParaRPr sz="900" baseline="37037">
              <a:latin typeface="Cambria"/>
              <a:cs typeface="Cambria"/>
            </a:endParaRPr>
          </a:p>
          <a:p>
            <a:pPr marL="12700" marR="1746250" indent="251460" algn="just">
              <a:lnSpc>
                <a:spcPct val="100000"/>
              </a:lnSpc>
              <a:spcBef>
                <a:spcPts val="605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Bilig‟in </a:t>
            </a:r>
            <a:r>
              <a:rPr sz="1050" dirty="0">
                <a:latin typeface="Cambria"/>
                <a:cs typeface="Cambria"/>
              </a:rPr>
              <a:t>gerçekçiliğini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spc="5" dirty="0">
                <a:latin typeface="Cambria"/>
                <a:cs typeface="Cambria"/>
              </a:rPr>
              <a:t>bakımından bütün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gö-  </a:t>
            </a:r>
            <a:r>
              <a:rPr sz="1050" spc="-10" dirty="0">
                <a:latin typeface="Cambria"/>
                <a:cs typeface="Cambria"/>
              </a:rPr>
              <a:t>revlerin tek </a:t>
            </a:r>
            <a:r>
              <a:rPr sz="1050" spc="-5" dirty="0">
                <a:latin typeface="Cambria"/>
                <a:cs typeface="Cambria"/>
              </a:rPr>
              <a:t>başına </a:t>
            </a:r>
            <a:r>
              <a:rPr sz="1050" spc="-15" dirty="0">
                <a:latin typeface="Cambria"/>
                <a:cs typeface="Cambria"/>
              </a:rPr>
              <a:t>Hakan‟ın </a:t>
            </a:r>
            <a:r>
              <a:rPr sz="1050" spc="-5" dirty="0">
                <a:latin typeface="Cambria"/>
                <a:cs typeface="Cambria"/>
              </a:rPr>
              <a:t>şahsına yüklenmiş </a:t>
            </a:r>
            <a:r>
              <a:rPr sz="1050" spc="5" dirty="0">
                <a:latin typeface="Cambria"/>
                <a:cs typeface="Cambria"/>
              </a:rPr>
              <a:t>olmadığını </a:t>
            </a:r>
            <a:r>
              <a:rPr sz="1050" spc="10" dirty="0">
                <a:latin typeface="Cambria"/>
                <a:cs typeface="Cambria"/>
              </a:rPr>
              <a:t>da </a:t>
            </a:r>
            <a:r>
              <a:rPr sz="1050" spc="5" dirty="0">
                <a:latin typeface="Cambria"/>
                <a:cs typeface="Cambria"/>
              </a:rPr>
              <a:t>ifade  </a:t>
            </a:r>
            <a:r>
              <a:rPr sz="1050" spc="15" dirty="0">
                <a:latin typeface="Cambria"/>
                <a:cs typeface="Cambria"/>
              </a:rPr>
              <a:t>edelim. </a:t>
            </a:r>
            <a:r>
              <a:rPr sz="1050" spc="-15" dirty="0">
                <a:latin typeface="Cambria"/>
                <a:cs typeface="Cambria"/>
              </a:rPr>
              <a:t>Hakan‟ın </a:t>
            </a:r>
            <a:r>
              <a:rPr sz="1050" spc="-5" dirty="0">
                <a:latin typeface="Cambria"/>
                <a:cs typeface="Cambria"/>
              </a:rPr>
              <a:t>arzusu </a:t>
            </a:r>
            <a:r>
              <a:rPr sz="1050" dirty="0">
                <a:latin typeface="Cambria"/>
                <a:cs typeface="Cambria"/>
              </a:rPr>
              <a:t>üzerine </a:t>
            </a:r>
            <a:r>
              <a:rPr sz="1050" spc="10" dirty="0">
                <a:latin typeface="Cambria"/>
                <a:cs typeface="Cambria"/>
              </a:rPr>
              <a:t>(422-425, </a:t>
            </a:r>
            <a:r>
              <a:rPr sz="1050" dirty="0">
                <a:latin typeface="Cambria"/>
                <a:cs typeface="Cambria"/>
              </a:rPr>
              <a:t>418-419)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idareci  </a:t>
            </a:r>
            <a:r>
              <a:rPr sz="1050" dirty="0">
                <a:latin typeface="Cambria"/>
                <a:cs typeface="Cambria"/>
              </a:rPr>
              <a:t>sınıf </a:t>
            </a:r>
            <a:r>
              <a:rPr sz="1050" spc="-5" dirty="0">
                <a:latin typeface="Cambria"/>
                <a:cs typeface="Cambria"/>
              </a:rPr>
              <a:t>teşekkül </a:t>
            </a:r>
            <a:r>
              <a:rPr sz="1050" spc="-10" dirty="0">
                <a:latin typeface="Cambria"/>
                <a:cs typeface="Cambria"/>
              </a:rPr>
              <a:t>ettirilmiş ve Hakan‟ın </a:t>
            </a:r>
            <a:r>
              <a:rPr sz="1050" spc="-5" dirty="0">
                <a:latin typeface="Cambria"/>
                <a:cs typeface="Cambria"/>
              </a:rPr>
              <a:t>görevlerine yardımcı kılınmıştır  </a:t>
            </a:r>
            <a:r>
              <a:rPr sz="1050" spc="20" dirty="0">
                <a:latin typeface="Cambria"/>
                <a:cs typeface="Cambria"/>
              </a:rPr>
              <a:t>(276, 545, 840, </a:t>
            </a:r>
            <a:r>
              <a:rPr sz="1050" spc="5" dirty="0">
                <a:latin typeface="Cambria"/>
                <a:cs typeface="Cambria"/>
              </a:rPr>
              <a:t>842-845, </a:t>
            </a:r>
            <a:r>
              <a:rPr sz="1050" spc="20" dirty="0">
                <a:latin typeface="Cambria"/>
                <a:cs typeface="Cambria"/>
              </a:rPr>
              <a:t>891, 895, </a:t>
            </a:r>
            <a:r>
              <a:rPr sz="1050" spc="15" dirty="0">
                <a:latin typeface="Cambria"/>
                <a:cs typeface="Cambria"/>
              </a:rPr>
              <a:t>5727). </a:t>
            </a:r>
            <a:r>
              <a:rPr sz="1050" spc="10" dirty="0">
                <a:latin typeface="Cambria"/>
                <a:cs typeface="Cambria"/>
              </a:rPr>
              <a:t>Görüleceği</a:t>
            </a:r>
            <a:r>
              <a:rPr sz="1050" spc="11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üzere</a:t>
            </a:r>
            <a:endParaRPr sz="1050">
              <a:latin typeface="Cambria"/>
              <a:cs typeface="Cambria"/>
            </a:endParaRPr>
          </a:p>
          <a:p>
            <a:pPr marL="12700" marR="1743710">
              <a:lnSpc>
                <a:spcPts val="1250"/>
              </a:lnSpc>
              <a:spcBef>
                <a:spcPts val="50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dirty="0">
                <a:latin typeface="Cambria"/>
                <a:cs typeface="Cambria"/>
              </a:rPr>
              <a:t>hâkimiyetin </a:t>
            </a:r>
            <a:r>
              <a:rPr sz="1050" spc="-5" dirty="0">
                <a:latin typeface="Cambria"/>
                <a:cs typeface="Cambria"/>
              </a:rPr>
              <a:t>merkezinde </a:t>
            </a:r>
            <a:r>
              <a:rPr sz="1050" spc="-15" dirty="0">
                <a:latin typeface="Cambria"/>
                <a:cs typeface="Cambria"/>
              </a:rPr>
              <a:t>yer </a:t>
            </a:r>
            <a:r>
              <a:rPr sz="1050" spc="15" dirty="0">
                <a:latin typeface="Cambria"/>
                <a:cs typeface="Cambria"/>
              </a:rPr>
              <a:t>alan </a:t>
            </a:r>
            <a:r>
              <a:rPr sz="1050" spc="5" dirty="0">
                <a:latin typeface="Cambria"/>
                <a:cs typeface="Cambria"/>
              </a:rPr>
              <a:t>hükümdar insan-  </a:t>
            </a:r>
            <a:r>
              <a:rPr sz="1050" spc="15" dirty="0">
                <a:latin typeface="Cambria"/>
                <a:cs typeface="Cambria"/>
              </a:rPr>
              <a:t>üstü, hayalî, </a:t>
            </a:r>
            <a:r>
              <a:rPr sz="1050" spc="-5" dirty="0">
                <a:latin typeface="Cambria"/>
                <a:cs typeface="Cambria"/>
              </a:rPr>
              <a:t>asılsız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10" dirty="0">
                <a:latin typeface="Cambria"/>
                <a:cs typeface="Cambria"/>
              </a:rPr>
              <a:t>kişilik </a:t>
            </a:r>
            <a:r>
              <a:rPr sz="1050" spc="5" dirty="0">
                <a:latin typeface="Cambria"/>
                <a:cs typeface="Cambria"/>
              </a:rPr>
              <a:t>olmaktan </a:t>
            </a:r>
            <a:r>
              <a:rPr sz="1050" dirty="0">
                <a:latin typeface="Cambria"/>
                <a:cs typeface="Cambria"/>
              </a:rPr>
              <a:t>çok</a:t>
            </a:r>
            <a:r>
              <a:rPr sz="1050" spc="-55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uzaktır.</a:t>
            </a:r>
            <a:endParaRPr sz="1050">
              <a:latin typeface="Cambria"/>
              <a:cs typeface="Cambria"/>
            </a:endParaRPr>
          </a:p>
          <a:p>
            <a:pPr marL="263525" marR="3932554">
              <a:lnSpc>
                <a:spcPts val="1860"/>
              </a:lnSpc>
              <a:spcBef>
                <a:spcPts val="120"/>
              </a:spcBef>
            </a:pPr>
            <a:r>
              <a:rPr sz="1050" b="1" spc="70" dirty="0">
                <a:latin typeface="Cambria"/>
                <a:cs typeface="Cambria"/>
              </a:rPr>
              <a:t>II. Dünya </a:t>
            </a:r>
            <a:r>
              <a:rPr sz="1050" b="1" spc="60" dirty="0">
                <a:latin typeface="Cambria"/>
                <a:cs typeface="Cambria"/>
              </a:rPr>
              <a:t>Hâkimiyeti  </a:t>
            </a:r>
            <a:r>
              <a:rPr sz="1050" b="1" spc="45" dirty="0">
                <a:latin typeface="Cambria"/>
                <a:cs typeface="Cambria"/>
              </a:rPr>
              <a:t>A-Ülkü </a:t>
            </a:r>
            <a:r>
              <a:rPr sz="1050" b="1" spc="-5" dirty="0">
                <a:latin typeface="Cambria"/>
                <a:cs typeface="Cambria"/>
              </a:rPr>
              <a:t>- </a:t>
            </a:r>
            <a:r>
              <a:rPr sz="1050" b="1" spc="70" dirty="0">
                <a:latin typeface="Cambria"/>
                <a:cs typeface="Cambria"/>
              </a:rPr>
              <a:t>Dünya</a:t>
            </a:r>
            <a:r>
              <a:rPr sz="1050" b="1" spc="-25" dirty="0">
                <a:latin typeface="Cambria"/>
                <a:cs typeface="Cambria"/>
              </a:rPr>
              <a:t> </a:t>
            </a:r>
            <a:r>
              <a:rPr sz="1050" b="1" spc="50" dirty="0">
                <a:latin typeface="Cambria"/>
                <a:cs typeface="Cambria"/>
              </a:rPr>
              <a:t>ayrımı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439"/>
              </a:spcBef>
            </a:pPr>
            <a:r>
              <a:rPr sz="1050" dirty="0">
                <a:latin typeface="Cambria"/>
                <a:cs typeface="Cambria"/>
              </a:rPr>
              <a:t>Yukarıda  </a:t>
            </a:r>
            <a:r>
              <a:rPr sz="1050" spc="20" dirty="0">
                <a:latin typeface="Cambria"/>
                <a:cs typeface="Cambria"/>
              </a:rPr>
              <a:t>Cihan  </a:t>
            </a:r>
            <a:r>
              <a:rPr sz="1050" dirty="0">
                <a:latin typeface="Cambria"/>
                <a:cs typeface="Cambria"/>
              </a:rPr>
              <a:t>Hâkimiyeti  düşüncesinin  efsaneden  </a:t>
            </a:r>
            <a:r>
              <a:rPr sz="1050" spc="-10" dirty="0">
                <a:latin typeface="Cambria"/>
                <a:cs typeface="Cambria"/>
              </a:rPr>
              <a:t>ibaret </a:t>
            </a:r>
            <a:r>
              <a:rPr sz="1050" spc="160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ol-</a:t>
            </a:r>
            <a:endParaRPr sz="1050">
              <a:latin typeface="Cambria"/>
              <a:cs typeface="Cambria"/>
            </a:endParaRPr>
          </a:p>
          <a:p>
            <a:pPr marL="12700">
              <a:lnSpc>
                <a:spcPts val="1255"/>
              </a:lnSpc>
              <a:tabLst>
                <a:tab pos="5715000" algn="l"/>
              </a:tabLst>
            </a:pPr>
            <a:r>
              <a:rPr sz="1050" spc="20" dirty="0">
                <a:latin typeface="Cambria"/>
                <a:cs typeface="Cambria"/>
              </a:rPr>
              <a:t>duğu </a:t>
            </a:r>
            <a:r>
              <a:rPr sz="1050" spc="5" dirty="0">
                <a:latin typeface="Cambria"/>
                <a:cs typeface="Cambria"/>
              </a:rPr>
              <a:t>yolundaki </a:t>
            </a:r>
            <a:r>
              <a:rPr sz="1050" dirty="0">
                <a:latin typeface="Cambria"/>
                <a:cs typeface="Cambria"/>
              </a:rPr>
              <a:t>mevcut  </a:t>
            </a:r>
            <a:r>
              <a:rPr sz="1050" spc="-5" dirty="0">
                <a:latin typeface="Cambria"/>
                <a:cs typeface="Cambria"/>
              </a:rPr>
              <a:t>görüşe </a:t>
            </a:r>
            <a:r>
              <a:rPr sz="1050" spc="5" dirty="0">
                <a:latin typeface="Cambria"/>
                <a:cs typeface="Cambria"/>
              </a:rPr>
              <a:t>değinmiştik. Ancak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spc="-20" dirty="0">
                <a:latin typeface="Cambria"/>
                <a:cs typeface="Cambria"/>
              </a:rPr>
              <a:t>Bilig‟de  </a:t>
            </a:r>
            <a:r>
              <a:rPr sz="1050" spc="35" dirty="0">
                <a:latin typeface="Cambria"/>
                <a:cs typeface="Cambria"/>
              </a:rPr>
              <a:t>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290"/>
              </a:lnSpc>
            </a:pPr>
            <a:r>
              <a:rPr sz="1575" spc="44" baseline="2645" dirty="0">
                <a:latin typeface="Cambria"/>
                <a:cs typeface="Cambria"/>
              </a:rPr>
              <a:t>de, </a:t>
            </a:r>
            <a:r>
              <a:rPr sz="1575" spc="-15" baseline="2645" dirty="0">
                <a:latin typeface="Cambria"/>
                <a:cs typeface="Cambria"/>
              </a:rPr>
              <a:t>Türk </a:t>
            </a:r>
            <a:r>
              <a:rPr sz="1575" spc="30" baseline="2645" dirty="0">
                <a:latin typeface="Cambria"/>
                <a:cs typeface="Cambria"/>
              </a:rPr>
              <a:t>Cihan </a:t>
            </a:r>
            <a:r>
              <a:rPr sz="1575" baseline="2645" dirty="0">
                <a:latin typeface="Cambria"/>
                <a:cs typeface="Cambria"/>
              </a:rPr>
              <a:t>Hâkimiyeti anlayışında </a:t>
            </a:r>
            <a:r>
              <a:rPr sz="1575" spc="-7" baseline="2645" dirty="0">
                <a:latin typeface="Cambria"/>
                <a:cs typeface="Cambria"/>
              </a:rPr>
              <a:t>gerçekler </a:t>
            </a:r>
            <a:r>
              <a:rPr sz="1575" baseline="2645" dirty="0">
                <a:latin typeface="Cambria"/>
                <a:cs typeface="Cambria"/>
              </a:rPr>
              <a:t>ile idealler açık </a:t>
            </a:r>
            <a:r>
              <a:rPr sz="1575" spc="-30" baseline="2645" dirty="0">
                <a:latin typeface="Cambria"/>
                <a:cs typeface="Cambria"/>
              </a:rPr>
              <a:t>bir</a:t>
            </a:r>
            <a:r>
              <a:rPr sz="1575" spc="104" baseline="2645" dirty="0">
                <a:latin typeface="Cambria"/>
                <a:cs typeface="Cambria"/>
              </a:rPr>
              <a:t> </a:t>
            </a:r>
            <a:r>
              <a:rPr sz="1100" spc="-50" dirty="0">
                <a:latin typeface="Cambria"/>
                <a:cs typeface="Cambria"/>
              </a:rPr>
              <a:t>db </a:t>
            </a:r>
            <a:r>
              <a:rPr sz="1100" dirty="0">
                <a:latin typeface="Calibri"/>
                <a:cs typeface="Calibri"/>
              </a:rPr>
              <a:t>| </a:t>
            </a:r>
            <a:r>
              <a:rPr sz="1000" spc="-10" dirty="0">
                <a:latin typeface="Calibri"/>
                <a:cs typeface="Calibri"/>
              </a:rPr>
              <a:t>29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240"/>
              </a:lnSpc>
            </a:pPr>
            <a:r>
              <a:rPr sz="1050" spc="-5" dirty="0">
                <a:latin typeface="Cambria"/>
                <a:cs typeface="Cambria"/>
              </a:rPr>
              <a:t>şekilde </a:t>
            </a:r>
            <a:r>
              <a:rPr sz="1050" spc="-10" dirty="0">
                <a:latin typeface="Cambria"/>
                <a:cs typeface="Cambria"/>
              </a:rPr>
              <a:t>birbirinden</a:t>
            </a:r>
            <a:r>
              <a:rPr sz="1050" spc="9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ayrılmıştır:</a:t>
            </a:r>
            <a:endParaRPr sz="1050">
              <a:latin typeface="Cambria"/>
              <a:cs typeface="Cambr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19807" y="5233522"/>
          <a:ext cx="2792095" cy="1584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1041-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Memleketi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düzenledi,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idaresi</a:t>
                      </a:r>
                      <a:r>
                        <a:rPr sz="800" spc="1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düzeldi;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Hükümdarın mutluluğu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günden güne</a:t>
                      </a:r>
                      <a:r>
                        <a:rPr sz="8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arttı.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1042-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-15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süre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böyle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huzur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düzen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içinde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geçti;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halkın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memleketin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her işi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yoluna</a:t>
                      </a:r>
                      <a:r>
                        <a:rPr sz="800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girdi.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1043-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Memlekette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yeni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şehir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kasabalar</a:t>
                      </a:r>
                      <a:r>
                        <a:rPr sz="800" spc="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çoğaldı;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Hükümdarın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hazinesi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altın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gümüş ile</a:t>
                      </a:r>
                      <a:r>
                        <a:rPr sz="8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doldu.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1044-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Hükümdar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rahat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etti 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huzura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kavuştu;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şöhreti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nüfuzu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dünyaya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yayıldı.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3103-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Hükümdarın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devleti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sayesinde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dünya</a:t>
                      </a:r>
                      <a:r>
                        <a:rPr sz="800" spc="1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düzeldi;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5" dirty="0">
                          <a:latin typeface="Cambria"/>
                          <a:cs typeface="Cambria"/>
                        </a:rPr>
                        <a:t>keserler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kısa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sevinçler</a:t>
                      </a:r>
                      <a:r>
                        <a:rPr sz="8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uzun 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oldu.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3126-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Dünya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hâkimi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bütün</a:t>
                      </a:r>
                      <a:r>
                        <a:rPr sz="800" spc="1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memleketleri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idaresi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altına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almış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olan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hakan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ne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der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dinle.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5942-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Halk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huzura kavuştu, dünya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düzene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30" dirty="0">
                          <a:latin typeface="Cambria"/>
                          <a:cs typeface="Cambria"/>
                        </a:rPr>
                        <a:t>girdi…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787398" y="6875144"/>
            <a:ext cx="3989070" cy="9855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Görüleceği </a:t>
            </a:r>
            <a:r>
              <a:rPr sz="1050" spc="-5" dirty="0">
                <a:latin typeface="Cambria"/>
                <a:cs typeface="Cambria"/>
              </a:rPr>
              <a:t>üzere </a:t>
            </a:r>
            <a:r>
              <a:rPr sz="1050" dirty="0">
                <a:latin typeface="Cambria"/>
                <a:cs typeface="Cambria"/>
              </a:rPr>
              <a:t>bu beyitlerde, </a:t>
            </a:r>
            <a:r>
              <a:rPr sz="1050" spc="10" dirty="0">
                <a:latin typeface="Cambria"/>
                <a:cs typeface="Cambria"/>
              </a:rPr>
              <a:t>dünya </a:t>
            </a:r>
            <a:r>
              <a:rPr sz="1050" spc="5" dirty="0">
                <a:latin typeface="Cambria"/>
                <a:cs typeface="Cambria"/>
              </a:rPr>
              <a:t>hâkimiyetinin, </a:t>
            </a:r>
            <a:r>
              <a:rPr sz="1050" dirty="0">
                <a:latin typeface="Cambria"/>
                <a:cs typeface="Cambria"/>
              </a:rPr>
              <a:t>ülkedeki  </a:t>
            </a:r>
            <a:r>
              <a:rPr sz="1050" spc="-5" dirty="0">
                <a:latin typeface="Cambria"/>
                <a:cs typeface="Cambria"/>
              </a:rPr>
              <a:t>dirlik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düzenden </a:t>
            </a:r>
            <a:r>
              <a:rPr sz="1050" spc="-10" dirty="0">
                <a:latin typeface="Cambria"/>
                <a:cs typeface="Cambria"/>
              </a:rPr>
              <a:t>sonra </a:t>
            </a:r>
            <a:r>
              <a:rPr sz="1050" spc="15" dirty="0">
                <a:latin typeface="Cambria"/>
                <a:cs typeface="Cambria"/>
              </a:rPr>
              <a:t>geleceği, </a:t>
            </a:r>
            <a:r>
              <a:rPr sz="1050" spc="5" dirty="0">
                <a:latin typeface="Cambria"/>
                <a:cs typeface="Cambria"/>
              </a:rPr>
              <a:t>ulusun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ülkenin </a:t>
            </a:r>
            <a:r>
              <a:rPr sz="1050" spc="5" dirty="0">
                <a:latin typeface="Cambria"/>
                <a:cs typeface="Cambria"/>
              </a:rPr>
              <a:t>düzelmesinin,  </a:t>
            </a:r>
            <a:r>
              <a:rPr sz="1050" spc="10" dirty="0">
                <a:latin typeface="Cambria"/>
                <a:cs typeface="Cambria"/>
              </a:rPr>
              <a:t>dünya </a:t>
            </a:r>
            <a:r>
              <a:rPr sz="1050" spc="-5" dirty="0">
                <a:latin typeface="Cambria"/>
                <a:cs typeface="Cambria"/>
              </a:rPr>
              <a:t>devletlerinin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uluslarının düzelmesi </a:t>
            </a:r>
            <a:r>
              <a:rPr sz="1050" spc="5" dirty="0">
                <a:latin typeface="Cambria"/>
                <a:cs typeface="Cambria"/>
              </a:rPr>
              <a:t>sonucunu doğuracağı  anlatılmaktadır. </a:t>
            </a:r>
            <a:r>
              <a:rPr sz="1050" dirty="0">
                <a:latin typeface="Cambria"/>
                <a:cs typeface="Cambria"/>
              </a:rPr>
              <a:t>Burada </a:t>
            </a:r>
            <a:r>
              <a:rPr sz="1050" spc="10" dirty="0">
                <a:latin typeface="Cambria"/>
                <a:cs typeface="Cambria"/>
              </a:rPr>
              <a:t>ne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efsaneden </a:t>
            </a:r>
            <a:r>
              <a:rPr sz="1050" spc="10" dirty="0">
                <a:latin typeface="Cambria"/>
                <a:cs typeface="Cambria"/>
              </a:rPr>
              <a:t>ne de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ütopyadan </a:t>
            </a:r>
            <a:r>
              <a:rPr sz="1050" spc="-5" dirty="0">
                <a:latin typeface="Cambria"/>
                <a:cs typeface="Cambria"/>
              </a:rPr>
              <a:t>söz  </a:t>
            </a:r>
            <a:r>
              <a:rPr sz="1050" spc="5" dirty="0">
                <a:latin typeface="Cambria"/>
                <a:cs typeface="Cambria"/>
              </a:rPr>
              <a:t>edilebilir. </a:t>
            </a:r>
            <a:r>
              <a:rPr sz="1050" spc="10" dirty="0">
                <a:latin typeface="Cambria"/>
                <a:cs typeface="Cambria"/>
              </a:rPr>
              <a:t>Tam </a:t>
            </a:r>
            <a:r>
              <a:rPr sz="1050" dirty="0">
                <a:latin typeface="Cambria"/>
                <a:cs typeface="Cambria"/>
              </a:rPr>
              <a:t>tersine, </a:t>
            </a:r>
            <a:r>
              <a:rPr sz="1050" spc="5" dirty="0">
                <a:latin typeface="Cambria"/>
                <a:cs typeface="Cambria"/>
              </a:rPr>
              <a:t>ülke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milletin </a:t>
            </a:r>
            <a:r>
              <a:rPr sz="1050" spc="10" dirty="0">
                <a:latin typeface="Cambria"/>
                <a:cs typeface="Cambria"/>
              </a:rPr>
              <a:t>geleceği </a:t>
            </a:r>
            <a:r>
              <a:rPr sz="1050" spc="15" dirty="0">
                <a:latin typeface="Cambria"/>
                <a:cs typeface="Cambria"/>
              </a:rPr>
              <a:t>için, </a:t>
            </a:r>
            <a:r>
              <a:rPr sz="1050" spc="5" dirty="0">
                <a:latin typeface="Cambria"/>
                <a:cs typeface="Cambria"/>
              </a:rPr>
              <a:t>halk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idare-  cilerin </a:t>
            </a:r>
            <a:r>
              <a:rPr sz="1050" spc="5" dirty="0">
                <a:latin typeface="Cambria"/>
                <a:cs typeface="Cambria"/>
              </a:rPr>
              <a:t>önüne </a:t>
            </a:r>
            <a:r>
              <a:rPr sz="1050" spc="-10" dirty="0">
                <a:latin typeface="Cambria"/>
                <a:cs typeface="Cambria"/>
              </a:rPr>
              <a:t>yüksek </a:t>
            </a:r>
            <a:r>
              <a:rPr sz="1050" dirty="0">
                <a:latin typeface="Cambria"/>
                <a:cs typeface="Cambria"/>
              </a:rPr>
              <a:t>hedeflerin konulması </a:t>
            </a:r>
            <a:r>
              <a:rPr sz="1050" spc="-5" dirty="0">
                <a:latin typeface="Cambria"/>
                <a:cs typeface="Cambria"/>
              </a:rPr>
              <a:t>söz</a:t>
            </a:r>
            <a:r>
              <a:rPr sz="1050" spc="12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konusudur.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00098" y="8078469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87398" y="8129777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45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787398" y="8501633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46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67229" y="8129777"/>
            <a:ext cx="3806190" cy="5200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85"/>
              </a:spcBef>
            </a:pPr>
            <a:r>
              <a:rPr sz="800" spc="10" dirty="0">
                <a:latin typeface="Cambria"/>
                <a:cs typeface="Cambria"/>
              </a:rPr>
              <a:t>İnalcık, </a:t>
            </a:r>
            <a:r>
              <a:rPr sz="800" spc="15" dirty="0">
                <a:latin typeface="Cambria"/>
                <a:cs typeface="Cambria"/>
              </a:rPr>
              <a:t>Halil,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-5" dirty="0">
                <a:latin typeface="Cambria"/>
                <a:cs typeface="Cambria"/>
              </a:rPr>
              <a:t>ve İran </a:t>
            </a:r>
            <a:r>
              <a:rPr sz="800" dirty="0">
                <a:latin typeface="Cambria"/>
                <a:cs typeface="Cambria"/>
              </a:rPr>
              <a:t>Siyaset Nazariye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Gelenekleri”, </a:t>
            </a:r>
            <a:r>
              <a:rPr sz="800" spc="10" dirty="0">
                <a:latin typeface="Cambria"/>
                <a:cs typeface="Cambria"/>
              </a:rPr>
              <a:t>264;  </a:t>
            </a: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spc="-5" dirty="0">
                <a:latin typeface="Cambria"/>
                <a:cs typeface="Cambria"/>
              </a:rPr>
              <a:t>Kutad-gu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29; </a:t>
            </a:r>
            <a:r>
              <a:rPr sz="800" spc="5" dirty="0">
                <a:latin typeface="Cambria"/>
                <a:cs typeface="Cambria"/>
              </a:rPr>
              <a:t>Kezer, 94-96; Hükümdarın </a:t>
            </a:r>
            <a:r>
              <a:rPr sz="800" spc="-5" dirty="0">
                <a:latin typeface="Cambria"/>
                <a:cs typeface="Cambria"/>
              </a:rPr>
              <a:t>vazifeleri </a:t>
            </a:r>
            <a:r>
              <a:rPr sz="800" spc="5" dirty="0">
                <a:latin typeface="Cambria"/>
                <a:cs typeface="Cambria"/>
              </a:rPr>
              <a:t>konusunda </a:t>
            </a:r>
            <a:r>
              <a:rPr sz="800" spc="-5" dirty="0">
                <a:latin typeface="Cambria"/>
                <a:cs typeface="Cambria"/>
              </a:rPr>
              <a:t>ayrıca  </a:t>
            </a:r>
            <a:r>
              <a:rPr sz="800" spc="20" dirty="0">
                <a:latin typeface="Cambria"/>
                <a:cs typeface="Cambria"/>
              </a:rPr>
              <a:t>bkz.,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Donuk,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i="1" spc="5" dirty="0">
                <a:latin typeface="Cambria"/>
                <a:cs typeface="Cambria"/>
              </a:rPr>
              <a:t>Türk</a:t>
            </a:r>
            <a:r>
              <a:rPr sz="800" i="1" spc="30" dirty="0">
                <a:latin typeface="Cambria"/>
                <a:cs typeface="Cambria"/>
              </a:rPr>
              <a:t> </a:t>
            </a:r>
            <a:r>
              <a:rPr sz="800" i="1" spc="10" dirty="0">
                <a:latin typeface="Cambria"/>
                <a:cs typeface="Cambria"/>
              </a:rPr>
              <a:t>Hükümdarı</a:t>
            </a:r>
            <a:r>
              <a:rPr sz="800" spc="10" dirty="0">
                <a:latin typeface="Cambria"/>
                <a:cs typeface="Cambria"/>
              </a:rPr>
              <a:t>,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27-38;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spc="20" dirty="0">
                <a:latin typeface="Cambria"/>
                <a:cs typeface="Cambria"/>
              </a:rPr>
              <a:t>Genç,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99-114;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Arslan,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79-80</a:t>
            </a:r>
            <a:endParaRPr sz="8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spc="-5" dirty="0">
                <a:latin typeface="Cambria"/>
                <a:cs typeface="Cambria"/>
              </a:rPr>
              <a:t>Kutad-gu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</a:t>
            </a:r>
            <a:r>
              <a:rPr sz="800" spc="-1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29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95146" y="4878450"/>
            <a:ext cx="38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libri"/>
                <a:cs typeface="Calibri"/>
              </a:rPr>
              <a:t>30</a:t>
            </a:r>
            <a:r>
              <a:rPr sz="1100" spc="-5" dirty="0">
                <a:latin typeface="Calibri"/>
                <a:cs typeface="Calibri"/>
              </a:rPr>
              <a:t>|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0" dirty="0">
                <a:latin typeface="Cambria"/>
                <a:cs typeface="Cambria"/>
              </a:rPr>
              <a:t>db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" y="4882006"/>
            <a:ext cx="1604010" cy="0"/>
          </a:xfrm>
          <a:custGeom>
            <a:avLst/>
            <a:gdLst/>
            <a:ahLst/>
            <a:cxnLst/>
            <a:rect l="l" t="t" r="r" b="b"/>
            <a:pathLst>
              <a:path w="1604010">
                <a:moveTo>
                  <a:pt x="0" y="0"/>
                </a:moveTo>
                <a:lnTo>
                  <a:pt x="160350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87398" y="1717293"/>
            <a:ext cx="3988435" cy="19805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91335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Times New Roman"/>
              <a:cs typeface="Times New Roman"/>
            </a:endParaRPr>
          </a:p>
          <a:p>
            <a:pPr marL="263525">
              <a:lnSpc>
                <a:spcPct val="100000"/>
              </a:lnSpc>
            </a:pPr>
            <a:r>
              <a:rPr sz="1050" b="1" spc="60" dirty="0">
                <a:latin typeface="Cambria"/>
                <a:cs typeface="Cambria"/>
              </a:rPr>
              <a:t>B-Cihan </a:t>
            </a:r>
            <a:r>
              <a:rPr sz="1050" b="1" spc="55" dirty="0">
                <a:latin typeface="Cambria"/>
                <a:cs typeface="Cambria"/>
              </a:rPr>
              <a:t>Hâkimiyetinin</a:t>
            </a:r>
            <a:r>
              <a:rPr sz="1050" b="1" spc="135" dirty="0">
                <a:latin typeface="Cambria"/>
                <a:cs typeface="Cambria"/>
              </a:rPr>
              <a:t> </a:t>
            </a:r>
            <a:r>
              <a:rPr sz="1050" b="1" spc="65" dirty="0">
                <a:latin typeface="Cambria"/>
                <a:cs typeface="Cambria"/>
              </a:rPr>
              <a:t>Gayesi</a:t>
            </a:r>
            <a:endParaRPr sz="1050">
              <a:latin typeface="Cambria"/>
              <a:cs typeface="Cambria"/>
            </a:endParaRPr>
          </a:p>
          <a:p>
            <a:pPr marL="12700" marR="5715" indent="251460" algn="just">
              <a:lnSpc>
                <a:spcPct val="99700"/>
              </a:lnSpc>
              <a:spcBef>
                <a:spcPts val="600"/>
              </a:spcBef>
            </a:pP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spc="-5" dirty="0">
                <a:latin typeface="Cambria"/>
                <a:cs typeface="Cambria"/>
              </a:rPr>
              <a:t>hâkimiyeti </a:t>
            </a:r>
            <a:r>
              <a:rPr sz="1050" dirty="0">
                <a:latin typeface="Cambria"/>
                <a:cs typeface="Cambria"/>
              </a:rPr>
              <a:t>düşüncesinden </a:t>
            </a:r>
            <a:r>
              <a:rPr sz="1050" spc="10" dirty="0">
                <a:latin typeface="Cambria"/>
                <a:cs typeface="Cambria"/>
              </a:rPr>
              <a:t>güdülen </a:t>
            </a:r>
            <a:r>
              <a:rPr sz="1050" spc="20" dirty="0">
                <a:latin typeface="Cambria"/>
                <a:cs typeface="Cambria"/>
              </a:rPr>
              <a:t>gaye, </a:t>
            </a:r>
            <a:r>
              <a:rPr sz="1050" dirty="0">
                <a:latin typeface="Cambria"/>
                <a:cs typeface="Cambria"/>
              </a:rPr>
              <a:t>yeryüzünde  huzur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sükûnu </a:t>
            </a:r>
            <a:r>
              <a:rPr sz="1050" spc="5" dirty="0">
                <a:latin typeface="Cambria"/>
                <a:cs typeface="Cambria"/>
              </a:rPr>
              <a:t>sağlamaktır. </a:t>
            </a:r>
            <a:r>
              <a:rPr sz="1050" dirty="0">
                <a:latin typeface="Cambria"/>
                <a:cs typeface="Cambria"/>
              </a:rPr>
              <a:t>“Türk </a:t>
            </a:r>
            <a:r>
              <a:rPr sz="1050" spc="5" dirty="0">
                <a:latin typeface="Cambria"/>
                <a:cs typeface="Cambria"/>
              </a:rPr>
              <a:t>Devleti” anlamındaki </a:t>
            </a:r>
            <a:r>
              <a:rPr sz="1050" spc="20" dirty="0">
                <a:latin typeface="Cambria"/>
                <a:cs typeface="Cambria"/>
              </a:rPr>
              <a:t>“il” </a:t>
            </a:r>
            <a:r>
              <a:rPr sz="1050" dirty="0">
                <a:latin typeface="Cambria"/>
                <a:cs typeface="Cambria"/>
              </a:rPr>
              <a:t>de-  yiminin </a:t>
            </a:r>
            <a:r>
              <a:rPr sz="1050" spc="5" dirty="0">
                <a:latin typeface="Cambria"/>
                <a:cs typeface="Cambria"/>
              </a:rPr>
              <a:t>aynı </a:t>
            </a:r>
            <a:r>
              <a:rPr sz="1050" spc="10" dirty="0">
                <a:latin typeface="Cambria"/>
                <a:cs typeface="Cambria"/>
              </a:rPr>
              <a:t>zamanda </a:t>
            </a:r>
            <a:r>
              <a:rPr sz="1050" spc="-15" dirty="0">
                <a:latin typeface="Cambria"/>
                <a:cs typeface="Cambria"/>
              </a:rPr>
              <a:t>barış </a:t>
            </a:r>
            <a:r>
              <a:rPr sz="1050" dirty="0">
                <a:latin typeface="Cambria"/>
                <a:cs typeface="Cambria"/>
              </a:rPr>
              <a:t>manasını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spc="-10" dirty="0">
                <a:latin typeface="Cambria"/>
                <a:cs typeface="Cambria"/>
              </a:rPr>
              <a:t>etmesi </a:t>
            </a:r>
            <a:r>
              <a:rPr sz="1050" spc="10" dirty="0">
                <a:latin typeface="Cambria"/>
                <a:cs typeface="Cambria"/>
              </a:rPr>
              <a:t>de bunu </a:t>
            </a:r>
            <a:r>
              <a:rPr sz="1050" dirty="0">
                <a:latin typeface="Cambria"/>
                <a:cs typeface="Cambria"/>
              </a:rPr>
              <a:t>göste-  rir.</a:t>
            </a:r>
            <a:r>
              <a:rPr sz="900" baseline="37037" dirty="0">
                <a:latin typeface="Cambria"/>
                <a:cs typeface="Cambria"/>
              </a:rPr>
              <a:t>47</a:t>
            </a:r>
            <a:endParaRPr sz="900" baseline="37037">
              <a:latin typeface="Cambria"/>
              <a:cs typeface="Cambria"/>
            </a:endParaRPr>
          </a:p>
          <a:p>
            <a:pPr marL="12700" marR="5080" indent="251460" algn="just">
              <a:lnSpc>
                <a:spcPct val="100000"/>
              </a:lnSpc>
              <a:spcBef>
                <a:spcPts val="605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5" dirty="0">
                <a:latin typeface="Cambria"/>
                <a:cs typeface="Cambria"/>
              </a:rPr>
              <a:t>dünya </a:t>
            </a:r>
            <a:r>
              <a:rPr sz="1050" dirty="0">
                <a:latin typeface="Cambria"/>
                <a:cs typeface="Cambria"/>
              </a:rPr>
              <a:t>hâkimiyetinin </a:t>
            </a:r>
            <a:r>
              <a:rPr sz="1050" spc="5" dirty="0">
                <a:latin typeface="Cambria"/>
                <a:cs typeface="Cambria"/>
              </a:rPr>
              <a:t>gayesinin, dünyada </a:t>
            </a:r>
            <a:r>
              <a:rPr sz="1050" spc="-5" dirty="0">
                <a:latin typeface="Cambria"/>
                <a:cs typeface="Cambria"/>
              </a:rPr>
              <a:t>barı-  </a:t>
            </a:r>
            <a:r>
              <a:rPr sz="1050" spc="15" dirty="0">
                <a:latin typeface="Cambria"/>
                <a:cs typeface="Cambria"/>
              </a:rPr>
              <a:t>şı, </a:t>
            </a:r>
            <a:r>
              <a:rPr sz="1050" spc="-5" dirty="0">
                <a:latin typeface="Cambria"/>
                <a:cs typeface="Cambria"/>
              </a:rPr>
              <a:t>dirlik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düzeni sağlamak </a:t>
            </a:r>
            <a:r>
              <a:rPr sz="1050" spc="10" dirty="0">
                <a:latin typeface="Cambria"/>
                <a:cs typeface="Cambria"/>
              </a:rPr>
              <a:t>olduğuna </a:t>
            </a:r>
            <a:r>
              <a:rPr sz="1050" spc="-5" dirty="0">
                <a:latin typeface="Cambria"/>
                <a:cs typeface="Cambria"/>
              </a:rPr>
              <a:t>dair </a:t>
            </a:r>
            <a:r>
              <a:rPr sz="1050" spc="-10" dirty="0">
                <a:latin typeface="Cambria"/>
                <a:cs typeface="Cambria"/>
              </a:rPr>
              <a:t>birçok </a:t>
            </a:r>
            <a:r>
              <a:rPr sz="1050" spc="-5" dirty="0">
                <a:latin typeface="Cambria"/>
                <a:cs typeface="Cambria"/>
              </a:rPr>
              <a:t>beyit</a:t>
            </a:r>
            <a:r>
              <a:rPr sz="1050" spc="65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mevcuttur: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969"/>
              </a:spcBef>
            </a:pPr>
            <a:r>
              <a:rPr sz="800" spc="-5" dirty="0">
                <a:latin typeface="Cambria"/>
                <a:cs typeface="Cambria"/>
              </a:rPr>
              <a:t>93- </a:t>
            </a:r>
            <a:r>
              <a:rPr sz="800" spc="10" dirty="0">
                <a:latin typeface="Cambria"/>
                <a:cs typeface="Cambria"/>
              </a:rPr>
              <a:t>Hakan </a:t>
            </a:r>
            <a:r>
              <a:rPr sz="800" dirty="0">
                <a:latin typeface="Cambria"/>
                <a:cs typeface="Cambria"/>
              </a:rPr>
              <a:t>tahta </a:t>
            </a:r>
            <a:r>
              <a:rPr sz="800" spc="5" dirty="0">
                <a:latin typeface="Cambria"/>
                <a:cs typeface="Cambria"/>
              </a:rPr>
              <a:t>oturunca, dünya </a:t>
            </a:r>
            <a:r>
              <a:rPr sz="800" spc="-5" dirty="0">
                <a:latin typeface="Cambria"/>
                <a:cs typeface="Cambria"/>
              </a:rPr>
              <a:t>asayiş</a:t>
            </a:r>
            <a:r>
              <a:rPr sz="800" spc="100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buldu;</a:t>
            </a:r>
            <a:endParaRPr sz="800">
              <a:latin typeface="Cambria"/>
              <a:cs typeface="Cambria"/>
            </a:endParaRPr>
          </a:p>
          <a:p>
            <a:pPr marL="913130">
              <a:lnSpc>
                <a:spcPct val="100000"/>
              </a:lnSpc>
            </a:pPr>
            <a:r>
              <a:rPr sz="800" spc="5" dirty="0">
                <a:latin typeface="Cambria"/>
                <a:cs typeface="Cambria"/>
              </a:rPr>
              <a:t>bundan </a:t>
            </a:r>
            <a:r>
              <a:rPr sz="800" dirty="0">
                <a:latin typeface="Cambria"/>
                <a:cs typeface="Cambria"/>
              </a:rPr>
              <a:t>dolayı </a:t>
            </a:r>
            <a:r>
              <a:rPr sz="800" spc="5" dirty="0">
                <a:latin typeface="Cambria"/>
                <a:cs typeface="Cambria"/>
              </a:rPr>
              <a:t>dünya ona </a:t>
            </a:r>
            <a:r>
              <a:rPr sz="800" dirty="0">
                <a:latin typeface="Cambria"/>
                <a:cs typeface="Cambria"/>
              </a:rPr>
              <a:t>şahane </a:t>
            </a:r>
            <a:r>
              <a:rPr sz="800" spc="-5" dirty="0">
                <a:latin typeface="Cambria"/>
                <a:cs typeface="Cambria"/>
              </a:rPr>
              <a:t>hediyeler</a:t>
            </a:r>
            <a:r>
              <a:rPr sz="800" spc="9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gönderdi.</a:t>
            </a:r>
            <a:endParaRPr sz="800">
              <a:latin typeface="Cambria"/>
              <a:cs typeface="Cambri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019807" y="3687931"/>
          <a:ext cx="3110230" cy="974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Dünya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asayişe kavuştu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düzen</a:t>
                      </a:r>
                      <a:r>
                        <a:rPr sz="800" spc="-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kuruldu;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o adını kanunla</a:t>
                      </a:r>
                      <a:r>
                        <a:rPr sz="800" spc="1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yüceltti.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1040-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Halk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kurtuldu, zahmet denen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şey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ortadan</a:t>
                      </a:r>
                      <a:r>
                        <a:rPr sz="8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kalktı;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kuzu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ile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kurt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birlikte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yaşamaya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başladı.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1886-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Dünya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halkı huzur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mutluluk içinde rahata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kavuştu;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bütün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halk hükümdara dua</a:t>
                      </a:r>
                      <a:r>
                        <a:rPr sz="800" spc="1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etti.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3096-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5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süre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böyle yaşadı ve böyle</a:t>
                      </a:r>
                      <a:r>
                        <a:rPr sz="800" spc="1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davrandı;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kurt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ile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kuzu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denk</a:t>
                      </a:r>
                      <a:r>
                        <a:rPr sz="8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oldu.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787398" y="4719954"/>
            <a:ext cx="3987165" cy="1617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indent="251460" algn="just">
              <a:lnSpc>
                <a:spcPct val="998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Netice </a:t>
            </a:r>
            <a:r>
              <a:rPr sz="1050" spc="-5" dirty="0">
                <a:latin typeface="Cambria"/>
                <a:cs typeface="Cambria"/>
              </a:rPr>
              <a:t>itibariyle diyebiliriz </a:t>
            </a:r>
            <a:r>
              <a:rPr sz="1050" spc="20" dirty="0">
                <a:latin typeface="Cambria"/>
                <a:cs typeface="Cambria"/>
              </a:rPr>
              <a:t>ki,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dirty="0">
                <a:latin typeface="Cambria"/>
                <a:cs typeface="Cambria"/>
              </a:rPr>
              <a:t>ifadesini </a:t>
            </a:r>
            <a:r>
              <a:rPr sz="1050" spc="5" dirty="0">
                <a:latin typeface="Cambria"/>
                <a:cs typeface="Cambria"/>
              </a:rPr>
              <a:t>bulan 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dirty="0">
                <a:latin typeface="Cambria"/>
                <a:cs typeface="Cambria"/>
              </a:rPr>
              <a:t>Hâkimiyeti mefkûresinin temel </a:t>
            </a:r>
            <a:r>
              <a:rPr sz="1050" spc="10" dirty="0">
                <a:latin typeface="Cambria"/>
                <a:cs typeface="Cambria"/>
              </a:rPr>
              <a:t>gayesi, </a:t>
            </a:r>
            <a:r>
              <a:rPr sz="1050" spc="-10" dirty="0">
                <a:latin typeface="Cambria"/>
                <a:cs typeface="Cambria"/>
              </a:rPr>
              <a:t>hiçbir </a:t>
            </a:r>
            <a:r>
              <a:rPr sz="1050" spc="10" dirty="0">
                <a:latin typeface="Cambria"/>
                <a:cs typeface="Cambria"/>
              </a:rPr>
              <a:t>zaman  </a:t>
            </a:r>
            <a:r>
              <a:rPr sz="1050" spc="-5" dirty="0">
                <a:latin typeface="Cambria"/>
                <a:cs typeface="Cambria"/>
              </a:rPr>
              <a:t>emperyalist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düşünceyle, </a:t>
            </a:r>
            <a:r>
              <a:rPr sz="1050" spc="15" dirty="0">
                <a:latin typeface="Cambria"/>
                <a:cs typeface="Cambria"/>
              </a:rPr>
              <a:t>daha </a:t>
            </a:r>
            <a:r>
              <a:rPr sz="1050" dirty="0">
                <a:latin typeface="Cambria"/>
                <a:cs typeface="Cambria"/>
              </a:rPr>
              <a:t>çok </a:t>
            </a:r>
            <a:r>
              <a:rPr sz="1050" spc="5" dirty="0">
                <a:latin typeface="Cambria"/>
                <a:cs typeface="Cambria"/>
              </a:rPr>
              <a:t>toprak, </a:t>
            </a:r>
            <a:r>
              <a:rPr sz="1050" spc="10" dirty="0">
                <a:latin typeface="Cambria"/>
                <a:cs typeface="Cambria"/>
              </a:rPr>
              <a:t>daha </a:t>
            </a:r>
            <a:r>
              <a:rPr sz="1050" dirty="0">
                <a:latin typeface="Cambria"/>
                <a:cs typeface="Cambria"/>
              </a:rPr>
              <a:t>çok </a:t>
            </a:r>
            <a:r>
              <a:rPr sz="1050" spc="10" dirty="0">
                <a:latin typeface="Cambria"/>
                <a:cs typeface="Cambria"/>
              </a:rPr>
              <a:t>ganimet </a:t>
            </a:r>
            <a:r>
              <a:rPr sz="1050" spc="5" dirty="0">
                <a:latin typeface="Cambria"/>
                <a:cs typeface="Cambria"/>
              </a:rPr>
              <a:t>elde  </a:t>
            </a:r>
            <a:r>
              <a:rPr sz="1050" dirty="0">
                <a:latin typeface="Cambria"/>
                <a:cs typeface="Cambria"/>
              </a:rPr>
              <a:t>etmek olmamıştır. Yukarıdaki beyitlerde, İslâm dini ile yeniden  </a:t>
            </a:r>
            <a:r>
              <a:rPr sz="1050" spc="5" dirty="0">
                <a:latin typeface="Cambria"/>
                <a:cs typeface="Cambria"/>
              </a:rPr>
              <a:t>yoğrulan </a:t>
            </a:r>
            <a:r>
              <a:rPr sz="1050" dirty="0">
                <a:latin typeface="Cambria"/>
                <a:cs typeface="Cambria"/>
              </a:rPr>
              <a:t>hâkimiyet anlayışındaki ulvî </a:t>
            </a:r>
            <a:r>
              <a:rPr sz="1050" spc="-5" dirty="0">
                <a:latin typeface="Cambria"/>
                <a:cs typeface="Cambria"/>
              </a:rPr>
              <a:t>gayeleri </a:t>
            </a:r>
            <a:r>
              <a:rPr sz="1050" spc="10" dirty="0">
                <a:latin typeface="Cambria"/>
                <a:cs typeface="Cambria"/>
              </a:rPr>
              <a:t>görmek, </a:t>
            </a:r>
            <a:r>
              <a:rPr sz="1050" spc="-5" dirty="0">
                <a:latin typeface="Cambria"/>
                <a:cs typeface="Cambria"/>
              </a:rPr>
              <a:t>zor </a:t>
            </a:r>
            <a:r>
              <a:rPr sz="1050" dirty="0">
                <a:latin typeface="Cambria"/>
                <a:cs typeface="Cambria"/>
              </a:rPr>
              <a:t>olmasa  </a:t>
            </a:r>
            <a:r>
              <a:rPr sz="1050" spc="-5" dirty="0">
                <a:latin typeface="Cambria"/>
                <a:cs typeface="Cambria"/>
              </a:rPr>
              <a:t>gerek </a:t>
            </a:r>
            <a:r>
              <a:rPr sz="1050" dirty="0">
                <a:latin typeface="Cambria"/>
                <a:cs typeface="Cambria"/>
              </a:rPr>
              <a:t>diye</a:t>
            </a:r>
            <a:r>
              <a:rPr sz="1050" spc="11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düşünüyoruz.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b="1" spc="55" dirty="0">
                <a:latin typeface="Cambria"/>
                <a:cs typeface="Cambria"/>
              </a:rPr>
              <a:t>C-Hâkimiyette Devamlılık</a:t>
            </a:r>
            <a:r>
              <a:rPr sz="1050" b="1" spc="150" dirty="0">
                <a:latin typeface="Cambria"/>
                <a:cs typeface="Cambria"/>
              </a:rPr>
              <a:t> </a:t>
            </a:r>
            <a:r>
              <a:rPr sz="1050" b="1" spc="45" dirty="0">
                <a:latin typeface="Cambria"/>
                <a:cs typeface="Cambria"/>
              </a:rPr>
              <a:t>İlkesi</a:t>
            </a:r>
            <a:endParaRPr sz="1050">
              <a:latin typeface="Cambria"/>
              <a:cs typeface="Cambria"/>
            </a:endParaRPr>
          </a:p>
          <a:p>
            <a:pPr marL="12700" marR="5080" indent="251460" algn="just">
              <a:lnSpc>
                <a:spcPct val="100000"/>
              </a:lnSpc>
              <a:spcBef>
                <a:spcPts val="600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5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hâkimiyetinin </a:t>
            </a:r>
            <a:r>
              <a:rPr sz="1050" spc="-5" dirty="0">
                <a:latin typeface="Cambria"/>
                <a:cs typeface="Cambria"/>
              </a:rPr>
              <a:t>ilelebet </a:t>
            </a:r>
            <a:r>
              <a:rPr sz="1050" dirty="0">
                <a:latin typeface="Cambria"/>
                <a:cs typeface="Cambria"/>
              </a:rPr>
              <a:t>olması arzusu </a:t>
            </a:r>
            <a:r>
              <a:rPr sz="1050" spc="5" dirty="0">
                <a:latin typeface="Cambria"/>
                <a:cs typeface="Cambria"/>
              </a:rPr>
              <a:t>yat-  tığı</a:t>
            </a:r>
            <a:r>
              <a:rPr sz="1050" spc="5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görülmektedir:</a:t>
            </a:r>
            <a:endParaRPr sz="1050">
              <a:latin typeface="Cambria"/>
              <a:cs typeface="Cambri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019807" y="6451198"/>
          <a:ext cx="2522220" cy="730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115-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Bu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hakanın adı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kitaba</a:t>
                      </a:r>
                      <a:r>
                        <a:rPr sz="800" spc="1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yazıldı;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ey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devletli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hükümdar,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bu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ad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ebedi</a:t>
                      </a:r>
                      <a:r>
                        <a:rPr sz="800" spc="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kaldı.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119-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Felek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hep dönmeye devam</a:t>
                      </a:r>
                      <a:r>
                        <a:rPr sz="800" spc="1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etsin;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düşmanın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başı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hep eğik</a:t>
                      </a:r>
                      <a:r>
                        <a:rPr sz="800" spc="1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kalsın.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348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120-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ts val="855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Yağız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yer, kızıl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bakır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oluncaya</a:t>
                      </a:r>
                      <a:r>
                        <a:rPr sz="8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kadar;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ts val="855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ya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ateşten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yeşil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çiçek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çıkıncaya</a:t>
                      </a:r>
                      <a:r>
                        <a:rPr sz="8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kadar.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787398" y="7239761"/>
            <a:ext cx="3988435" cy="986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Ancak </a:t>
            </a:r>
            <a:r>
              <a:rPr sz="1050" dirty="0">
                <a:latin typeface="Cambria"/>
                <a:cs typeface="Cambria"/>
              </a:rPr>
              <a:t>bu ebedîliğin sağlanması </a:t>
            </a:r>
            <a:r>
              <a:rPr sz="1050" spc="5" dirty="0">
                <a:latin typeface="Cambria"/>
                <a:cs typeface="Cambria"/>
              </a:rPr>
              <a:t>için </a:t>
            </a:r>
            <a:r>
              <a:rPr sz="1050" dirty="0">
                <a:latin typeface="Cambria"/>
                <a:cs typeface="Cambria"/>
              </a:rPr>
              <a:t>bazı </a:t>
            </a:r>
            <a:r>
              <a:rPr sz="1050" spc="-15" dirty="0">
                <a:latin typeface="Cambria"/>
                <a:cs typeface="Cambria"/>
              </a:rPr>
              <a:t>şartlar </a:t>
            </a:r>
            <a:r>
              <a:rPr sz="1050" dirty="0">
                <a:latin typeface="Cambria"/>
                <a:cs typeface="Cambria"/>
              </a:rPr>
              <a:t>gereklidir. </a:t>
            </a:r>
            <a:r>
              <a:rPr sz="1050" spc="15" dirty="0">
                <a:latin typeface="Cambria"/>
                <a:cs typeface="Cambria"/>
              </a:rPr>
              <a:t>Yu-  </a:t>
            </a:r>
            <a:r>
              <a:rPr sz="1050" dirty="0">
                <a:latin typeface="Cambria"/>
                <a:cs typeface="Cambria"/>
              </a:rPr>
              <a:t>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10" dirty="0">
                <a:latin typeface="Cambria"/>
                <a:cs typeface="Cambria"/>
              </a:rPr>
              <a:t>Hâcib </a:t>
            </a:r>
            <a:r>
              <a:rPr sz="1050" spc="15" dirty="0">
                <a:latin typeface="Cambria"/>
                <a:cs typeface="Cambria"/>
              </a:rPr>
              <a:t>gibi, </a:t>
            </a:r>
            <a:r>
              <a:rPr sz="1050" spc="5" dirty="0">
                <a:latin typeface="Cambria"/>
                <a:cs typeface="Cambria"/>
              </a:rPr>
              <a:t>Machiavelli </a:t>
            </a:r>
            <a:r>
              <a:rPr sz="1050" spc="10" dirty="0">
                <a:latin typeface="Cambria"/>
                <a:cs typeface="Cambria"/>
              </a:rPr>
              <a:t>de </a:t>
            </a:r>
            <a:r>
              <a:rPr sz="1050" dirty="0">
                <a:latin typeface="Cambria"/>
                <a:cs typeface="Cambria"/>
              </a:rPr>
              <a:t>fetih </a:t>
            </a:r>
            <a:r>
              <a:rPr sz="1050" spc="5" dirty="0">
                <a:latin typeface="Cambria"/>
                <a:cs typeface="Cambria"/>
              </a:rPr>
              <a:t>yolu </a:t>
            </a:r>
            <a:r>
              <a:rPr sz="1050" dirty="0">
                <a:latin typeface="Cambria"/>
                <a:cs typeface="Cambria"/>
              </a:rPr>
              <a:t>ile </a:t>
            </a:r>
            <a:r>
              <a:rPr sz="1050" spc="5" dirty="0">
                <a:latin typeface="Cambria"/>
                <a:cs typeface="Cambria"/>
              </a:rPr>
              <a:t>ele </a:t>
            </a:r>
            <a:r>
              <a:rPr sz="1050" dirty="0">
                <a:latin typeface="Cambria"/>
                <a:cs typeface="Cambria"/>
              </a:rPr>
              <a:t>geçirilen </a:t>
            </a:r>
            <a:r>
              <a:rPr sz="1050" spc="-5" dirty="0">
                <a:latin typeface="Cambria"/>
                <a:cs typeface="Cambria"/>
              </a:rPr>
              <a:t>ülkeleri  </a:t>
            </a:r>
            <a:r>
              <a:rPr sz="1050" spc="5" dirty="0">
                <a:latin typeface="Cambria"/>
                <a:cs typeface="Cambria"/>
              </a:rPr>
              <a:t>elde tutmanın </a:t>
            </a:r>
            <a:r>
              <a:rPr sz="1050" spc="-5" dirty="0">
                <a:latin typeface="Cambria"/>
                <a:cs typeface="Cambria"/>
              </a:rPr>
              <a:t>yollarını </a:t>
            </a:r>
            <a:r>
              <a:rPr sz="1050" dirty="0">
                <a:latin typeface="Cambria"/>
                <a:cs typeface="Cambria"/>
              </a:rPr>
              <a:t>zikreder. </a:t>
            </a:r>
            <a:r>
              <a:rPr sz="1050" spc="20" dirty="0">
                <a:latin typeface="Cambria"/>
                <a:cs typeface="Cambria"/>
              </a:rPr>
              <a:t>Ne </a:t>
            </a:r>
            <a:r>
              <a:rPr sz="1050" spc="-15" dirty="0">
                <a:latin typeface="Cambria"/>
                <a:cs typeface="Cambria"/>
              </a:rPr>
              <a:t>var </a:t>
            </a:r>
            <a:r>
              <a:rPr sz="1050" spc="25" dirty="0">
                <a:latin typeface="Cambria"/>
                <a:cs typeface="Cambria"/>
              </a:rPr>
              <a:t>ki, </a:t>
            </a:r>
            <a:r>
              <a:rPr sz="1050" dirty="0">
                <a:latin typeface="Cambria"/>
                <a:cs typeface="Cambria"/>
              </a:rPr>
              <a:t>aradaki </a:t>
            </a:r>
            <a:r>
              <a:rPr sz="1050" spc="-5" dirty="0">
                <a:latin typeface="Cambria"/>
                <a:cs typeface="Cambria"/>
              </a:rPr>
              <a:t>fark </a:t>
            </a:r>
            <a:r>
              <a:rPr sz="1050" spc="10" dirty="0">
                <a:latin typeface="Cambria"/>
                <a:cs typeface="Cambria"/>
              </a:rPr>
              <a:t>oldukça  </a:t>
            </a:r>
            <a:r>
              <a:rPr sz="1050" spc="5" dirty="0">
                <a:latin typeface="Cambria"/>
                <a:cs typeface="Cambria"/>
              </a:rPr>
              <a:t>büyüktür. Her </a:t>
            </a:r>
            <a:r>
              <a:rPr sz="1050" spc="-5" dirty="0">
                <a:latin typeface="Cambria"/>
                <a:cs typeface="Cambria"/>
              </a:rPr>
              <a:t>şeyden </a:t>
            </a:r>
            <a:r>
              <a:rPr sz="1050" dirty="0">
                <a:latin typeface="Cambria"/>
                <a:cs typeface="Cambria"/>
              </a:rPr>
              <a:t>önce </a:t>
            </a:r>
            <a:r>
              <a:rPr sz="1050" spc="-5" dirty="0">
                <a:latin typeface="Cambria"/>
                <a:cs typeface="Cambria"/>
              </a:rPr>
              <a:t>Machiavelli‟nin </a:t>
            </a:r>
            <a:r>
              <a:rPr sz="1050" spc="-10" dirty="0">
                <a:latin typeface="Cambria"/>
                <a:cs typeface="Cambria"/>
              </a:rPr>
              <a:t>dış </a:t>
            </a:r>
            <a:r>
              <a:rPr sz="1050" spc="-5" dirty="0">
                <a:latin typeface="Cambria"/>
                <a:cs typeface="Cambria"/>
              </a:rPr>
              <a:t>politikası üzerindeki  </a:t>
            </a:r>
            <a:r>
              <a:rPr sz="1050" dirty="0">
                <a:latin typeface="Cambria"/>
                <a:cs typeface="Cambria"/>
              </a:rPr>
              <a:t>düşünceleri </a:t>
            </a:r>
            <a:r>
              <a:rPr sz="1050" spc="-5" dirty="0">
                <a:latin typeface="Cambria"/>
                <a:cs typeface="Cambria"/>
              </a:rPr>
              <a:t>tek </a:t>
            </a:r>
            <a:r>
              <a:rPr sz="1050" spc="5" dirty="0">
                <a:latin typeface="Cambria"/>
                <a:cs typeface="Cambria"/>
              </a:rPr>
              <a:t>kelime </a:t>
            </a:r>
            <a:r>
              <a:rPr sz="1050" dirty="0">
                <a:latin typeface="Cambria"/>
                <a:cs typeface="Cambria"/>
              </a:rPr>
              <a:t>ile </a:t>
            </a:r>
            <a:r>
              <a:rPr sz="1050" spc="5" dirty="0">
                <a:latin typeface="Cambria"/>
                <a:cs typeface="Cambria"/>
              </a:rPr>
              <a:t>sömürgecidir. </a:t>
            </a:r>
            <a:r>
              <a:rPr sz="1050" spc="30" dirty="0">
                <a:latin typeface="Cambria"/>
                <a:cs typeface="Cambria"/>
              </a:rPr>
              <a:t>Ona </a:t>
            </a:r>
            <a:r>
              <a:rPr sz="1050" spc="15" dirty="0">
                <a:latin typeface="Cambria"/>
                <a:cs typeface="Cambria"/>
              </a:rPr>
              <a:t>göre, </a:t>
            </a:r>
            <a:r>
              <a:rPr sz="1050" dirty="0">
                <a:latin typeface="Cambria"/>
                <a:cs typeface="Cambria"/>
              </a:rPr>
              <a:t>Fetih yoluyla ele  geçirilen </a:t>
            </a:r>
            <a:r>
              <a:rPr sz="1050" spc="-5" dirty="0">
                <a:latin typeface="Cambria"/>
                <a:cs typeface="Cambria"/>
              </a:rPr>
              <a:t>ülkeleri </a:t>
            </a:r>
            <a:r>
              <a:rPr sz="1050" spc="5" dirty="0">
                <a:latin typeface="Cambria"/>
                <a:cs typeface="Cambria"/>
              </a:rPr>
              <a:t>elde tutmanın </a:t>
            </a:r>
            <a:r>
              <a:rPr sz="1050" spc="10" dirty="0">
                <a:latin typeface="Cambria"/>
                <a:cs typeface="Cambria"/>
              </a:rPr>
              <a:t>üç </a:t>
            </a:r>
            <a:r>
              <a:rPr sz="1050" spc="5" dirty="0">
                <a:latin typeface="Cambria"/>
                <a:cs typeface="Cambria"/>
              </a:rPr>
              <a:t>yolu </a:t>
            </a:r>
            <a:r>
              <a:rPr sz="1050" dirty="0">
                <a:latin typeface="Cambria"/>
                <a:cs typeface="Cambria"/>
              </a:rPr>
              <a:t>vardır. İlk </a:t>
            </a:r>
            <a:r>
              <a:rPr sz="1050" spc="10" dirty="0">
                <a:latin typeface="Cambria"/>
                <a:cs typeface="Cambria"/>
              </a:rPr>
              <a:t>yöntem, </a:t>
            </a:r>
            <a:r>
              <a:rPr sz="1050" spc="5" dirty="0">
                <a:latin typeface="Cambria"/>
                <a:cs typeface="Cambria"/>
              </a:rPr>
              <a:t>ele</a:t>
            </a:r>
            <a:r>
              <a:rPr sz="1050" spc="12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geçi-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00098" y="8447277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87398" y="8501633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47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967229" y="8501633"/>
            <a:ext cx="15379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</a:t>
            </a:r>
            <a:r>
              <a:rPr sz="800" spc="15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254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51905" y="4897246"/>
            <a:ext cx="1620520" cy="0"/>
          </a:xfrm>
          <a:custGeom>
            <a:avLst/>
            <a:gdLst/>
            <a:ahLst/>
            <a:cxnLst/>
            <a:rect l="l" t="t" r="r" b="b"/>
            <a:pathLst>
              <a:path w="1620520">
                <a:moveTo>
                  <a:pt x="0" y="0"/>
                </a:moveTo>
                <a:lnTo>
                  <a:pt x="162026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87398" y="2032761"/>
            <a:ext cx="4462780" cy="3054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78155" algn="just">
              <a:lnSpc>
                <a:spcPct val="99900"/>
              </a:lnSpc>
              <a:spcBef>
                <a:spcPts val="105"/>
              </a:spcBef>
            </a:pPr>
            <a:r>
              <a:rPr sz="1050" spc="-5" dirty="0">
                <a:latin typeface="Cambria"/>
                <a:cs typeface="Cambria"/>
              </a:rPr>
              <a:t>rilen ülkeyi </a:t>
            </a:r>
            <a:r>
              <a:rPr sz="1050" dirty="0">
                <a:latin typeface="Cambria"/>
                <a:cs typeface="Cambria"/>
              </a:rPr>
              <a:t>yakıp-yıkmak, </a:t>
            </a:r>
            <a:r>
              <a:rPr sz="1050" spc="5" dirty="0">
                <a:latin typeface="Cambria"/>
                <a:cs typeface="Cambria"/>
              </a:rPr>
              <a:t>halkı </a:t>
            </a:r>
            <a:r>
              <a:rPr sz="1050" spc="-10" dirty="0">
                <a:latin typeface="Cambria"/>
                <a:cs typeface="Cambria"/>
              </a:rPr>
              <a:t>yok </a:t>
            </a:r>
            <a:r>
              <a:rPr sz="1050" dirty="0">
                <a:latin typeface="Cambria"/>
                <a:cs typeface="Cambria"/>
              </a:rPr>
              <a:t>etmektir. </a:t>
            </a:r>
            <a:r>
              <a:rPr sz="1050" spc="-5" dirty="0">
                <a:latin typeface="Cambria"/>
                <a:cs typeface="Cambria"/>
              </a:rPr>
              <a:t>İkinci </a:t>
            </a:r>
            <a:r>
              <a:rPr sz="1050" dirty="0">
                <a:latin typeface="Cambria"/>
                <a:cs typeface="Cambria"/>
              </a:rPr>
              <a:t>yöntem </a:t>
            </a:r>
            <a:r>
              <a:rPr sz="1050" spc="10" dirty="0">
                <a:latin typeface="Cambria"/>
                <a:cs typeface="Cambria"/>
              </a:rPr>
              <a:t>ise,  </a:t>
            </a:r>
            <a:r>
              <a:rPr sz="1050" spc="5" dirty="0">
                <a:latin typeface="Cambria"/>
                <a:cs typeface="Cambria"/>
              </a:rPr>
              <a:t>fethedilen </a:t>
            </a:r>
            <a:r>
              <a:rPr sz="1050" dirty="0">
                <a:latin typeface="Cambria"/>
                <a:cs typeface="Cambria"/>
              </a:rPr>
              <a:t>ülkeye </a:t>
            </a:r>
            <a:r>
              <a:rPr sz="1050" spc="5" dirty="0">
                <a:latin typeface="Cambria"/>
                <a:cs typeface="Cambria"/>
              </a:rPr>
              <a:t>gidip </a:t>
            </a:r>
            <a:r>
              <a:rPr sz="1050" spc="-5" dirty="0">
                <a:latin typeface="Cambria"/>
                <a:cs typeface="Cambria"/>
              </a:rPr>
              <a:t>yerleşmektir. </a:t>
            </a:r>
            <a:r>
              <a:rPr sz="1050" spc="5" dirty="0">
                <a:latin typeface="Cambria"/>
                <a:cs typeface="Cambria"/>
              </a:rPr>
              <a:t>Machiavelli </a:t>
            </a:r>
            <a:r>
              <a:rPr sz="1050" spc="-5" dirty="0">
                <a:latin typeface="Cambria"/>
                <a:cs typeface="Cambria"/>
              </a:rPr>
              <a:t>son </a:t>
            </a:r>
            <a:r>
              <a:rPr sz="1050" dirty="0">
                <a:latin typeface="Cambria"/>
                <a:cs typeface="Cambria"/>
              </a:rPr>
              <a:t>yöntem </a:t>
            </a:r>
            <a:r>
              <a:rPr sz="1050" spc="-5" dirty="0">
                <a:latin typeface="Cambria"/>
                <a:cs typeface="Cambria"/>
              </a:rPr>
              <a:t>olarak  </a:t>
            </a:r>
            <a:r>
              <a:rPr sz="1050" spc="10" dirty="0">
                <a:latin typeface="Cambria"/>
                <a:cs typeface="Cambria"/>
              </a:rPr>
              <a:t>ise, </a:t>
            </a:r>
            <a:r>
              <a:rPr sz="1050" spc="5" dirty="0">
                <a:latin typeface="Cambria"/>
                <a:cs typeface="Cambria"/>
              </a:rPr>
              <a:t>işgal </a:t>
            </a:r>
            <a:r>
              <a:rPr sz="1050" dirty="0">
                <a:latin typeface="Cambria"/>
                <a:cs typeface="Cambria"/>
              </a:rPr>
              <a:t>edilen </a:t>
            </a:r>
            <a:r>
              <a:rPr sz="1050" spc="5" dirty="0">
                <a:latin typeface="Cambria"/>
                <a:cs typeface="Cambria"/>
              </a:rPr>
              <a:t>devleti, </a:t>
            </a:r>
            <a:r>
              <a:rPr sz="1050" dirty="0">
                <a:latin typeface="Cambria"/>
                <a:cs typeface="Cambria"/>
              </a:rPr>
              <a:t>kendi </a:t>
            </a:r>
            <a:r>
              <a:rPr sz="1050" spc="-5" dirty="0">
                <a:latin typeface="Cambria"/>
                <a:cs typeface="Cambria"/>
              </a:rPr>
              <a:t>yasaları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dirty="0">
                <a:latin typeface="Cambria"/>
                <a:cs typeface="Cambria"/>
              </a:rPr>
              <a:t>bırakmak, </a:t>
            </a:r>
            <a:r>
              <a:rPr sz="1050" spc="5" dirty="0">
                <a:latin typeface="Cambria"/>
                <a:cs typeface="Cambria"/>
              </a:rPr>
              <a:t>ancak </a:t>
            </a:r>
            <a:r>
              <a:rPr sz="1050" dirty="0">
                <a:latin typeface="Cambria"/>
                <a:cs typeface="Cambria"/>
              </a:rPr>
              <a:t>haraca  </a:t>
            </a:r>
            <a:r>
              <a:rPr sz="1050" spc="10" dirty="0">
                <a:latin typeface="Cambria"/>
                <a:cs typeface="Cambria"/>
              </a:rPr>
              <a:t>bağlayıp, </a:t>
            </a:r>
            <a:r>
              <a:rPr sz="1050" spc="5" dirty="0">
                <a:latin typeface="Cambria"/>
                <a:cs typeface="Cambria"/>
              </a:rPr>
              <a:t>uydu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yönetim </a:t>
            </a:r>
            <a:r>
              <a:rPr sz="1050" spc="-5" dirty="0">
                <a:latin typeface="Cambria"/>
                <a:cs typeface="Cambria"/>
              </a:rPr>
              <a:t>kadrosu oluşturmayı </a:t>
            </a:r>
            <a:r>
              <a:rPr sz="1050" dirty="0">
                <a:latin typeface="Cambria"/>
                <a:cs typeface="Cambria"/>
              </a:rPr>
              <a:t>önerir.</a:t>
            </a:r>
            <a:r>
              <a:rPr sz="900" baseline="37037" dirty="0">
                <a:latin typeface="Cambria"/>
                <a:cs typeface="Cambria"/>
              </a:rPr>
              <a:t>48 </a:t>
            </a:r>
            <a:r>
              <a:rPr sz="1050" spc="5" dirty="0">
                <a:latin typeface="Cambria"/>
                <a:cs typeface="Cambria"/>
              </a:rPr>
              <a:t>Yusuf Has  </a:t>
            </a:r>
            <a:r>
              <a:rPr sz="1050" spc="-15" dirty="0">
                <a:latin typeface="Cambria"/>
                <a:cs typeface="Cambria"/>
              </a:rPr>
              <a:t>Hâcib‟in </a:t>
            </a:r>
            <a:r>
              <a:rPr sz="1050" spc="10" dirty="0">
                <a:latin typeface="Cambria"/>
                <a:cs typeface="Cambria"/>
              </a:rPr>
              <a:t>ise, </a:t>
            </a:r>
            <a:r>
              <a:rPr sz="1050" dirty="0">
                <a:latin typeface="Cambria"/>
                <a:cs typeface="Cambria"/>
              </a:rPr>
              <a:t>hâdiseye yaklaşımı </a:t>
            </a:r>
            <a:r>
              <a:rPr sz="1050" spc="5" dirty="0">
                <a:latin typeface="Cambria"/>
                <a:cs typeface="Cambria"/>
              </a:rPr>
              <a:t>oldukça </a:t>
            </a:r>
            <a:r>
              <a:rPr sz="1050" spc="-5" dirty="0">
                <a:latin typeface="Cambria"/>
                <a:cs typeface="Cambria"/>
              </a:rPr>
              <a:t>farklıdır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devamlılığın  sağlanması </a:t>
            </a:r>
            <a:r>
              <a:rPr sz="1050" dirty="0">
                <a:latin typeface="Cambria"/>
                <a:cs typeface="Cambria"/>
              </a:rPr>
              <a:t>için </a:t>
            </a:r>
            <a:r>
              <a:rPr sz="1050" spc="10" dirty="0">
                <a:latin typeface="Cambria"/>
                <a:cs typeface="Cambria"/>
              </a:rPr>
              <a:t>üç </a:t>
            </a:r>
            <a:r>
              <a:rPr sz="1050" dirty="0">
                <a:latin typeface="Cambria"/>
                <a:cs typeface="Cambria"/>
              </a:rPr>
              <a:t>yöntem </a:t>
            </a:r>
            <a:r>
              <a:rPr sz="1050" spc="20" dirty="0">
                <a:latin typeface="Cambria"/>
                <a:cs typeface="Cambria"/>
              </a:rPr>
              <a:t>değil, </a:t>
            </a:r>
            <a:r>
              <a:rPr sz="1050" dirty="0">
                <a:latin typeface="Cambria"/>
                <a:cs typeface="Cambria"/>
              </a:rPr>
              <a:t>sağlanması gereken </a:t>
            </a:r>
            <a:r>
              <a:rPr sz="1050" spc="10" dirty="0">
                <a:latin typeface="Cambria"/>
                <a:cs typeface="Cambria"/>
              </a:rPr>
              <a:t>üç </a:t>
            </a:r>
            <a:r>
              <a:rPr sz="1050" spc="-15" dirty="0">
                <a:latin typeface="Cambria"/>
                <a:cs typeface="Cambria"/>
              </a:rPr>
              <a:t>şart </a:t>
            </a:r>
            <a:r>
              <a:rPr sz="1050" spc="-10" dirty="0">
                <a:latin typeface="Cambria"/>
                <a:cs typeface="Cambria"/>
              </a:rPr>
              <a:t>ileri  </a:t>
            </a:r>
            <a:r>
              <a:rPr sz="1050" dirty="0">
                <a:latin typeface="Cambria"/>
                <a:cs typeface="Cambria"/>
              </a:rPr>
              <a:t>sürmektedir. </a:t>
            </a:r>
            <a:r>
              <a:rPr sz="1050" spc="30" dirty="0">
                <a:latin typeface="Cambria"/>
                <a:cs typeface="Cambria"/>
              </a:rPr>
              <a:t>Ona </a:t>
            </a:r>
            <a:r>
              <a:rPr sz="1050" spc="10" dirty="0">
                <a:latin typeface="Cambria"/>
                <a:cs typeface="Cambria"/>
              </a:rPr>
              <a:t>göre, </a:t>
            </a:r>
            <a:r>
              <a:rPr sz="1050" dirty="0">
                <a:latin typeface="Cambria"/>
                <a:cs typeface="Cambria"/>
              </a:rPr>
              <a:t>hâkimiyetin </a:t>
            </a:r>
            <a:r>
              <a:rPr sz="1050" spc="-10" dirty="0">
                <a:latin typeface="Cambria"/>
                <a:cs typeface="Cambria"/>
              </a:rPr>
              <a:t>sürdürülebilmesi </a:t>
            </a:r>
            <a:r>
              <a:rPr sz="1050" dirty="0">
                <a:latin typeface="Cambria"/>
                <a:cs typeface="Cambria"/>
              </a:rPr>
              <a:t>için </a:t>
            </a:r>
            <a:r>
              <a:rPr sz="1050" spc="-5" dirty="0">
                <a:latin typeface="Cambria"/>
                <a:cs typeface="Cambria"/>
              </a:rPr>
              <a:t>şu şartla-  rın yerine getirilmesi</a:t>
            </a:r>
            <a:r>
              <a:rPr sz="1050" spc="165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zorunluluktur: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b="1" spc="60" dirty="0">
                <a:latin typeface="Cambria"/>
                <a:cs typeface="Cambria"/>
              </a:rPr>
              <a:t>1-Yasa </a:t>
            </a:r>
            <a:r>
              <a:rPr sz="1050" b="1" dirty="0">
                <a:latin typeface="Cambria"/>
                <a:cs typeface="Cambria"/>
              </a:rPr>
              <a:t>–</a:t>
            </a:r>
            <a:r>
              <a:rPr sz="1050" b="1" spc="125" dirty="0">
                <a:latin typeface="Cambria"/>
                <a:cs typeface="Cambria"/>
              </a:rPr>
              <a:t> </a:t>
            </a:r>
            <a:r>
              <a:rPr sz="1050" b="1" spc="45" dirty="0">
                <a:latin typeface="Cambria"/>
                <a:cs typeface="Cambria"/>
              </a:rPr>
              <a:t>Töre</a:t>
            </a:r>
            <a:endParaRPr sz="1050">
              <a:latin typeface="Cambria"/>
              <a:cs typeface="Cambria"/>
            </a:endParaRPr>
          </a:p>
          <a:p>
            <a:pPr marL="12700" marR="478155" indent="251460" algn="just">
              <a:lnSpc>
                <a:spcPct val="99800"/>
              </a:lnSpc>
              <a:spcBef>
                <a:spcPts val="605"/>
              </a:spcBef>
            </a:pP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Devlet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topluluğunda din adamları </a:t>
            </a:r>
            <a:r>
              <a:rPr sz="1050" spc="-5" dirty="0">
                <a:latin typeface="Cambria"/>
                <a:cs typeface="Cambria"/>
              </a:rPr>
              <a:t>veya </a:t>
            </a:r>
            <a:r>
              <a:rPr sz="1050" spc="-15" dirty="0">
                <a:latin typeface="Cambria"/>
                <a:cs typeface="Cambria"/>
              </a:rPr>
              <a:t>askerler </a:t>
            </a:r>
            <a:r>
              <a:rPr sz="1050" dirty="0">
                <a:latin typeface="Cambria"/>
                <a:cs typeface="Cambria"/>
              </a:rPr>
              <a:t>gibi  imtiyazlı </a:t>
            </a:r>
            <a:r>
              <a:rPr sz="1050" spc="-5" dirty="0">
                <a:latin typeface="Cambria"/>
                <a:cs typeface="Cambria"/>
              </a:rPr>
              <a:t>sınıfların </a:t>
            </a:r>
            <a:r>
              <a:rPr sz="1050" dirty="0">
                <a:latin typeface="Cambria"/>
                <a:cs typeface="Cambria"/>
              </a:rPr>
              <a:t>teşekkülüne </a:t>
            </a:r>
            <a:r>
              <a:rPr sz="1050" spc="-10" dirty="0">
                <a:latin typeface="Cambria"/>
                <a:cs typeface="Cambria"/>
              </a:rPr>
              <a:t>elverişli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10" dirty="0">
                <a:latin typeface="Cambria"/>
                <a:cs typeface="Cambria"/>
              </a:rPr>
              <a:t>sosyal </a:t>
            </a:r>
            <a:r>
              <a:rPr sz="1050" dirty="0">
                <a:latin typeface="Cambria"/>
                <a:cs typeface="Cambria"/>
              </a:rPr>
              <a:t>ortamın </a:t>
            </a:r>
            <a:r>
              <a:rPr sz="1050" spc="5" dirty="0">
                <a:latin typeface="Cambria"/>
                <a:cs typeface="Cambria"/>
              </a:rPr>
              <a:t>bulun-  mayışı, </a:t>
            </a:r>
            <a:r>
              <a:rPr sz="1050" spc="-10" dirty="0">
                <a:latin typeface="Cambria"/>
                <a:cs typeface="Cambria"/>
              </a:rPr>
              <a:t>hürriyet ve </a:t>
            </a:r>
            <a:r>
              <a:rPr sz="1050" spc="5" dirty="0">
                <a:latin typeface="Cambria"/>
                <a:cs typeface="Cambria"/>
              </a:rPr>
              <a:t>adalet </a:t>
            </a:r>
            <a:r>
              <a:rPr sz="1050" spc="-10" dirty="0">
                <a:latin typeface="Cambria"/>
                <a:cs typeface="Cambria"/>
              </a:rPr>
              <a:t>prensiplerini </a:t>
            </a:r>
            <a:r>
              <a:rPr sz="1050" spc="-5" dirty="0">
                <a:latin typeface="Cambria"/>
                <a:cs typeface="Cambria"/>
              </a:rPr>
              <a:t>yürürlükte </a:t>
            </a:r>
            <a:r>
              <a:rPr sz="1050" spc="5" dirty="0">
                <a:latin typeface="Cambria"/>
                <a:cs typeface="Cambria"/>
              </a:rPr>
              <a:t>tutan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kanun  </a:t>
            </a:r>
            <a:r>
              <a:rPr sz="1050" dirty="0">
                <a:latin typeface="Cambria"/>
                <a:cs typeface="Cambria"/>
              </a:rPr>
              <a:t>hâkimiyetini </a:t>
            </a:r>
            <a:r>
              <a:rPr sz="1050" spc="5" dirty="0">
                <a:latin typeface="Cambria"/>
                <a:cs typeface="Cambria"/>
              </a:rPr>
              <a:t>mümkün kılmaktaydı.</a:t>
            </a:r>
            <a:r>
              <a:rPr sz="900" spc="7" baseline="37037" dirty="0">
                <a:latin typeface="Cambria"/>
                <a:cs typeface="Cambria"/>
              </a:rPr>
              <a:t>49 </a:t>
            </a:r>
            <a:r>
              <a:rPr sz="1050" spc="-20" dirty="0">
                <a:latin typeface="Cambria"/>
                <a:cs typeface="Cambria"/>
              </a:rPr>
              <a:t>İslâm‟ın </a:t>
            </a:r>
            <a:r>
              <a:rPr sz="1050" spc="5" dirty="0">
                <a:latin typeface="Cambria"/>
                <a:cs typeface="Cambria"/>
              </a:rPr>
              <a:t>kabulünden </a:t>
            </a:r>
            <a:r>
              <a:rPr sz="1050" spc="-10" dirty="0">
                <a:latin typeface="Cambria"/>
                <a:cs typeface="Cambria"/>
              </a:rPr>
              <a:t>sonra </a:t>
            </a:r>
            <a:r>
              <a:rPr sz="1050" spc="10" dirty="0">
                <a:latin typeface="Cambria"/>
                <a:cs typeface="Cambria"/>
              </a:rPr>
              <a:t>da 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durumun devam </a:t>
            </a:r>
            <a:r>
              <a:rPr sz="1050" dirty="0">
                <a:latin typeface="Cambria"/>
                <a:cs typeface="Cambria"/>
              </a:rPr>
              <a:t>ettiği </a:t>
            </a:r>
            <a:r>
              <a:rPr sz="1050" spc="5" dirty="0">
                <a:latin typeface="Cambria"/>
                <a:cs typeface="Cambria"/>
              </a:rPr>
              <a:t>açıktır.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5" dirty="0">
                <a:latin typeface="Cambria"/>
                <a:cs typeface="Cambria"/>
              </a:rPr>
              <a:t>yasaların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uy-  gulanmasının (töre) </a:t>
            </a:r>
            <a:r>
              <a:rPr sz="1050" spc="-5" dirty="0">
                <a:latin typeface="Cambria"/>
                <a:cs typeface="Cambria"/>
              </a:rPr>
              <a:t>özellikleri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hâkimiyetteki </a:t>
            </a:r>
            <a:r>
              <a:rPr sz="1050" spc="-15" dirty="0">
                <a:latin typeface="Cambria"/>
                <a:cs typeface="Cambria"/>
              </a:rPr>
              <a:t>yeri </a:t>
            </a:r>
            <a:r>
              <a:rPr sz="1050" spc="5" dirty="0">
                <a:latin typeface="Cambria"/>
                <a:cs typeface="Cambria"/>
              </a:rPr>
              <a:t>anlatılmakta-  dır:</a:t>
            </a:r>
            <a:endParaRPr sz="105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spc="-50" dirty="0">
                <a:latin typeface="Cambria"/>
                <a:cs typeface="Cambria"/>
              </a:rPr>
              <a:t>db </a:t>
            </a:r>
            <a:r>
              <a:rPr sz="1100" dirty="0">
                <a:latin typeface="Calibri"/>
                <a:cs typeface="Calibri"/>
              </a:rPr>
              <a:t>|</a:t>
            </a:r>
            <a:r>
              <a:rPr sz="1100" spc="-1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31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019807" y="4882748"/>
          <a:ext cx="3230245" cy="219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286">
                <a:tc>
                  <a:txBody>
                    <a:bodyPr/>
                    <a:lstStyle/>
                    <a:p>
                      <a:pPr marL="31750">
                        <a:lnSpc>
                          <a:spcPts val="86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286-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5"/>
                        </a:lnSpc>
                      </a:pPr>
                      <a:r>
                        <a:rPr sz="800" spc="65" dirty="0">
                          <a:latin typeface="Cambria"/>
                          <a:cs typeface="Cambria"/>
                        </a:rPr>
                        <a:t>O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bunlarla kılıç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vurup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düşmanın boynunu</a:t>
                      </a:r>
                      <a:r>
                        <a:rPr sz="8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biçer;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ilini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halkını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kanun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yoluyla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düzene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sokar.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454-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Beylik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çok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iyi </a:t>
                      </a:r>
                      <a:r>
                        <a:rPr sz="800" spc="-20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şeydir,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fakat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daha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iyi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olan</a:t>
                      </a:r>
                      <a:r>
                        <a:rPr sz="800" spc="-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yasadır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onu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doğru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uygulamak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 gerekir.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830-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Benim bu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kanunum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hangi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memlekete</a:t>
                      </a:r>
                      <a:r>
                        <a:rPr sz="800" spc="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erişse,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memleket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baştan başa taşlık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</a:t>
                      </a:r>
                      <a:r>
                        <a:rPr sz="800" spc="-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kayalık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dahi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olsa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hep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düzene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girer.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2034-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Kanun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ile ülke genişler,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dünya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düzene</a:t>
                      </a:r>
                      <a:r>
                        <a:rPr sz="8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girer;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zulüm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ile ülke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eksilir,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dünya</a:t>
                      </a:r>
                      <a:r>
                        <a:rPr sz="8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bozulur.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3093-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Bundan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sonra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hükümdar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gönlünü</a:t>
                      </a:r>
                      <a:r>
                        <a:rPr sz="800" spc="1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doğrulttu;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halka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iyi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kanunlar koymaya devam</a:t>
                      </a:r>
                      <a:r>
                        <a:rPr sz="8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etti.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3094-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Halk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huzura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kavuştu,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zayıflar</a:t>
                      </a:r>
                      <a:r>
                        <a:rPr sz="800" spc="1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semirdi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onu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sevenler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yükseldi, düşmanları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zayıfladı.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3108-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Kanunu doğru uyguladın dünya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düzene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girdi;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hiç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kimse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memlekette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zorbaya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artık</a:t>
                      </a:r>
                      <a:r>
                        <a:rPr sz="8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rastlamıyor.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4010-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İnsanlar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halkın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idaresini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beylerin</a:t>
                      </a:r>
                      <a:r>
                        <a:rPr sz="800" spc="-10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işini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belirli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töre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usule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göre</a:t>
                      </a:r>
                      <a:r>
                        <a:rPr sz="800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yürütür.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158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5285-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15" dirty="0">
                          <a:latin typeface="Cambria"/>
                          <a:cs typeface="Cambria"/>
                        </a:rPr>
                        <a:t>Sen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her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vakit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doğrulukla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hüküm</a:t>
                      </a:r>
                      <a:r>
                        <a:rPr sz="8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ver;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beylik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kanunla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ayakta</a:t>
                      </a:r>
                      <a:r>
                        <a:rPr sz="800" spc="1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durur.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787398" y="7133081"/>
            <a:ext cx="3989704" cy="986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15" dirty="0">
                <a:latin typeface="Cambria"/>
                <a:cs typeface="Cambria"/>
              </a:rPr>
              <a:t>Bilig, </a:t>
            </a:r>
            <a:r>
              <a:rPr sz="1050" spc="-5" dirty="0">
                <a:latin typeface="Cambria"/>
                <a:cs typeface="Cambria"/>
              </a:rPr>
              <a:t>her </a:t>
            </a:r>
            <a:r>
              <a:rPr sz="1050" spc="-10" dirty="0">
                <a:latin typeface="Cambria"/>
                <a:cs typeface="Cambria"/>
              </a:rPr>
              <a:t>şeyin </a:t>
            </a:r>
            <a:r>
              <a:rPr sz="1050" dirty="0">
                <a:latin typeface="Cambria"/>
                <a:cs typeface="Cambria"/>
              </a:rPr>
              <a:t>temeline </a:t>
            </a:r>
            <a:r>
              <a:rPr sz="1050" spc="5" dirty="0">
                <a:latin typeface="Cambria"/>
                <a:cs typeface="Cambria"/>
              </a:rPr>
              <a:t>adil </a:t>
            </a:r>
            <a:r>
              <a:rPr sz="1050" spc="-5" dirty="0">
                <a:latin typeface="Cambria"/>
                <a:cs typeface="Cambria"/>
              </a:rPr>
              <a:t>yasayı </a:t>
            </a:r>
            <a:r>
              <a:rPr sz="1050" spc="5" dirty="0">
                <a:latin typeface="Cambria"/>
                <a:cs typeface="Cambria"/>
              </a:rPr>
              <a:t>koymaktadır. </a:t>
            </a:r>
            <a:r>
              <a:rPr sz="1050" spc="10" dirty="0">
                <a:latin typeface="Cambria"/>
                <a:cs typeface="Cambria"/>
              </a:rPr>
              <a:t>Ülke  </a:t>
            </a:r>
            <a:r>
              <a:rPr sz="1050" spc="5" dirty="0">
                <a:latin typeface="Cambria"/>
                <a:cs typeface="Cambria"/>
              </a:rPr>
              <a:t>içinde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dışında </a:t>
            </a:r>
            <a:r>
              <a:rPr sz="1050" spc="5" dirty="0">
                <a:latin typeface="Cambria"/>
                <a:cs typeface="Cambria"/>
              </a:rPr>
              <a:t>düzenin sağlanması âdil </a:t>
            </a:r>
            <a:r>
              <a:rPr sz="1050" spc="10" dirty="0">
                <a:latin typeface="Cambria"/>
                <a:cs typeface="Cambria"/>
              </a:rPr>
              <a:t>uygulanan </a:t>
            </a:r>
            <a:r>
              <a:rPr sz="1050" spc="-5" dirty="0">
                <a:latin typeface="Cambria"/>
                <a:cs typeface="Cambria"/>
              </a:rPr>
              <a:t>yasaya </a:t>
            </a:r>
            <a:r>
              <a:rPr sz="1050" spc="10" dirty="0">
                <a:latin typeface="Cambria"/>
                <a:cs typeface="Cambria"/>
              </a:rPr>
              <a:t>bağlı-  dır. </a:t>
            </a:r>
            <a:r>
              <a:rPr sz="1050" dirty="0">
                <a:latin typeface="Cambria"/>
                <a:cs typeface="Cambria"/>
              </a:rPr>
              <a:t>Kanunlar </a:t>
            </a:r>
            <a:r>
              <a:rPr sz="1050" spc="-5" dirty="0">
                <a:latin typeface="Cambria"/>
                <a:cs typeface="Cambria"/>
              </a:rPr>
              <a:t>her </a:t>
            </a:r>
            <a:r>
              <a:rPr sz="1050" spc="5" dirty="0">
                <a:latin typeface="Cambria"/>
                <a:cs typeface="Cambria"/>
              </a:rPr>
              <a:t>şeyin, </a:t>
            </a:r>
            <a:r>
              <a:rPr sz="1050" dirty="0">
                <a:latin typeface="Cambria"/>
                <a:cs typeface="Cambria"/>
              </a:rPr>
              <a:t>herkesin, devlet </a:t>
            </a:r>
            <a:r>
              <a:rPr sz="1050" spc="-5" dirty="0">
                <a:latin typeface="Cambria"/>
                <a:cs typeface="Cambria"/>
              </a:rPr>
              <a:t>başkanı </a:t>
            </a:r>
            <a:r>
              <a:rPr sz="1050" spc="20" dirty="0">
                <a:latin typeface="Cambria"/>
                <a:cs typeface="Cambria"/>
              </a:rPr>
              <a:t>dâhil, </a:t>
            </a:r>
            <a:r>
              <a:rPr sz="1050" dirty="0">
                <a:latin typeface="Cambria"/>
                <a:cs typeface="Cambria"/>
              </a:rPr>
              <a:t>üstündedir.  Dolayısıyla </a:t>
            </a:r>
            <a:r>
              <a:rPr sz="1050" spc="10" dirty="0">
                <a:latin typeface="Cambria"/>
                <a:cs typeface="Cambria"/>
              </a:rPr>
              <a:t>kanun </a:t>
            </a:r>
            <a:r>
              <a:rPr sz="1050" spc="-5" dirty="0">
                <a:latin typeface="Cambria"/>
                <a:cs typeface="Cambria"/>
              </a:rPr>
              <a:t>hâkimiyeti esastır. </a:t>
            </a:r>
            <a:r>
              <a:rPr sz="1050" dirty="0">
                <a:latin typeface="Cambria"/>
                <a:cs typeface="Cambria"/>
              </a:rPr>
              <a:t>Keyfiliğe </a:t>
            </a:r>
            <a:r>
              <a:rPr sz="1050" spc="-20" dirty="0">
                <a:latin typeface="Cambria"/>
                <a:cs typeface="Cambria"/>
              </a:rPr>
              <a:t>yer </a:t>
            </a:r>
            <a:r>
              <a:rPr sz="1050" spc="5" dirty="0">
                <a:latin typeface="Cambria"/>
                <a:cs typeface="Cambria"/>
              </a:rPr>
              <a:t>yoktur. </a:t>
            </a:r>
            <a:r>
              <a:rPr sz="1050" spc="-5" dirty="0">
                <a:latin typeface="Cambria"/>
                <a:cs typeface="Cambria"/>
              </a:rPr>
              <a:t>Ayrıca </a:t>
            </a:r>
            <a:r>
              <a:rPr sz="1050" dirty="0">
                <a:latin typeface="Cambria"/>
                <a:cs typeface="Cambria"/>
              </a:rPr>
              <a:t>bu  kanunları doğru </a:t>
            </a:r>
            <a:r>
              <a:rPr sz="1050" spc="10" dirty="0">
                <a:latin typeface="Cambria"/>
                <a:cs typeface="Cambria"/>
              </a:rPr>
              <a:t>uygulamak </a:t>
            </a:r>
            <a:r>
              <a:rPr sz="1050" dirty="0">
                <a:latin typeface="Cambria"/>
                <a:cs typeface="Cambria"/>
              </a:rPr>
              <a:t>gerekir. </a:t>
            </a:r>
            <a:r>
              <a:rPr sz="1050" spc="5" dirty="0">
                <a:latin typeface="Cambria"/>
                <a:cs typeface="Cambria"/>
              </a:rPr>
              <a:t>Yani doğru </a:t>
            </a:r>
            <a:r>
              <a:rPr sz="1050" spc="10" dirty="0">
                <a:latin typeface="Cambria"/>
                <a:cs typeface="Cambria"/>
              </a:rPr>
              <a:t>uygulamadıktan  </a:t>
            </a:r>
            <a:r>
              <a:rPr sz="1050" spc="5" dirty="0">
                <a:latin typeface="Cambria"/>
                <a:cs typeface="Cambria"/>
              </a:rPr>
              <a:t>sonra, </a:t>
            </a:r>
            <a:r>
              <a:rPr sz="1050" spc="10" dirty="0">
                <a:latin typeface="Cambria"/>
                <a:cs typeface="Cambria"/>
              </a:rPr>
              <a:t>kanunun </a:t>
            </a:r>
            <a:r>
              <a:rPr sz="1050" spc="-5" dirty="0">
                <a:latin typeface="Cambria"/>
                <a:cs typeface="Cambria"/>
              </a:rPr>
              <a:t>iyi </a:t>
            </a:r>
            <a:r>
              <a:rPr sz="1050" dirty="0">
                <a:latin typeface="Cambria"/>
                <a:cs typeface="Cambria"/>
              </a:rPr>
              <a:t>olmasının </a:t>
            </a:r>
            <a:r>
              <a:rPr sz="1050" spc="10" dirty="0">
                <a:latin typeface="Cambria"/>
                <a:cs typeface="Cambria"/>
              </a:rPr>
              <a:t>fazla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değeri </a:t>
            </a:r>
            <a:r>
              <a:rPr sz="1050" spc="15" dirty="0">
                <a:latin typeface="Cambria"/>
                <a:cs typeface="Cambria"/>
              </a:rPr>
              <a:t>olamaz. </a:t>
            </a:r>
            <a:r>
              <a:rPr sz="1050" spc="20" dirty="0">
                <a:latin typeface="Cambria"/>
                <a:cs typeface="Cambria"/>
              </a:rPr>
              <a:t>Önemli</a:t>
            </a:r>
            <a:r>
              <a:rPr sz="1050" spc="-60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olan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00098" y="8325357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87398" y="8376665"/>
            <a:ext cx="95885" cy="227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48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500" spc="-5" dirty="0">
                <a:latin typeface="Cambria"/>
                <a:cs typeface="Cambria"/>
              </a:rPr>
              <a:t>49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67229" y="8376665"/>
            <a:ext cx="1304925" cy="273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latin typeface="Cambria"/>
                <a:cs typeface="Cambria"/>
              </a:rPr>
              <a:t>Bkz.,Kezer,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48-49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spc="-5" dirty="0">
                <a:latin typeface="Cambria"/>
                <a:cs typeface="Cambria"/>
              </a:rPr>
              <a:t>Kutad-gu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</a:t>
            </a:r>
            <a:r>
              <a:rPr sz="800" spc="13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23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6286" y="1717293"/>
            <a:ext cx="394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146" y="4878450"/>
            <a:ext cx="38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libri"/>
                <a:cs typeface="Calibri"/>
              </a:rPr>
              <a:t>32</a:t>
            </a:r>
            <a:r>
              <a:rPr sz="1100" spc="-5" dirty="0">
                <a:latin typeface="Calibri"/>
                <a:cs typeface="Calibri"/>
              </a:rPr>
              <a:t>|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0" dirty="0">
                <a:latin typeface="Cambria"/>
                <a:cs typeface="Cambria"/>
              </a:rPr>
              <a:t>db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" y="4882006"/>
            <a:ext cx="1604010" cy="0"/>
          </a:xfrm>
          <a:custGeom>
            <a:avLst/>
            <a:gdLst/>
            <a:ahLst/>
            <a:cxnLst/>
            <a:rect l="l" t="t" r="r" b="b"/>
            <a:pathLst>
              <a:path w="1604010">
                <a:moveTo>
                  <a:pt x="0" y="0"/>
                </a:moveTo>
                <a:lnTo>
                  <a:pt x="160350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2032761"/>
            <a:ext cx="3987800" cy="12979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10"/>
              </a:spcBef>
            </a:pPr>
            <a:r>
              <a:rPr sz="1050" spc="-5" dirty="0">
                <a:latin typeface="Cambria"/>
                <a:cs typeface="Cambria"/>
              </a:rPr>
              <a:t>iyi </a:t>
            </a:r>
            <a:r>
              <a:rPr sz="1050" spc="10" dirty="0">
                <a:latin typeface="Cambria"/>
                <a:cs typeface="Cambria"/>
              </a:rPr>
              <a:t>kanunun “doğru” </a:t>
            </a:r>
            <a:r>
              <a:rPr sz="1050" spc="5" dirty="0">
                <a:latin typeface="Cambria"/>
                <a:cs typeface="Cambria"/>
              </a:rPr>
              <a:t>uygulanmasıdır. </a:t>
            </a:r>
            <a:r>
              <a:rPr sz="1050" spc="75" dirty="0">
                <a:latin typeface="Cambria"/>
                <a:cs typeface="Cambria"/>
              </a:rPr>
              <a:t>O, </a:t>
            </a:r>
            <a:r>
              <a:rPr sz="1050" dirty="0">
                <a:latin typeface="Cambria"/>
                <a:cs typeface="Cambria"/>
              </a:rPr>
              <a:t>devletin </a:t>
            </a:r>
            <a:r>
              <a:rPr sz="1050" spc="10" dirty="0">
                <a:latin typeface="Cambria"/>
                <a:cs typeface="Cambria"/>
              </a:rPr>
              <a:t>“kanun </a:t>
            </a:r>
            <a:r>
              <a:rPr sz="1050" dirty="0">
                <a:latin typeface="Cambria"/>
                <a:cs typeface="Cambria"/>
              </a:rPr>
              <a:t>ile </a:t>
            </a:r>
            <a:r>
              <a:rPr sz="1050" spc="5" dirty="0">
                <a:latin typeface="Cambria"/>
                <a:cs typeface="Cambria"/>
              </a:rPr>
              <a:t>ayakta”  </a:t>
            </a:r>
            <a:r>
              <a:rPr sz="1050" spc="10" dirty="0">
                <a:latin typeface="Cambria"/>
                <a:cs typeface="Cambria"/>
              </a:rPr>
              <a:t>durduğunun </a:t>
            </a:r>
            <a:r>
              <a:rPr sz="1050" spc="5" dirty="0">
                <a:latin typeface="Cambria"/>
                <a:cs typeface="Cambria"/>
              </a:rPr>
              <a:t>farkındadır. </a:t>
            </a:r>
            <a:r>
              <a:rPr sz="1050" spc="10" dirty="0">
                <a:latin typeface="Cambria"/>
                <a:cs typeface="Cambria"/>
              </a:rPr>
              <a:t>Bunun </a:t>
            </a:r>
            <a:r>
              <a:rPr sz="1050" dirty="0">
                <a:latin typeface="Cambria"/>
                <a:cs typeface="Cambria"/>
              </a:rPr>
              <a:t>için devlet </a:t>
            </a:r>
            <a:r>
              <a:rPr sz="1050" spc="10" dirty="0">
                <a:latin typeface="Cambria"/>
                <a:cs typeface="Cambria"/>
              </a:rPr>
              <a:t>“halka </a:t>
            </a:r>
            <a:r>
              <a:rPr sz="1050" dirty="0">
                <a:latin typeface="Cambria"/>
                <a:cs typeface="Cambria"/>
              </a:rPr>
              <a:t>hep </a:t>
            </a:r>
            <a:r>
              <a:rPr sz="1050" spc="-5" dirty="0">
                <a:latin typeface="Cambria"/>
                <a:cs typeface="Cambria"/>
              </a:rPr>
              <a:t>iyi </a:t>
            </a:r>
            <a:r>
              <a:rPr sz="1050" spc="5" dirty="0">
                <a:latin typeface="Cambria"/>
                <a:cs typeface="Cambria"/>
              </a:rPr>
              <a:t>kanunlar”  </a:t>
            </a:r>
            <a:r>
              <a:rPr sz="1050" spc="10" dirty="0">
                <a:latin typeface="Cambria"/>
                <a:cs typeface="Cambria"/>
              </a:rPr>
              <a:t>uygulamak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böylece </a:t>
            </a:r>
            <a:r>
              <a:rPr sz="1050" dirty="0">
                <a:latin typeface="Cambria"/>
                <a:cs typeface="Cambria"/>
              </a:rPr>
              <a:t>toplum için </a:t>
            </a:r>
            <a:r>
              <a:rPr sz="1050" spc="15" dirty="0">
                <a:latin typeface="Cambria"/>
                <a:cs typeface="Cambria"/>
              </a:rPr>
              <a:t>huzur, </a:t>
            </a:r>
            <a:r>
              <a:rPr sz="1050" spc="5" dirty="0">
                <a:latin typeface="Cambria"/>
                <a:cs typeface="Cambria"/>
              </a:rPr>
              <a:t>mutluluk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10" dirty="0">
                <a:latin typeface="Cambria"/>
                <a:cs typeface="Cambria"/>
              </a:rPr>
              <a:t>aynı zaman-  </a:t>
            </a:r>
            <a:r>
              <a:rPr sz="1050" spc="15" dirty="0">
                <a:latin typeface="Cambria"/>
                <a:cs typeface="Cambria"/>
              </a:rPr>
              <a:t>da </a:t>
            </a:r>
            <a:r>
              <a:rPr sz="1050" spc="-10" dirty="0">
                <a:latin typeface="Cambria"/>
                <a:cs typeface="Cambria"/>
              </a:rPr>
              <a:t>meşru </a:t>
            </a:r>
            <a:r>
              <a:rPr sz="1050" dirty="0">
                <a:latin typeface="Cambria"/>
                <a:cs typeface="Cambria"/>
              </a:rPr>
              <a:t>“iktidar” </a:t>
            </a:r>
            <a:r>
              <a:rPr sz="1050" spc="5" dirty="0">
                <a:latin typeface="Cambria"/>
                <a:cs typeface="Cambria"/>
              </a:rPr>
              <a:t>kaynağı olmak</a:t>
            </a:r>
            <a:r>
              <a:rPr sz="1050" spc="1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durumundadır.</a:t>
            </a:r>
            <a:r>
              <a:rPr sz="900" spc="7" baseline="37037" dirty="0">
                <a:latin typeface="Cambria"/>
                <a:cs typeface="Cambria"/>
              </a:rPr>
              <a:t>50</a:t>
            </a:r>
            <a:endParaRPr sz="900" baseline="37037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b="1" spc="40" dirty="0">
                <a:latin typeface="Cambria"/>
                <a:cs typeface="Cambria"/>
              </a:rPr>
              <a:t>2-Bilgi </a:t>
            </a:r>
            <a:r>
              <a:rPr sz="1050" b="1" dirty="0">
                <a:latin typeface="Cambria"/>
                <a:cs typeface="Cambria"/>
              </a:rPr>
              <a:t>–</a:t>
            </a:r>
            <a:r>
              <a:rPr sz="1050" b="1" spc="130" dirty="0">
                <a:latin typeface="Cambria"/>
                <a:cs typeface="Cambria"/>
              </a:rPr>
              <a:t> </a:t>
            </a:r>
            <a:r>
              <a:rPr sz="1050" b="1" spc="50" dirty="0">
                <a:latin typeface="Cambria"/>
                <a:cs typeface="Cambria"/>
              </a:rPr>
              <a:t>Anlayış</a:t>
            </a:r>
            <a:endParaRPr sz="1050">
              <a:latin typeface="Cambria"/>
              <a:cs typeface="Cambria"/>
            </a:endParaRPr>
          </a:p>
          <a:p>
            <a:pPr marL="12700" marR="8255" indent="251460">
              <a:lnSpc>
                <a:spcPct val="100000"/>
              </a:lnSpc>
              <a:spcBef>
                <a:spcPts val="600"/>
              </a:spcBef>
            </a:pPr>
            <a:r>
              <a:rPr sz="1050" spc="5" dirty="0">
                <a:latin typeface="Cambria"/>
                <a:cs typeface="Cambria"/>
              </a:rPr>
              <a:t>Hâkimiyetin </a:t>
            </a:r>
            <a:r>
              <a:rPr sz="1050" dirty="0">
                <a:latin typeface="Cambria"/>
                <a:cs typeface="Cambria"/>
              </a:rPr>
              <a:t>temini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devamlılığının </a:t>
            </a:r>
            <a:r>
              <a:rPr sz="1050" dirty="0">
                <a:latin typeface="Cambria"/>
                <a:cs typeface="Cambria"/>
              </a:rPr>
              <a:t>sağlanması için ikinci  </a:t>
            </a:r>
            <a:r>
              <a:rPr sz="1050" spc="5" dirty="0">
                <a:latin typeface="Cambria"/>
                <a:cs typeface="Cambria"/>
              </a:rPr>
              <a:t>şart, </a:t>
            </a:r>
            <a:r>
              <a:rPr sz="1050" dirty="0">
                <a:latin typeface="Cambria"/>
                <a:cs typeface="Cambria"/>
              </a:rPr>
              <a:t>bilgi </a:t>
            </a:r>
            <a:r>
              <a:rPr sz="1050" spc="-10" dirty="0">
                <a:latin typeface="Cambria"/>
                <a:cs typeface="Cambria"/>
              </a:rPr>
              <a:t>ve</a:t>
            </a:r>
            <a:r>
              <a:rPr sz="1050" spc="15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anlayıştır:</a:t>
            </a:r>
            <a:endParaRPr sz="1050">
              <a:latin typeface="Cambria"/>
              <a:cs typeface="Cambri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019807" y="3322172"/>
          <a:ext cx="3667760" cy="219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217-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Dünyayı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elde tutmak için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kişide anlayış</a:t>
                      </a:r>
                      <a:r>
                        <a:rPr sz="800" spc="-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gerekir;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halka hâkim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olmak için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ise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hem akıl hem de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yürek</a:t>
                      </a:r>
                      <a:r>
                        <a:rPr sz="800" spc="10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gerekir.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218-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Dünyayı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elinde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tutan,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onu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anlayışla</a:t>
                      </a:r>
                      <a:r>
                        <a:rPr sz="8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tuttu;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halka hükmeden,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bu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işi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bilgiyle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yaptı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221-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İnsanların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kötüsü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anlayış yoluyla</a:t>
                      </a:r>
                      <a:r>
                        <a:rPr sz="8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asılır;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halk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arasında çıkan fitne bilgiyle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bastırılır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224-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Dünyayı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elde tutmak için insanın anlayışlı</a:t>
                      </a:r>
                      <a:r>
                        <a:rPr sz="80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olması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halkı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itaat altına almak için de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bilgili bulunması</a:t>
                      </a:r>
                      <a:r>
                        <a:rPr sz="800" spc="1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gerekir.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251-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Bunlardan hangisi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bilgiyi</a:t>
                      </a:r>
                      <a:r>
                        <a:rPr sz="8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bulduysa,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onlarzamâneye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dünyaya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hâkim olmuşlardır.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255-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65" dirty="0">
                          <a:latin typeface="Cambria"/>
                          <a:cs typeface="Cambria"/>
                        </a:rPr>
                        <a:t>O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eline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aldığı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her işi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dikkatle</a:t>
                      </a:r>
                      <a:r>
                        <a:rPr sz="800" spc="-1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yapmış,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bilginin gösterdiği yolda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yürüyerek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halkı idare</a:t>
                      </a:r>
                      <a:r>
                        <a:rPr sz="800" spc="10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etmiştir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1780-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Bilgisize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devlet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</a:t>
                      </a:r>
                      <a:r>
                        <a:rPr sz="8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mutluluk</a:t>
                      </a:r>
                      <a:r>
                        <a:rPr sz="8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(kut)</a:t>
                      </a:r>
                      <a:r>
                        <a:rPr sz="8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gelirse,</a:t>
                      </a:r>
                      <a:r>
                        <a:rPr sz="8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halkın</a:t>
                      </a:r>
                      <a:r>
                        <a:rPr sz="8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arasına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fesat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girer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bu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memleket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için öldürücü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felaket</a:t>
                      </a:r>
                      <a:r>
                        <a:rPr sz="8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olur.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047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1953-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Bey 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adı,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Bilig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kelimesi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ile</a:t>
                      </a:r>
                      <a:r>
                        <a:rPr sz="800" spc="-1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ilgilidir;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Biligin lâmı giderse, beg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adı</a:t>
                      </a:r>
                      <a:r>
                        <a:rPr sz="800" spc="-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kalır.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4013-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Dünyayı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tutan insan akıllı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olmalı;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3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halkın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başında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bulunan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da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yürekli</a:t>
                      </a:r>
                      <a:r>
                        <a:rPr sz="8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olmalı.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787398" y="5572125"/>
            <a:ext cx="3987800" cy="1946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20" dirty="0">
                <a:latin typeface="Cambria"/>
                <a:cs typeface="Cambria"/>
              </a:rPr>
              <a:t>Hâcib, </a:t>
            </a:r>
            <a:r>
              <a:rPr sz="1050" dirty="0">
                <a:latin typeface="Cambria"/>
                <a:cs typeface="Cambria"/>
              </a:rPr>
              <a:t>dünyayı </a:t>
            </a:r>
            <a:r>
              <a:rPr sz="1050" spc="5" dirty="0">
                <a:latin typeface="Cambria"/>
                <a:cs typeface="Cambria"/>
              </a:rPr>
              <a:t>elde </a:t>
            </a:r>
            <a:r>
              <a:rPr sz="1050" spc="10" dirty="0">
                <a:latin typeface="Cambria"/>
                <a:cs typeface="Cambria"/>
              </a:rPr>
              <a:t>etmek, </a:t>
            </a:r>
            <a:r>
              <a:rPr sz="1050" spc="5" dirty="0">
                <a:latin typeface="Cambria"/>
                <a:cs typeface="Cambria"/>
              </a:rPr>
              <a:t>halkı yönetmek, kötülü-  </a:t>
            </a:r>
            <a:r>
              <a:rPr sz="1050" spc="25" dirty="0">
                <a:latin typeface="Cambria"/>
                <a:cs typeface="Cambria"/>
              </a:rPr>
              <a:t>ğü </a:t>
            </a:r>
            <a:r>
              <a:rPr sz="1050" spc="-10" dirty="0">
                <a:latin typeface="Cambria"/>
                <a:cs typeface="Cambria"/>
              </a:rPr>
              <a:t>yok </a:t>
            </a:r>
            <a:r>
              <a:rPr sz="1050" spc="10" dirty="0">
                <a:latin typeface="Cambria"/>
                <a:cs typeface="Cambria"/>
              </a:rPr>
              <a:t>etmek, </a:t>
            </a:r>
            <a:r>
              <a:rPr sz="1050" dirty="0">
                <a:latin typeface="Cambria"/>
                <a:cs typeface="Cambria"/>
              </a:rPr>
              <a:t>fitneyi </a:t>
            </a:r>
            <a:r>
              <a:rPr sz="1050" spc="-10" dirty="0">
                <a:latin typeface="Cambria"/>
                <a:cs typeface="Cambria"/>
              </a:rPr>
              <a:t>bastırmak </a:t>
            </a:r>
            <a:r>
              <a:rPr sz="1050" dirty="0">
                <a:latin typeface="Cambria"/>
                <a:cs typeface="Cambria"/>
              </a:rPr>
              <a:t>için bilgi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anlayışın gerekliliğini  </a:t>
            </a:r>
            <a:r>
              <a:rPr sz="1050" spc="5" dirty="0">
                <a:latin typeface="Cambria"/>
                <a:cs typeface="Cambria"/>
              </a:rPr>
              <a:t>vurgularken, “dünyaya </a:t>
            </a:r>
            <a:r>
              <a:rPr sz="1050" spc="-5" dirty="0">
                <a:latin typeface="Cambria"/>
                <a:cs typeface="Cambria"/>
              </a:rPr>
              <a:t>yön verenler” </a:t>
            </a:r>
            <a:r>
              <a:rPr sz="1050" dirty="0">
                <a:latin typeface="Cambria"/>
                <a:cs typeface="Cambria"/>
              </a:rPr>
              <a:t>ifadesi </a:t>
            </a:r>
            <a:r>
              <a:rPr sz="1050" spc="5" dirty="0">
                <a:latin typeface="Cambria"/>
                <a:cs typeface="Cambria"/>
              </a:rPr>
              <a:t>ile cihan </a:t>
            </a:r>
            <a:r>
              <a:rPr sz="1050" dirty="0">
                <a:latin typeface="Cambria"/>
                <a:cs typeface="Cambria"/>
              </a:rPr>
              <a:t>hâkimiyetin-  </a:t>
            </a:r>
            <a:r>
              <a:rPr sz="1050" spc="5" dirty="0">
                <a:latin typeface="Cambria"/>
                <a:cs typeface="Cambria"/>
              </a:rPr>
              <a:t>den </a:t>
            </a:r>
            <a:r>
              <a:rPr sz="1050" spc="10" dirty="0">
                <a:latin typeface="Cambria"/>
                <a:cs typeface="Cambria"/>
              </a:rPr>
              <a:t>ne </a:t>
            </a:r>
            <a:r>
              <a:rPr sz="1050" spc="5" dirty="0">
                <a:latin typeface="Cambria"/>
                <a:cs typeface="Cambria"/>
              </a:rPr>
              <a:t>anladığını </a:t>
            </a:r>
            <a:r>
              <a:rPr sz="1050" spc="10" dirty="0">
                <a:latin typeface="Cambria"/>
                <a:cs typeface="Cambria"/>
              </a:rPr>
              <a:t>da ifade</a:t>
            </a:r>
            <a:r>
              <a:rPr sz="1050" spc="23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etmektedir.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b="1" spc="40" dirty="0">
                <a:latin typeface="Cambria"/>
                <a:cs typeface="Cambria"/>
              </a:rPr>
              <a:t>3-Kılıç </a:t>
            </a:r>
            <a:r>
              <a:rPr sz="1050" b="1" dirty="0">
                <a:latin typeface="Cambria"/>
                <a:cs typeface="Cambria"/>
              </a:rPr>
              <a:t>–</a:t>
            </a:r>
            <a:r>
              <a:rPr sz="1050" b="1" spc="145" dirty="0">
                <a:latin typeface="Cambria"/>
                <a:cs typeface="Cambria"/>
              </a:rPr>
              <a:t> </a:t>
            </a:r>
            <a:r>
              <a:rPr sz="1050" b="1" spc="45" dirty="0">
                <a:latin typeface="Cambria"/>
                <a:cs typeface="Cambria"/>
              </a:rPr>
              <a:t>Asker</a:t>
            </a:r>
            <a:endParaRPr sz="1050">
              <a:latin typeface="Cambria"/>
              <a:cs typeface="Cambria"/>
            </a:endParaRPr>
          </a:p>
          <a:p>
            <a:pPr marL="12700" marR="5080" indent="251460" algn="just">
              <a:lnSpc>
                <a:spcPct val="100000"/>
              </a:lnSpc>
              <a:spcBef>
                <a:spcPts val="600"/>
              </a:spcBef>
            </a:pP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0" dirty="0">
                <a:latin typeface="Cambria"/>
                <a:cs typeface="Cambria"/>
              </a:rPr>
              <a:t>Has </a:t>
            </a:r>
            <a:r>
              <a:rPr sz="1050" spc="-15" dirty="0">
                <a:latin typeface="Cambria"/>
                <a:cs typeface="Cambria"/>
              </a:rPr>
              <a:t>Hâcib‟in </a:t>
            </a:r>
            <a:r>
              <a:rPr sz="1050" dirty="0">
                <a:latin typeface="Cambria"/>
                <a:cs typeface="Cambria"/>
              </a:rPr>
              <a:t>bu konudaki </a:t>
            </a:r>
            <a:r>
              <a:rPr sz="1050" spc="10" dirty="0">
                <a:latin typeface="Cambria"/>
                <a:cs typeface="Cambria"/>
              </a:rPr>
              <a:t>üçüncü </a:t>
            </a:r>
            <a:r>
              <a:rPr sz="1050" spc="-15" dirty="0">
                <a:latin typeface="Cambria"/>
                <a:cs typeface="Cambria"/>
              </a:rPr>
              <a:t>şartı </a:t>
            </a:r>
            <a:r>
              <a:rPr sz="1050" spc="-10" dirty="0">
                <a:latin typeface="Cambria"/>
                <a:cs typeface="Cambria"/>
              </a:rPr>
              <a:t>askerî </a:t>
            </a:r>
            <a:r>
              <a:rPr sz="1050" spc="15" dirty="0">
                <a:latin typeface="Cambria"/>
                <a:cs typeface="Cambria"/>
              </a:rPr>
              <a:t>güçtür. An-  </a:t>
            </a:r>
            <a:r>
              <a:rPr sz="1050" spc="5" dirty="0">
                <a:latin typeface="Cambria"/>
                <a:cs typeface="Cambria"/>
              </a:rPr>
              <a:t>cak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15" dirty="0">
                <a:latin typeface="Cambria"/>
                <a:cs typeface="Cambria"/>
              </a:rPr>
              <a:t>gücün </a:t>
            </a:r>
            <a:r>
              <a:rPr sz="1050" dirty="0">
                <a:latin typeface="Cambria"/>
                <a:cs typeface="Cambria"/>
              </a:rPr>
              <a:t>faaliyete </a:t>
            </a:r>
            <a:r>
              <a:rPr sz="1050" spc="-5" dirty="0">
                <a:latin typeface="Cambria"/>
                <a:cs typeface="Cambria"/>
              </a:rPr>
              <a:t>geçirilmesi </a:t>
            </a:r>
            <a:r>
              <a:rPr sz="1050" dirty="0">
                <a:latin typeface="Cambria"/>
                <a:cs typeface="Cambria"/>
              </a:rPr>
              <a:t>için Bilgi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Anlayışla </a:t>
            </a:r>
            <a:r>
              <a:rPr sz="1050" spc="5" dirty="0">
                <a:latin typeface="Cambria"/>
                <a:cs typeface="Cambria"/>
              </a:rPr>
              <a:t>çözümün  bulunmaması</a:t>
            </a:r>
            <a:r>
              <a:rPr sz="1050" spc="5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gerekmektedir:</a:t>
            </a:r>
            <a:endParaRPr sz="1050">
              <a:latin typeface="Cambria"/>
              <a:cs typeface="Cambria"/>
            </a:endParaRPr>
          </a:p>
          <a:p>
            <a:pPr marL="913130" marR="1652905" indent="-649605">
              <a:lnSpc>
                <a:spcPts val="960"/>
              </a:lnSpc>
              <a:spcBef>
                <a:spcPts val="30"/>
              </a:spcBef>
              <a:tabLst>
                <a:tab pos="913130" algn="l"/>
              </a:tabLst>
            </a:pPr>
            <a:r>
              <a:rPr sz="800" spc="-5" dirty="0">
                <a:latin typeface="Cambria"/>
                <a:cs typeface="Cambria"/>
              </a:rPr>
              <a:t>222-	</a:t>
            </a:r>
            <a:r>
              <a:rPr sz="800" spc="-10" dirty="0">
                <a:latin typeface="Cambria"/>
                <a:cs typeface="Cambria"/>
              </a:rPr>
              <a:t>İşleri </a:t>
            </a:r>
            <a:r>
              <a:rPr sz="800" dirty="0">
                <a:latin typeface="Cambria"/>
                <a:cs typeface="Cambria"/>
              </a:rPr>
              <a:t>bu </a:t>
            </a:r>
            <a:r>
              <a:rPr sz="800" spc="-10" dirty="0">
                <a:latin typeface="Cambria"/>
                <a:cs typeface="Cambria"/>
              </a:rPr>
              <a:t>ikisi </a:t>
            </a:r>
            <a:r>
              <a:rPr sz="800" dirty="0">
                <a:latin typeface="Cambria"/>
                <a:cs typeface="Cambria"/>
              </a:rPr>
              <a:t>ile </a:t>
            </a:r>
            <a:r>
              <a:rPr sz="800" spc="5" dirty="0">
                <a:latin typeface="Cambria"/>
                <a:cs typeface="Cambria"/>
              </a:rPr>
              <a:t>halledemezsen,  </a:t>
            </a:r>
            <a:r>
              <a:rPr sz="800" dirty="0">
                <a:latin typeface="Cambria"/>
                <a:cs typeface="Cambria"/>
              </a:rPr>
              <a:t>Bilgiyi bırak, elini kılıca</a:t>
            </a:r>
            <a:r>
              <a:rPr sz="800" spc="15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daya</a:t>
            </a:r>
            <a:endParaRPr sz="800">
              <a:latin typeface="Cambria"/>
              <a:cs typeface="Cambria"/>
            </a:endParaRPr>
          </a:p>
          <a:p>
            <a:pPr marL="12700" marR="8255" indent="251460" algn="just">
              <a:lnSpc>
                <a:spcPts val="960"/>
              </a:lnSpc>
            </a:pPr>
            <a:r>
              <a:rPr sz="800" spc="5" dirty="0">
                <a:latin typeface="Cambria"/>
                <a:cs typeface="Cambria"/>
              </a:rPr>
              <a:t>Kutadgu </a:t>
            </a:r>
            <a:r>
              <a:rPr sz="800" spc="-10" dirty="0">
                <a:latin typeface="Cambria"/>
                <a:cs typeface="Cambria"/>
              </a:rPr>
              <a:t>Bilig‟de, </a:t>
            </a:r>
            <a:r>
              <a:rPr sz="800" dirty="0">
                <a:latin typeface="Cambria"/>
                <a:cs typeface="Cambria"/>
              </a:rPr>
              <a:t>fetihlerin yapılmasında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iç </a:t>
            </a:r>
            <a:r>
              <a:rPr sz="800" spc="5" dirty="0">
                <a:latin typeface="Cambria"/>
                <a:cs typeface="Cambria"/>
              </a:rPr>
              <a:t>düzenin </a:t>
            </a:r>
            <a:r>
              <a:rPr sz="800" dirty="0">
                <a:latin typeface="Cambria"/>
                <a:cs typeface="Cambria"/>
              </a:rPr>
              <a:t>sağlanmasında </a:t>
            </a:r>
            <a:r>
              <a:rPr sz="800" spc="-10" dirty="0">
                <a:latin typeface="Cambria"/>
                <a:cs typeface="Cambria"/>
              </a:rPr>
              <a:t>askerî </a:t>
            </a:r>
            <a:r>
              <a:rPr sz="800" spc="10" dirty="0">
                <a:latin typeface="Cambria"/>
                <a:cs typeface="Cambria"/>
              </a:rPr>
              <a:t>gücün  </a:t>
            </a:r>
            <a:r>
              <a:rPr sz="800" dirty="0">
                <a:latin typeface="Cambria"/>
                <a:cs typeface="Cambria"/>
              </a:rPr>
              <a:t>önemi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vurgulanmıştır: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8857" y="7492745"/>
            <a:ext cx="22732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mbria"/>
                <a:cs typeface="Cambria"/>
              </a:rPr>
              <a:t>286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8857" y="7736585"/>
            <a:ext cx="2838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mbria"/>
                <a:cs typeface="Cambria"/>
              </a:rPr>
              <a:t>2139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38857" y="7980426"/>
            <a:ext cx="2838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mbria"/>
                <a:cs typeface="Cambria"/>
              </a:rPr>
              <a:t>2140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88463" y="7492745"/>
            <a:ext cx="25323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5285">
              <a:lnSpc>
                <a:spcPct val="100000"/>
              </a:lnSpc>
              <a:spcBef>
                <a:spcPts val="100"/>
              </a:spcBef>
            </a:pPr>
            <a:r>
              <a:rPr sz="800" spc="65" dirty="0">
                <a:latin typeface="Cambria"/>
                <a:cs typeface="Cambria"/>
              </a:rPr>
              <a:t>O </a:t>
            </a:r>
            <a:r>
              <a:rPr sz="800" dirty="0">
                <a:latin typeface="Cambria"/>
                <a:cs typeface="Cambria"/>
              </a:rPr>
              <a:t>bunlarla kılıç </a:t>
            </a:r>
            <a:r>
              <a:rPr sz="800" spc="-5" dirty="0">
                <a:latin typeface="Cambria"/>
                <a:cs typeface="Cambria"/>
              </a:rPr>
              <a:t>vurup </a:t>
            </a:r>
            <a:r>
              <a:rPr sz="800" dirty="0">
                <a:latin typeface="Cambria"/>
                <a:cs typeface="Cambria"/>
              </a:rPr>
              <a:t>düşmanın boynunu biçer;  İlini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halkını </a:t>
            </a:r>
            <a:r>
              <a:rPr sz="800" spc="5" dirty="0">
                <a:latin typeface="Cambria"/>
                <a:cs typeface="Cambria"/>
              </a:rPr>
              <a:t>kanun </a:t>
            </a:r>
            <a:r>
              <a:rPr sz="800" dirty="0">
                <a:latin typeface="Cambria"/>
                <a:cs typeface="Cambria"/>
              </a:rPr>
              <a:t>yoluyla </a:t>
            </a:r>
            <a:r>
              <a:rPr sz="800" spc="5" dirty="0">
                <a:latin typeface="Cambria"/>
                <a:cs typeface="Cambria"/>
              </a:rPr>
              <a:t>düzene</a:t>
            </a:r>
            <a:r>
              <a:rPr sz="800" spc="6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sokar.</a:t>
            </a:r>
            <a:endParaRPr sz="800">
              <a:latin typeface="Cambria"/>
              <a:cs typeface="Cambria"/>
            </a:endParaRPr>
          </a:p>
          <a:p>
            <a:pPr marL="12700" marR="439420">
              <a:lnSpc>
                <a:spcPct val="100000"/>
              </a:lnSpc>
            </a:pPr>
            <a:r>
              <a:rPr sz="800" spc="-10" dirty="0">
                <a:latin typeface="Cambria"/>
                <a:cs typeface="Cambria"/>
              </a:rPr>
              <a:t>Beyler </a:t>
            </a:r>
            <a:r>
              <a:rPr sz="800" dirty="0">
                <a:latin typeface="Cambria"/>
                <a:cs typeface="Cambria"/>
              </a:rPr>
              <a:t>kılıç ile </a:t>
            </a:r>
            <a:r>
              <a:rPr sz="800" spc="-5" dirty="0">
                <a:latin typeface="Cambria"/>
                <a:cs typeface="Cambria"/>
              </a:rPr>
              <a:t>memleketlerine </a:t>
            </a:r>
            <a:r>
              <a:rPr sz="800" dirty="0">
                <a:latin typeface="Cambria"/>
                <a:cs typeface="Cambria"/>
              </a:rPr>
              <a:t>hâkim </a:t>
            </a:r>
            <a:r>
              <a:rPr sz="800" spc="5" dirty="0">
                <a:latin typeface="Cambria"/>
                <a:cs typeface="Cambria"/>
              </a:rPr>
              <a:t>olur;  </a:t>
            </a:r>
            <a:r>
              <a:rPr sz="800" spc="-5" dirty="0">
                <a:latin typeface="Cambria"/>
                <a:cs typeface="Cambria"/>
              </a:rPr>
              <a:t>kılıçsız ve </a:t>
            </a:r>
            <a:r>
              <a:rPr sz="800" spc="10" dirty="0">
                <a:latin typeface="Cambria"/>
                <a:cs typeface="Cambria"/>
              </a:rPr>
              <a:t>gafil </a:t>
            </a:r>
            <a:r>
              <a:rPr sz="800" spc="-10" dirty="0">
                <a:latin typeface="Cambria"/>
                <a:cs typeface="Cambria"/>
              </a:rPr>
              <a:t>bey </a:t>
            </a:r>
            <a:r>
              <a:rPr sz="800" spc="-5" dirty="0">
                <a:latin typeface="Cambria"/>
                <a:cs typeface="Cambria"/>
              </a:rPr>
              <a:t>memleketine sahip</a:t>
            </a:r>
            <a:r>
              <a:rPr sz="800" spc="125" dirty="0">
                <a:latin typeface="Cambria"/>
                <a:cs typeface="Cambria"/>
              </a:rPr>
              <a:t> </a:t>
            </a:r>
            <a:r>
              <a:rPr sz="800" spc="15" dirty="0">
                <a:latin typeface="Cambria"/>
                <a:cs typeface="Cambria"/>
              </a:rPr>
              <a:t>olamaz.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latin typeface="Cambria"/>
                <a:cs typeface="Cambria"/>
              </a:rPr>
              <a:t>Kılıç ile balta memleketin </a:t>
            </a:r>
            <a:r>
              <a:rPr sz="800" spc="-5" dirty="0">
                <a:latin typeface="Cambria"/>
                <a:cs typeface="Cambria"/>
              </a:rPr>
              <a:t>bekçisidir;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halkın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dirty="0">
                <a:latin typeface="Cambria"/>
                <a:cs typeface="Cambria"/>
              </a:rPr>
              <a:t>başında </a:t>
            </a:r>
            <a:r>
              <a:rPr sz="800" spc="10" dirty="0">
                <a:latin typeface="Cambria"/>
                <a:cs typeface="Cambria"/>
              </a:rPr>
              <a:t>bulunan, </a:t>
            </a:r>
            <a:r>
              <a:rPr sz="800" spc="-5" dirty="0">
                <a:latin typeface="Cambria"/>
                <a:cs typeface="Cambria"/>
              </a:rPr>
              <a:t>kılıç sayesinde memleketler </a:t>
            </a:r>
            <a:r>
              <a:rPr sz="800" dirty="0">
                <a:latin typeface="Cambria"/>
                <a:cs typeface="Cambria"/>
              </a:rPr>
              <a:t>ele</a:t>
            </a:r>
            <a:r>
              <a:rPr sz="800" spc="-6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geçirir.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00098" y="8448801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87398" y="8500109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50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967229" y="8500109"/>
            <a:ext cx="44513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latin typeface="Cambria"/>
                <a:cs typeface="Cambria"/>
              </a:rPr>
              <a:t>Kezer,</a:t>
            </a:r>
            <a:r>
              <a:rPr sz="800" spc="-1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91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019807" y="2050775"/>
          <a:ext cx="3215005" cy="1584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9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2141-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Kılıç ile baltayla düşmanını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yenmiş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olan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2143-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Kılıç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ile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baltayı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kendine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muhafız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yap,</a:t>
                      </a:r>
                      <a:r>
                        <a:rPr sz="8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ey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kudretli,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kılıç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bekçi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olursa,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bey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rahata</a:t>
                      </a:r>
                      <a:r>
                        <a:rPr sz="8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kavuşur.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2144-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Kılıç kımıldadığı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sürece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düşman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kımıldayamaz;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kılıç kınına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girerse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beyin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huzuru</a:t>
                      </a:r>
                      <a:r>
                        <a:rPr sz="8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kaçar.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2145-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Ey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bey,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kılıç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kullananı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her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zaman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sevindir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böylece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kendin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daima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sevinç</a:t>
                      </a:r>
                      <a:r>
                        <a:rPr sz="8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içinde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yaşa,</a:t>
                      </a:r>
                      <a:r>
                        <a:rPr sz="8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zahmet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yüzü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görme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11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3032-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Asker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bulundukça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beylerde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memleket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eksik</a:t>
                      </a:r>
                      <a:r>
                        <a:rPr sz="8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olmaz;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asker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olmasa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bey memleketine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uzun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süre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hâkim</a:t>
                      </a:r>
                      <a:r>
                        <a:rPr sz="8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olamaz.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3033-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Asker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beyden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memnun oldu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25" dirty="0">
                          <a:latin typeface="Cambria"/>
                          <a:cs typeface="Cambria"/>
                        </a:rPr>
                        <a:t>mu,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bey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hangi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memleketi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isterse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onu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elinde</a:t>
                      </a:r>
                      <a:r>
                        <a:rPr sz="800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bulur.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5519-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Eğer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cesur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kahraman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biriyse</a:t>
                      </a:r>
                      <a:r>
                        <a:rPr sz="8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ona gümüş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ver;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kılıç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kullansın, sana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şehir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memleketler</a:t>
                      </a:r>
                      <a:r>
                        <a:rPr sz="800" spc="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fethetsin.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87398" y="3692778"/>
            <a:ext cx="5728335" cy="1541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46250" indent="251460" algn="just">
              <a:lnSpc>
                <a:spcPct val="998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Görüleceği üzere, </a:t>
            </a: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0" dirty="0">
                <a:latin typeface="Cambria"/>
                <a:cs typeface="Cambria"/>
              </a:rPr>
              <a:t>Has </a:t>
            </a:r>
            <a:r>
              <a:rPr sz="1050" spc="20" dirty="0">
                <a:latin typeface="Cambria"/>
                <a:cs typeface="Cambria"/>
              </a:rPr>
              <a:t>Hâcib, </a:t>
            </a:r>
            <a:r>
              <a:rPr sz="1050" spc="-10" dirty="0">
                <a:latin typeface="Cambria"/>
                <a:cs typeface="Cambria"/>
              </a:rPr>
              <a:t>sivil-asker </a:t>
            </a:r>
            <a:r>
              <a:rPr sz="1050" dirty="0">
                <a:latin typeface="Cambria"/>
                <a:cs typeface="Cambria"/>
              </a:rPr>
              <a:t>ittifakını </a:t>
            </a:r>
            <a:r>
              <a:rPr sz="1050" spc="-10" dirty="0">
                <a:latin typeface="Cambria"/>
                <a:cs typeface="Cambria"/>
              </a:rPr>
              <a:t>tavsiye  </a:t>
            </a:r>
            <a:r>
              <a:rPr sz="1050" spc="5" dirty="0">
                <a:latin typeface="Cambria"/>
                <a:cs typeface="Cambria"/>
              </a:rPr>
              <a:t>etmekte, </a:t>
            </a:r>
            <a:r>
              <a:rPr sz="1050" spc="-10" dirty="0">
                <a:latin typeface="Cambria"/>
                <a:cs typeface="Cambria"/>
              </a:rPr>
              <a:t>sivil </a:t>
            </a:r>
            <a:r>
              <a:rPr sz="1050" dirty="0">
                <a:latin typeface="Cambria"/>
                <a:cs typeface="Cambria"/>
              </a:rPr>
              <a:t>idarenin </a:t>
            </a:r>
            <a:r>
              <a:rPr sz="1050" spc="15" dirty="0">
                <a:latin typeface="Cambria"/>
                <a:cs typeface="Cambria"/>
              </a:rPr>
              <a:t>huzurunun, </a:t>
            </a:r>
            <a:r>
              <a:rPr sz="1050" spc="-10" dirty="0">
                <a:latin typeface="Cambria"/>
                <a:cs typeface="Cambria"/>
              </a:rPr>
              <a:t>askerin </a:t>
            </a:r>
            <a:r>
              <a:rPr sz="1050" spc="5" dirty="0">
                <a:latin typeface="Cambria"/>
                <a:cs typeface="Cambria"/>
              </a:rPr>
              <a:t>memnun </a:t>
            </a:r>
            <a:r>
              <a:rPr sz="1050" spc="-5" dirty="0">
                <a:latin typeface="Cambria"/>
                <a:cs typeface="Cambria"/>
              </a:rPr>
              <a:t>edilmesinden  </a:t>
            </a:r>
            <a:r>
              <a:rPr sz="1050" spc="5" dirty="0">
                <a:latin typeface="Cambria"/>
                <a:cs typeface="Cambria"/>
              </a:rPr>
              <a:t>geçtiğini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dirty="0">
                <a:latin typeface="Cambria"/>
                <a:cs typeface="Cambria"/>
              </a:rPr>
              <a:t>etmektedir. </a:t>
            </a:r>
            <a:r>
              <a:rPr sz="1050" spc="10" dirty="0">
                <a:latin typeface="Cambria"/>
                <a:cs typeface="Cambria"/>
              </a:rPr>
              <a:t>Dönemin </a:t>
            </a:r>
            <a:r>
              <a:rPr sz="1050" spc="-10" dirty="0">
                <a:latin typeface="Cambria"/>
                <a:cs typeface="Cambria"/>
              </a:rPr>
              <a:t>siyaset </a:t>
            </a:r>
            <a:r>
              <a:rPr sz="1050" dirty="0">
                <a:latin typeface="Cambria"/>
                <a:cs typeface="Cambria"/>
              </a:rPr>
              <a:t>anlayışı açısından </a:t>
            </a:r>
            <a:r>
              <a:rPr sz="1050" spc="-5" dirty="0">
                <a:latin typeface="Cambria"/>
                <a:cs typeface="Cambria"/>
              </a:rPr>
              <a:t>dik-  </a:t>
            </a:r>
            <a:r>
              <a:rPr sz="1050" spc="5" dirty="0">
                <a:latin typeface="Cambria"/>
                <a:cs typeface="Cambria"/>
              </a:rPr>
              <a:t>kate </a:t>
            </a:r>
            <a:r>
              <a:rPr sz="1050" spc="-5" dirty="0">
                <a:latin typeface="Cambria"/>
                <a:cs typeface="Cambria"/>
              </a:rPr>
              <a:t>değer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diğer </a:t>
            </a:r>
            <a:r>
              <a:rPr sz="1050" spc="-5" dirty="0">
                <a:latin typeface="Cambria"/>
                <a:cs typeface="Cambria"/>
              </a:rPr>
              <a:t>husus </a:t>
            </a:r>
            <a:r>
              <a:rPr sz="1050" spc="10" dirty="0">
                <a:latin typeface="Cambria"/>
                <a:cs typeface="Cambria"/>
              </a:rPr>
              <a:t>ise, </a:t>
            </a:r>
            <a:r>
              <a:rPr sz="1050" spc="-10" dirty="0">
                <a:latin typeface="Cambria"/>
                <a:cs typeface="Cambria"/>
              </a:rPr>
              <a:t>askerin </a:t>
            </a:r>
            <a:r>
              <a:rPr sz="1050" spc="-65" dirty="0">
                <a:latin typeface="Cambria"/>
                <a:cs typeface="Cambria"/>
              </a:rPr>
              <a:t>„bey‟e </a:t>
            </a:r>
            <a:r>
              <a:rPr sz="1050" spc="-5" dirty="0">
                <a:latin typeface="Cambria"/>
                <a:cs typeface="Cambria"/>
              </a:rPr>
              <a:t>(sivil </a:t>
            </a:r>
            <a:r>
              <a:rPr sz="1050" dirty="0">
                <a:latin typeface="Cambria"/>
                <a:cs typeface="Cambria"/>
              </a:rPr>
              <a:t>idareye) </a:t>
            </a:r>
            <a:r>
              <a:rPr sz="1050" spc="5" dirty="0">
                <a:latin typeface="Cambria"/>
                <a:cs typeface="Cambria"/>
              </a:rPr>
              <a:t>bağlı  </a:t>
            </a:r>
            <a:r>
              <a:rPr sz="1050" dirty="0">
                <a:latin typeface="Cambria"/>
                <a:cs typeface="Cambria"/>
              </a:rPr>
              <a:t>olması gerekliliğini</a:t>
            </a:r>
            <a:r>
              <a:rPr sz="1050" spc="114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vurgulamasıdır.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spc="10" dirty="0">
                <a:latin typeface="Cambria"/>
                <a:cs typeface="Cambria"/>
              </a:rPr>
              <a:t>Kutadgu  </a:t>
            </a:r>
            <a:r>
              <a:rPr sz="1050" spc="-20" dirty="0">
                <a:latin typeface="Cambria"/>
                <a:cs typeface="Cambria"/>
              </a:rPr>
              <a:t>Bilig‟de  </a:t>
            </a:r>
            <a:r>
              <a:rPr sz="1050" spc="-5" dirty="0">
                <a:latin typeface="Cambria"/>
                <a:cs typeface="Cambria"/>
              </a:rPr>
              <a:t>salt  </a:t>
            </a:r>
            <a:r>
              <a:rPr sz="1050" spc="-10" dirty="0">
                <a:latin typeface="Cambria"/>
                <a:cs typeface="Cambria"/>
              </a:rPr>
              <a:t>askerî  </a:t>
            </a:r>
            <a:r>
              <a:rPr sz="1050" spc="15" dirty="0">
                <a:latin typeface="Cambria"/>
                <a:cs typeface="Cambria"/>
              </a:rPr>
              <a:t>gücün </a:t>
            </a:r>
            <a:r>
              <a:rPr sz="1050" dirty="0">
                <a:latin typeface="Cambria"/>
                <a:cs typeface="Cambria"/>
              </a:rPr>
              <a:t>varlığı  </a:t>
            </a:r>
            <a:r>
              <a:rPr sz="1050" spc="10" dirty="0">
                <a:latin typeface="Cambria"/>
                <a:cs typeface="Cambria"/>
              </a:rPr>
              <a:t>savunulmaz. </a:t>
            </a:r>
            <a:r>
              <a:rPr sz="1050" spc="5" dirty="0">
                <a:latin typeface="Cambria"/>
                <a:cs typeface="Cambria"/>
              </a:rPr>
              <a:t>Bilgi</a:t>
            </a:r>
            <a:r>
              <a:rPr sz="1050" spc="-2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ile</a:t>
            </a:r>
            <a:endParaRPr sz="10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tabLst>
                <a:tab pos="5715000" algn="l"/>
              </a:tabLst>
            </a:pPr>
            <a:r>
              <a:rPr sz="1050" spc="10" dirty="0">
                <a:latin typeface="Cambria"/>
                <a:cs typeface="Cambria"/>
              </a:rPr>
              <a:t>çözüm   </a:t>
            </a:r>
            <a:r>
              <a:rPr sz="1050" spc="5" dirty="0">
                <a:latin typeface="Cambria"/>
                <a:cs typeface="Cambria"/>
              </a:rPr>
              <a:t>bulunmayınca   </a:t>
            </a:r>
            <a:r>
              <a:rPr sz="1050" spc="-15" dirty="0">
                <a:latin typeface="Cambria"/>
                <a:cs typeface="Cambria"/>
              </a:rPr>
              <a:t>askerî   </a:t>
            </a:r>
            <a:r>
              <a:rPr sz="1050" spc="15" dirty="0">
                <a:latin typeface="Cambria"/>
                <a:cs typeface="Cambria"/>
              </a:rPr>
              <a:t>güce   </a:t>
            </a:r>
            <a:r>
              <a:rPr sz="1050" spc="-5" dirty="0">
                <a:latin typeface="Cambria"/>
                <a:cs typeface="Cambria"/>
              </a:rPr>
              <a:t>başvurulmasını   </a:t>
            </a:r>
            <a:r>
              <a:rPr sz="1050" dirty="0">
                <a:latin typeface="Cambria"/>
                <a:cs typeface="Cambria"/>
              </a:rPr>
              <a:t>öneren</a:t>
            </a:r>
            <a:r>
              <a:rPr sz="1050" spc="105" dirty="0">
                <a:latin typeface="Cambria"/>
                <a:cs typeface="Cambria"/>
              </a:rPr>
              <a:t> </a:t>
            </a:r>
            <a:r>
              <a:rPr sz="1050" spc="15" dirty="0">
                <a:latin typeface="Cambria"/>
                <a:cs typeface="Cambria"/>
              </a:rPr>
              <a:t>Yusuf,  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  <a:spcBef>
                <a:spcPts val="50"/>
              </a:spcBef>
            </a:pPr>
            <a:r>
              <a:rPr sz="1575" baseline="5291" dirty="0">
                <a:latin typeface="Cambria"/>
                <a:cs typeface="Cambria"/>
              </a:rPr>
              <a:t>kılıcın </a:t>
            </a:r>
            <a:r>
              <a:rPr sz="1575" spc="-15" baseline="5291" dirty="0">
                <a:latin typeface="Cambria"/>
                <a:cs typeface="Cambria"/>
              </a:rPr>
              <a:t>tek </a:t>
            </a:r>
            <a:r>
              <a:rPr sz="1575" spc="-7" baseline="5291" dirty="0">
                <a:latin typeface="Cambria"/>
                <a:cs typeface="Cambria"/>
              </a:rPr>
              <a:t>başına etkili </a:t>
            </a:r>
            <a:r>
              <a:rPr sz="1575" spc="-30" baseline="5291" dirty="0">
                <a:latin typeface="Cambria"/>
                <a:cs typeface="Cambria"/>
              </a:rPr>
              <a:t>bir </a:t>
            </a:r>
            <a:r>
              <a:rPr sz="1575" spc="30" baseline="5291" dirty="0">
                <a:latin typeface="Cambria"/>
                <a:cs typeface="Cambria"/>
              </a:rPr>
              <a:t>güç </a:t>
            </a:r>
            <a:r>
              <a:rPr sz="1575" spc="7" baseline="5291" dirty="0">
                <a:latin typeface="Cambria"/>
                <a:cs typeface="Cambria"/>
              </a:rPr>
              <a:t>olamayacağını </a:t>
            </a:r>
            <a:r>
              <a:rPr sz="1575" baseline="5291" dirty="0">
                <a:latin typeface="Cambria"/>
                <a:cs typeface="Cambria"/>
              </a:rPr>
              <a:t>bilmektedir. </a:t>
            </a:r>
            <a:r>
              <a:rPr sz="1575" spc="7" baseline="5291" dirty="0">
                <a:latin typeface="Cambria"/>
                <a:cs typeface="Cambria"/>
              </a:rPr>
              <a:t>Bunun </a:t>
            </a:r>
            <a:r>
              <a:rPr sz="1100" spc="-50" dirty="0">
                <a:latin typeface="Cambria"/>
                <a:cs typeface="Cambria"/>
              </a:rPr>
              <a:t>db </a:t>
            </a:r>
            <a:r>
              <a:rPr sz="1100" dirty="0">
                <a:latin typeface="Calibri"/>
                <a:cs typeface="Calibri"/>
              </a:rPr>
              <a:t>|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33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210"/>
              </a:lnSpc>
            </a:pPr>
            <a:r>
              <a:rPr sz="1050" spc="-5" dirty="0">
                <a:latin typeface="Cambria"/>
                <a:cs typeface="Cambria"/>
              </a:rPr>
              <a:t>içindir</a:t>
            </a:r>
            <a:r>
              <a:rPr sz="1050" spc="60" dirty="0">
                <a:latin typeface="Cambria"/>
                <a:cs typeface="Cambria"/>
              </a:rPr>
              <a:t> </a:t>
            </a:r>
            <a:r>
              <a:rPr sz="1050" spc="20" dirty="0">
                <a:latin typeface="Cambria"/>
                <a:cs typeface="Cambria"/>
              </a:rPr>
              <a:t>ki,</a:t>
            </a:r>
            <a:r>
              <a:rPr sz="1050" spc="5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kılıçla</a:t>
            </a:r>
            <a:r>
              <a:rPr sz="1050" spc="60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birlikte</a:t>
            </a:r>
            <a:r>
              <a:rPr sz="1050" spc="5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bilgiyi</a:t>
            </a:r>
            <a:r>
              <a:rPr sz="1050" spc="6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temsil</a:t>
            </a:r>
            <a:r>
              <a:rPr sz="1050" spc="55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eden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kalemi</a:t>
            </a:r>
            <a:r>
              <a:rPr sz="1050" spc="65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de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zikretmiştir:</a:t>
            </a:r>
            <a:endParaRPr sz="1050">
              <a:latin typeface="Cambria"/>
              <a:cs typeface="Cambri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019807" y="5346298"/>
          <a:ext cx="3192780" cy="1463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268-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Biri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eline kılıç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aldı,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halkı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itaat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altında</a:t>
                      </a:r>
                      <a:r>
                        <a:rPr sz="800" spc="1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tutar;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biri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eline kalem 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aldı,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doğru yolu bulup</a:t>
                      </a:r>
                      <a:r>
                        <a:rPr sz="800" spc="1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gösterir.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269-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İyi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töre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onlardan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kala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geldi;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bu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mirastır,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kimin eline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geçerse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onu</a:t>
                      </a:r>
                      <a:r>
                        <a:rPr sz="800" spc="11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yükseltir.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2425-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Memleketi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alan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onu kılıçla</a:t>
                      </a:r>
                      <a:r>
                        <a:rPr sz="800" spc="1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almıştır,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memleketi tutansa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onu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kalemle</a:t>
                      </a:r>
                      <a:r>
                        <a:rPr sz="8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tutmuştur.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2426-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15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memleketi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kılıç ile derhal ele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geçirmek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mümkündür;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fakat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kalem olmayınca insan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onu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elinde</a:t>
                      </a:r>
                      <a:r>
                        <a:rPr sz="800" spc="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tutamaz.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2427-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Herhangi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bir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memleket kılıç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güçle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alınabilir;</a:t>
                      </a:r>
                      <a:r>
                        <a:rPr sz="800" spc="1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fakat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bu</a:t>
                      </a:r>
                      <a:r>
                        <a:rPr sz="8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hâkimiyet</a:t>
                      </a:r>
                      <a:r>
                        <a:rPr sz="8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şiddet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</a:t>
                      </a:r>
                      <a:r>
                        <a:rPr sz="8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intikamla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uzun</a:t>
                      </a:r>
                      <a:r>
                        <a:rPr sz="8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yıllar</a:t>
                      </a:r>
                      <a:r>
                        <a:rPr sz="80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sürmez.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2428-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5" dirty="0">
                          <a:latin typeface="Cambria"/>
                          <a:cs typeface="Cambria"/>
                        </a:rPr>
                        <a:t>Hangi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şehir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eyalet kalemle idare</a:t>
                      </a:r>
                      <a:r>
                        <a:rPr sz="800" spc="-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edilirse,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orada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herkes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kendi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arzu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nasibini</a:t>
                      </a:r>
                      <a:r>
                        <a:rPr sz="800" spc="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bulur.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787398" y="6866000"/>
            <a:ext cx="3989704" cy="1778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Özellikle </a:t>
            </a:r>
            <a:r>
              <a:rPr sz="1050" spc="-5" dirty="0">
                <a:latin typeface="Cambria"/>
                <a:cs typeface="Cambria"/>
              </a:rPr>
              <a:t>son </a:t>
            </a:r>
            <a:r>
              <a:rPr sz="1050" spc="-10" dirty="0">
                <a:latin typeface="Cambria"/>
                <a:cs typeface="Cambria"/>
              </a:rPr>
              <a:t>iki </a:t>
            </a:r>
            <a:r>
              <a:rPr sz="1050" spc="-5" dirty="0">
                <a:latin typeface="Cambria"/>
                <a:cs typeface="Cambria"/>
              </a:rPr>
              <a:t>beyitteki </a:t>
            </a:r>
            <a:r>
              <a:rPr sz="1050" spc="5" dirty="0">
                <a:latin typeface="Cambria"/>
                <a:cs typeface="Cambria"/>
              </a:rPr>
              <a:t>kalem ifadesini, </a:t>
            </a:r>
            <a:r>
              <a:rPr sz="1050" dirty="0">
                <a:latin typeface="Cambria"/>
                <a:cs typeface="Cambria"/>
              </a:rPr>
              <a:t>bilgi </a:t>
            </a:r>
            <a:r>
              <a:rPr sz="1050" spc="-10" dirty="0">
                <a:latin typeface="Cambria"/>
                <a:cs typeface="Cambria"/>
              </a:rPr>
              <a:t>yerine </a:t>
            </a:r>
            <a:r>
              <a:rPr sz="1050" spc="-5" dirty="0">
                <a:latin typeface="Cambria"/>
                <a:cs typeface="Cambria"/>
              </a:rPr>
              <a:t>sivil </a:t>
            </a:r>
            <a:r>
              <a:rPr sz="1050" spc="5" dirty="0">
                <a:latin typeface="Cambria"/>
                <a:cs typeface="Cambria"/>
              </a:rPr>
              <a:t>ida-  </a:t>
            </a:r>
            <a:r>
              <a:rPr sz="1050" spc="-15" dirty="0">
                <a:latin typeface="Cambria"/>
                <a:cs typeface="Cambria"/>
              </a:rPr>
              <a:t>re </a:t>
            </a:r>
            <a:r>
              <a:rPr sz="1050" spc="-5" dirty="0">
                <a:latin typeface="Cambria"/>
                <a:cs typeface="Cambria"/>
              </a:rPr>
              <a:t>olarak </a:t>
            </a:r>
            <a:r>
              <a:rPr sz="1050" spc="5" dirty="0">
                <a:latin typeface="Cambria"/>
                <a:cs typeface="Cambria"/>
              </a:rPr>
              <a:t>kabul </a:t>
            </a:r>
            <a:r>
              <a:rPr sz="1050" spc="-5" dirty="0">
                <a:latin typeface="Cambria"/>
                <a:cs typeface="Cambria"/>
              </a:rPr>
              <a:t>etmekte </a:t>
            </a:r>
            <a:r>
              <a:rPr sz="1050" spc="-10" dirty="0">
                <a:latin typeface="Cambria"/>
                <a:cs typeface="Cambria"/>
              </a:rPr>
              <a:t>hiçbir </a:t>
            </a:r>
            <a:r>
              <a:rPr sz="1050" spc="-5" dirty="0">
                <a:latin typeface="Cambria"/>
                <a:cs typeface="Cambria"/>
              </a:rPr>
              <a:t>sakınca </a:t>
            </a:r>
            <a:r>
              <a:rPr sz="1050" spc="5" dirty="0">
                <a:latin typeface="Cambria"/>
                <a:cs typeface="Cambria"/>
              </a:rPr>
              <a:t>yoktur. Bu bağlamda 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10" dirty="0">
                <a:latin typeface="Cambria"/>
                <a:cs typeface="Cambria"/>
              </a:rPr>
              <a:t>Bilig‟in, </a:t>
            </a:r>
            <a:r>
              <a:rPr sz="1050" spc="-5" dirty="0">
                <a:latin typeface="Cambria"/>
                <a:cs typeface="Cambria"/>
              </a:rPr>
              <a:t>“sivil </a:t>
            </a:r>
            <a:r>
              <a:rPr sz="1050" spc="5" dirty="0">
                <a:latin typeface="Cambria"/>
                <a:cs typeface="Cambria"/>
              </a:rPr>
              <a:t>yönetimi” </a:t>
            </a:r>
            <a:r>
              <a:rPr sz="1050" spc="-10" dirty="0">
                <a:latin typeface="Cambria"/>
                <a:cs typeface="Cambria"/>
              </a:rPr>
              <a:t>tavsiye </a:t>
            </a:r>
            <a:r>
              <a:rPr sz="1050" dirty="0">
                <a:latin typeface="Cambria"/>
                <a:cs typeface="Cambria"/>
              </a:rPr>
              <a:t>ettiğini söyleyebiliriz. </a:t>
            </a:r>
            <a:r>
              <a:rPr sz="1050" spc="10" dirty="0">
                <a:latin typeface="Cambria"/>
                <a:cs typeface="Cambria"/>
              </a:rPr>
              <a:t>Yu-  </a:t>
            </a:r>
            <a:r>
              <a:rPr sz="1050" dirty="0">
                <a:latin typeface="Cambria"/>
                <a:cs typeface="Cambria"/>
              </a:rPr>
              <a:t>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-5" dirty="0">
                <a:latin typeface="Cambria"/>
                <a:cs typeface="Cambria"/>
              </a:rPr>
              <a:t>Hâcib‟in, </a:t>
            </a:r>
            <a:r>
              <a:rPr sz="1050" spc="15" dirty="0">
                <a:latin typeface="Cambria"/>
                <a:cs typeface="Cambria"/>
              </a:rPr>
              <a:t>günümüz </a:t>
            </a:r>
            <a:r>
              <a:rPr sz="1050" spc="-20" dirty="0">
                <a:latin typeface="Cambria"/>
                <a:cs typeface="Cambria"/>
              </a:rPr>
              <a:t>Türkiye‟sinde </a:t>
            </a:r>
            <a:r>
              <a:rPr sz="1050" spc="5" dirty="0">
                <a:latin typeface="Cambria"/>
                <a:cs typeface="Cambria"/>
              </a:rPr>
              <a:t>oldukça </a:t>
            </a:r>
            <a:r>
              <a:rPr sz="1050" spc="-10" dirty="0">
                <a:latin typeface="Cambria"/>
                <a:cs typeface="Cambria"/>
              </a:rPr>
              <a:t>sık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söylem  </a:t>
            </a:r>
            <a:r>
              <a:rPr sz="1050" spc="10" dirty="0">
                <a:latin typeface="Cambria"/>
                <a:cs typeface="Cambria"/>
              </a:rPr>
              <a:t>olan </a:t>
            </a:r>
            <a:r>
              <a:rPr sz="1050" dirty="0">
                <a:latin typeface="Cambria"/>
                <a:cs typeface="Cambria"/>
              </a:rPr>
              <a:t>“kurumlar </a:t>
            </a:r>
            <a:r>
              <a:rPr sz="1050" spc="-10" dirty="0">
                <a:latin typeface="Cambria"/>
                <a:cs typeface="Cambria"/>
              </a:rPr>
              <a:t>arası </a:t>
            </a:r>
            <a:r>
              <a:rPr sz="1050" spc="10" dirty="0">
                <a:latin typeface="Cambria"/>
                <a:cs typeface="Cambria"/>
              </a:rPr>
              <a:t>kavga </a:t>
            </a:r>
            <a:r>
              <a:rPr sz="1050" spc="5" dirty="0">
                <a:latin typeface="Cambria"/>
                <a:cs typeface="Cambria"/>
              </a:rPr>
              <a:t>olmaması” olgusuna </a:t>
            </a:r>
            <a:r>
              <a:rPr sz="1050" spc="-10" dirty="0">
                <a:latin typeface="Cambria"/>
                <a:cs typeface="Cambria"/>
              </a:rPr>
              <a:t>işaret </a:t>
            </a:r>
            <a:r>
              <a:rPr sz="1050" spc="-5" dirty="0">
                <a:latin typeface="Cambria"/>
                <a:cs typeface="Cambria"/>
              </a:rPr>
              <a:t>etmesi </a:t>
            </a:r>
            <a:r>
              <a:rPr sz="1050" spc="25" dirty="0">
                <a:latin typeface="Cambria"/>
                <a:cs typeface="Cambria"/>
              </a:rPr>
              <a:t>de,  </a:t>
            </a:r>
            <a:r>
              <a:rPr sz="1050" spc="-5" dirty="0">
                <a:latin typeface="Cambria"/>
                <a:cs typeface="Cambria"/>
              </a:rPr>
              <a:t>tarihî </a:t>
            </a:r>
            <a:r>
              <a:rPr sz="1050" spc="-10" dirty="0">
                <a:latin typeface="Cambria"/>
                <a:cs typeface="Cambria"/>
              </a:rPr>
              <a:t>süreçte Türk </a:t>
            </a:r>
            <a:r>
              <a:rPr sz="1050" dirty="0">
                <a:latin typeface="Cambria"/>
                <a:cs typeface="Cambria"/>
              </a:rPr>
              <a:t>yönetim </a:t>
            </a:r>
            <a:r>
              <a:rPr sz="1050" spc="-5" dirty="0">
                <a:latin typeface="Cambria"/>
                <a:cs typeface="Cambria"/>
              </a:rPr>
              <a:t>sisteminin her </a:t>
            </a:r>
            <a:r>
              <a:rPr sz="1050" spc="10" dirty="0">
                <a:latin typeface="Cambria"/>
                <a:cs typeface="Cambria"/>
              </a:rPr>
              <a:t>daim </a:t>
            </a:r>
            <a:r>
              <a:rPr sz="1050" dirty="0">
                <a:latin typeface="Cambria"/>
                <a:cs typeface="Cambria"/>
              </a:rPr>
              <a:t>aynı </a:t>
            </a:r>
            <a:r>
              <a:rPr sz="1050" spc="-10" dirty="0">
                <a:latin typeface="Cambria"/>
                <a:cs typeface="Cambria"/>
              </a:rPr>
              <a:t>sıkıntıları </a:t>
            </a:r>
            <a:r>
              <a:rPr sz="1050" spc="5" dirty="0">
                <a:latin typeface="Cambria"/>
                <a:cs typeface="Cambria"/>
              </a:rPr>
              <a:t>ya-  şadığını</a:t>
            </a:r>
            <a:r>
              <a:rPr sz="1050" spc="5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göstermektedir.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5"/>
              </a:spcBef>
            </a:pPr>
            <a:r>
              <a:rPr sz="1050" b="1" spc="80" dirty="0">
                <a:latin typeface="Cambria"/>
                <a:cs typeface="Cambria"/>
              </a:rPr>
              <a:t>Sonuç</a:t>
            </a:r>
            <a:endParaRPr sz="1050">
              <a:latin typeface="Cambria"/>
              <a:cs typeface="Cambria"/>
            </a:endParaRPr>
          </a:p>
          <a:p>
            <a:pPr marL="12700" marR="6985" indent="251460" algn="just">
              <a:lnSpc>
                <a:spcPts val="1250"/>
              </a:lnSpc>
              <a:spcBef>
                <a:spcPts val="650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5" dirty="0">
                <a:latin typeface="Cambria"/>
                <a:cs typeface="Cambria"/>
              </a:rPr>
              <a:t>her </a:t>
            </a:r>
            <a:r>
              <a:rPr sz="1050" spc="10" dirty="0">
                <a:latin typeface="Cambria"/>
                <a:cs typeface="Cambria"/>
              </a:rPr>
              <a:t>ne </a:t>
            </a:r>
            <a:r>
              <a:rPr sz="1050" dirty="0">
                <a:latin typeface="Cambria"/>
                <a:cs typeface="Cambria"/>
              </a:rPr>
              <a:t>kadar </a:t>
            </a:r>
            <a:r>
              <a:rPr sz="1050" spc="5" dirty="0">
                <a:latin typeface="Cambria"/>
                <a:cs typeface="Cambria"/>
              </a:rPr>
              <a:t>dağınık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girift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şekilde </a:t>
            </a:r>
            <a:r>
              <a:rPr sz="1050" spc="-20" dirty="0">
                <a:latin typeface="Cambria"/>
                <a:cs typeface="Cambria"/>
              </a:rPr>
              <a:t>yer  </a:t>
            </a:r>
            <a:r>
              <a:rPr sz="1050" dirty="0">
                <a:latin typeface="Cambria"/>
                <a:cs typeface="Cambria"/>
              </a:rPr>
              <a:t>almış </a:t>
            </a:r>
            <a:r>
              <a:rPr sz="1050" spc="-5" dirty="0">
                <a:latin typeface="Cambria"/>
                <a:cs typeface="Cambria"/>
              </a:rPr>
              <a:t>olsa </a:t>
            </a:r>
            <a:r>
              <a:rPr sz="1050" spc="20" dirty="0">
                <a:latin typeface="Cambria"/>
                <a:cs typeface="Cambria"/>
              </a:rPr>
              <a:t>dahi,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spc="5" dirty="0">
                <a:latin typeface="Cambria"/>
                <a:cs typeface="Cambria"/>
              </a:rPr>
              <a:t>Hâkimiyeti </a:t>
            </a:r>
            <a:r>
              <a:rPr sz="1050" dirty="0">
                <a:latin typeface="Cambria"/>
                <a:cs typeface="Cambria"/>
              </a:rPr>
              <a:t>düşüncesinin </a:t>
            </a:r>
            <a:r>
              <a:rPr sz="1050" spc="5" dirty="0">
                <a:latin typeface="Cambria"/>
                <a:cs typeface="Cambria"/>
              </a:rPr>
              <a:t>belli </a:t>
            </a:r>
            <a:r>
              <a:rPr sz="1050" spc="-20" dirty="0">
                <a:latin typeface="Cambria"/>
                <a:cs typeface="Cambria"/>
              </a:rPr>
              <a:t>bir</a:t>
            </a:r>
            <a:r>
              <a:rPr sz="1050" spc="-90" dirty="0">
                <a:latin typeface="Cambria"/>
                <a:cs typeface="Cambria"/>
              </a:rPr>
              <a:t> </a:t>
            </a:r>
            <a:r>
              <a:rPr sz="1050" spc="-15" dirty="0">
                <a:latin typeface="Cambria"/>
                <a:cs typeface="Cambria"/>
              </a:rPr>
              <a:t>siste-</a:t>
            </a:r>
            <a:endParaRPr sz="10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6286" y="1717293"/>
            <a:ext cx="394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146" y="4878450"/>
            <a:ext cx="38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libri"/>
                <a:cs typeface="Calibri"/>
              </a:rPr>
              <a:t>34</a:t>
            </a:r>
            <a:r>
              <a:rPr sz="1100" spc="-5" dirty="0">
                <a:latin typeface="Calibri"/>
                <a:cs typeface="Calibri"/>
              </a:rPr>
              <a:t>|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0" dirty="0">
                <a:latin typeface="Cambria"/>
                <a:cs typeface="Cambria"/>
              </a:rPr>
              <a:t>db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500" y="2032761"/>
            <a:ext cx="5712460" cy="2896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36089" marR="5080" algn="just">
              <a:lnSpc>
                <a:spcPct val="998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me </a:t>
            </a:r>
            <a:r>
              <a:rPr sz="1050" spc="5" dirty="0">
                <a:latin typeface="Cambria"/>
                <a:cs typeface="Cambria"/>
              </a:rPr>
              <a:t>oturtulduğu görülmektedir. Hâkimiyet </a:t>
            </a:r>
            <a:r>
              <a:rPr sz="1050" dirty="0">
                <a:latin typeface="Cambria"/>
                <a:cs typeface="Cambria"/>
              </a:rPr>
              <a:t>anlayışının </a:t>
            </a:r>
            <a:r>
              <a:rPr sz="1050" spc="-5" dirty="0">
                <a:latin typeface="Cambria"/>
                <a:cs typeface="Cambria"/>
              </a:rPr>
              <a:t>merkezine  </a:t>
            </a:r>
            <a:r>
              <a:rPr sz="1050" spc="-10" dirty="0">
                <a:latin typeface="Cambria"/>
                <a:cs typeface="Cambria"/>
              </a:rPr>
              <a:t>yerleştirilen </a:t>
            </a:r>
            <a:r>
              <a:rPr sz="1050" spc="15" dirty="0">
                <a:latin typeface="Cambria"/>
                <a:cs typeface="Cambria"/>
              </a:rPr>
              <a:t>Hakan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10" dirty="0">
                <a:latin typeface="Cambria"/>
                <a:cs typeface="Cambria"/>
              </a:rPr>
              <a:t>onun </a:t>
            </a:r>
            <a:r>
              <a:rPr sz="1050" dirty="0">
                <a:latin typeface="Cambria"/>
                <a:cs typeface="Cambria"/>
              </a:rPr>
              <a:t>etrafında </a:t>
            </a:r>
            <a:r>
              <a:rPr sz="1050" spc="-5" dirty="0">
                <a:latin typeface="Cambria"/>
                <a:cs typeface="Cambria"/>
              </a:rPr>
              <a:t>idareci </a:t>
            </a:r>
            <a:r>
              <a:rPr sz="1050" spc="10" dirty="0">
                <a:latin typeface="Cambria"/>
                <a:cs typeface="Cambria"/>
              </a:rPr>
              <a:t>sınıf, </a:t>
            </a:r>
            <a:r>
              <a:rPr sz="1050" dirty="0">
                <a:latin typeface="Cambria"/>
                <a:cs typeface="Cambria"/>
              </a:rPr>
              <a:t>bunların </a:t>
            </a:r>
            <a:r>
              <a:rPr sz="1050" spc="-5" dirty="0">
                <a:latin typeface="Cambria"/>
                <a:cs typeface="Cambria"/>
              </a:rPr>
              <a:t>görev 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sorumlulukları, ülke </a:t>
            </a:r>
            <a:r>
              <a:rPr sz="1050" dirty="0">
                <a:latin typeface="Cambria"/>
                <a:cs typeface="Cambria"/>
              </a:rPr>
              <a:t>ile </a:t>
            </a:r>
            <a:r>
              <a:rPr sz="1050" spc="5" dirty="0">
                <a:latin typeface="Cambria"/>
                <a:cs typeface="Cambria"/>
              </a:rPr>
              <a:t>dünya </a:t>
            </a:r>
            <a:r>
              <a:rPr sz="1050" spc="-5" dirty="0">
                <a:latin typeface="Cambria"/>
                <a:cs typeface="Cambria"/>
              </a:rPr>
              <a:t>kavramlarının </a:t>
            </a:r>
            <a:r>
              <a:rPr sz="1050" spc="-10" dirty="0">
                <a:latin typeface="Cambria"/>
                <a:cs typeface="Cambria"/>
              </a:rPr>
              <a:t>birbirinden </a:t>
            </a:r>
            <a:r>
              <a:rPr sz="1050" spc="-5" dirty="0">
                <a:latin typeface="Cambria"/>
                <a:cs typeface="Cambria"/>
              </a:rPr>
              <a:t>ayrıl-  </a:t>
            </a:r>
            <a:r>
              <a:rPr sz="1050" spc="15" dirty="0">
                <a:latin typeface="Cambria"/>
                <a:cs typeface="Cambria"/>
              </a:rPr>
              <a:t>ması, </a:t>
            </a:r>
            <a:r>
              <a:rPr sz="1050" spc="5" dirty="0">
                <a:latin typeface="Cambria"/>
                <a:cs typeface="Cambria"/>
              </a:rPr>
              <a:t>ülke </a:t>
            </a:r>
            <a:r>
              <a:rPr sz="1050" dirty="0">
                <a:latin typeface="Cambria"/>
                <a:cs typeface="Cambria"/>
              </a:rPr>
              <a:t>yönetimi için </a:t>
            </a:r>
            <a:r>
              <a:rPr sz="1050" spc="-5" dirty="0">
                <a:latin typeface="Cambria"/>
                <a:cs typeface="Cambria"/>
              </a:rPr>
              <a:t>yapılması gerekenler </a:t>
            </a:r>
            <a:r>
              <a:rPr sz="1050" spc="-10" dirty="0">
                <a:latin typeface="Cambria"/>
                <a:cs typeface="Cambria"/>
              </a:rPr>
              <a:t>ve son </a:t>
            </a:r>
            <a:r>
              <a:rPr sz="1050" spc="-5" dirty="0">
                <a:latin typeface="Cambria"/>
                <a:cs typeface="Cambria"/>
              </a:rPr>
              <a:t>olarak </a:t>
            </a:r>
            <a:r>
              <a:rPr sz="1050" spc="10" dirty="0">
                <a:latin typeface="Cambria"/>
                <a:cs typeface="Cambria"/>
              </a:rPr>
              <a:t>da </a:t>
            </a:r>
            <a:r>
              <a:rPr sz="1050" spc="5" dirty="0">
                <a:latin typeface="Cambria"/>
                <a:cs typeface="Cambria"/>
              </a:rPr>
              <a:t>hâ-  </a:t>
            </a:r>
            <a:r>
              <a:rPr sz="1050" spc="-5" dirty="0">
                <a:latin typeface="Cambria"/>
                <a:cs typeface="Cambria"/>
              </a:rPr>
              <a:t>kimiyette </a:t>
            </a:r>
            <a:r>
              <a:rPr sz="1050" dirty="0">
                <a:latin typeface="Cambria"/>
                <a:cs typeface="Cambria"/>
              </a:rPr>
              <a:t>devamlılık </a:t>
            </a:r>
            <a:r>
              <a:rPr sz="1050" spc="-5" dirty="0">
                <a:latin typeface="Cambria"/>
                <a:cs typeface="Cambria"/>
              </a:rPr>
              <a:t>ilkesi </a:t>
            </a:r>
            <a:r>
              <a:rPr sz="1050" spc="5" dirty="0">
                <a:latin typeface="Cambria"/>
                <a:cs typeface="Cambria"/>
              </a:rPr>
              <a:t>gibi </a:t>
            </a:r>
            <a:r>
              <a:rPr sz="1050" spc="-5" dirty="0">
                <a:latin typeface="Cambria"/>
                <a:cs typeface="Cambria"/>
              </a:rPr>
              <a:t>unsurlar </a:t>
            </a:r>
            <a:r>
              <a:rPr sz="1050" spc="-10" dirty="0">
                <a:latin typeface="Cambria"/>
                <a:cs typeface="Cambria"/>
              </a:rPr>
              <a:t>eserde</a:t>
            </a:r>
            <a:r>
              <a:rPr sz="1050" spc="200" dirty="0">
                <a:latin typeface="Cambria"/>
                <a:cs typeface="Cambria"/>
              </a:rPr>
              <a:t> </a:t>
            </a:r>
            <a:r>
              <a:rPr sz="1050" spc="-20" dirty="0">
                <a:latin typeface="Cambria"/>
                <a:cs typeface="Cambria"/>
              </a:rPr>
              <a:t>yer </a:t>
            </a:r>
            <a:r>
              <a:rPr sz="1050" spc="5" dirty="0">
                <a:latin typeface="Cambria"/>
                <a:cs typeface="Cambria"/>
              </a:rPr>
              <a:t>almıştır.</a:t>
            </a:r>
            <a:endParaRPr sz="1050">
              <a:latin typeface="Cambria"/>
              <a:cs typeface="Cambria"/>
            </a:endParaRPr>
          </a:p>
          <a:p>
            <a:pPr marL="1736089" marR="5080" indent="251460" algn="just">
              <a:lnSpc>
                <a:spcPct val="99900"/>
              </a:lnSpc>
              <a:spcBef>
                <a:spcPts val="605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5" dirty="0">
                <a:latin typeface="Cambria"/>
                <a:cs typeface="Cambria"/>
              </a:rPr>
              <a:t>Bilig özelinde cihan </a:t>
            </a:r>
            <a:r>
              <a:rPr sz="1050" dirty="0">
                <a:latin typeface="Cambria"/>
                <a:cs typeface="Cambria"/>
              </a:rPr>
              <a:t>hâkimiyeti </a:t>
            </a:r>
            <a:r>
              <a:rPr sz="1050" spc="5" dirty="0">
                <a:latin typeface="Cambria"/>
                <a:cs typeface="Cambria"/>
              </a:rPr>
              <a:t>mefkûresinin, </a:t>
            </a:r>
            <a:r>
              <a:rPr sz="1050" dirty="0">
                <a:latin typeface="Cambria"/>
                <a:cs typeface="Cambria"/>
              </a:rPr>
              <a:t>gerçek-  </a:t>
            </a:r>
            <a:r>
              <a:rPr sz="1050" spc="-10" dirty="0">
                <a:latin typeface="Cambria"/>
                <a:cs typeface="Cambria"/>
              </a:rPr>
              <a:t>leştirilmesi </a:t>
            </a:r>
            <a:r>
              <a:rPr sz="1050" spc="10" dirty="0">
                <a:latin typeface="Cambria"/>
                <a:cs typeface="Cambria"/>
              </a:rPr>
              <a:t>imkânsız, </a:t>
            </a:r>
            <a:r>
              <a:rPr sz="1050" spc="5" dirty="0">
                <a:latin typeface="Cambria"/>
                <a:cs typeface="Cambria"/>
              </a:rPr>
              <a:t>hayalî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ülkü </a:t>
            </a:r>
            <a:r>
              <a:rPr sz="1050" spc="15" dirty="0">
                <a:latin typeface="Cambria"/>
                <a:cs typeface="Cambria"/>
              </a:rPr>
              <a:t>olmadığı, </a:t>
            </a:r>
            <a:r>
              <a:rPr sz="1050" spc="5" dirty="0">
                <a:latin typeface="Cambria"/>
                <a:cs typeface="Cambria"/>
              </a:rPr>
              <a:t>tam </a:t>
            </a:r>
            <a:r>
              <a:rPr sz="1050" spc="-10" dirty="0">
                <a:latin typeface="Cambria"/>
                <a:cs typeface="Cambria"/>
              </a:rPr>
              <a:t>tersine </a:t>
            </a:r>
            <a:r>
              <a:rPr sz="1050" dirty="0">
                <a:latin typeface="Cambria"/>
                <a:cs typeface="Cambria"/>
              </a:rPr>
              <a:t>mantıkî  tutarlılığa </a:t>
            </a:r>
            <a:r>
              <a:rPr sz="1050" spc="10" dirty="0">
                <a:latin typeface="Cambria"/>
                <a:cs typeface="Cambria"/>
              </a:rPr>
              <a:t>sahip, </a:t>
            </a:r>
            <a:r>
              <a:rPr sz="1050" spc="5" dirty="0">
                <a:latin typeface="Cambria"/>
                <a:cs typeface="Cambria"/>
              </a:rPr>
              <a:t>sağlam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altyapı üzerine </a:t>
            </a:r>
            <a:r>
              <a:rPr sz="1050" spc="5" dirty="0">
                <a:latin typeface="Cambria"/>
                <a:cs typeface="Cambria"/>
              </a:rPr>
              <a:t>bina edildiğini </a:t>
            </a:r>
            <a:r>
              <a:rPr sz="1050" spc="-5" dirty="0">
                <a:latin typeface="Cambria"/>
                <a:cs typeface="Cambria"/>
              </a:rPr>
              <a:t>söyleye-  </a:t>
            </a:r>
            <a:r>
              <a:rPr sz="1050" spc="5" dirty="0">
                <a:latin typeface="Cambria"/>
                <a:cs typeface="Cambria"/>
              </a:rPr>
              <a:t>biliriz.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10" dirty="0">
                <a:latin typeface="Cambria"/>
                <a:cs typeface="Cambria"/>
              </a:rPr>
              <a:t>Bilig‟de, </a:t>
            </a:r>
            <a:r>
              <a:rPr sz="1050" dirty="0">
                <a:latin typeface="Cambria"/>
                <a:cs typeface="Cambria"/>
              </a:rPr>
              <a:t>tüm </a:t>
            </a:r>
            <a:r>
              <a:rPr sz="1050" spc="5" dirty="0">
                <a:latin typeface="Cambria"/>
                <a:cs typeface="Cambria"/>
              </a:rPr>
              <a:t>dünyanın </a:t>
            </a:r>
            <a:r>
              <a:rPr sz="1050" spc="-10" dirty="0">
                <a:latin typeface="Cambria"/>
                <a:cs typeface="Cambria"/>
              </a:rPr>
              <a:t>tek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hakana bağlanması  </a:t>
            </a:r>
            <a:r>
              <a:rPr sz="1050" dirty="0">
                <a:latin typeface="Cambria"/>
                <a:cs typeface="Cambria"/>
              </a:rPr>
              <a:t>şeklinde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anlayış yoktur. </a:t>
            </a:r>
            <a:r>
              <a:rPr sz="1050" spc="5" dirty="0">
                <a:latin typeface="Cambria"/>
                <a:cs typeface="Cambria"/>
              </a:rPr>
              <a:t>Bilakis, </a:t>
            </a:r>
            <a:r>
              <a:rPr sz="1050" spc="-5" dirty="0">
                <a:latin typeface="Cambria"/>
                <a:cs typeface="Cambria"/>
              </a:rPr>
              <a:t>Türk </a:t>
            </a:r>
            <a:r>
              <a:rPr sz="1050" spc="5" dirty="0">
                <a:latin typeface="Cambria"/>
                <a:cs typeface="Cambria"/>
              </a:rPr>
              <a:t>cihan </a:t>
            </a:r>
            <a:r>
              <a:rPr sz="1050" dirty="0">
                <a:latin typeface="Cambria"/>
                <a:cs typeface="Cambria"/>
              </a:rPr>
              <a:t>hâkimiyeti </a:t>
            </a:r>
            <a:r>
              <a:rPr sz="1050" spc="10" dirty="0">
                <a:latin typeface="Cambria"/>
                <a:cs typeface="Cambria"/>
              </a:rPr>
              <a:t>olarak,  </a:t>
            </a:r>
            <a:r>
              <a:rPr sz="1050" spc="5" dirty="0">
                <a:latin typeface="Cambria"/>
                <a:cs typeface="Cambria"/>
              </a:rPr>
              <a:t>bütün dünyanın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Devletine </a:t>
            </a:r>
            <a:r>
              <a:rPr sz="1050" spc="-5" dirty="0">
                <a:latin typeface="Cambria"/>
                <a:cs typeface="Cambria"/>
              </a:rPr>
              <a:t>saygı </a:t>
            </a:r>
            <a:r>
              <a:rPr sz="1050" spc="10" dirty="0">
                <a:latin typeface="Cambria"/>
                <a:cs typeface="Cambria"/>
              </a:rPr>
              <a:t>duyması, gücünü </a:t>
            </a:r>
            <a:r>
              <a:rPr sz="1050" spc="-10" dirty="0">
                <a:latin typeface="Cambria"/>
                <a:cs typeface="Cambria"/>
              </a:rPr>
              <a:t>ve otoritesi-  </a:t>
            </a:r>
            <a:r>
              <a:rPr sz="1050" spc="5" dirty="0">
                <a:latin typeface="Cambria"/>
                <a:cs typeface="Cambria"/>
              </a:rPr>
              <a:t>ni kabul </a:t>
            </a:r>
            <a:r>
              <a:rPr sz="1050" spc="-10" dirty="0">
                <a:latin typeface="Cambria"/>
                <a:cs typeface="Cambria"/>
              </a:rPr>
              <a:t>etmesi </a:t>
            </a:r>
            <a:r>
              <a:rPr sz="1050" spc="-5" dirty="0">
                <a:latin typeface="Cambria"/>
                <a:cs typeface="Cambria"/>
              </a:rPr>
              <a:t>olarak </a:t>
            </a:r>
            <a:r>
              <a:rPr sz="1050" spc="5" dirty="0">
                <a:latin typeface="Cambria"/>
                <a:cs typeface="Cambria"/>
              </a:rPr>
              <a:t>sunulmaktadır. </a:t>
            </a:r>
            <a:r>
              <a:rPr sz="1050" dirty="0">
                <a:latin typeface="Cambria"/>
                <a:cs typeface="Cambria"/>
              </a:rPr>
              <a:t>Aynı </a:t>
            </a:r>
            <a:r>
              <a:rPr sz="1050" spc="5" dirty="0">
                <a:latin typeface="Cambria"/>
                <a:cs typeface="Cambria"/>
              </a:rPr>
              <a:t>şekilde, </a:t>
            </a:r>
            <a:r>
              <a:rPr sz="1050" spc="10" dirty="0">
                <a:latin typeface="Cambria"/>
                <a:cs typeface="Cambria"/>
              </a:rPr>
              <a:t>maddî </a:t>
            </a:r>
            <a:r>
              <a:rPr sz="1050" dirty="0">
                <a:latin typeface="Cambria"/>
                <a:cs typeface="Cambria"/>
              </a:rPr>
              <a:t>nedenle-  </a:t>
            </a:r>
            <a:r>
              <a:rPr sz="1050" spc="-15" dirty="0">
                <a:latin typeface="Cambria"/>
                <a:cs typeface="Cambria"/>
              </a:rPr>
              <a:t>re </a:t>
            </a:r>
            <a:r>
              <a:rPr sz="1050" spc="15" dirty="0">
                <a:latin typeface="Cambria"/>
                <a:cs typeface="Cambria"/>
              </a:rPr>
              <a:t>dayalı, </a:t>
            </a:r>
            <a:r>
              <a:rPr sz="1050" spc="-10" dirty="0">
                <a:latin typeface="Cambria"/>
                <a:cs typeface="Cambria"/>
              </a:rPr>
              <a:t>sınır </a:t>
            </a:r>
            <a:r>
              <a:rPr sz="1050" spc="5" dirty="0">
                <a:latin typeface="Cambria"/>
                <a:cs typeface="Cambria"/>
              </a:rPr>
              <a:t>tanımaz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fetih </a:t>
            </a:r>
            <a:r>
              <a:rPr sz="1050" dirty="0">
                <a:latin typeface="Cambria"/>
                <a:cs typeface="Cambria"/>
              </a:rPr>
              <a:t>anlayışı </a:t>
            </a:r>
            <a:r>
              <a:rPr sz="1050" spc="10" dirty="0">
                <a:latin typeface="Cambria"/>
                <a:cs typeface="Cambria"/>
              </a:rPr>
              <a:t>da </a:t>
            </a:r>
            <a:r>
              <a:rPr sz="1050" spc="5" dirty="0">
                <a:latin typeface="Cambria"/>
                <a:cs typeface="Cambria"/>
              </a:rPr>
              <a:t>yoktur. </a:t>
            </a:r>
            <a:r>
              <a:rPr sz="1050" dirty="0">
                <a:latin typeface="Cambria"/>
                <a:cs typeface="Cambria"/>
              </a:rPr>
              <a:t>Fetihten </a:t>
            </a:r>
            <a:r>
              <a:rPr sz="1050" spc="20" dirty="0">
                <a:latin typeface="Cambria"/>
                <a:cs typeface="Cambria"/>
              </a:rPr>
              <a:t>gaye,  </a:t>
            </a:r>
            <a:r>
              <a:rPr sz="1050" spc="10" dirty="0">
                <a:latin typeface="Cambria"/>
                <a:cs typeface="Cambria"/>
              </a:rPr>
              <a:t>dünya </a:t>
            </a:r>
            <a:r>
              <a:rPr sz="1050" spc="-5" dirty="0">
                <a:latin typeface="Cambria"/>
                <a:cs typeface="Cambria"/>
              </a:rPr>
              <a:t>barışının </a:t>
            </a:r>
            <a:r>
              <a:rPr sz="1050" spc="10" dirty="0">
                <a:latin typeface="Cambria"/>
                <a:cs typeface="Cambria"/>
              </a:rPr>
              <a:t>sağlanması, </a:t>
            </a:r>
            <a:r>
              <a:rPr sz="1050" dirty="0">
                <a:latin typeface="Cambria"/>
                <a:cs typeface="Cambria"/>
              </a:rPr>
              <a:t>yeryüzünde </a:t>
            </a:r>
            <a:r>
              <a:rPr sz="1050" spc="5" dirty="0">
                <a:latin typeface="Cambria"/>
                <a:cs typeface="Cambria"/>
              </a:rPr>
              <a:t>adaletin </a:t>
            </a:r>
            <a:r>
              <a:rPr sz="1050" spc="-15" dirty="0">
                <a:latin typeface="Cambria"/>
                <a:cs typeface="Cambria"/>
              </a:rPr>
              <a:t>tesisi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10" dirty="0">
                <a:latin typeface="Cambria"/>
                <a:cs typeface="Cambria"/>
              </a:rPr>
              <a:t>ülke </a:t>
            </a:r>
            <a:r>
              <a:rPr sz="1050" dirty="0">
                <a:latin typeface="Cambria"/>
                <a:cs typeface="Cambria"/>
              </a:rPr>
              <a:t>için  tehdit </a:t>
            </a:r>
            <a:r>
              <a:rPr sz="1050" spc="-5" dirty="0">
                <a:latin typeface="Cambria"/>
                <a:cs typeface="Cambria"/>
              </a:rPr>
              <a:t>unsurlarının </a:t>
            </a:r>
            <a:r>
              <a:rPr sz="1050" spc="-10" dirty="0">
                <a:latin typeface="Cambria"/>
                <a:cs typeface="Cambria"/>
              </a:rPr>
              <a:t>bertaraf</a:t>
            </a:r>
            <a:r>
              <a:rPr sz="1050" spc="16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edilmesidir.</a:t>
            </a:r>
            <a:endParaRPr sz="105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54810" algn="l"/>
              </a:tabLst>
            </a:pPr>
            <a:r>
              <a:rPr sz="1050" b="1" u="sng" spc="10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	</a:t>
            </a:r>
            <a:r>
              <a:rPr sz="1050" b="1" spc="105" dirty="0">
                <a:latin typeface="Cambria"/>
                <a:cs typeface="Cambria"/>
              </a:rPr>
              <a:t>  </a:t>
            </a:r>
            <a:r>
              <a:rPr sz="1050" b="1" spc="-55" dirty="0">
                <a:latin typeface="Cambria"/>
                <a:cs typeface="Cambria"/>
              </a:rPr>
              <a:t> </a:t>
            </a:r>
            <a:r>
              <a:rPr sz="1050" b="1" spc="60" dirty="0">
                <a:latin typeface="Cambria"/>
                <a:cs typeface="Cambria"/>
              </a:rPr>
              <a:t>Kaynakça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7398" y="4920797"/>
            <a:ext cx="3966845" cy="36804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spc="35" dirty="0">
                <a:latin typeface="Cambria"/>
                <a:cs typeface="Cambria"/>
              </a:rPr>
              <a:t>R. </a:t>
            </a:r>
            <a:r>
              <a:rPr sz="800" spc="5" dirty="0">
                <a:latin typeface="Cambria"/>
                <a:cs typeface="Cambria"/>
              </a:rPr>
              <a:t>Rahmeti </a:t>
            </a:r>
            <a:r>
              <a:rPr sz="800" spc="10" dirty="0">
                <a:latin typeface="Cambria"/>
                <a:cs typeface="Cambria"/>
              </a:rPr>
              <a:t>(Mustafa Kaçalin),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10" dirty="0">
                <a:latin typeface="Cambria"/>
                <a:cs typeface="Cambria"/>
              </a:rPr>
              <a:t>Bilig”, </a:t>
            </a:r>
            <a:r>
              <a:rPr sz="800" i="1" spc="15" dirty="0">
                <a:latin typeface="Cambria"/>
                <a:cs typeface="Cambria"/>
              </a:rPr>
              <a:t>DİA</a:t>
            </a:r>
            <a:r>
              <a:rPr sz="800" spc="15" dirty="0">
                <a:latin typeface="Cambria"/>
                <a:cs typeface="Cambria"/>
              </a:rPr>
              <a:t>,</a:t>
            </a:r>
            <a:r>
              <a:rPr sz="800" spc="90" dirty="0">
                <a:latin typeface="Cambria"/>
                <a:cs typeface="Cambria"/>
              </a:rPr>
              <a:t> </a:t>
            </a:r>
            <a:r>
              <a:rPr sz="800" spc="15" dirty="0">
                <a:latin typeface="Cambria"/>
                <a:cs typeface="Cambria"/>
              </a:rPr>
              <a:t>XXVI, </a:t>
            </a:r>
            <a:r>
              <a:rPr sz="800" spc="-5" dirty="0">
                <a:latin typeface="Cambria"/>
                <a:cs typeface="Cambria"/>
              </a:rPr>
              <a:t>Ankara </a:t>
            </a:r>
            <a:r>
              <a:rPr sz="800" spc="10" dirty="0">
                <a:latin typeface="Cambria"/>
                <a:cs typeface="Cambria"/>
              </a:rPr>
              <a:t>2002, </a:t>
            </a:r>
            <a:r>
              <a:rPr sz="800" spc="-5" dirty="0">
                <a:latin typeface="Cambria"/>
                <a:cs typeface="Cambria"/>
              </a:rPr>
              <a:t>478-480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721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800" spc="10" dirty="0">
                <a:latin typeface="Cambria"/>
                <a:cs typeface="Cambria"/>
              </a:rPr>
              <a:t>“Kutadgu Bilig”, </a:t>
            </a:r>
            <a:r>
              <a:rPr sz="800" i="1" spc="15" dirty="0">
                <a:latin typeface="Cambria"/>
                <a:cs typeface="Cambria"/>
              </a:rPr>
              <a:t>İA</a:t>
            </a:r>
            <a:r>
              <a:rPr sz="800" spc="15" dirty="0">
                <a:latin typeface="Cambria"/>
                <a:cs typeface="Cambria"/>
              </a:rPr>
              <a:t>, </a:t>
            </a:r>
            <a:r>
              <a:rPr sz="800" spc="20" dirty="0">
                <a:latin typeface="Cambria"/>
                <a:cs typeface="Cambria"/>
              </a:rPr>
              <a:t>VI, </a:t>
            </a:r>
            <a:r>
              <a:rPr sz="800" spc="-10" dirty="0">
                <a:latin typeface="Cambria"/>
                <a:cs typeface="Cambria"/>
              </a:rPr>
              <a:t>Eskişehir </a:t>
            </a:r>
            <a:r>
              <a:rPr sz="800" spc="10" dirty="0">
                <a:latin typeface="Cambria"/>
                <a:cs typeface="Cambria"/>
              </a:rPr>
              <a:t>1997,</a:t>
            </a:r>
            <a:r>
              <a:rPr sz="800" spc="12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1038-1047</a:t>
            </a:r>
            <a:endParaRPr sz="800">
              <a:latin typeface="Cambria"/>
              <a:cs typeface="Cambria"/>
            </a:endParaRPr>
          </a:p>
          <a:p>
            <a:pPr marL="372110" marR="186690" indent="-360045">
              <a:lnSpc>
                <a:spcPct val="100000"/>
              </a:lnSpc>
              <a:spcBef>
                <a:spcPts val="220"/>
              </a:spcBef>
            </a:pPr>
            <a:r>
              <a:rPr sz="800" spc="5" dirty="0">
                <a:latin typeface="Cambria"/>
                <a:cs typeface="Cambria"/>
              </a:rPr>
              <a:t>Arslan, </a:t>
            </a:r>
            <a:r>
              <a:rPr sz="800" spc="15" dirty="0">
                <a:latin typeface="Cambria"/>
                <a:cs typeface="Cambria"/>
              </a:rPr>
              <a:t>Mahmut, </a:t>
            </a:r>
            <a:r>
              <a:rPr sz="800" i="1" spc="-5" dirty="0">
                <a:latin typeface="Cambria"/>
                <a:cs typeface="Cambria"/>
              </a:rPr>
              <a:t>Kutadgu-Bilig’deki </a:t>
            </a:r>
            <a:r>
              <a:rPr sz="800" i="1" dirty="0">
                <a:latin typeface="Cambria"/>
                <a:cs typeface="Cambria"/>
              </a:rPr>
              <a:t>Toplum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-10" dirty="0">
                <a:latin typeface="Cambria"/>
                <a:cs typeface="Cambria"/>
              </a:rPr>
              <a:t>Devlet </a:t>
            </a:r>
            <a:r>
              <a:rPr sz="800" i="1" spc="10" dirty="0">
                <a:latin typeface="Cambria"/>
                <a:cs typeface="Cambria"/>
              </a:rPr>
              <a:t>Anlayışı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20" dirty="0">
                <a:latin typeface="Cambria"/>
                <a:cs typeface="Cambria"/>
              </a:rPr>
              <a:t>Ünv. </a:t>
            </a:r>
            <a:r>
              <a:rPr sz="800" spc="-5" dirty="0">
                <a:latin typeface="Cambria"/>
                <a:cs typeface="Cambria"/>
              </a:rPr>
              <a:t>Edebiyat  </a:t>
            </a:r>
            <a:r>
              <a:rPr sz="800" spc="15" dirty="0">
                <a:latin typeface="Cambria"/>
                <a:cs typeface="Cambria"/>
              </a:rPr>
              <a:t>Fak.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</a:t>
            </a:r>
            <a:r>
              <a:rPr sz="800" spc="7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1987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800" dirty="0">
                <a:latin typeface="Cambria"/>
                <a:cs typeface="Cambria"/>
              </a:rPr>
              <a:t>Başer,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20" dirty="0">
                <a:latin typeface="Cambria"/>
                <a:cs typeface="Cambria"/>
              </a:rPr>
              <a:t>Sait,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Kutadgu</a:t>
            </a:r>
            <a:r>
              <a:rPr sz="800" i="1" spc="50" dirty="0">
                <a:latin typeface="Cambria"/>
                <a:cs typeface="Cambria"/>
              </a:rPr>
              <a:t> </a:t>
            </a:r>
            <a:r>
              <a:rPr sz="800" i="1" spc="-10" dirty="0">
                <a:latin typeface="Cambria"/>
                <a:cs typeface="Cambria"/>
              </a:rPr>
              <a:t>Bilig’de</a:t>
            </a:r>
            <a:r>
              <a:rPr sz="800" i="1" spc="45" dirty="0">
                <a:latin typeface="Cambria"/>
                <a:cs typeface="Cambria"/>
              </a:rPr>
              <a:t> </a:t>
            </a:r>
            <a:r>
              <a:rPr sz="800" i="1" spc="5" dirty="0">
                <a:latin typeface="Cambria"/>
                <a:cs typeface="Cambria"/>
              </a:rPr>
              <a:t>Kut</a:t>
            </a:r>
            <a:r>
              <a:rPr sz="800" i="1" spc="45" dirty="0">
                <a:latin typeface="Cambria"/>
                <a:cs typeface="Cambria"/>
              </a:rPr>
              <a:t> </a:t>
            </a:r>
            <a:r>
              <a:rPr sz="800" i="1" spc="-20" dirty="0">
                <a:latin typeface="Cambria"/>
                <a:cs typeface="Cambria"/>
              </a:rPr>
              <a:t>ve</a:t>
            </a:r>
            <a:r>
              <a:rPr sz="800" i="1" spc="35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Töre</a:t>
            </a:r>
            <a:r>
              <a:rPr sz="800" dirty="0">
                <a:latin typeface="Cambria"/>
                <a:cs typeface="Cambria"/>
              </a:rPr>
              <a:t>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Kültür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Bakanlığı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25" dirty="0">
                <a:latin typeface="Cambria"/>
                <a:cs typeface="Cambria"/>
              </a:rPr>
              <a:t>Yay.,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15" dirty="0">
                <a:latin typeface="Cambria"/>
                <a:cs typeface="Cambria"/>
              </a:rPr>
              <a:t>Ank.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1990</a:t>
            </a:r>
            <a:endParaRPr sz="800">
              <a:latin typeface="Cambria"/>
              <a:cs typeface="Cambria"/>
            </a:endParaRPr>
          </a:p>
          <a:p>
            <a:pPr marL="372110" marR="146685" indent="-360045">
              <a:lnSpc>
                <a:spcPts val="950"/>
              </a:lnSpc>
              <a:spcBef>
                <a:spcPts val="254"/>
              </a:spcBef>
            </a:pPr>
            <a:r>
              <a:rPr sz="800" dirty="0">
                <a:latin typeface="Cambria"/>
                <a:cs typeface="Cambria"/>
              </a:rPr>
              <a:t>Berktay, </a:t>
            </a:r>
            <a:r>
              <a:rPr sz="800" spc="10" dirty="0">
                <a:latin typeface="Cambria"/>
                <a:cs typeface="Cambria"/>
              </a:rPr>
              <a:t>Halil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komisyon, </a:t>
            </a:r>
            <a:r>
              <a:rPr sz="800" spc="-5" dirty="0">
                <a:latin typeface="Cambria"/>
                <a:cs typeface="Cambria"/>
              </a:rPr>
              <a:t>“İktisat </a:t>
            </a:r>
            <a:r>
              <a:rPr sz="800" spc="5" dirty="0">
                <a:latin typeface="Cambria"/>
                <a:cs typeface="Cambria"/>
              </a:rPr>
              <a:t>Tarihi”, </a:t>
            </a:r>
            <a:r>
              <a:rPr sz="800" i="1" spc="-5" dirty="0">
                <a:latin typeface="Cambria"/>
                <a:cs typeface="Cambria"/>
              </a:rPr>
              <a:t>Türkiye </a:t>
            </a:r>
            <a:r>
              <a:rPr sz="800" i="1" spc="10" dirty="0">
                <a:latin typeface="Cambria"/>
                <a:cs typeface="Cambria"/>
              </a:rPr>
              <a:t>Tarihi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15" dirty="0">
                <a:latin typeface="Cambria"/>
                <a:cs typeface="Cambria"/>
              </a:rPr>
              <a:t>ed: Sinan </a:t>
            </a:r>
            <a:r>
              <a:rPr sz="800" spc="5" dirty="0">
                <a:latin typeface="Cambria"/>
                <a:cs typeface="Cambria"/>
              </a:rPr>
              <a:t>Akşit, </a:t>
            </a:r>
            <a:r>
              <a:rPr sz="800" spc="20" dirty="0">
                <a:latin typeface="Cambria"/>
                <a:cs typeface="Cambria"/>
              </a:rPr>
              <a:t>Cem </a:t>
            </a:r>
            <a:r>
              <a:rPr sz="800" spc="25" dirty="0">
                <a:latin typeface="Cambria"/>
                <a:cs typeface="Cambria"/>
              </a:rPr>
              <a:t>Yay., 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1997, </a:t>
            </a:r>
            <a:r>
              <a:rPr sz="800" spc="30" dirty="0">
                <a:latin typeface="Cambria"/>
                <a:cs typeface="Cambria"/>
              </a:rPr>
              <a:t>I,</a:t>
            </a:r>
            <a:r>
              <a:rPr sz="800" spc="10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25-136</a:t>
            </a:r>
            <a:endParaRPr sz="800">
              <a:latin typeface="Cambria"/>
              <a:cs typeface="Cambria"/>
            </a:endParaRPr>
          </a:p>
          <a:p>
            <a:pPr marL="372110" marR="109220" indent="-360045">
              <a:lnSpc>
                <a:spcPct val="102499"/>
              </a:lnSpc>
              <a:spcBef>
                <a:spcPts val="160"/>
              </a:spcBef>
            </a:pPr>
            <a:r>
              <a:rPr sz="800" spc="20" dirty="0">
                <a:latin typeface="Cambria"/>
                <a:cs typeface="Cambria"/>
              </a:rPr>
              <a:t>Caner, </a:t>
            </a:r>
            <a:r>
              <a:rPr sz="800" spc="10" dirty="0">
                <a:latin typeface="Cambria"/>
                <a:cs typeface="Cambria"/>
              </a:rPr>
              <a:t>Cantürk,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5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Yönetim Felsefesi”, </a:t>
            </a:r>
            <a:r>
              <a:rPr sz="800" i="1" spc="5" dirty="0">
                <a:latin typeface="Cambria"/>
                <a:cs typeface="Cambria"/>
              </a:rPr>
              <a:t>Türk Dünyası </a:t>
            </a:r>
            <a:r>
              <a:rPr sz="800" i="1" dirty="0">
                <a:latin typeface="Cambria"/>
                <a:cs typeface="Cambria"/>
              </a:rPr>
              <a:t>Araştırmaları  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sayı: </a:t>
            </a:r>
            <a:r>
              <a:rPr sz="800" spc="10" dirty="0">
                <a:latin typeface="Cambria"/>
                <a:cs typeface="Cambria"/>
              </a:rPr>
              <a:t>137, </a:t>
            </a:r>
            <a:r>
              <a:rPr sz="800" spc="5" dirty="0">
                <a:latin typeface="Cambria"/>
                <a:cs typeface="Cambria"/>
              </a:rPr>
              <a:t>(Nisan </a:t>
            </a:r>
            <a:r>
              <a:rPr sz="800" spc="10" dirty="0">
                <a:latin typeface="Cambria"/>
                <a:cs typeface="Cambria"/>
              </a:rPr>
              <a:t>2002),</a:t>
            </a:r>
            <a:r>
              <a:rPr sz="800" spc="2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139-144</a:t>
            </a:r>
            <a:endParaRPr sz="800">
              <a:latin typeface="Cambria"/>
              <a:cs typeface="Cambria"/>
            </a:endParaRPr>
          </a:p>
          <a:p>
            <a:pPr marL="372110" marR="73025" indent="-360045">
              <a:lnSpc>
                <a:spcPct val="100000"/>
              </a:lnSpc>
              <a:spcBef>
                <a:spcPts val="204"/>
              </a:spcBef>
            </a:pPr>
            <a:r>
              <a:rPr sz="800" spc="15" dirty="0">
                <a:latin typeface="Cambria"/>
                <a:cs typeface="Cambria"/>
              </a:rPr>
              <a:t>Donuk, </a:t>
            </a:r>
            <a:r>
              <a:rPr sz="800" dirty="0">
                <a:latin typeface="Cambria"/>
                <a:cs typeface="Cambria"/>
              </a:rPr>
              <a:t>Abdulkadir, “Türk Devletinde Hâkimiyet </a:t>
            </a:r>
            <a:r>
              <a:rPr sz="800" spc="5" dirty="0">
                <a:latin typeface="Cambria"/>
                <a:cs typeface="Cambria"/>
              </a:rPr>
              <a:t>Anlayışı”, </a:t>
            </a:r>
            <a:r>
              <a:rPr sz="800" i="1" dirty="0">
                <a:latin typeface="Cambria"/>
                <a:cs typeface="Cambria"/>
              </a:rPr>
              <a:t>Tarih </a:t>
            </a:r>
            <a:r>
              <a:rPr sz="800" i="1" spc="-5" dirty="0">
                <a:latin typeface="Cambria"/>
                <a:cs typeface="Cambria"/>
              </a:rPr>
              <a:t>Enstitüsü </a:t>
            </a:r>
            <a:r>
              <a:rPr sz="800" i="1" dirty="0">
                <a:latin typeface="Cambria"/>
                <a:cs typeface="Cambria"/>
              </a:rPr>
              <a:t>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X-XI,  </a:t>
            </a:r>
            <a:r>
              <a:rPr sz="800" spc="15" dirty="0">
                <a:latin typeface="Cambria"/>
                <a:cs typeface="Cambria"/>
              </a:rPr>
              <a:t>(1981),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29-56</a:t>
            </a:r>
            <a:endParaRPr sz="800">
              <a:latin typeface="Cambria"/>
              <a:cs typeface="Cambria"/>
            </a:endParaRPr>
          </a:p>
          <a:p>
            <a:pPr marL="372110" marR="350520" indent="-360045">
              <a:lnSpc>
                <a:spcPct val="100000"/>
              </a:lnSpc>
              <a:spcBef>
                <a:spcPts val="130"/>
              </a:spcBef>
              <a:tabLst>
                <a:tab pos="3721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800" spc="5" dirty="0">
                <a:latin typeface="Cambria"/>
                <a:cs typeface="Cambria"/>
              </a:rPr>
              <a:t>Abdulkadir, </a:t>
            </a:r>
            <a:r>
              <a:rPr sz="800" i="1" spc="-5" dirty="0">
                <a:latin typeface="Cambria"/>
                <a:cs typeface="Cambria"/>
              </a:rPr>
              <a:t>Eski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-10" dirty="0">
                <a:latin typeface="Cambria"/>
                <a:cs typeface="Cambria"/>
              </a:rPr>
              <a:t>Devletlerinde </a:t>
            </a:r>
            <a:r>
              <a:rPr sz="800" i="1" spc="-5" dirty="0">
                <a:latin typeface="Cambria"/>
                <a:cs typeface="Cambria"/>
              </a:rPr>
              <a:t>İdarî-Askerî </a:t>
            </a:r>
            <a:r>
              <a:rPr sz="800" i="1" spc="5" dirty="0">
                <a:latin typeface="Cambria"/>
                <a:cs typeface="Cambria"/>
              </a:rPr>
              <a:t>Ünvan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dirty="0">
                <a:latin typeface="Cambria"/>
                <a:cs typeface="Cambria"/>
              </a:rPr>
              <a:t>Terimler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Türk  </a:t>
            </a:r>
            <a:r>
              <a:rPr sz="800" spc="5" dirty="0">
                <a:latin typeface="Cambria"/>
                <a:cs typeface="Cambria"/>
              </a:rPr>
              <a:t>Dünyası </a:t>
            </a:r>
            <a:r>
              <a:rPr sz="800" spc="-5" dirty="0">
                <a:latin typeface="Cambria"/>
                <a:cs typeface="Cambria"/>
              </a:rPr>
              <a:t>Araştırmaları </a:t>
            </a:r>
            <a:r>
              <a:rPr sz="800" spc="10" dirty="0">
                <a:latin typeface="Cambria"/>
                <a:cs typeface="Cambria"/>
              </a:rPr>
              <a:t>Vakfı, </a:t>
            </a:r>
            <a:r>
              <a:rPr sz="800" spc="5" dirty="0">
                <a:latin typeface="Cambria"/>
                <a:cs typeface="Cambria"/>
              </a:rPr>
              <a:t>İst.</a:t>
            </a:r>
            <a:r>
              <a:rPr sz="800" spc="-5" dirty="0">
                <a:latin typeface="Cambria"/>
                <a:cs typeface="Cambria"/>
              </a:rPr>
              <a:t> 1988</a:t>
            </a:r>
            <a:endParaRPr sz="800">
              <a:latin typeface="Cambria"/>
              <a:cs typeface="Cambria"/>
            </a:endParaRPr>
          </a:p>
          <a:p>
            <a:pPr marL="12700" marR="238125">
              <a:lnSpc>
                <a:spcPts val="1280"/>
              </a:lnSpc>
              <a:spcBef>
                <a:spcPts val="305"/>
              </a:spcBef>
              <a:tabLst>
                <a:tab pos="3721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800" dirty="0">
                <a:latin typeface="Cambria"/>
                <a:cs typeface="Cambria"/>
              </a:rPr>
              <a:t>Abdulkadir,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Hükümdarı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5" dirty="0">
                <a:latin typeface="Cambria"/>
                <a:cs typeface="Cambria"/>
              </a:rPr>
              <a:t>Dünyası </a:t>
            </a:r>
            <a:r>
              <a:rPr sz="800" spc="-5" dirty="0">
                <a:latin typeface="Cambria"/>
                <a:cs typeface="Cambria"/>
              </a:rPr>
              <a:t>Araştırmaları </a:t>
            </a:r>
            <a:r>
              <a:rPr sz="800" spc="10" dirty="0">
                <a:latin typeface="Cambria"/>
                <a:cs typeface="Cambria"/>
              </a:rPr>
              <a:t>Vakfı, </a:t>
            </a:r>
            <a:r>
              <a:rPr sz="800" spc="5" dirty="0">
                <a:latin typeface="Cambria"/>
                <a:cs typeface="Cambria"/>
              </a:rPr>
              <a:t>İst. </a:t>
            </a:r>
            <a:r>
              <a:rPr sz="800" dirty="0">
                <a:latin typeface="Cambria"/>
                <a:cs typeface="Cambria"/>
              </a:rPr>
              <a:t>1990  </a:t>
            </a:r>
            <a:r>
              <a:rPr sz="800" spc="5" dirty="0">
                <a:latin typeface="Cambria"/>
                <a:cs typeface="Cambria"/>
              </a:rPr>
              <a:t>Eraslan, </a:t>
            </a:r>
            <a:r>
              <a:rPr sz="800" spc="10" dirty="0">
                <a:latin typeface="Cambria"/>
                <a:cs typeface="Cambria"/>
              </a:rPr>
              <a:t>Kemal, </a:t>
            </a:r>
            <a:r>
              <a:rPr sz="800" spc="5" dirty="0">
                <a:latin typeface="Cambria"/>
                <a:cs typeface="Cambria"/>
              </a:rPr>
              <a:t>“Yusuf Has </a:t>
            </a:r>
            <a:r>
              <a:rPr sz="800" spc="10" dirty="0">
                <a:latin typeface="Cambria"/>
                <a:cs typeface="Cambria"/>
              </a:rPr>
              <a:t>Hacib”, </a:t>
            </a:r>
            <a:r>
              <a:rPr sz="800" i="1" spc="20" dirty="0">
                <a:latin typeface="Cambria"/>
                <a:cs typeface="Cambria"/>
              </a:rPr>
              <a:t>İA</a:t>
            </a:r>
            <a:r>
              <a:rPr sz="800" spc="2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Eskişehir </a:t>
            </a:r>
            <a:r>
              <a:rPr sz="800" spc="5" dirty="0">
                <a:latin typeface="Cambria"/>
                <a:cs typeface="Cambria"/>
              </a:rPr>
              <a:t>1997, </a:t>
            </a:r>
            <a:r>
              <a:rPr sz="800" spc="10" dirty="0">
                <a:latin typeface="Cambria"/>
                <a:cs typeface="Cambria"/>
              </a:rPr>
              <a:t>XIII,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438-440</a:t>
            </a:r>
            <a:endParaRPr sz="800">
              <a:latin typeface="Cambria"/>
              <a:cs typeface="Cambria"/>
            </a:endParaRPr>
          </a:p>
          <a:p>
            <a:pPr marL="372110" marR="168275" indent="-360045">
              <a:lnSpc>
                <a:spcPct val="101299"/>
              </a:lnSpc>
              <a:spcBef>
                <a:spcPts val="105"/>
              </a:spcBef>
            </a:pPr>
            <a:r>
              <a:rPr sz="800" dirty="0">
                <a:latin typeface="Cambria"/>
                <a:cs typeface="Cambria"/>
              </a:rPr>
              <a:t>Ersoylu, </a:t>
            </a:r>
            <a:r>
              <a:rPr sz="800" spc="15" dirty="0">
                <a:latin typeface="Cambria"/>
                <a:cs typeface="Cambria"/>
              </a:rPr>
              <a:t>Halil, </a:t>
            </a:r>
            <a:r>
              <a:rPr sz="800" spc="10" dirty="0">
                <a:latin typeface="Cambria"/>
                <a:cs typeface="Cambria"/>
              </a:rPr>
              <a:t>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25" dirty="0">
                <a:latin typeface="Cambria"/>
                <a:cs typeface="Cambria"/>
              </a:rPr>
              <a:t>Kur‟an-ı </a:t>
            </a:r>
            <a:r>
              <a:rPr sz="800" spc="-10" dirty="0">
                <a:latin typeface="Cambria"/>
                <a:cs typeface="Cambria"/>
              </a:rPr>
              <a:t>Kerim </a:t>
            </a:r>
            <a:r>
              <a:rPr sz="800" spc="-5" dirty="0">
                <a:latin typeface="Cambria"/>
                <a:cs typeface="Cambria"/>
              </a:rPr>
              <a:t>Ayetlerinden </a:t>
            </a:r>
            <a:r>
              <a:rPr sz="800" spc="5" dirty="0">
                <a:latin typeface="Cambria"/>
                <a:cs typeface="Cambria"/>
              </a:rPr>
              <a:t>İlhamlar”,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5" dirty="0">
                <a:latin typeface="Cambria"/>
                <a:cs typeface="Cambria"/>
              </a:rPr>
              <a:t>Dünyası  </a:t>
            </a:r>
            <a:r>
              <a:rPr sz="800" i="1" dirty="0">
                <a:latin typeface="Cambria"/>
                <a:cs typeface="Cambria"/>
              </a:rPr>
              <a:t>Araştırmaları 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sayı: </a:t>
            </a:r>
            <a:r>
              <a:rPr sz="800" spc="15" dirty="0">
                <a:latin typeface="Cambria"/>
                <a:cs typeface="Cambria"/>
              </a:rPr>
              <a:t>15, </a:t>
            </a:r>
            <a:r>
              <a:rPr sz="800" dirty="0">
                <a:latin typeface="Cambria"/>
                <a:cs typeface="Cambria"/>
              </a:rPr>
              <a:t>(Aralık </a:t>
            </a:r>
            <a:r>
              <a:rPr sz="800" spc="10" dirty="0">
                <a:latin typeface="Cambria"/>
                <a:cs typeface="Cambria"/>
              </a:rPr>
              <a:t>1981),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17-41</a:t>
            </a:r>
            <a:endParaRPr sz="800">
              <a:latin typeface="Cambria"/>
              <a:cs typeface="Cambria"/>
            </a:endParaRPr>
          </a:p>
          <a:p>
            <a:pPr marL="372110" marR="509905" indent="-360045">
              <a:lnSpc>
                <a:spcPct val="102499"/>
              </a:lnSpc>
              <a:spcBef>
                <a:spcPts val="180"/>
              </a:spcBef>
            </a:pPr>
            <a:r>
              <a:rPr sz="800" spc="20" dirty="0">
                <a:latin typeface="Cambria"/>
                <a:cs typeface="Cambria"/>
              </a:rPr>
              <a:t>Genç, </a:t>
            </a:r>
            <a:r>
              <a:rPr sz="800" spc="5" dirty="0">
                <a:latin typeface="Cambria"/>
                <a:cs typeface="Cambria"/>
              </a:rPr>
              <a:t>Reşat, </a:t>
            </a:r>
            <a:r>
              <a:rPr sz="800" i="1" spc="5" dirty="0">
                <a:latin typeface="Cambria"/>
                <a:cs typeface="Cambria"/>
              </a:rPr>
              <a:t>Karahanlı </a:t>
            </a:r>
            <a:r>
              <a:rPr sz="800" i="1" spc="-10" dirty="0">
                <a:latin typeface="Cambria"/>
                <a:cs typeface="Cambria"/>
              </a:rPr>
              <a:t>Devlet </a:t>
            </a:r>
            <a:r>
              <a:rPr sz="800" i="1" spc="-5" dirty="0">
                <a:latin typeface="Cambria"/>
                <a:cs typeface="Cambria"/>
              </a:rPr>
              <a:t>Teşkilatı </a:t>
            </a:r>
            <a:r>
              <a:rPr sz="800" i="1" spc="15" dirty="0">
                <a:latin typeface="Cambria"/>
                <a:cs typeface="Cambria"/>
              </a:rPr>
              <a:t>-XI. </a:t>
            </a:r>
            <a:r>
              <a:rPr sz="800" i="1" dirty="0">
                <a:latin typeface="Cambria"/>
                <a:cs typeface="Cambria"/>
              </a:rPr>
              <a:t>Yüzyıl- </a:t>
            </a:r>
            <a:r>
              <a:rPr sz="800" i="1" spc="5" dirty="0">
                <a:latin typeface="Cambria"/>
                <a:cs typeface="Cambria"/>
              </a:rPr>
              <a:t>(Türk Hâkimiyet Anlayışı </a:t>
            </a:r>
            <a:r>
              <a:rPr sz="800" i="1" spc="-20" dirty="0">
                <a:latin typeface="Cambria"/>
                <a:cs typeface="Cambria"/>
              </a:rPr>
              <a:t>ve  </a:t>
            </a:r>
            <a:r>
              <a:rPr sz="800" i="1" spc="10" dirty="0">
                <a:latin typeface="Cambria"/>
                <a:cs typeface="Cambria"/>
              </a:rPr>
              <a:t>Karahanlılar)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Kültür </a:t>
            </a:r>
            <a:r>
              <a:rPr sz="800" dirty="0">
                <a:latin typeface="Cambria"/>
                <a:cs typeface="Cambria"/>
              </a:rPr>
              <a:t>Bakanlığı </a:t>
            </a:r>
            <a:r>
              <a:rPr sz="800" spc="20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</a:t>
            </a:r>
            <a:r>
              <a:rPr sz="800" spc="2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1981</a:t>
            </a:r>
            <a:endParaRPr sz="800">
              <a:latin typeface="Cambria"/>
              <a:cs typeface="Cambria"/>
            </a:endParaRPr>
          </a:p>
          <a:p>
            <a:pPr marL="372110" marR="115570" indent="-360045">
              <a:lnSpc>
                <a:spcPct val="102499"/>
              </a:lnSpc>
              <a:spcBef>
                <a:spcPts val="180"/>
              </a:spcBef>
            </a:pPr>
            <a:r>
              <a:rPr sz="800" dirty="0">
                <a:latin typeface="Cambria"/>
                <a:cs typeface="Cambria"/>
              </a:rPr>
              <a:t>İbn </a:t>
            </a:r>
            <a:r>
              <a:rPr sz="800" spc="10" dirty="0">
                <a:latin typeface="Cambria"/>
                <a:cs typeface="Cambria"/>
              </a:rPr>
              <a:t>Şebbe, </a:t>
            </a:r>
            <a:r>
              <a:rPr sz="800" dirty="0">
                <a:latin typeface="Cambria"/>
                <a:cs typeface="Cambria"/>
              </a:rPr>
              <a:t>Ebu </a:t>
            </a:r>
            <a:r>
              <a:rPr sz="800" spc="5" dirty="0">
                <a:latin typeface="Cambria"/>
                <a:cs typeface="Cambria"/>
              </a:rPr>
              <a:t>Zeyd Ömer </a:t>
            </a:r>
            <a:r>
              <a:rPr sz="800" spc="-5" dirty="0">
                <a:latin typeface="Cambria"/>
                <a:cs typeface="Cambria"/>
              </a:rPr>
              <a:t>en-Numeyrî </a:t>
            </a:r>
            <a:r>
              <a:rPr sz="800" spc="-10" dirty="0">
                <a:latin typeface="Cambria"/>
                <a:cs typeface="Cambria"/>
              </a:rPr>
              <a:t>el-Basrî </a:t>
            </a:r>
            <a:r>
              <a:rPr sz="800" spc="5" dirty="0">
                <a:latin typeface="Cambria"/>
                <a:cs typeface="Cambria"/>
              </a:rPr>
              <a:t>(262 </a:t>
            </a:r>
            <a:r>
              <a:rPr sz="800" spc="-10" dirty="0">
                <a:latin typeface="Cambria"/>
                <a:cs typeface="Cambria"/>
              </a:rPr>
              <a:t>/ </a:t>
            </a:r>
            <a:r>
              <a:rPr sz="800" spc="10" dirty="0">
                <a:latin typeface="Cambria"/>
                <a:cs typeface="Cambria"/>
              </a:rPr>
              <a:t>845), </a:t>
            </a:r>
            <a:r>
              <a:rPr sz="800" i="1" dirty="0">
                <a:latin typeface="Cambria"/>
                <a:cs typeface="Cambria"/>
              </a:rPr>
              <a:t>Kitâbu Târîhi’l-Medineti’l-  Münevvere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I-IV, </a:t>
            </a:r>
            <a:r>
              <a:rPr sz="800" spc="5" dirty="0">
                <a:latin typeface="Cambria"/>
                <a:cs typeface="Cambria"/>
              </a:rPr>
              <a:t>thk: </a:t>
            </a:r>
            <a:r>
              <a:rPr sz="800" spc="25" dirty="0">
                <a:latin typeface="Cambria"/>
                <a:cs typeface="Cambria"/>
              </a:rPr>
              <a:t>F. </a:t>
            </a:r>
            <a:r>
              <a:rPr sz="800" spc="5" dirty="0">
                <a:latin typeface="Cambria"/>
                <a:cs typeface="Cambria"/>
              </a:rPr>
              <a:t>Muhammed </a:t>
            </a:r>
            <a:r>
              <a:rPr sz="800" spc="15" dirty="0">
                <a:latin typeface="Cambria"/>
                <a:cs typeface="Cambria"/>
              </a:rPr>
              <a:t>Şeltut, </a:t>
            </a:r>
            <a:r>
              <a:rPr sz="800" spc="-15" dirty="0">
                <a:latin typeface="Cambria"/>
                <a:cs typeface="Cambria"/>
              </a:rPr>
              <a:t>yer </a:t>
            </a:r>
            <a:r>
              <a:rPr sz="800" spc="-5" dirty="0">
                <a:latin typeface="Cambria"/>
                <a:cs typeface="Cambria"/>
              </a:rPr>
              <a:t>ve tarih</a:t>
            </a:r>
            <a:r>
              <a:rPr sz="800" spc="25" dirty="0">
                <a:latin typeface="Cambria"/>
                <a:cs typeface="Cambria"/>
              </a:rPr>
              <a:t> </a:t>
            </a:r>
            <a:r>
              <a:rPr sz="800" spc="-10" dirty="0">
                <a:latin typeface="Cambria"/>
                <a:cs typeface="Cambria"/>
              </a:rPr>
              <a:t>yok</a:t>
            </a:r>
            <a:endParaRPr sz="800">
              <a:latin typeface="Cambria"/>
              <a:cs typeface="Cambria"/>
            </a:endParaRPr>
          </a:p>
          <a:p>
            <a:pPr marL="372110" marR="234315" indent="-360045">
              <a:lnSpc>
                <a:spcPct val="102499"/>
              </a:lnSpc>
              <a:spcBef>
                <a:spcPts val="180"/>
              </a:spcBef>
            </a:pPr>
            <a:r>
              <a:rPr sz="800" spc="10" dirty="0">
                <a:latin typeface="Cambria"/>
                <a:cs typeface="Cambria"/>
              </a:rPr>
              <a:t>İnalcık, </a:t>
            </a:r>
            <a:r>
              <a:rPr sz="800" spc="15" dirty="0">
                <a:latin typeface="Cambria"/>
                <a:cs typeface="Cambria"/>
              </a:rPr>
              <a:t>Halil,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-5" dirty="0">
                <a:latin typeface="Cambria"/>
                <a:cs typeface="Cambria"/>
              </a:rPr>
              <a:t>ve İran </a:t>
            </a:r>
            <a:r>
              <a:rPr sz="800" dirty="0">
                <a:latin typeface="Cambria"/>
                <a:cs typeface="Cambria"/>
              </a:rPr>
              <a:t>Siyaset Nazariye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Gelenekleri”, </a:t>
            </a:r>
            <a:r>
              <a:rPr sz="800" i="1" spc="-5" dirty="0">
                <a:latin typeface="Cambria"/>
                <a:cs typeface="Cambria"/>
              </a:rPr>
              <a:t>Reşid  </a:t>
            </a:r>
            <a:r>
              <a:rPr sz="800" i="1" dirty="0">
                <a:latin typeface="Cambria"/>
                <a:cs typeface="Cambria"/>
              </a:rPr>
              <a:t>Rahmeti </a:t>
            </a:r>
            <a:r>
              <a:rPr sz="800" i="1" spc="-5" dirty="0">
                <a:latin typeface="Cambria"/>
                <a:cs typeface="Cambria"/>
              </a:rPr>
              <a:t>Arat </a:t>
            </a:r>
            <a:r>
              <a:rPr sz="800" i="1" spc="5" dirty="0">
                <a:latin typeface="Cambria"/>
                <a:cs typeface="Cambria"/>
              </a:rPr>
              <a:t>İçin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Kültürünü </a:t>
            </a:r>
            <a:r>
              <a:rPr sz="800" spc="-5" dirty="0">
                <a:latin typeface="Cambria"/>
                <a:cs typeface="Cambria"/>
              </a:rPr>
              <a:t>Araştırma </a:t>
            </a:r>
            <a:r>
              <a:rPr sz="800" spc="15" dirty="0">
                <a:latin typeface="Cambria"/>
                <a:cs typeface="Cambria"/>
              </a:rPr>
              <a:t>Enst., </a:t>
            </a:r>
            <a:r>
              <a:rPr sz="800" spc="-5" dirty="0">
                <a:latin typeface="Cambria"/>
                <a:cs typeface="Cambria"/>
              </a:rPr>
              <a:t>Ankara</a:t>
            </a:r>
            <a:r>
              <a:rPr sz="800" spc="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1966</a:t>
            </a:r>
            <a:endParaRPr sz="800">
              <a:latin typeface="Cambria"/>
              <a:cs typeface="Cambria"/>
            </a:endParaRPr>
          </a:p>
          <a:p>
            <a:pPr marL="372110" marR="5080" indent="-360045">
              <a:lnSpc>
                <a:spcPct val="101899"/>
              </a:lnSpc>
              <a:spcBef>
                <a:spcPts val="85"/>
              </a:spcBef>
              <a:tabLst>
                <a:tab pos="3721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800" spc="15" dirty="0">
                <a:latin typeface="Cambria"/>
                <a:cs typeface="Cambria"/>
              </a:rPr>
              <a:t>Halil, </a:t>
            </a:r>
            <a:r>
              <a:rPr sz="800" spc="-5" dirty="0">
                <a:latin typeface="Cambria"/>
                <a:cs typeface="Cambria"/>
              </a:rPr>
              <a:t>“Osmanlılar‟da </a:t>
            </a:r>
            <a:r>
              <a:rPr sz="800" spc="10" dirty="0">
                <a:latin typeface="Cambria"/>
                <a:cs typeface="Cambria"/>
              </a:rPr>
              <a:t>Saltanat </a:t>
            </a:r>
            <a:r>
              <a:rPr sz="800" spc="-5" dirty="0">
                <a:latin typeface="Cambria"/>
                <a:cs typeface="Cambria"/>
              </a:rPr>
              <a:t>ve Verâseti </a:t>
            </a:r>
            <a:r>
              <a:rPr sz="800" spc="5" dirty="0">
                <a:latin typeface="Cambria"/>
                <a:cs typeface="Cambria"/>
              </a:rPr>
              <a:t>Usûlü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Hâkimiyet </a:t>
            </a:r>
            <a:r>
              <a:rPr sz="800" spc="-5" dirty="0">
                <a:latin typeface="Cambria"/>
                <a:cs typeface="Cambria"/>
              </a:rPr>
              <a:t>Telakkisiyle  </a:t>
            </a:r>
            <a:r>
              <a:rPr sz="800" spc="10" dirty="0">
                <a:latin typeface="Cambria"/>
                <a:cs typeface="Cambria"/>
              </a:rPr>
              <a:t>İlgili”, </a:t>
            </a:r>
            <a:r>
              <a:rPr sz="800" i="1" spc="5" dirty="0">
                <a:latin typeface="Cambria"/>
                <a:cs typeface="Cambria"/>
              </a:rPr>
              <a:t>SBF </a:t>
            </a:r>
            <a:r>
              <a:rPr sz="800" i="1" dirty="0">
                <a:latin typeface="Cambria"/>
                <a:cs typeface="Cambria"/>
              </a:rPr>
              <a:t>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XIV </a:t>
            </a:r>
            <a:r>
              <a:rPr sz="800" spc="-10" dirty="0">
                <a:latin typeface="Cambria"/>
                <a:cs typeface="Cambria"/>
              </a:rPr>
              <a:t>/ </a:t>
            </a:r>
            <a:r>
              <a:rPr sz="800" spc="25" dirty="0">
                <a:latin typeface="Cambria"/>
                <a:cs typeface="Cambria"/>
              </a:rPr>
              <a:t>I,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(1959)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39205" y="4893690"/>
            <a:ext cx="4114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Cambria"/>
                <a:cs typeface="Cambria"/>
              </a:rPr>
              <a:t>db </a:t>
            </a:r>
            <a:r>
              <a:rPr sz="1100" dirty="0">
                <a:latin typeface="Calibri"/>
                <a:cs typeface="Calibri"/>
              </a:rPr>
              <a:t>|</a:t>
            </a:r>
            <a:r>
              <a:rPr sz="1100" spc="-1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35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51905" y="4897246"/>
            <a:ext cx="1620520" cy="0"/>
          </a:xfrm>
          <a:custGeom>
            <a:avLst/>
            <a:gdLst/>
            <a:ahLst/>
            <a:cxnLst/>
            <a:rect l="l" t="t" r="r" b="b"/>
            <a:pathLst>
              <a:path w="1620520">
                <a:moveTo>
                  <a:pt x="0" y="0"/>
                </a:moveTo>
                <a:lnTo>
                  <a:pt x="162026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2008987"/>
            <a:ext cx="3959225" cy="43287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800" spc="5" dirty="0">
                <a:latin typeface="Cambria"/>
                <a:cs typeface="Cambria"/>
              </a:rPr>
              <a:t>Kabaklı, </a:t>
            </a:r>
            <a:r>
              <a:rPr sz="800" spc="10" dirty="0">
                <a:latin typeface="Cambria"/>
                <a:cs typeface="Cambria"/>
              </a:rPr>
              <a:t>Ahmet,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dirty="0">
                <a:latin typeface="Cambria"/>
                <a:cs typeface="Cambria"/>
              </a:rPr>
              <a:t>Edebiyatı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I-V,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-5" dirty="0">
                <a:latin typeface="Cambria"/>
                <a:cs typeface="Cambria"/>
              </a:rPr>
              <a:t>Edebiyatı </a:t>
            </a:r>
            <a:r>
              <a:rPr sz="800" dirty="0">
                <a:latin typeface="Cambria"/>
                <a:cs typeface="Cambria"/>
              </a:rPr>
              <a:t>Vakfı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</a:t>
            </a:r>
            <a:r>
              <a:rPr sz="800" spc="7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2002</a:t>
            </a:r>
            <a:endParaRPr sz="800">
              <a:latin typeface="Cambria"/>
              <a:cs typeface="Cambria"/>
            </a:endParaRPr>
          </a:p>
          <a:p>
            <a:pPr marL="372110" marR="114935" indent="-360045">
              <a:lnSpc>
                <a:spcPct val="101299"/>
              </a:lnSpc>
              <a:spcBef>
                <a:spcPts val="200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spc="-5" dirty="0">
                <a:latin typeface="Cambria"/>
                <a:cs typeface="Cambria"/>
              </a:rPr>
              <a:t>İbrahim </a:t>
            </a:r>
            <a:r>
              <a:rPr sz="800" spc="-10" dirty="0">
                <a:latin typeface="Cambria"/>
                <a:cs typeface="Cambria"/>
              </a:rPr>
              <a:t>- </a:t>
            </a:r>
            <a:r>
              <a:rPr sz="800" spc="10" dirty="0">
                <a:latin typeface="Cambria"/>
                <a:cs typeface="Cambria"/>
              </a:rPr>
              <a:t>Yıldız, </a:t>
            </a:r>
            <a:r>
              <a:rPr sz="800" dirty="0">
                <a:latin typeface="Cambria"/>
                <a:cs typeface="Cambria"/>
              </a:rPr>
              <a:t>Hakkı Dursun </a:t>
            </a:r>
            <a:r>
              <a:rPr sz="800" spc="-10" dirty="0">
                <a:latin typeface="Cambria"/>
                <a:cs typeface="Cambria"/>
              </a:rPr>
              <a:t>- </a:t>
            </a:r>
            <a:r>
              <a:rPr sz="800" spc="5" dirty="0">
                <a:latin typeface="Cambria"/>
                <a:cs typeface="Cambria"/>
              </a:rPr>
              <a:t>Merçil, </a:t>
            </a:r>
            <a:r>
              <a:rPr sz="800" spc="10" dirty="0">
                <a:latin typeface="Cambria"/>
                <a:cs typeface="Cambria"/>
              </a:rPr>
              <a:t>Erdoğan, </a:t>
            </a:r>
            <a:r>
              <a:rPr sz="800" i="1" spc="5" dirty="0">
                <a:latin typeface="Cambria"/>
                <a:cs typeface="Cambria"/>
              </a:rPr>
              <a:t>Müslüman-Türk </a:t>
            </a:r>
            <a:r>
              <a:rPr sz="800" i="1" spc="-10" dirty="0">
                <a:latin typeface="Cambria"/>
                <a:cs typeface="Cambria"/>
              </a:rPr>
              <a:t>Devletleri </a:t>
            </a:r>
            <a:r>
              <a:rPr sz="800" i="1" spc="155" dirty="0">
                <a:latin typeface="Cambria"/>
                <a:cs typeface="Cambria"/>
              </a:rPr>
              <a:t> </a:t>
            </a:r>
            <a:r>
              <a:rPr sz="800" i="1" spc="5" dirty="0">
                <a:latin typeface="Cambria"/>
                <a:cs typeface="Cambria"/>
              </a:rPr>
              <a:t>Tarihi </a:t>
            </a:r>
            <a:r>
              <a:rPr sz="800" i="1" spc="10" dirty="0">
                <a:latin typeface="Cambria"/>
                <a:cs typeface="Cambria"/>
              </a:rPr>
              <a:t>(Osmanlılar </a:t>
            </a:r>
            <a:r>
              <a:rPr sz="800" i="1" spc="15" dirty="0">
                <a:latin typeface="Cambria"/>
                <a:cs typeface="Cambria"/>
              </a:rPr>
              <a:t>Hariç)</a:t>
            </a:r>
            <a:r>
              <a:rPr sz="800" spc="15" dirty="0">
                <a:latin typeface="Cambria"/>
                <a:cs typeface="Cambria"/>
              </a:rPr>
              <a:t>, </a:t>
            </a:r>
            <a:r>
              <a:rPr sz="800" spc="20" dirty="0">
                <a:latin typeface="Cambria"/>
                <a:cs typeface="Cambria"/>
              </a:rPr>
              <a:t>İSAR, </a:t>
            </a:r>
            <a:r>
              <a:rPr sz="800" dirty="0">
                <a:latin typeface="Cambria"/>
                <a:cs typeface="Cambria"/>
              </a:rPr>
              <a:t>İstanbul</a:t>
            </a:r>
            <a:r>
              <a:rPr sz="800" spc="1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1999</a:t>
            </a:r>
            <a:endParaRPr sz="800">
              <a:latin typeface="Cambria"/>
              <a:cs typeface="Cambria"/>
            </a:endParaRPr>
          </a:p>
          <a:p>
            <a:pPr marL="372110" marR="239395" indent="-360045">
              <a:lnSpc>
                <a:spcPct val="101099"/>
              </a:lnSpc>
              <a:spcBef>
                <a:spcPts val="100"/>
              </a:spcBef>
              <a:tabLst>
                <a:tab pos="3721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spc="5" dirty="0">
                <a:latin typeface="Times New Roman"/>
                <a:cs typeface="Times New Roman"/>
              </a:rPr>
              <a:t>,</a:t>
            </a:r>
            <a:r>
              <a:rPr sz="800" spc="5" dirty="0">
                <a:latin typeface="Cambria"/>
                <a:cs typeface="Cambria"/>
              </a:rPr>
              <a:t>İbrahim, </a:t>
            </a:r>
            <a:r>
              <a:rPr sz="800" i="1" spc="-5" dirty="0">
                <a:latin typeface="Cambria"/>
                <a:cs typeface="Cambria"/>
              </a:rPr>
              <a:t>Kutad-gu Bilig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5" dirty="0">
                <a:latin typeface="Cambria"/>
                <a:cs typeface="Cambria"/>
              </a:rPr>
              <a:t>Kültür </a:t>
            </a:r>
            <a:r>
              <a:rPr sz="800" i="1" dirty="0">
                <a:latin typeface="Cambria"/>
                <a:cs typeface="Cambria"/>
              </a:rPr>
              <a:t>Tarihimizdeki </a:t>
            </a:r>
            <a:r>
              <a:rPr sz="800" i="1" spc="5" dirty="0">
                <a:latin typeface="Cambria"/>
                <a:cs typeface="Cambria"/>
              </a:rPr>
              <a:t>Yeri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Kültür </a:t>
            </a:r>
            <a:r>
              <a:rPr sz="800" dirty="0">
                <a:latin typeface="Cambria"/>
                <a:cs typeface="Cambria"/>
              </a:rPr>
              <a:t>Bakanlığı </a:t>
            </a:r>
            <a:r>
              <a:rPr sz="800" spc="25" dirty="0">
                <a:latin typeface="Cambria"/>
                <a:cs typeface="Cambria"/>
              </a:rPr>
              <a:t>Yay.,  </a:t>
            </a:r>
            <a:r>
              <a:rPr sz="800" dirty="0">
                <a:latin typeface="Cambria"/>
                <a:cs typeface="Cambria"/>
              </a:rPr>
              <a:t>İstanbul</a:t>
            </a:r>
            <a:r>
              <a:rPr sz="800" spc="3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1980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721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spc="5" dirty="0">
                <a:latin typeface="Times New Roman"/>
                <a:cs typeface="Times New Roman"/>
              </a:rPr>
              <a:t>,</a:t>
            </a:r>
            <a:r>
              <a:rPr sz="800" spc="5" dirty="0">
                <a:latin typeface="Cambria"/>
                <a:cs typeface="Cambria"/>
              </a:rPr>
              <a:t>İbrahim,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Türk</a:t>
            </a:r>
            <a:r>
              <a:rPr sz="800" i="1" spc="45" dirty="0">
                <a:latin typeface="Cambria"/>
                <a:cs typeface="Cambria"/>
              </a:rPr>
              <a:t> </a:t>
            </a:r>
            <a:r>
              <a:rPr sz="800" i="1" spc="10" dirty="0">
                <a:latin typeface="Cambria"/>
                <a:cs typeface="Cambria"/>
              </a:rPr>
              <a:t>Milli</a:t>
            </a:r>
            <a:r>
              <a:rPr sz="800" i="1" spc="45" dirty="0">
                <a:latin typeface="Cambria"/>
                <a:cs typeface="Cambria"/>
              </a:rPr>
              <a:t> </a:t>
            </a:r>
            <a:r>
              <a:rPr sz="800" i="1" spc="10" dirty="0">
                <a:latin typeface="Cambria"/>
                <a:cs typeface="Cambria"/>
              </a:rPr>
              <a:t>Kültürü</a:t>
            </a:r>
            <a:r>
              <a:rPr sz="800" spc="10" dirty="0">
                <a:latin typeface="Cambria"/>
                <a:cs typeface="Cambria"/>
              </a:rPr>
              <a:t>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Ötüken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25" dirty="0">
                <a:latin typeface="Cambria"/>
                <a:cs typeface="Cambria"/>
              </a:rPr>
              <a:t>Yay.,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İstanbul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2000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800" spc="5" dirty="0">
                <a:latin typeface="Cambria"/>
                <a:cs typeface="Cambria"/>
              </a:rPr>
              <a:t>Kara, </a:t>
            </a:r>
            <a:r>
              <a:rPr sz="800" spc="10" dirty="0">
                <a:latin typeface="Cambria"/>
                <a:cs typeface="Cambria"/>
              </a:rPr>
              <a:t>Mehmet, </a:t>
            </a:r>
            <a:r>
              <a:rPr sz="800" i="1" spc="-5" dirty="0">
                <a:latin typeface="Cambria"/>
                <a:cs typeface="Cambria"/>
              </a:rPr>
              <a:t>Bir Başka </a:t>
            </a:r>
            <a:r>
              <a:rPr sz="800" i="1" dirty="0">
                <a:latin typeface="Cambria"/>
                <a:cs typeface="Cambria"/>
              </a:rPr>
              <a:t>Açıdan </a:t>
            </a:r>
            <a:r>
              <a:rPr sz="800" i="1" spc="-5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Birleşik </a:t>
            </a:r>
            <a:r>
              <a:rPr sz="800" spc="5" dirty="0">
                <a:latin typeface="Cambria"/>
                <a:cs typeface="Cambria"/>
              </a:rPr>
              <a:t>Yayınları, </a:t>
            </a:r>
            <a:r>
              <a:rPr sz="800" dirty="0">
                <a:latin typeface="Cambria"/>
                <a:cs typeface="Cambria"/>
              </a:rPr>
              <a:t>Ankara</a:t>
            </a:r>
            <a:r>
              <a:rPr sz="800" spc="-3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1990</a:t>
            </a:r>
            <a:endParaRPr sz="800">
              <a:latin typeface="Cambria"/>
              <a:cs typeface="Cambria"/>
            </a:endParaRPr>
          </a:p>
          <a:p>
            <a:pPr marL="372110" marR="5715" indent="-360045">
              <a:lnSpc>
                <a:spcPct val="101099"/>
              </a:lnSpc>
              <a:spcBef>
                <a:spcPts val="100"/>
              </a:spcBef>
              <a:tabLst>
                <a:tab pos="3721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800" spc="10" dirty="0">
                <a:latin typeface="Cambria"/>
                <a:cs typeface="Cambria"/>
              </a:rPr>
              <a:t>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25" dirty="0">
                <a:latin typeface="Cambria"/>
                <a:cs typeface="Cambria"/>
              </a:rPr>
              <a:t>Kur‟ân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Hadisin Tesiri”, </a:t>
            </a:r>
            <a:r>
              <a:rPr sz="800" i="1" spc="5" dirty="0">
                <a:latin typeface="Cambria"/>
                <a:cs typeface="Cambria"/>
              </a:rPr>
              <a:t>Türk Dünyası </a:t>
            </a:r>
            <a:r>
              <a:rPr sz="800" i="1" spc="-5" dirty="0">
                <a:latin typeface="Cambria"/>
                <a:cs typeface="Cambria"/>
              </a:rPr>
              <a:t>Araştırmaları </a:t>
            </a:r>
            <a:r>
              <a:rPr sz="800" i="1" dirty="0">
                <a:latin typeface="Cambria"/>
                <a:cs typeface="Cambria"/>
              </a:rPr>
              <a:t>Dergisi</a:t>
            </a:r>
            <a:r>
              <a:rPr sz="800" dirty="0">
                <a:latin typeface="Cambria"/>
                <a:cs typeface="Cambria"/>
              </a:rPr>
              <a:t>,  </a:t>
            </a:r>
            <a:r>
              <a:rPr sz="800" spc="5" dirty="0">
                <a:latin typeface="Cambria"/>
                <a:cs typeface="Cambria"/>
              </a:rPr>
              <a:t>sayı: </a:t>
            </a:r>
            <a:r>
              <a:rPr sz="800" dirty="0">
                <a:latin typeface="Cambria"/>
                <a:cs typeface="Cambria"/>
              </a:rPr>
              <a:t>72 </a:t>
            </a:r>
            <a:r>
              <a:rPr sz="800" spc="10" dirty="0">
                <a:latin typeface="Cambria"/>
                <a:cs typeface="Cambria"/>
              </a:rPr>
              <a:t>(Haziran 1991),</a:t>
            </a:r>
            <a:r>
              <a:rPr sz="800" spc="16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49-85</a:t>
            </a:r>
            <a:endParaRPr sz="800">
              <a:latin typeface="Cambria"/>
              <a:cs typeface="Cambria"/>
            </a:endParaRPr>
          </a:p>
          <a:p>
            <a:pPr marL="372110" marR="180340" indent="-360045">
              <a:lnSpc>
                <a:spcPct val="100000"/>
              </a:lnSpc>
              <a:spcBef>
                <a:spcPts val="215"/>
              </a:spcBef>
            </a:pPr>
            <a:r>
              <a:rPr sz="800" spc="5" dirty="0">
                <a:latin typeface="Cambria"/>
                <a:cs typeface="Cambria"/>
              </a:rPr>
              <a:t>Kezer, Aydın,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-5" dirty="0">
                <a:latin typeface="Cambria"/>
                <a:cs typeface="Cambria"/>
              </a:rPr>
              <a:t>Batı </a:t>
            </a:r>
            <a:r>
              <a:rPr sz="800" i="1" dirty="0">
                <a:latin typeface="Cambria"/>
                <a:cs typeface="Cambria"/>
              </a:rPr>
              <a:t>Kültüründe Siyaset </a:t>
            </a:r>
            <a:r>
              <a:rPr sz="800" i="1" spc="5" dirty="0">
                <a:latin typeface="Cambria"/>
                <a:cs typeface="Cambria"/>
              </a:rPr>
              <a:t>Kavramı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Kültür </a:t>
            </a:r>
            <a:r>
              <a:rPr sz="800" dirty="0">
                <a:latin typeface="Cambria"/>
                <a:cs typeface="Cambria"/>
              </a:rPr>
              <a:t>Bakanlığı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-5" dirty="0">
                <a:latin typeface="Cambria"/>
                <a:cs typeface="Cambria"/>
              </a:rPr>
              <a:t>Ankara  1987</a:t>
            </a:r>
            <a:endParaRPr sz="800">
              <a:latin typeface="Cambria"/>
              <a:cs typeface="Cambria"/>
            </a:endParaRPr>
          </a:p>
          <a:p>
            <a:pPr marL="12700" marR="179070">
              <a:lnSpc>
                <a:spcPct val="121300"/>
              </a:lnSpc>
              <a:spcBef>
                <a:spcPts val="15"/>
              </a:spcBef>
            </a:pPr>
            <a:r>
              <a:rPr sz="800" spc="5" dirty="0">
                <a:latin typeface="Cambria"/>
                <a:cs typeface="Cambria"/>
              </a:rPr>
              <a:t>Köprülü, </a:t>
            </a:r>
            <a:r>
              <a:rPr sz="800" spc="10" dirty="0">
                <a:latin typeface="Cambria"/>
                <a:cs typeface="Cambria"/>
              </a:rPr>
              <a:t>Fuat,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-5" dirty="0">
                <a:latin typeface="Cambria"/>
                <a:cs typeface="Cambria"/>
              </a:rPr>
              <a:t>Edebiyatında İlk </a:t>
            </a:r>
            <a:r>
              <a:rPr sz="800" i="1" spc="5" dirty="0">
                <a:latin typeface="Cambria"/>
                <a:cs typeface="Cambria"/>
              </a:rPr>
              <a:t>Mutasavvıflar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dirty="0">
                <a:latin typeface="Cambria"/>
                <a:cs typeface="Cambria"/>
              </a:rPr>
              <a:t>DİB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15" dirty="0">
                <a:latin typeface="Cambria"/>
                <a:cs typeface="Cambria"/>
              </a:rPr>
              <a:t>VI. </a:t>
            </a:r>
            <a:r>
              <a:rPr sz="800" spc="10" dirty="0">
                <a:latin typeface="Cambria"/>
                <a:cs typeface="Cambria"/>
              </a:rPr>
              <a:t>Bsk., </a:t>
            </a:r>
            <a:r>
              <a:rPr sz="800" dirty="0">
                <a:latin typeface="Cambria"/>
                <a:cs typeface="Cambria"/>
              </a:rPr>
              <a:t>Ankara </a:t>
            </a:r>
            <a:r>
              <a:rPr sz="800" spc="10" dirty="0">
                <a:latin typeface="Cambria"/>
                <a:cs typeface="Cambria"/>
              </a:rPr>
              <a:t>tz.  </a:t>
            </a:r>
            <a:r>
              <a:rPr sz="800" spc="5" dirty="0">
                <a:latin typeface="Cambria"/>
                <a:cs typeface="Cambria"/>
              </a:rPr>
              <a:t>Külekçi, </a:t>
            </a:r>
            <a:r>
              <a:rPr sz="800" spc="15" dirty="0">
                <a:latin typeface="Cambria"/>
                <a:cs typeface="Cambria"/>
              </a:rPr>
              <a:t>Numan, </a:t>
            </a:r>
            <a:r>
              <a:rPr sz="800" i="1" dirty="0">
                <a:latin typeface="Cambria"/>
                <a:cs typeface="Cambria"/>
              </a:rPr>
              <a:t>Yusuf </a:t>
            </a:r>
            <a:r>
              <a:rPr sz="800" i="1" spc="10" dirty="0">
                <a:latin typeface="Cambria"/>
                <a:cs typeface="Cambria"/>
              </a:rPr>
              <a:t>Has </a:t>
            </a:r>
            <a:r>
              <a:rPr sz="800" i="1" spc="-5" dirty="0">
                <a:latin typeface="Cambria"/>
                <a:cs typeface="Cambria"/>
              </a:rPr>
              <a:t>Hacib Kutadgu </a:t>
            </a:r>
            <a:r>
              <a:rPr sz="800" i="1" spc="-10" dirty="0">
                <a:latin typeface="Cambria"/>
                <a:cs typeface="Cambria"/>
              </a:rPr>
              <a:t>Bilig’ten </a:t>
            </a:r>
            <a:r>
              <a:rPr sz="800" i="1" dirty="0">
                <a:latin typeface="Cambria"/>
                <a:cs typeface="Cambria"/>
              </a:rPr>
              <a:t>Seçmeler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Toker</a:t>
            </a:r>
            <a:r>
              <a:rPr sz="800" spc="-95" dirty="0">
                <a:latin typeface="Cambria"/>
                <a:cs typeface="Cambria"/>
              </a:rPr>
              <a:t> </a:t>
            </a:r>
            <a:r>
              <a:rPr sz="800" spc="20" dirty="0">
                <a:latin typeface="Cambria"/>
                <a:cs typeface="Cambria"/>
              </a:rPr>
              <a:t>Yay., </a:t>
            </a:r>
            <a:r>
              <a:rPr sz="800" spc="10" dirty="0">
                <a:latin typeface="Cambria"/>
                <a:cs typeface="Cambria"/>
              </a:rPr>
              <a:t>III. Bsk., </a:t>
            </a:r>
            <a:r>
              <a:rPr sz="800" spc="5" dirty="0">
                <a:latin typeface="Cambria"/>
                <a:cs typeface="Cambria"/>
              </a:rPr>
              <a:t>İst.</a:t>
            </a:r>
            <a:endParaRPr sz="800">
              <a:latin typeface="Cambria"/>
              <a:cs typeface="Cambria"/>
            </a:endParaRPr>
          </a:p>
          <a:p>
            <a:pPr marL="372110">
              <a:lnSpc>
                <a:spcPct val="100000"/>
              </a:lnSpc>
            </a:pPr>
            <a:r>
              <a:rPr sz="800" spc="-5" dirty="0">
                <a:latin typeface="Cambria"/>
                <a:cs typeface="Cambria"/>
              </a:rPr>
              <a:t>2005</a:t>
            </a:r>
            <a:endParaRPr sz="800">
              <a:latin typeface="Cambria"/>
              <a:cs typeface="Cambria"/>
            </a:endParaRPr>
          </a:p>
          <a:p>
            <a:pPr marL="372110" marR="313055" indent="-360045">
              <a:lnSpc>
                <a:spcPct val="102499"/>
              </a:lnSpc>
              <a:spcBef>
                <a:spcPts val="180"/>
              </a:spcBef>
            </a:pPr>
            <a:r>
              <a:rPr sz="800" dirty="0">
                <a:latin typeface="Cambria"/>
                <a:cs typeface="Cambria"/>
              </a:rPr>
              <a:t>Ostrogorsky, </a:t>
            </a:r>
            <a:r>
              <a:rPr sz="800" spc="15" dirty="0">
                <a:latin typeface="Cambria"/>
                <a:cs typeface="Cambria"/>
              </a:rPr>
              <a:t>Georg, </a:t>
            </a:r>
            <a:r>
              <a:rPr sz="800" dirty="0">
                <a:latin typeface="Cambria"/>
                <a:cs typeface="Cambria"/>
              </a:rPr>
              <a:t>“Bizans </a:t>
            </a:r>
            <a:r>
              <a:rPr sz="800" spc="-5" dirty="0">
                <a:latin typeface="Cambria"/>
                <a:cs typeface="Cambria"/>
              </a:rPr>
              <a:t>İmparatoru ve </a:t>
            </a:r>
            <a:r>
              <a:rPr sz="800" spc="-10" dirty="0">
                <a:latin typeface="Cambria"/>
                <a:cs typeface="Cambria"/>
              </a:rPr>
              <a:t>Hiyerarşik </a:t>
            </a:r>
            <a:r>
              <a:rPr sz="800" spc="10" dirty="0">
                <a:latin typeface="Cambria"/>
                <a:cs typeface="Cambria"/>
              </a:rPr>
              <a:t>Dünya Düzeni”, </a:t>
            </a:r>
            <a:r>
              <a:rPr sz="800" spc="5" dirty="0">
                <a:latin typeface="Cambria"/>
                <a:cs typeface="Cambria"/>
              </a:rPr>
              <a:t>çev: </a:t>
            </a:r>
            <a:r>
              <a:rPr sz="800" spc="15" dirty="0">
                <a:latin typeface="Cambria"/>
                <a:cs typeface="Cambria"/>
              </a:rPr>
              <a:t>Özden  </a:t>
            </a:r>
            <a:r>
              <a:rPr sz="800" spc="5" dirty="0">
                <a:latin typeface="Cambria"/>
                <a:cs typeface="Cambria"/>
              </a:rPr>
              <a:t>Arıkan, </a:t>
            </a:r>
            <a:r>
              <a:rPr sz="800" i="1" spc="5" dirty="0">
                <a:latin typeface="Cambria"/>
                <a:cs typeface="Cambria"/>
              </a:rPr>
              <a:t>Cogito</a:t>
            </a:r>
            <a:r>
              <a:rPr sz="800" spc="5" dirty="0">
                <a:latin typeface="Cambria"/>
                <a:cs typeface="Cambria"/>
              </a:rPr>
              <a:t>, sayı: </a:t>
            </a:r>
            <a:r>
              <a:rPr sz="800" spc="15" dirty="0">
                <a:latin typeface="Cambria"/>
                <a:cs typeface="Cambria"/>
              </a:rPr>
              <a:t>17, </a:t>
            </a:r>
            <a:r>
              <a:rPr sz="800" spc="5" dirty="0">
                <a:latin typeface="Cambria"/>
                <a:cs typeface="Cambria"/>
              </a:rPr>
              <a:t>51-67, </a:t>
            </a:r>
            <a:r>
              <a:rPr sz="800" dirty="0">
                <a:latin typeface="Cambria"/>
                <a:cs typeface="Cambria"/>
              </a:rPr>
              <a:t>İstanbul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1999</a:t>
            </a:r>
            <a:endParaRPr sz="800">
              <a:latin typeface="Cambria"/>
              <a:cs typeface="Cambria"/>
            </a:endParaRPr>
          </a:p>
          <a:p>
            <a:pPr marL="372110" marR="373380" indent="-360045">
              <a:lnSpc>
                <a:spcPts val="950"/>
              </a:lnSpc>
              <a:spcBef>
                <a:spcPts val="240"/>
              </a:spcBef>
            </a:pPr>
            <a:r>
              <a:rPr sz="800" dirty="0">
                <a:latin typeface="Cambria"/>
                <a:cs typeface="Cambria"/>
              </a:rPr>
              <a:t>Parmaksızoğlu, İsmet, </a:t>
            </a:r>
            <a:r>
              <a:rPr sz="800" i="1" spc="-5" dirty="0">
                <a:latin typeface="Cambria"/>
                <a:cs typeface="Cambria"/>
              </a:rPr>
              <a:t>Türklerde </a:t>
            </a:r>
            <a:r>
              <a:rPr sz="800" i="1" spc="-10" dirty="0">
                <a:latin typeface="Cambria"/>
                <a:cs typeface="Cambria"/>
              </a:rPr>
              <a:t>Devlet </a:t>
            </a:r>
            <a:r>
              <a:rPr sz="800" i="1" spc="5" dirty="0">
                <a:latin typeface="Cambria"/>
                <a:cs typeface="Cambria"/>
              </a:rPr>
              <a:t>Anlayışı </a:t>
            </a:r>
            <a:r>
              <a:rPr sz="800" i="1" dirty="0">
                <a:latin typeface="Cambria"/>
                <a:cs typeface="Cambria"/>
              </a:rPr>
              <a:t>(İmparatorluk </a:t>
            </a:r>
            <a:r>
              <a:rPr sz="800" i="1" spc="-5" dirty="0">
                <a:latin typeface="Cambria"/>
                <a:cs typeface="Cambria"/>
              </a:rPr>
              <a:t>Devri </a:t>
            </a:r>
            <a:r>
              <a:rPr sz="800" i="1" spc="20" dirty="0">
                <a:latin typeface="Cambria"/>
                <a:cs typeface="Cambria"/>
              </a:rPr>
              <a:t>1299-1789)</a:t>
            </a:r>
            <a:r>
              <a:rPr sz="800" spc="20" dirty="0">
                <a:latin typeface="Cambria"/>
                <a:cs typeface="Cambria"/>
              </a:rPr>
              <a:t>,  </a:t>
            </a:r>
            <a:r>
              <a:rPr sz="800" spc="-5" dirty="0">
                <a:latin typeface="Cambria"/>
                <a:cs typeface="Cambria"/>
              </a:rPr>
              <a:t>Başbakanlık </a:t>
            </a:r>
            <a:r>
              <a:rPr sz="800" dirty="0">
                <a:latin typeface="Cambria"/>
                <a:cs typeface="Cambria"/>
              </a:rPr>
              <a:t>Basımevi, Ankara</a:t>
            </a:r>
            <a:r>
              <a:rPr sz="800" spc="-3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1982</a:t>
            </a:r>
            <a:endParaRPr sz="800">
              <a:latin typeface="Cambria"/>
              <a:cs typeface="Cambria"/>
            </a:endParaRPr>
          </a:p>
          <a:p>
            <a:pPr marL="12700" marR="233045">
              <a:lnSpc>
                <a:spcPts val="1180"/>
              </a:lnSpc>
              <a:spcBef>
                <a:spcPts val="40"/>
              </a:spcBef>
            </a:pPr>
            <a:r>
              <a:rPr sz="800" spc="5" dirty="0">
                <a:latin typeface="Cambria"/>
                <a:cs typeface="Cambria"/>
              </a:rPr>
              <a:t>Rasonyi, Laszlo, </a:t>
            </a:r>
            <a:r>
              <a:rPr sz="800" i="1" spc="-5" dirty="0">
                <a:latin typeface="Cambria"/>
                <a:cs typeface="Cambria"/>
              </a:rPr>
              <a:t>Tarihte </a:t>
            </a:r>
            <a:r>
              <a:rPr sz="800" i="1" spc="10" dirty="0">
                <a:latin typeface="Cambria"/>
                <a:cs typeface="Cambria"/>
              </a:rPr>
              <a:t>Türklük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Kültürünü </a:t>
            </a:r>
            <a:r>
              <a:rPr sz="800" spc="-5" dirty="0">
                <a:latin typeface="Cambria"/>
                <a:cs typeface="Cambria"/>
              </a:rPr>
              <a:t>Araştırma </a:t>
            </a:r>
            <a:r>
              <a:rPr sz="800" spc="10" dirty="0">
                <a:latin typeface="Cambria"/>
                <a:cs typeface="Cambria"/>
              </a:rPr>
              <a:t>Enst., </a:t>
            </a:r>
            <a:r>
              <a:rPr sz="800" dirty="0">
                <a:latin typeface="Cambria"/>
                <a:cs typeface="Cambria"/>
              </a:rPr>
              <a:t>Ankara 1971  </a:t>
            </a:r>
            <a:r>
              <a:rPr sz="800" spc="5" dirty="0">
                <a:latin typeface="Cambria"/>
                <a:cs typeface="Cambria"/>
              </a:rPr>
              <a:t>Turan,</a:t>
            </a:r>
            <a:r>
              <a:rPr sz="800" spc="65" dirty="0">
                <a:latin typeface="Cambria"/>
                <a:cs typeface="Cambria"/>
              </a:rPr>
              <a:t> </a:t>
            </a:r>
            <a:r>
              <a:rPr sz="800" spc="20" dirty="0">
                <a:latin typeface="Cambria"/>
                <a:cs typeface="Cambria"/>
              </a:rPr>
              <a:t>Osman,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Türk</a:t>
            </a:r>
            <a:r>
              <a:rPr sz="800" i="1" spc="55" dirty="0">
                <a:latin typeface="Cambria"/>
                <a:cs typeface="Cambria"/>
              </a:rPr>
              <a:t> </a:t>
            </a:r>
            <a:r>
              <a:rPr sz="800" i="1" spc="15" dirty="0">
                <a:latin typeface="Cambria"/>
                <a:cs typeface="Cambria"/>
              </a:rPr>
              <a:t>Cihân</a:t>
            </a:r>
            <a:r>
              <a:rPr sz="800" i="1" spc="50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Hâkimiyeti</a:t>
            </a:r>
            <a:r>
              <a:rPr sz="800" i="1" spc="55" dirty="0">
                <a:latin typeface="Cambria"/>
                <a:cs typeface="Cambria"/>
              </a:rPr>
              <a:t> </a:t>
            </a:r>
            <a:r>
              <a:rPr sz="800" i="1" spc="-5" dirty="0">
                <a:latin typeface="Cambria"/>
                <a:cs typeface="Cambria"/>
              </a:rPr>
              <a:t>Mefkûresi</a:t>
            </a:r>
            <a:r>
              <a:rPr sz="800" i="1" spc="50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Tarihi-Türk</a:t>
            </a:r>
            <a:r>
              <a:rPr sz="800" i="1" spc="55" dirty="0">
                <a:latin typeface="Cambria"/>
                <a:cs typeface="Cambria"/>
              </a:rPr>
              <a:t> </a:t>
            </a:r>
            <a:r>
              <a:rPr sz="800" i="1" spc="5" dirty="0">
                <a:latin typeface="Cambria"/>
                <a:cs typeface="Cambria"/>
              </a:rPr>
              <a:t>Dünya</a:t>
            </a:r>
            <a:r>
              <a:rPr sz="800" i="1" spc="65" dirty="0">
                <a:latin typeface="Cambria"/>
                <a:cs typeface="Cambria"/>
              </a:rPr>
              <a:t> </a:t>
            </a:r>
            <a:r>
              <a:rPr sz="800" i="1" spc="5" dirty="0">
                <a:latin typeface="Cambria"/>
                <a:cs typeface="Cambria"/>
              </a:rPr>
              <a:t>Nizâmının</a:t>
            </a:r>
            <a:r>
              <a:rPr sz="800" i="1" spc="55" dirty="0">
                <a:latin typeface="Cambria"/>
                <a:cs typeface="Cambria"/>
              </a:rPr>
              <a:t> </a:t>
            </a:r>
            <a:r>
              <a:rPr sz="800" i="1" spc="20" dirty="0">
                <a:latin typeface="Cambria"/>
                <a:cs typeface="Cambria"/>
              </a:rPr>
              <a:t>Millî,</a:t>
            </a:r>
            <a:endParaRPr sz="800">
              <a:latin typeface="Cambria"/>
              <a:cs typeface="Cambria"/>
            </a:endParaRPr>
          </a:p>
          <a:p>
            <a:pPr marL="372110">
              <a:lnSpc>
                <a:spcPts val="905"/>
              </a:lnSpc>
            </a:pPr>
            <a:r>
              <a:rPr sz="800" i="1" dirty="0">
                <a:latin typeface="Cambria"/>
                <a:cs typeface="Cambria"/>
              </a:rPr>
              <a:t>İslâmî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dirty="0">
                <a:latin typeface="Cambria"/>
                <a:cs typeface="Cambria"/>
              </a:rPr>
              <a:t>İnsanî Esasları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Ötüken </a:t>
            </a:r>
            <a:r>
              <a:rPr sz="800" spc="20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</a:t>
            </a:r>
            <a:r>
              <a:rPr sz="800" spc="-3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2003</a:t>
            </a:r>
            <a:endParaRPr sz="800">
              <a:latin typeface="Cambria"/>
              <a:cs typeface="Cambria"/>
            </a:endParaRPr>
          </a:p>
          <a:p>
            <a:pPr marL="372110" marR="10795" indent="-360045">
              <a:lnSpc>
                <a:spcPct val="100000"/>
              </a:lnSpc>
              <a:spcBef>
                <a:spcPts val="209"/>
              </a:spcBef>
            </a:pPr>
            <a:r>
              <a:rPr sz="800" spc="-5" dirty="0">
                <a:latin typeface="Cambria"/>
                <a:cs typeface="Cambria"/>
              </a:rPr>
              <a:t>Türk </a:t>
            </a:r>
            <a:r>
              <a:rPr sz="800" spc="5" dirty="0">
                <a:latin typeface="Cambria"/>
                <a:cs typeface="Cambria"/>
              </a:rPr>
              <a:t>Dili </a:t>
            </a:r>
            <a:r>
              <a:rPr sz="800" spc="-5" dirty="0">
                <a:latin typeface="Cambria"/>
                <a:cs typeface="Cambria"/>
              </a:rPr>
              <a:t>ve Edebiyatı </a:t>
            </a:r>
            <a:r>
              <a:rPr sz="800" dirty="0">
                <a:latin typeface="Cambria"/>
                <a:cs typeface="Cambria"/>
              </a:rPr>
              <a:t>Ansiklopedisi, “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”, Dergah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1986, </a:t>
            </a:r>
            <a:r>
              <a:rPr sz="800" spc="20" dirty="0">
                <a:latin typeface="Cambria"/>
                <a:cs typeface="Cambria"/>
              </a:rPr>
              <a:t>VI, </a:t>
            </a:r>
            <a:r>
              <a:rPr sz="800" spc="-5" dirty="0">
                <a:latin typeface="Cambria"/>
                <a:cs typeface="Cambria"/>
              </a:rPr>
              <a:t>16-  17</a:t>
            </a:r>
            <a:endParaRPr sz="800">
              <a:latin typeface="Cambria"/>
              <a:cs typeface="Cambria"/>
            </a:endParaRPr>
          </a:p>
          <a:p>
            <a:pPr marL="372110" marR="165735" indent="-360045">
              <a:lnSpc>
                <a:spcPct val="102499"/>
              </a:lnSpc>
              <a:spcBef>
                <a:spcPts val="180"/>
              </a:spcBef>
            </a:pPr>
            <a:r>
              <a:rPr sz="800" spc="15" dirty="0">
                <a:latin typeface="Cambria"/>
                <a:cs typeface="Cambria"/>
              </a:rPr>
              <a:t>Uslu, </a:t>
            </a:r>
            <a:r>
              <a:rPr sz="800" spc="10" dirty="0">
                <a:latin typeface="Cambria"/>
                <a:cs typeface="Cambria"/>
              </a:rPr>
              <a:t>Mustafa, </a:t>
            </a:r>
            <a:r>
              <a:rPr sz="800" spc="20" dirty="0">
                <a:latin typeface="Cambria"/>
                <a:cs typeface="Cambria"/>
              </a:rPr>
              <a:t>“XI. </a:t>
            </a:r>
            <a:r>
              <a:rPr sz="800" spc="-5" dirty="0">
                <a:latin typeface="Cambria"/>
                <a:cs typeface="Cambria"/>
              </a:rPr>
              <a:t>Asırda </a:t>
            </a:r>
            <a:r>
              <a:rPr sz="800" spc="-20" dirty="0">
                <a:latin typeface="Cambria"/>
                <a:cs typeface="Cambria"/>
              </a:rPr>
              <a:t>bir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Mütefekkiri </a:t>
            </a:r>
            <a:r>
              <a:rPr sz="800" spc="5" dirty="0">
                <a:latin typeface="Cambria"/>
                <a:cs typeface="Cambria"/>
              </a:rPr>
              <a:t>Yusuf </a:t>
            </a:r>
            <a:r>
              <a:rPr sz="800" dirty="0">
                <a:latin typeface="Cambria"/>
                <a:cs typeface="Cambria"/>
              </a:rPr>
              <a:t>Has </a:t>
            </a:r>
            <a:r>
              <a:rPr sz="800" spc="10" dirty="0">
                <a:latin typeface="Cambria"/>
                <a:cs typeface="Cambria"/>
              </a:rPr>
              <a:t>Hacib”, </a:t>
            </a:r>
            <a:r>
              <a:rPr sz="800" i="1" spc="-5" dirty="0">
                <a:latin typeface="Cambria"/>
                <a:cs typeface="Cambria"/>
              </a:rPr>
              <a:t>Türk </a:t>
            </a:r>
            <a:r>
              <a:rPr sz="800" i="1" spc="5" dirty="0">
                <a:latin typeface="Cambria"/>
                <a:cs typeface="Cambria"/>
              </a:rPr>
              <a:t>Dünyası </a:t>
            </a:r>
            <a:r>
              <a:rPr sz="800" i="1" dirty="0">
                <a:latin typeface="Cambria"/>
                <a:cs typeface="Cambria"/>
              </a:rPr>
              <a:t>Tarih  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sayı- </a:t>
            </a:r>
            <a:r>
              <a:rPr sz="800" spc="15" dirty="0">
                <a:latin typeface="Cambria"/>
                <a:cs typeface="Cambria"/>
              </a:rPr>
              <a:t>87, </a:t>
            </a:r>
            <a:r>
              <a:rPr sz="800" spc="5" dirty="0">
                <a:latin typeface="Cambria"/>
                <a:cs typeface="Cambria"/>
              </a:rPr>
              <a:t>(Mart </a:t>
            </a:r>
            <a:r>
              <a:rPr sz="800" spc="10" dirty="0">
                <a:latin typeface="Cambria"/>
                <a:cs typeface="Cambria"/>
              </a:rPr>
              <a:t>1994),</a:t>
            </a:r>
            <a:r>
              <a:rPr sz="800" spc="18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42-44</a:t>
            </a:r>
            <a:endParaRPr sz="800">
              <a:latin typeface="Cambria"/>
              <a:cs typeface="Cambria"/>
            </a:endParaRPr>
          </a:p>
          <a:p>
            <a:pPr marL="372110" marR="5080" indent="-360045">
              <a:lnSpc>
                <a:spcPct val="100600"/>
              </a:lnSpc>
              <a:spcBef>
                <a:spcPts val="185"/>
              </a:spcBef>
            </a:pPr>
            <a:r>
              <a:rPr sz="800" spc="25" dirty="0">
                <a:latin typeface="Cambria"/>
                <a:cs typeface="Cambria"/>
              </a:rPr>
              <a:t>Ünal, </a:t>
            </a:r>
            <a:r>
              <a:rPr sz="800" spc="10" dirty="0">
                <a:latin typeface="Cambria"/>
                <a:cs typeface="Cambria"/>
              </a:rPr>
              <a:t>Mustafa,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dirty="0">
                <a:latin typeface="Cambria"/>
                <a:cs typeface="Cambria"/>
              </a:rPr>
              <a:t>Bilig </a:t>
            </a:r>
            <a:r>
              <a:rPr sz="800" spc="-10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Divanü </a:t>
            </a:r>
            <a:r>
              <a:rPr sz="800" spc="-10" dirty="0">
                <a:latin typeface="Cambria"/>
                <a:cs typeface="Cambria"/>
              </a:rPr>
              <a:t>Lügat-it-Türk‟deki </a:t>
            </a:r>
            <a:r>
              <a:rPr sz="800" spc="10" dirty="0">
                <a:latin typeface="Cambria"/>
                <a:cs typeface="Cambria"/>
              </a:rPr>
              <a:t>Halk </a:t>
            </a:r>
            <a:r>
              <a:rPr sz="800" dirty="0">
                <a:latin typeface="Cambria"/>
                <a:cs typeface="Cambria"/>
              </a:rPr>
              <a:t>İnanışlarına Fenomeno-  lojik </a:t>
            </a:r>
            <a:r>
              <a:rPr sz="800" spc="-15" dirty="0">
                <a:latin typeface="Cambria"/>
                <a:cs typeface="Cambria"/>
              </a:rPr>
              <a:t>Bir </a:t>
            </a:r>
            <a:r>
              <a:rPr sz="800" spc="5" dirty="0">
                <a:latin typeface="Cambria"/>
                <a:cs typeface="Cambria"/>
              </a:rPr>
              <a:t>Bakış”,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5" dirty="0">
                <a:latin typeface="Cambria"/>
                <a:cs typeface="Cambria"/>
              </a:rPr>
              <a:t>Dünyası </a:t>
            </a:r>
            <a:r>
              <a:rPr sz="800" i="1" dirty="0">
                <a:latin typeface="Cambria"/>
                <a:cs typeface="Cambria"/>
              </a:rPr>
              <a:t>Araştırmaları Dergisi</a:t>
            </a:r>
            <a:r>
              <a:rPr sz="800" dirty="0">
                <a:latin typeface="Cambria"/>
                <a:cs typeface="Cambria"/>
              </a:rPr>
              <a:t>, sayı: </a:t>
            </a:r>
            <a:r>
              <a:rPr sz="800" spc="10" dirty="0">
                <a:latin typeface="Cambria"/>
                <a:cs typeface="Cambria"/>
              </a:rPr>
              <a:t>114, (Haziran 1998),  </a:t>
            </a:r>
            <a:r>
              <a:rPr sz="800" spc="-5" dirty="0">
                <a:latin typeface="Cambria"/>
                <a:cs typeface="Cambria"/>
              </a:rPr>
              <a:t>215-224</a:t>
            </a:r>
            <a:endParaRPr sz="800">
              <a:latin typeface="Cambria"/>
              <a:cs typeface="Cambria"/>
            </a:endParaRPr>
          </a:p>
          <a:p>
            <a:pPr marL="12700" marR="198755">
              <a:lnSpc>
                <a:spcPct val="121300"/>
              </a:lnSpc>
              <a:spcBef>
                <a:spcPts val="10"/>
              </a:spcBef>
            </a:pPr>
            <a:r>
              <a:rPr sz="800" dirty="0">
                <a:latin typeface="Cambria"/>
                <a:cs typeface="Cambria"/>
              </a:rPr>
              <a:t>Yeni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Ansiklopedisi, “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”, </a:t>
            </a:r>
            <a:r>
              <a:rPr sz="800" spc="10" dirty="0">
                <a:latin typeface="Cambria"/>
                <a:cs typeface="Cambria"/>
              </a:rPr>
              <a:t>Ötüken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1985, </a:t>
            </a:r>
            <a:r>
              <a:rPr sz="800" spc="20" dirty="0">
                <a:latin typeface="Cambria"/>
                <a:cs typeface="Cambria"/>
              </a:rPr>
              <a:t>VI, </a:t>
            </a:r>
            <a:r>
              <a:rPr sz="800" spc="-5" dirty="0">
                <a:latin typeface="Cambria"/>
                <a:cs typeface="Cambria"/>
              </a:rPr>
              <a:t>2008-2011  </a:t>
            </a:r>
            <a:r>
              <a:rPr sz="800" spc="5" dirty="0">
                <a:latin typeface="Cambria"/>
                <a:cs typeface="Cambria"/>
              </a:rPr>
              <a:t>Yusuf Has </a:t>
            </a:r>
            <a:r>
              <a:rPr sz="800" spc="10" dirty="0">
                <a:latin typeface="Cambria"/>
                <a:cs typeface="Cambria"/>
              </a:rPr>
              <a:t>Hacib, 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dirty="0">
                <a:latin typeface="Cambria"/>
                <a:cs typeface="Cambria"/>
              </a:rPr>
              <a:t>çev: </a:t>
            </a:r>
            <a:r>
              <a:rPr sz="800" spc="-5" dirty="0">
                <a:latin typeface="Cambria"/>
                <a:cs typeface="Cambria"/>
              </a:rPr>
              <a:t>Reşit </a:t>
            </a:r>
            <a:r>
              <a:rPr sz="800" dirty="0">
                <a:latin typeface="Cambria"/>
                <a:cs typeface="Cambria"/>
              </a:rPr>
              <a:t>Rahmeti </a:t>
            </a: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dirty="0">
                <a:latin typeface="Cambria"/>
                <a:cs typeface="Cambria"/>
              </a:rPr>
              <a:t>Kabalcı </a:t>
            </a:r>
            <a:r>
              <a:rPr sz="800" spc="20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</a:t>
            </a:r>
            <a:r>
              <a:rPr sz="800" spc="3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2006,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28186" y="6510908"/>
            <a:ext cx="5048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Wingdings 2"/>
                <a:cs typeface="Wingdings 2"/>
              </a:rPr>
              <a:t></a:t>
            </a:r>
            <a:r>
              <a:rPr sz="1400" dirty="0">
                <a:latin typeface="Wingdings 2"/>
                <a:cs typeface="Wingdings 2"/>
              </a:rPr>
              <a:t></a:t>
            </a:r>
            <a:endParaRPr sz="1400">
              <a:latin typeface="Wingdings 2"/>
              <a:cs typeface="Wingdings 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6286" y="1717293"/>
            <a:ext cx="394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146" y="4878450"/>
            <a:ext cx="38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libri"/>
                <a:cs typeface="Calibri"/>
              </a:rPr>
              <a:t>20</a:t>
            </a:r>
            <a:r>
              <a:rPr sz="1100" spc="-5" dirty="0">
                <a:latin typeface="Calibri"/>
                <a:cs typeface="Calibri"/>
              </a:rPr>
              <a:t>|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0" dirty="0">
                <a:latin typeface="Cambria"/>
                <a:cs typeface="Cambria"/>
              </a:rPr>
              <a:t>db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" y="4882006"/>
            <a:ext cx="1604010" cy="0"/>
          </a:xfrm>
          <a:custGeom>
            <a:avLst/>
            <a:gdLst/>
            <a:ahLst/>
            <a:cxnLst/>
            <a:rect l="l" t="t" r="r" b="b"/>
            <a:pathLst>
              <a:path w="1604010">
                <a:moveTo>
                  <a:pt x="0" y="0"/>
                </a:moveTo>
                <a:lnTo>
                  <a:pt x="160350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1957476"/>
            <a:ext cx="3989704" cy="29870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63525">
              <a:lnSpc>
                <a:spcPct val="100000"/>
              </a:lnSpc>
              <a:spcBef>
                <a:spcPts val="695"/>
              </a:spcBef>
            </a:pPr>
            <a:r>
              <a:rPr sz="1050" b="1" spc="60" dirty="0">
                <a:latin typeface="Cambria"/>
                <a:cs typeface="Cambria"/>
              </a:rPr>
              <a:t>Giriş</a:t>
            </a:r>
            <a:endParaRPr sz="1050">
              <a:latin typeface="Cambria"/>
              <a:cs typeface="Cambria"/>
            </a:endParaRPr>
          </a:p>
          <a:p>
            <a:pPr marL="12700" marR="5080" indent="251460" algn="just">
              <a:lnSpc>
                <a:spcPct val="100600"/>
              </a:lnSpc>
              <a:spcBef>
                <a:spcPts val="595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15" dirty="0">
                <a:latin typeface="Cambria"/>
                <a:cs typeface="Cambria"/>
              </a:rPr>
              <a:t>Bilig, </a:t>
            </a:r>
            <a:r>
              <a:rPr sz="1050" spc="-5" dirty="0">
                <a:latin typeface="Cambria"/>
                <a:cs typeface="Cambria"/>
              </a:rPr>
              <a:t>Türklerin </a:t>
            </a:r>
            <a:r>
              <a:rPr sz="1050" dirty="0">
                <a:latin typeface="Cambria"/>
                <a:cs typeface="Cambria"/>
              </a:rPr>
              <a:t>İslâm dinini </a:t>
            </a:r>
            <a:r>
              <a:rPr sz="1050" spc="5" dirty="0">
                <a:latin typeface="Cambria"/>
                <a:cs typeface="Cambria"/>
              </a:rPr>
              <a:t>kabul </a:t>
            </a:r>
            <a:r>
              <a:rPr sz="1050" dirty="0">
                <a:latin typeface="Cambria"/>
                <a:cs typeface="Cambria"/>
              </a:rPr>
              <a:t>ettiği ilk </a:t>
            </a:r>
            <a:r>
              <a:rPr sz="1050" spc="5" dirty="0">
                <a:latin typeface="Cambria"/>
                <a:cs typeface="Cambria"/>
              </a:rPr>
              <a:t>dönemde  </a:t>
            </a:r>
            <a:r>
              <a:rPr sz="1050" dirty="0">
                <a:latin typeface="Cambria"/>
                <a:cs typeface="Cambria"/>
              </a:rPr>
              <a:t>yazılmıştır. </a:t>
            </a: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0" dirty="0">
                <a:latin typeface="Cambria"/>
                <a:cs typeface="Cambria"/>
              </a:rPr>
              <a:t>Has </a:t>
            </a:r>
            <a:r>
              <a:rPr sz="1050" spc="15" dirty="0">
                <a:latin typeface="Cambria"/>
                <a:cs typeface="Cambria"/>
              </a:rPr>
              <a:t>Hâcib,</a:t>
            </a:r>
            <a:r>
              <a:rPr sz="900" spc="22" baseline="37037" dirty="0">
                <a:latin typeface="Cambria"/>
                <a:cs typeface="Cambria"/>
              </a:rPr>
              <a:t>1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5" dirty="0">
                <a:latin typeface="Cambria"/>
                <a:cs typeface="Cambria"/>
              </a:rPr>
              <a:t>dili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kültürü </a:t>
            </a:r>
            <a:r>
              <a:rPr sz="1050" spc="5" dirty="0">
                <a:latin typeface="Cambria"/>
                <a:cs typeface="Cambria"/>
              </a:rPr>
              <a:t>yönünden </a:t>
            </a:r>
            <a:r>
              <a:rPr sz="1050" spc="-5" dirty="0">
                <a:latin typeface="Cambria"/>
                <a:cs typeface="Cambria"/>
              </a:rPr>
              <a:t>büyük  </a:t>
            </a:r>
            <a:r>
              <a:rPr sz="1050" spc="5" dirty="0">
                <a:latin typeface="Cambria"/>
                <a:cs typeface="Cambria"/>
              </a:rPr>
              <a:t>önemi </a:t>
            </a:r>
            <a:r>
              <a:rPr sz="1050" spc="10" dirty="0">
                <a:latin typeface="Cambria"/>
                <a:cs typeface="Cambria"/>
              </a:rPr>
              <a:t>olan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-10" dirty="0">
                <a:latin typeface="Cambria"/>
                <a:cs typeface="Cambria"/>
              </a:rPr>
              <a:t>eserini </a:t>
            </a:r>
            <a:r>
              <a:rPr sz="1050" spc="5" dirty="0">
                <a:latin typeface="Cambria"/>
                <a:cs typeface="Cambria"/>
              </a:rPr>
              <a:t>on </a:t>
            </a:r>
            <a:r>
              <a:rPr sz="1050" spc="-5" dirty="0">
                <a:latin typeface="Cambria"/>
                <a:cs typeface="Cambria"/>
              </a:rPr>
              <a:t>sekiz </a:t>
            </a:r>
            <a:r>
              <a:rPr sz="1050" spc="5" dirty="0">
                <a:latin typeface="Cambria"/>
                <a:cs typeface="Cambria"/>
              </a:rPr>
              <a:t>ayda </a:t>
            </a:r>
            <a:r>
              <a:rPr sz="1050" dirty="0">
                <a:latin typeface="Cambria"/>
                <a:cs typeface="Cambria"/>
              </a:rPr>
              <a:t>tamamlayarak </a:t>
            </a:r>
            <a:r>
              <a:rPr sz="1050" spc="-5" dirty="0">
                <a:latin typeface="Cambria"/>
                <a:cs typeface="Cambria"/>
              </a:rPr>
              <a:t>462 </a:t>
            </a:r>
            <a:r>
              <a:rPr sz="1050" spc="-10" dirty="0">
                <a:latin typeface="Cambria"/>
                <a:cs typeface="Cambria"/>
              </a:rPr>
              <a:t>/ </a:t>
            </a:r>
            <a:r>
              <a:rPr sz="1050" dirty="0">
                <a:latin typeface="Cambria"/>
                <a:cs typeface="Cambria"/>
              </a:rPr>
              <a:t>1069-  </a:t>
            </a:r>
            <a:r>
              <a:rPr sz="1050" spc="-30" dirty="0">
                <a:latin typeface="Cambria"/>
                <a:cs typeface="Cambria"/>
              </a:rPr>
              <a:t>1070‟te </a:t>
            </a:r>
            <a:r>
              <a:rPr sz="1050" dirty="0">
                <a:latin typeface="Cambria"/>
                <a:cs typeface="Cambria"/>
              </a:rPr>
              <a:t>Karahanlı </a:t>
            </a:r>
            <a:r>
              <a:rPr sz="1050" spc="5" dirty="0">
                <a:latin typeface="Cambria"/>
                <a:cs typeface="Cambria"/>
              </a:rPr>
              <a:t>Hükümdarı </a:t>
            </a:r>
            <a:r>
              <a:rPr sz="1050" dirty="0">
                <a:latin typeface="Cambria"/>
                <a:cs typeface="Cambria"/>
              </a:rPr>
              <a:t>Ebu </a:t>
            </a:r>
            <a:r>
              <a:rPr sz="1050" spc="5" dirty="0">
                <a:latin typeface="Cambria"/>
                <a:cs typeface="Cambria"/>
              </a:rPr>
              <a:t>Ali </a:t>
            </a:r>
            <a:r>
              <a:rPr sz="1050" spc="10" dirty="0">
                <a:latin typeface="Cambria"/>
                <a:cs typeface="Cambria"/>
              </a:rPr>
              <a:t>Hasan </a:t>
            </a:r>
            <a:r>
              <a:rPr sz="1050" spc="30" dirty="0">
                <a:latin typeface="Cambria"/>
                <a:cs typeface="Cambria"/>
              </a:rPr>
              <a:t>b. </a:t>
            </a:r>
            <a:r>
              <a:rPr sz="1050" spc="10" dirty="0">
                <a:latin typeface="Cambria"/>
                <a:cs typeface="Cambria"/>
              </a:rPr>
              <a:t>Süleyman (Tabgaç  </a:t>
            </a:r>
            <a:r>
              <a:rPr sz="1050" spc="5" dirty="0">
                <a:latin typeface="Cambria"/>
                <a:cs typeface="Cambria"/>
              </a:rPr>
              <a:t>Buğra </a:t>
            </a:r>
            <a:r>
              <a:rPr sz="1050" spc="-10" dirty="0">
                <a:latin typeface="Cambria"/>
                <a:cs typeface="Cambria"/>
              </a:rPr>
              <a:t>Han)‟a </a:t>
            </a:r>
            <a:r>
              <a:rPr sz="1050" dirty="0">
                <a:latin typeface="Cambria"/>
                <a:cs typeface="Cambria"/>
              </a:rPr>
              <a:t>sunmuştur.</a:t>
            </a:r>
            <a:r>
              <a:rPr sz="900" baseline="37037" dirty="0">
                <a:latin typeface="Cambria"/>
                <a:cs typeface="Cambria"/>
              </a:rPr>
              <a:t>2</a:t>
            </a:r>
            <a:r>
              <a:rPr sz="1050" dirty="0">
                <a:latin typeface="Cambria"/>
                <a:cs typeface="Cambria"/>
              </a:rPr>
              <a:t>Kâşgar-Hâkâniye </a:t>
            </a:r>
            <a:r>
              <a:rPr sz="1050" spc="-30" dirty="0">
                <a:latin typeface="Cambria"/>
                <a:cs typeface="Cambria"/>
              </a:rPr>
              <a:t>Türkçe‟si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-5" dirty="0">
                <a:latin typeface="Cambria"/>
                <a:cs typeface="Cambria"/>
              </a:rPr>
              <a:t>yazılmış  </a:t>
            </a:r>
            <a:r>
              <a:rPr sz="1050" spc="15" dirty="0">
                <a:latin typeface="Cambria"/>
                <a:cs typeface="Cambria"/>
              </a:rPr>
              <a:t>olan,</a:t>
            </a:r>
            <a:r>
              <a:rPr sz="900" spc="22" baseline="37037" dirty="0">
                <a:latin typeface="Cambria"/>
                <a:cs typeface="Cambria"/>
              </a:rPr>
              <a:t>3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5" dirty="0">
                <a:latin typeface="Cambria"/>
                <a:cs typeface="Cambria"/>
              </a:rPr>
              <a:t>Bilig </a:t>
            </a:r>
            <a:r>
              <a:rPr sz="1050" spc="10" dirty="0">
                <a:latin typeface="Cambria"/>
                <a:cs typeface="Cambria"/>
              </a:rPr>
              <a:t>“</a:t>
            </a:r>
            <a:r>
              <a:rPr sz="1050" i="1" spc="10" dirty="0">
                <a:latin typeface="Cambria"/>
                <a:cs typeface="Cambria"/>
              </a:rPr>
              <a:t>mübarek, </a:t>
            </a:r>
            <a:r>
              <a:rPr sz="1050" i="1" dirty="0">
                <a:latin typeface="Cambria"/>
                <a:cs typeface="Cambria"/>
              </a:rPr>
              <a:t>mukaddes </a:t>
            </a:r>
            <a:r>
              <a:rPr sz="1050" i="1" spc="-5" dirty="0">
                <a:latin typeface="Cambria"/>
                <a:cs typeface="Cambria"/>
              </a:rPr>
              <a:t>bilgi</a:t>
            </a:r>
            <a:r>
              <a:rPr sz="1050" spc="-5" dirty="0">
                <a:latin typeface="Cambria"/>
                <a:cs typeface="Cambria"/>
              </a:rPr>
              <a:t>”</a:t>
            </a:r>
            <a:r>
              <a:rPr sz="900" spc="-7" baseline="37037" dirty="0">
                <a:latin typeface="Cambria"/>
                <a:cs typeface="Cambria"/>
              </a:rPr>
              <a:t>4 </a:t>
            </a:r>
            <a:r>
              <a:rPr sz="1050" spc="-5" dirty="0">
                <a:latin typeface="Cambria"/>
                <a:cs typeface="Cambria"/>
              </a:rPr>
              <a:t>veya “</a:t>
            </a:r>
            <a:r>
              <a:rPr sz="1050" i="1" spc="-5" dirty="0">
                <a:latin typeface="Cambria"/>
                <a:cs typeface="Cambria"/>
              </a:rPr>
              <a:t>Saadete  </a:t>
            </a:r>
            <a:r>
              <a:rPr sz="1050" i="1" dirty="0">
                <a:latin typeface="Cambria"/>
                <a:cs typeface="Cambria"/>
              </a:rPr>
              <a:t>ulaşma </a:t>
            </a:r>
            <a:r>
              <a:rPr sz="1050" i="1" spc="10" dirty="0">
                <a:latin typeface="Cambria"/>
                <a:cs typeface="Cambria"/>
              </a:rPr>
              <a:t>ilmi”</a:t>
            </a:r>
            <a:r>
              <a:rPr sz="900" spc="15" baseline="37037" dirty="0">
                <a:latin typeface="Cambria"/>
                <a:cs typeface="Cambria"/>
              </a:rPr>
              <a:t>5 </a:t>
            </a:r>
            <a:r>
              <a:rPr sz="1050" dirty="0">
                <a:latin typeface="Cambria"/>
                <a:cs typeface="Cambria"/>
              </a:rPr>
              <a:t>olarak </a:t>
            </a:r>
            <a:r>
              <a:rPr sz="1050" spc="-10" dirty="0">
                <a:latin typeface="Cambria"/>
                <a:cs typeface="Cambria"/>
              </a:rPr>
              <a:t>çevrilmişse </a:t>
            </a:r>
            <a:r>
              <a:rPr sz="1050" spc="30" dirty="0">
                <a:latin typeface="Cambria"/>
                <a:cs typeface="Cambria"/>
              </a:rPr>
              <a:t>de,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10" dirty="0">
                <a:latin typeface="Cambria"/>
                <a:cs typeface="Cambria"/>
              </a:rPr>
              <a:t>anlamı </a:t>
            </a:r>
            <a:r>
              <a:rPr sz="1050" dirty="0">
                <a:latin typeface="Cambria"/>
                <a:cs typeface="Cambria"/>
              </a:rPr>
              <a:t>sonradan almış </a:t>
            </a:r>
            <a:r>
              <a:rPr sz="1050" spc="10" dirty="0">
                <a:latin typeface="Cambria"/>
                <a:cs typeface="Cambria"/>
              </a:rPr>
              <a:t>ol-  </a:t>
            </a:r>
            <a:r>
              <a:rPr sz="1050" dirty="0">
                <a:latin typeface="Cambria"/>
                <a:cs typeface="Cambria"/>
              </a:rPr>
              <a:t>ması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15" dirty="0">
                <a:latin typeface="Cambria"/>
                <a:cs typeface="Cambria"/>
              </a:rPr>
              <a:t>esas </a:t>
            </a:r>
            <a:r>
              <a:rPr sz="1050" spc="-5" dirty="0">
                <a:latin typeface="Cambria"/>
                <a:cs typeface="Cambria"/>
              </a:rPr>
              <a:t>olarak “</a:t>
            </a:r>
            <a:r>
              <a:rPr sz="1050" i="1" spc="-5" dirty="0">
                <a:latin typeface="Cambria"/>
                <a:cs typeface="Cambria"/>
              </a:rPr>
              <a:t>Devlet </a:t>
            </a:r>
            <a:r>
              <a:rPr sz="1050" i="1" spc="15" dirty="0">
                <a:latin typeface="Cambria"/>
                <a:cs typeface="Cambria"/>
              </a:rPr>
              <a:t>/ </a:t>
            </a:r>
            <a:r>
              <a:rPr sz="1050" i="1" spc="10" dirty="0">
                <a:latin typeface="Cambria"/>
                <a:cs typeface="Cambria"/>
              </a:rPr>
              <a:t>Siyasî </a:t>
            </a:r>
            <a:r>
              <a:rPr sz="1050" i="1" dirty="0">
                <a:latin typeface="Cambria"/>
                <a:cs typeface="Cambria"/>
              </a:rPr>
              <a:t>iktidar </a:t>
            </a:r>
            <a:r>
              <a:rPr sz="1050" i="1" spc="5" dirty="0">
                <a:latin typeface="Cambria"/>
                <a:cs typeface="Cambria"/>
              </a:rPr>
              <a:t>olma </a:t>
            </a:r>
            <a:r>
              <a:rPr sz="1050" i="1" dirty="0">
                <a:latin typeface="Cambria"/>
                <a:cs typeface="Cambria"/>
              </a:rPr>
              <a:t>bilgisi</a:t>
            </a:r>
            <a:r>
              <a:rPr sz="1050" dirty="0">
                <a:latin typeface="Cambria"/>
                <a:cs typeface="Cambria"/>
              </a:rPr>
              <a:t>” </a:t>
            </a:r>
            <a:r>
              <a:rPr sz="1050" spc="5" dirty="0">
                <a:latin typeface="Cambria"/>
                <a:cs typeface="Cambria"/>
              </a:rPr>
              <a:t>manasına  </a:t>
            </a:r>
            <a:r>
              <a:rPr sz="1050" spc="10" dirty="0">
                <a:latin typeface="Cambria"/>
                <a:cs typeface="Cambria"/>
              </a:rPr>
              <a:t>geldiği ifade </a:t>
            </a:r>
            <a:r>
              <a:rPr sz="1050" dirty="0">
                <a:latin typeface="Cambria"/>
                <a:cs typeface="Cambria"/>
              </a:rPr>
              <a:t>edilmiştir.</a:t>
            </a:r>
            <a:r>
              <a:rPr sz="900" baseline="37037" dirty="0">
                <a:latin typeface="Cambria"/>
                <a:cs typeface="Cambria"/>
              </a:rPr>
              <a:t>6 </a:t>
            </a:r>
            <a:r>
              <a:rPr sz="1050" spc="15" dirty="0">
                <a:latin typeface="Cambria"/>
                <a:cs typeface="Cambria"/>
              </a:rPr>
              <a:t>Arat,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Bilig‟in </a:t>
            </a:r>
            <a:r>
              <a:rPr sz="1050" dirty="0">
                <a:latin typeface="Cambria"/>
                <a:cs typeface="Cambria"/>
              </a:rPr>
              <a:t>insana </a:t>
            </a:r>
            <a:r>
              <a:rPr sz="1050" spc="-10" dirty="0">
                <a:latin typeface="Cambria"/>
                <a:cs typeface="Cambria"/>
              </a:rPr>
              <a:t>her </a:t>
            </a:r>
            <a:r>
              <a:rPr sz="1050" spc="-5" dirty="0">
                <a:latin typeface="Cambria"/>
                <a:cs typeface="Cambria"/>
              </a:rPr>
              <a:t>iki </a:t>
            </a:r>
            <a:r>
              <a:rPr sz="1050" spc="10" dirty="0">
                <a:latin typeface="Cambria"/>
                <a:cs typeface="Cambria"/>
              </a:rPr>
              <a:t>dün-  </a:t>
            </a:r>
            <a:r>
              <a:rPr sz="1050" spc="5" dirty="0">
                <a:latin typeface="Cambria"/>
                <a:cs typeface="Cambria"/>
              </a:rPr>
              <a:t>yada </a:t>
            </a:r>
            <a:r>
              <a:rPr sz="1050" spc="10" dirty="0">
                <a:latin typeface="Cambria"/>
                <a:cs typeface="Cambria"/>
              </a:rPr>
              <a:t>tam </a:t>
            </a:r>
            <a:r>
              <a:rPr sz="1050" dirty="0">
                <a:latin typeface="Cambria"/>
                <a:cs typeface="Cambria"/>
              </a:rPr>
              <a:t>manasıyla </a:t>
            </a:r>
            <a:r>
              <a:rPr sz="1050" spc="5" dirty="0">
                <a:latin typeface="Cambria"/>
                <a:cs typeface="Cambria"/>
              </a:rPr>
              <a:t>kutlu olmak </a:t>
            </a:r>
            <a:r>
              <a:rPr sz="1050" dirty="0">
                <a:latin typeface="Cambria"/>
                <a:cs typeface="Cambria"/>
              </a:rPr>
              <a:t>için gereken </a:t>
            </a:r>
            <a:r>
              <a:rPr sz="1050" spc="5" dirty="0">
                <a:latin typeface="Cambria"/>
                <a:cs typeface="Cambria"/>
              </a:rPr>
              <a:t>yolu </a:t>
            </a:r>
            <a:r>
              <a:rPr sz="1050" spc="-5" dirty="0">
                <a:latin typeface="Cambria"/>
                <a:cs typeface="Cambria"/>
              </a:rPr>
              <a:t>göstermek </a:t>
            </a:r>
            <a:r>
              <a:rPr sz="1050" spc="10" dirty="0">
                <a:latin typeface="Cambria"/>
                <a:cs typeface="Cambria"/>
              </a:rPr>
              <a:t>ama-  </a:t>
            </a:r>
            <a:r>
              <a:rPr sz="1050" spc="5" dirty="0">
                <a:latin typeface="Cambria"/>
                <a:cs typeface="Cambria"/>
              </a:rPr>
              <a:t>cıyla kaleme alındığını </a:t>
            </a:r>
            <a:r>
              <a:rPr sz="1050" spc="-5" dirty="0">
                <a:latin typeface="Cambria"/>
                <a:cs typeface="Cambria"/>
              </a:rPr>
              <a:t>belirterek,</a:t>
            </a:r>
            <a:r>
              <a:rPr sz="900" spc="-7" baseline="37037" dirty="0">
                <a:latin typeface="Cambria"/>
                <a:cs typeface="Cambria"/>
              </a:rPr>
              <a:t>7 </a:t>
            </a:r>
            <a:r>
              <a:rPr sz="1050" spc="10" dirty="0">
                <a:latin typeface="Cambria"/>
                <a:cs typeface="Cambria"/>
              </a:rPr>
              <a:t>“</a:t>
            </a:r>
            <a:r>
              <a:rPr sz="1050" i="1" spc="10" dirty="0">
                <a:latin typeface="Cambria"/>
                <a:cs typeface="Cambria"/>
              </a:rPr>
              <a:t>mutlu </a:t>
            </a:r>
            <a:r>
              <a:rPr sz="1050" i="1" dirty="0">
                <a:latin typeface="Cambria"/>
                <a:cs typeface="Cambria"/>
              </a:rPr>
              <a:t>olma </a:t>
            </a:r>
            <a:r>
              <a:rPr sz="1050" i="1" spc="-5" dirty="0">
                <a:latin typeface="Cambria"/>
                <a:cs typeface="Cambria"/>
              </a:rPr>
              <a:t>bilgisi</a:t>
            </a:r>
            <a:r>
              <a:rPr sz="1050" spc="-5" dirty="0">
                <a:latin typeface="Cambria"/>
                <a:cs typeface="Cambria"/>
              </a:rPr>
              <a:t>”</a:t>
            </a:r>
            <a:r>
              <a:rPr sz="900" spc="-7" baseline="37037" dirty="0">
                <a:latin typeface="Cambria"/>
                <a:cs typeface="Cambria"/>
              </a:rPr>
              <a:t>8 </a:t>
            </a:r>
            <a:r>
              <a:rPr sz="1050" spc="5" dirty="0">
                <a:latin typeface="Cambria"/>
                <a:cs typeface="Cambria"/>
              </a:rPr>
              <a:t>anlamını  </a:t>
            </a:r>
            <a:r>
              <a:rPr sz="1050" dirty="0">
                <a:latin typeface="Cambria"/>
                <a:cs typeface="Cambria"/>
              </a:rPr>
              <a:t>verir. </a:t>
            </a:r>
            <a:r>
              <a:rPr sz="1050" spc="10" dirty="0">
                <a:latin typeface="Cambria"/>
                <a:cs typeface="Cambria"/>
              </a:rPr>
              <a:t>Bununla </a:t>
            </a:r>
            <a:r>
              <a:rPr sz="1050" spc="-15" dirty="0">
                <a:latin typeface="Cambria"/>
                <a:cs typeface="Cambria"/>
              </a:rPr>
              <a:t>beraber </a:t>
            </a:r>
            <a:r>
              <a:rPr sz="1050" spc="5" dirty="0">
                <a:latin typeface="Cambria"/>
                <a:cs typeface="Cambria"/>
              </a:rPr>
              <a:t>Arslan, Kutadgu </a:t>
            </a:r>
            <a:r>
              <a:rPr sz="1050" spc="-20" dirty="0">
                <a:latin typeface="Cambria"/>
                <a:cs typeface="Cambria"/>
              </a:rPr>
              <a:t>Bilig‟in </a:t>
            </a:r>
            <a:r>
              <a:rPr sz="1050" spc="-5" dirty="0">
                <a:latin typeface="Cambria"/>
                <a:cs typeface="Cambria"/>
              </a:rPr>
              <a:t>“</a:t>
            </a:r>
            <a:r>
              <a:rPr sz="1050" i="1" spc="-5" dirty="0">
                <a:latin typeface="Cambria"/>
                <a:cs typeface="Cambria"/>
              </a:rPr>
              <a:t>Devlet </a:t>
            </a:r>
            <a:r>
              <a:rPr sz="1050" i="1" spc="-10" dirty="0">
                <a:latin typeface="Cambria"/>
                <a:cs typeface="Cambria"/>
              </a:rPr>
              <a:t>yönetme  </a:t>
            </a:r>
            <a:r>
              <a:rPr sz="1050" i="1" spc="-5" dirty="0">
                <a:latin typeface="Cambria"/>
                <a:cs typeface="Cambria"/>
              </a:rPr>
              <a:t>gücü</a:t>
            </a:r>
            <a:r>
              <a:rPr sz="1050" spc="-5" dirty="0">
                <a:latin typeface="Cambria"/>
                <a:cs typeface="Cambria"/>
              </a:rPr>
              <a:t>” </a:t>
            </a:r>
            <a:r>
              <a:rPr sz="1050" spc="-10" dirty="0">
                <a:latin typeface="Cambria"/>
                <a:cs typeface="Cambria"/>
              </a:rPr>
              <a:t>“</a:t>
            </a:r>
            <a:r>
              <a:rPr sz="1050" i="1" spc="-10" dirty="0">
                <a:latin typeface="Cambria"/>
                <a:cs typeface="Cambria"/>
              </a:rPr>
              <a:t>Devlet yönetme </a:t>
            </a:r>
            <a:r>
              <a:rPr sz="1050" i="1" dirty="0">
                <a:latin typeface="Cambria"/>
                <a:cs typeface="Cambria"/>
              </a:rPr>
              <a:t>yetkisi</a:t>
            </a:r>
            <a:r>
              <a:rPr sz="1050" dirty="0">
                <a:latin typeface="Cambria"/>
                <a:cs typeface="Cambria"/>
              </a:rPr>
              <a:t>” </a:t>
            </a:r>
            <a:r>
              <a:rPr sz="1050" spc="5" dirty="0">
                <a:latin typeface="Cambria"/>
                <a:cs typeface="Cambria"/>
              </a:rPr>
              <a:t>ya </a:t>
            </a:r>
            <a:r>
              <a:rPr sz="1050" spc="10" dirty="0">
                <a:latin typeface="Cambria"/>
                <a:cs typeface="Cambria"/>
              </a:rPr>
              <a:t>da “</a:t>
            </a:r>
            <a:r>
              <a:rPr sz="1050" i="1" spc="10" dirty="0">
                <a:latin typeface="Cambria"/>
                <a:cs typeface="Cambria"/>
              </a:rPr>
              <a:t>bu </a:t>
            </a:r>
            <a:r>
              <a:rPr sz="1050" i="1" spc="-15" dirty="0">
                <a:latin typeface="Cambria"/>
                <a:cs typeface="Cambria"/>
              </a:rPr>
              <a:t>kudrete </a:t>
            </a:r>
            <a:r>
              <a:rPr sz="1050" i="1" spc="-5" dirty="0">
                <a:latin typeface="Cambria"/>
                <a:cs typeface="Cambria"/>
              </a:rPr>
              <a:t>sahip </a:t>
            </a:r>
            <a:r>
              <a:rPr sz="1050" i="1" spc="5" dirty="0">
                <a:latin typeface="Cambria"/>
                <a:cs typeface="Cambria"/>
              </a:rPr>
              <a:t>olan </a:t>
            </a:r>
            <a:r>
              <a:rPr sz="1050" i="1" spc="10" dirty="0">
                <a:latin typeface="Cambria"/>
                <a:cs typeface="Cambria"/>
              </a:rPr>
              <a:t>kişinin  </a:t>
            </a:r>
            <a:r>
              <a:rPr sz="1050" i="1" spc="5" dirty="0">
                <a:latin typeface="Cambria"/>
                <a:cs typeface="Cambria"/>
              </a:rPr>
              <a:t>iktidarı</a:t>
            </a:r>
            <a:r>
              <a:rPr sz="1050" spc="5" dirty="0">
                <a:latin typeface="Cambria"/>
                <a:cs typeface="Cambria"/>
              </a:rPr>
              <a:t>” anlamlarına </a:t>
            </a:r>
            <a:r>
              <a:rPr sz="1050" dirty="0">
                <a:latin typeface="Cambria"/>
                <a:cs typeface="Cambria"/>
              </a:rPr>
              <a:t>gelmesi gerektiğini </a:t>
            </a:r>
            <a:r>
              <a:rPr sz="1050" spc="-5" dirty="0">
                <a:latin typeface="Cambria"/>
                <a:cs typeface="Cambria"/>
              </a:rPr>
              <a:t>aksi </a:t>
            </a:r>
            <a:r>
              <a:rPr sz="1050" spc="10" dirty="0">
                <a:latin typeface="Cambria"/>
                <a:cs typeface="Cambria"/>
              </a:rPr>
              <a:t>halde Kutadgu </a:t>
            </a:r>
            <a:r>
              <a:rPr sz="1050" spc="-20" dirty="0">
                <a:latin typeface="Cambria"/>
                <a:cs typeface="Cambria"/>
              </a:rPr>
              <a:t>Bilig‟in  </a:t>
            </a:r>
            <a:r>
              <a:rPr sz="1050" spc="10" dirty="0">
                <a:latin typeface="Cambria"/>
                <a:cs typeface="Cambria"/>
              </a:rPr>
              <a:t>adı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-5" dirty="0">
                <a:latin typeface="Cambria"/>
                <a:cs typeface="Cambria"/>
              </a:rPr>
              <a:t>içeriği </a:t>
            </a:r>
            <a:r>
              <a:rPr sz="1050" dirty="0">
                <a:latin typeface="Cambria"/>
                <a:cs typeface="Cambria"/>
              </a:rPr>
              <a:t>arasında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tenakuz </a:t>
            </a:r>
            <a:r>
              <a:rPr sz="1050" spc="-5" dirty="0">
                <a:latin typeface="Cambria"/>
                <a:cs typeface="Cambria"/>
              </a:rPr>
              <a:t>ortaya </a:t>
            </a:r>
            <a:r>
              <a:rPr sz="1050" spc="5" dirty="0">
                <a:latin typeface="Cambria"/>
                <a:cs typeface="Cambria"/>
              </a:rPr>
              <a:t>çıkacağını </a:t>
            </a:r>
            <a:r>
              <a:rPr sz="1050" spc="10" dirty="0">
                <a:latin typeface="Cambria"/>
                <a:cs typeface="Cambria"/>
              </a:rPr>
              <a:t>ifade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eder.</a:t>
            </a:r>
            <a:r>
              <a:rPr sz="900" spc="15" baseline="37037" dirty="0">
                <a:latin typeface="Cambria"/>
                <a:cs typeface="Cambria"/>
              </a:rPr>
              <a:t>9</a:t>
            </a:r>
            <a:endParaRPr sz="900" baseline="37037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15" dirty="0">
                <a:latin typeface="Cambria"/>
                <a:cs typeface="Cambria"/>
              </a:rPr>
              <a:t>Bilig, </a:t>
            </a:r>
            <a:r>
              <a:rPr sz="1050" spc="20" dirty="0">
                <a:latin typeface="Cambria"/>
                <a:cs typeface="Cambria"/>
              </a:rPr>
              <a:t>din, </a:t>
            </a:r>
            <a:r>
              <a:rPr sz="1050" spc="10" dirty="0">
                <a:latin typeface="Cambria"/>
                <a:cs typeface="Cambria"/>
              </a:rPr>
              <a:t>devlet, </a:t>
            </a:r>
            <a:r>
              <a:rPr sz="1050" dirty="0">
                <a:latin typeface="Cambria"/>
                <a:cs typeface="Cambria"/>
              </a:rPr>
              <a:t>siyaset, terbiye, </a:t>
            </a:r>
            <a:r>
              <a:rPr sz="1050" spc="-10" dirty="0">
                <a:latin typeface="Cambria"/>
                <a:cs typeface="Cambria"/>
              </a:rPr>
              <a:t>beyler ve </a:t>
            </a:r>
            <a:r>
              <a:rPr sz="1050" spc="5" dirty="0">
                <a:latin typeface="Cambria"/>
                <a:cs typeface="Cambria"/>
              </a:rPr>
              <a:t>halk</a:t>
            </a:r>
            <a:r>
              <a:rPr sz="1050" spc="225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üze-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7398" y="4918075"/>
            <a:ext cx="3989704" cy="66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100"/>
              </a:spcBef>
            </a:pPr>
            <a:r>
              <a:rPr sz="1050" spc="-5" dirty="0">
                <a:latin typeface="Cambria"/>
                <a:cs typeface="Cambria"/>
              </a:rPr>
              <a:t>rindeki görüşlerini </a:t>
            </a:r>
            <a:r>
              <a:rPr sz="1050" spc="15" dirty="0">
                <a:latin typeface="Cambria"/>
                <a:cs typeface="Cambria"/>
              </a:rPr>
              <a:t>anlatan, </a:t>
            </a:r>
            <a:r>
              <a:rPr sz="1050" spc="10" dirty="0">
                <a:latin typeface="Cambria"/>
                <a:cs typeface="Cambria"/>
              </a:rPr>
              <a:t>nasihat, felsefe, </a:t>
            </a:r>
            <a:r>
              <a:rPr sz="1050" spc="5" dirty="0">
                <a:latin typeface="Cambria"/>
                <a:cs typeface="Cambria"/>
              </a:rPr>
              <a:t>din </a:t>
            </a:r>
            <a:r>
              <a:rPr sz="1050" spc="-10" dirty="0">
                <a:latin typeface="Cambria"/>
                <a:cs typeface="Cambria"/>
              </a:rPr>
              <a:t>ve siyaset </a:t>
            </a:r>
            <a:r>
              <a:rPr sz="1050" dirty="0">
                <a:latin typeface="Cambria"/>
                <a:cs typeface="Cambria"/>
              </a:rPr>
              <a:t>kitabı-  </a:t>
            </a:r>
            <a:r>
              <a:rPr sz="1050" spc="5" dirty="0">
                <a:latin typeface="Cambria"/>
                <a:cs typeface="Cambria"/>
              </a:rPr>
              <a:t>dır.</a:t>
            </a:r>
            <a:r>
              <a:rPr sz="900" spc="7" baseline="37037" dirty="0">
                <a:latin typeface="Cambria"/>
                <a:cs typeface="Cambria"/>
              </a:rPr>
              <a:t>10 </a:t>
            </a:r>
            <a:r>
              <a:rPr sz="1050" dirty="0">
                <a:latin typeface="Cambria"/>
                <a:cs typeface="Cambria"/>
              </a:rPr>
              <a:t>Eser, </a:t>
            </a:r>
            <a:r>
              <a:rPr sz="1050" spc="5" dirty="0">
                <a:latin typeface="Cambria"/>
                <a:cs typeface="Cambria"/>
              </a:rPr>
              <a:t>mevzuu </a:t>
            </a:r>
            <a:r>
              <a:rPr sz="1050" dirty="0">
                <a:latin typeface="Cambria"/>
                <a:cs typeface="Cambria"/>
              </a:rPr>
              <a:t>bakımından </a:t>
            </a:r>
            <a:r>
              <a:rPr sz="1050" spc="-5" dirty="0">
                <a:latin typeface="Cambria"/>
                <a:cs typeface="Cambria"/>
              </a:rPr>
              <a:t>İranlıların </a:t>
            </a:r>
            <a:r>
              <a:rPr sz="1050" i="1" spc="-15" dirty="0">
                <a:latin typeface="Cambria"/>
                <a:cs typeface="Cambria"/>
              </a:rPr>
              <a:t>Siyâsetnâme</a:t>
            </a:r>
            <a:r>
              <a:rPr sz="1050" spc="-15" dirty="0">
                <a:latin typeface="Cambria"/>
                <a:cs typeface="Cambria"/>
              </a:rPr>
              <a:t>‟leri </a:t>
            </a:r>
            <a:r>
              <a:rPr sz="1050" dirty="0">
                <a:latin typeface="Cambria"/>
                <a:cs typeface="Cambria"/>
              </a:rPr>
              <a:t>tarzında  </a:t>
            </a:r>
            <a:r>
              <a:rPr sz="1050" spc="5" dirty="0">
                <a:latin typeface="Cambria"/>
                <a:cs typeface="Cambria"/>
              </a:rPr>
              <a:t>olmakla </a:t>
            </a:r>
            <a:r>
              <a:rPr sz="1050" spc="-5" dirty="0">
                <a:latin typeface="Cambria"/>
                <a:cs typeface="Cambria"/>
              </a:rPr>
              <a:t>beraber, </a:t>
            </a:r>
            <a:r>
              <a:rPr sz="1050" spc="5" dirty="0">
                <a:latin typeface="Cambria"/>
                <a:cs typeface="Cambria"/>
              </a:rPr>
              <a:t>mecaz </a:t>
            </a:r>
            <a:r>
              <a:rPr sz="1050" spc="-10" dirty="0">
                <a:latin typeface="Cambria"/>
                <a:cs typeface="Cambria"/>
              </a:rPr>
              <a:t>ve istiârelerdeki </a:t>
            </a:r>
            <a:r>
              <a:rPr sz="1050" spc="-5" dirty="0">
                <a:latin typeface="Cambria"/>
                <a:cs typeface="Cambria"/>
              </a:rPr>
              <a:t>sâdelik </a:t>
            </a:r>
            <a:r>
              <a:rPr sz="1050" dirty="0">
                <a:latin typeface="Cambria"/>
                <a:cs typeface="Cambria"/>
              </a:rPr>
              <a:t>gibi </a:t>
            </a:r>
            <a:r>
              <a:rPr sz="1050" spc="-10" dirty="0">
                <a:latin typeface="Cambria"/>
                <a:cs typeface="Cambria"/>
              </a:rPr>
              <a:t>husûsiyetler  </a:t>
            </a:r>
            <a:r>
              <a:rPr sz="1050" dirty="0">
                <a:latin typeface="Cambria"/>
                <a:cs typeface="Cambria"/>
              </a:rPr>
              <a:t>İrân edebiyatında </a:t>
            </a:r>
            <a:r>
              <a:rPr sz="1050" spc="5" dirty="0">
                <a:latin typeface="Cambria"/>
                <a:cs typeface="Cambria"/>
              </a:rPr>
              <a:t>hiç bulunmayan </a:t>
            </a:r>
            <a:r>
              <a:rPr sz="1050" dirty="0">
                <a:latin typeface="Cambria"/>
                <a:cs typeface="Cambria"/>
              </a:rPr>
              <a:t>özelliklerdir.</a:t>
            </a:r>
            <a:r>
              <a:rPr sz="900" baseline="37037" dirty="0">
                <a:latin typeface="Cambria"/>
                <a:cs typeface="Cambria"/>
              </a:rPr>
              <a:t>11 </a:t>
            </a:r>
            <a:r>
              <a:rPr sz="1050" spc="10" dirty="0">
                <a:latin typeface="Cambria"/>
                <a:cs typeface="Cambria"/>
              </a:rPr>
              <a:t>Ancak</a:t>
            </a:r>
            <a:r>
              <a:rPr sz="1050" spc="8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Kutadgu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00098" y="5737224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87398" y="5790056"/>
            <a:ext cx="61594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mbria"/>
                <a:cs typeface="Cambria"/>
              </a:rPr>
              <a:t>1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787398" y="6161912"/>
            <a:ext cx="61594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mbria"/>
                <a:cs typeface="Cambria"/>
              </a:rPr>
              <a:t>2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87398" y="6654165"/>
            <a:ext cx="61594" cy="226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mbria"/>
                <a:cs typeface="Cambria"/>
              </a:rPr>
              <a:t>3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500" dirty="0">
                <a:latin typeface="Cambria"/>
                <a:cs typeface="Cambria"/>
              </a:rPr>
              <a:t>4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7398" y="7022972"/>
            <a:ext cx="61594" cy="226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mbria"/>
                <a:cs typeface="Cambria"/>
              </a:rPr>
              <a:t>5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500" dirty="0">
                <a:latin typeface="Cambria"/>
                <a:cs typeface="Cambria"/>
              </a:rPr>
              <a:t>6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87398" y="7517129"/>
            <a:ext cx="61594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Cambria"/>
                <a:cs typeface="Cambria"/>
              </a:rPr>
              <a:t>7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7398" y="7762493"/>
            <a:ext cx="61594" cy="22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Cambria"/>
                <a:cs typeface="Cambria"/>
              </a:rPr>
              <a:t>8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500" dirty="0">
                <a:latin typeface="Cambria"/>
                <a:cs typeface="Cambria"/>
              </a:rPr>
              <a:t>9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7398" y="8131302"/>
            <a:ext cx="95885" cy="22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10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500" spc="-5" dirty="0">
                <a:latin typeface="Cambria"/>
                <a:cs typeface="Cambria"/>
              </a:rPr>
              <a:t>11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67229" y="5790056"/>
            <a:ext cx="3808729" cy="28600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6350" algn="just">
              <a:lnSpc>
                <a:spcPct val="101899"/>
              </a:lnSpc>
              <a:spcBef>
                <a:spcPts val="85"/>
              </a:spcBef>
            </a:pPr>
            <a:r>
              <a:rPr sz="800" spc="5" dirty="0">
                <a:latin typeface="Cambria"/>
                <a:cs typeface="Cambria"/>
              </a:rPr>
              <a:t>Hakkında </a:t>
            </a: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dirty="0">
                <a:latin typeface="Cambria"/>
                <a:cs typeface="Cambria"/>
              </a:rPr>
              <a:t>Eraslan, </a:t>
            </a:r>
            <a:r>
              <a:rPr sz="800" spc="10" dirty="0">
                <a:latin typeface="Cambria"/>
                <a:cs typeface="Cambria"/>
              </a:rPr>
              <a:t>Kemal, </a:t>
            </a:r>
            <a:r>
              <a:rPr sz="800" spc="5" dirty="0">
                <a:latin typeface="Cambria"/>
                <a:cs typeface="Cambria"/>
              </a:rPr>
              <a:t>“Yusuf Has </a:t>
            </a:r>
            <a:r>
              <a:rPr sz="800" spc="15" dirty="0">
                <a:latin typeface="Cambria"/>
                <a:cs typeface="Cambria"/>
              </a:rPr>
              <a:t>Hacib”, </a:t>
            </a:r>
            <a:r>
              <a:rPr sz="800" i="1" spc="20" dirty="0">
                <a:latin typeface="Cambria"/>
                <a:cs typeface="Cambria"/>
              </a:rPr>
              <a:t>İA</a:t>
            </a:r>
            <a:r>
              <a:rPr sz="800" spc="2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Eskişehir </a:t>
            </a:r>
            <a:r>
              <a:rPr sz="800" spc="5" dirty="0">
                <a:latin typeface="Cambria"/>
                <a:cs typeface="Cambria"/>
              </a:rPr>
              <a:t>1997, </a:t>
            </a:r>
            <a:r>
              <a:rPr sz="800" spc="10" dirty="0">
                <a:latin typeface="Cambria"/>
                <a:cs typeface="Cambria"/>
              </a:rPr>
              <a:t>XIII, </a:t>
            </a:r>
            <a:r>
              <a:rPr sz="800" dirty="0">
                <a:latin typeface="Cambria"/>
                <a:cs typeface="Cambria"/>
              </a:rPr>
              <a:t>438-440;  </a:t>
            </a:r>
            <a:r>
              <a:rPr sz="800" spc="15" dirty="0">
                <a:latin typeface="Cambria"/>
                <a:cs typeface="Cambria"/>
              </a:rPr>
              <a:t>Uslu, </a:t>
            </a:r>
            <a:r>
              <a:rPr sz="800" spc="10" dirty="0">
                <a:latin typeface="Cambria"/>
                <a:cs typeface="Cambria"/>
              </a:rPr>
              <a:t>Mustafa, </a:t>
            </a:r>
            <a:r>
              <a:rPr sz="800" spc="20" dirty="0">
                <a:latin typeface="Cambria"/>
                <a:cs typeface="Cambria"/>
              </a:rPr>
              <a:t>“XI. </a:t>
            </a:r>
            <a:r>
              <a:rPr sz="800" spc="-10" dirty="0">
                <a:latin typeface="Cambria"/>
                <a:cs typeface="Cambria"/>
              </a:rPr>
              <a:t>Asırda </a:t>
            </a:r>
            <a:r>
              <a:rPr sz="800" spc="-20" dirty="0">
                <a:latin typeface="Cambria"/>
                <a:cs typeface="Cambria"/>
              </a:rPr>
              <a:t>bir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Mütefekkiri Yusuf </a:t>
            </a:r>
            <a:r>
              <a:rPr sz="800" spc="5" dirty="0">
                <a:latin typeface="Cambria"/>
                <a:cs typeface="Cambria"/>
              </a:rPr>
              <a:t>Has </a:t>
            </a:r>
            <a:r>
              <a:rPr sz="800" spc="15" dirty="0">
                <a:latin typeface="Cambria"/>
                <a:cs typeface="Cambria"/>
              </a:rPr>
              <a:t>Hacib”, </a:t>
            </a:r>
            <a:r>
              <a:rPr sz="800" i="1" spc="-5" dirty="0">
                <a:latin typeface="Cambria"/>
                <a:cs typeface="Cambria"/>
              </a:rPr>
              <a:t>Türk </a:t>
            </a:r>
            <a:r>
              <a:rPr sz="800" i="1" spc="5" dirty="0">
                <a:latin typeface="Cambria"/>
                <a:cs typeface="Cambria"/>
              </a:rPr>
              <a:t>Dünyası </a:t>
            </a:r>
            <a:r>
              <a:rPr sz="800" i="1" dirty="0">
                <a:latin typeface="Cambria"/>
                <a:cs typeface="Cambria"/>
              </a:rPr>
              <a:t>Tarih  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sayı- </a:t>
            </a:r>
            <a:r>
              <a:rPr sz="800" spc="15" dirty="0">
                <a:latin typeface="Cambria"/>
                <a:cs typeface="Cambria"/>
              </a:rPr>
              <a:t>87, </a:t>
            </a:r>
            <a:r>
              <a:rPr sz="800" spc="5" dirty="0">
                <a:latin typeface="Cambria"/>
                <a:cs typeface="Cambria"/>
              </a:rPr>
              <a:t>(Mart </a:t>
            </a:r>
            <a:r>
              <a:rPr sz="800" spc="10" dirty="0">
                <a:latin typeface="Cambria"/>
                <a:cs typeface="Cambria"/>
              </a:rPr>
              <a:t>1994),</a:t>
            </a:r>
            <a:r>
              <a:rPr sz="800" spc="18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42-44</a:t>
            </a:r>
            <a:endParaRPr sz="800">
              <a:latin typeface="Cambria"/>
              <a:cs typeface="Cambria"/>
            </a:endParaRPr>
          </a:p>
          <a:p>
            <a:pPr marL="12700" marR="7620" algn="just">
              <a:lnSpc>
                <a:spcPct val="100400"/>
              </a:lnSpc>
              <a:spcBef>
                <a:spcPts val="5"/>
              </a:spcBef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Arat, </a:t>
            </a:r>
            <a:r>
              <a:rPr sz="800" spc="35" dirty="0">
                <a:latin typeface="Cambria"/>
                <a:cs typeface="Cambria"/>
              </a:rPr>
              <a:t>R. </a:t>
            </a:r>
            <a:r>
              <a:rPr sz="800" spc="10" dirty="0">
                <a:latin typeface="Cambria"/>
                <a:cs typeface="Cambria"/>
              </a:rPr>
              <a:t>Rahmeti,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10" dirty="0">
                <a:latin typeface="Cambria"/>
                <a:cs typeface="Cambria"/>
              </a:rPr>
              <a:t>Bilig”, </a:t>
            </a:r>
            <a:r>
              <a:rPr sz="800" i="1" spc="20" dirty="0">
                <a:latin typeface="Cambria"/>
                <a:cs typeface="Cambria"/>
              </a:rPr>
              <a:t>İA</a:t>
            </a:r>
            <a:r>
              <a:rPr sz="800" spc="20" dirty="0">
                <a:latin typeface="Cambria"/>
                <a:cs typeface="Cambria"/>
              </a:rPr>
              <a:t>, </a:t>
            </a:r>
            <a:r>
              <a:rPr sz="800" spc="15" dirty="0">
                <a:latin typeface="Cambria"/>
                <a:cs typeface="Cambria"/>
              </a:rPr>
              <a:t>VI, </a:t>
            </a:r>
            <a:r>
              <a:rPr sz="800" spc="-10" dirty="0">
                <a:latin typeface="Cambria"/>
                <a:cs typeface="Cambria"/>
              </a:rPr>
              <a:t>Eskişehir </a:t>
            </a:r>
            <a:r>
              <a:rPr sz="800" spc="10" dirty="0">
                <a:latin typeface="Cambria"/>
                <a:cs typeface="Cambria"/>
              </a:rPr>
              <a:t>1997, </a:t>
            </a:r>
            <a:r>
              <a:rPr sz="800" dirty="0">
                <a:latin typeface="Cambria"/>
                <a:cs typeface="Cambria"/>
              </a:rPr>
              <a:t>1038-1047, </a:t>
            </a:r>
            <a:r>
              <a:rPr sz="800" spc="5" dirty="0">
                <a:latin typeface="Cambria"/>
                <a:cs typeface="Cambria"/>
              </a:rPr>
              <a:t>1038;  Yusuf Has </a:t>
            </a:r>
            <a:r>
              <a:rPr sz="800" spc="15" dirty="0">
                <a:latin typeface="Cambria"/>
                <a:cs typeface="Cambria"/>
              </a:rPr>
              <a:t>Hacib, 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çev: </a:t>
            </a:r>
            <a:r>
              <a:rPr sz="800" spc="-5" dirty="0">
                <a:latin typeface="Cambria"/>
                <a:cs typeface="Cambria"/>
              </a:rPr>
              <a:t>Reşit </a:t>
            </a:r>
            <a:r>
              <a:rPr sz="800" dirty="0">
                <a:latin typeface="Cambria"/>
                <a:cs typeface="Cambria"/>
              </a:rPr>
              <a:t>Rahmeti </a:t>
            </a: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dirty="0">
                <a:latin typeface="Cambria"/>
                <a:cs typeface="Cambria"/>
              </a:rPr>
              <a:t>Kabalcı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 </a:t>
            </a:r>
            <a:r>
              <a:rPr sz="800" spc="10" dirty="0">
                <a:latin typeface="Cambria"/>
                <a:cs typeface="Cambria"/>
              </a:rPr>
              <a:t>2006, 27;  </a:t>
            </a:r>
            <a:r>
              <a:rPr sz="800" dirty="0">
                <a:latin typeface="Cambria"/>
                <a:cs typeface="Cambria"/>
              </a:rPr>
              <a:t>Yeni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Ansiklopedisi, “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”, </a:t>
            </a:r>
            <a:r>
              <a:rPr sz="800" spc="10" dirty="0">
                <a:latin typeface="Cambria"/>
                <a:cs typeface="Cambria"/>
              </a:rPr>
              <a:t>Ötüken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1985, </a:t>
            </a:r>
            <a:r>
              <a:rPr sz="800" spc="20" dirty="0">
                <a:latin typeface="Cambria"/>
                <a:cs typeface="Cambria"/>
              </a:rPr>
              <a:t>VI, </a:t>
            </a:r>
            <a:r>
              <a:rPr sz="800" dirty="0">
                <a:latin typeface="Cambria"/>
                <a:cs typeface="Cambria"/>
              </a:rPr>
              <a:t>2008-2011,  </a:t>
            </a:r>
            <a:r>
              <a:rPr sz="800" spc="-5" dirty="0">
                <a:latin typeface="Cambria"/>
                <a:cs typeface="Cambria"/>
              </a:rPr>
              <a:t>2008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latin typeface="Cambria"/>
                <a:cs typeface="Cambria"/>
              </a:rPr>
              <a:t>Yeni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Ansiklopedisi, “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”, </a:t>
            </a:r>
            <a:r>
              <a:rPr sz="800" spc="20" dirty="0">
                <a:latin typeface="Cambria"/>
                <a:cs typeface="Cambria"/>
              </a:rPr>
              <a:t>VI,</a:t>
            </a:r>
            <a:r>
              <a:rPr sz="800" spc="10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2009</a:t>
            </a:r>
            <a:endParaRPr sz="800">
              <a:latin typeface="Cambria"/>
              <a:cs typeface="Cambria"/>
            </a:endParaRPr>
          </a:p>
          <a:p>
            <a:pPr marL="12700" marR="6350" algn="just">
              <a:lnSpc>
                <a:spcPts val="950"/>
              </a:lnSpc>
              <a:spcBef>
                <a:spcPts val="55"/>
              </a:spcBef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5" dirty="0">
                <a:latin typeface="Cambria"/>
                <a:cs typeface="Cambria"/>
              </a:rPr>
              <a:t>Dili </a:t>
            </a:r>
            <a:r>
              <a:rPr sz="800" spc="-5" dirty="0">
                <a:latin typeface="Cambria"/>
                <a:cs typeface="Cambria"/>
              </a:rPr>
              <a:t>ve Edebiyatı </a:t>
            </a:r>
            <a:r>
              <a:rPr sz="800" dirty="0">
                <a:latin typeface="Cambria"/>
                <a:cs typeface="Cambria"/>
              </a:rPr>
              <a:t>Ansiklopedisi, “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”, </a:t>
            </a:r>
            <a:r>
              <a:rPr sz="800" dirty="0">
                <a:latin typeface="Cambria"/>
                <a:cs typeface="Cambria"/>
              </a:rPr>
              <a:t>Dergah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-5" dirty="0">
                <a:latin typeface="Cambria"/>
                <a:cs typeface="Cambria"/>
              </a:rPr>
              <a:t>İstanbul  </a:t>
            </a:r>
            <a:r>
              <a:rPr sz="800" spc="10" dirty="0">
                <a:latin typeface="Cambria"/>
                <a:cs typeface="Cambria"/>
              </a:rPr>
              <a:t>1986, </a:t>
            </a:r>
            <a:r>
              <a:rPr sz="800" spc="20" dirty="0">
                <a:latin typeface="Cambria"/>
                <a:cs typeface="Cambria"/>
              </a:rPr>
              <a:t>VI, </a:t>
            </a:r>
            <a:r>
              <a:rPr sz="800" spc="5" dirty="0">
                <a:latin typeface="Cambria"/>
                <a:cs typeface="Cambria"/>
              </a:rPr>
              <a:t>16-17,</a:t>
            </a:r>
            <a:r>
              <a:rPr sz="800" spc="114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16</a:t>
            </a:r>
            <a:endParaRPr sz="800">
              <a:latin typeface="Cambria"/>
              <a:cs typeface="Cambria"/>
            </a:endParaRPr>
          </a:p>
          <a:p>
            <a:pPr marL="12700" marR="5080">
              <a:lnSpc>
                <a:spcPts val="969"/>
              </a:lnSpc>
              <a:spcBef>
                <a:spcPts val="15"/>
              </a:spcBef>
            </a:pPr>
            <a:r>
              <a:rPr sz="800" spc="5" dirty="0">
                <a:latin typeface="Cambria"/>
                <a:cs typeface="Cambria"/>
              </a:rPr>
              <a:t>Rasonyi, Laszlo, </a:t>
            </a:r>
            <a:r>
              <a:rPr sz="800" i="1" spc="-5" dirty="0">
                <a:latin typeface="Cambria"/>
                <a:cs typeface="Cambria"/>
              </a:rPr>
              <a:t>Tarihte </a:t>
            </a:r>
            <a:r>
              <a:rPr sz="800" i="1" spc="10" dirty="0">
                <a:latin typeface="Cambria"/>
                <a:cs typeface="Cambria"/>
              </a:rPr>
              <a:t>Türklük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Kültürünü </a:t>
            </a:r>
            <a:r>
              <a:rPr sz="800" spc="-5" dirty="0">
                <a:latin typeface="Cambria"/>
                <a:cs typeface="Cambria"/>
              </a:rPr>
              <a:t>Araştırma </a:t>
            </a:r>
            <a:r>
              <a:rPr sz="800" spc="10" dirty="0">
                <a:latin typeface="Cambria"/>
                <a:cs typeface="Cambria"/>
              </a:rPr>
              <a:t>Enst., </a:t>
            </a:r>
            <a:r>
              <a:rPr sz="800" dirty="0">
                <a:latin typeface="Cambria"/>
                <a:cs typeface="Cambria"/>
              </a:rPr>
              <a:t>Ankara </a:t>
            </a:r>
            <a:r>
              <a:rPr sz="800" spc="10" dirty="0">
                <a:latin typeface="Cambria"/>
                <a:cs typeface="Cambria"/>
              </a:rPr>
              <a:t>1971, </a:t>
            </a:r>
            <a:r>
              <a:rPr sz="800" dirty="0">
                <a:latin typeface="Cambria"/>
                <a:cs typeface="Cambria"/>
              </a:rPr>
              <a:t>103  Bu </a:t>
            </a:r>
            <a:r>
              <a:rPr sz="800" spc="5" dirty="0">
                <a:latin typeface="Cambria"/>
                <a:cs typeface="Cambria"/>
              </a:rPr>
              <a:t>konuda </a:t>
            </a: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dirty="0">
                <a:latin typeface="Cambria"/>
                <a:cs typeface="Cambria"/>
              </a:rPr>
              <a:t>Yeni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Ansiklopedisi, “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”, </a:t>
            </a:r>
            <a:r>
              <a:rPr sz="800" spc="20" dirty="0">
                <a:latin typeface="Cambria"/>
                <a:cs typeface="Cambria"/>
              </a:rPr>
              <a:t>VI, </a:t>
            </a:r>
            <a:r>
              <a:rPr sz="800" spc="5" dirty="0">
                <a:latin typeface="Cambria"/>
                <a:cs typeface="Cambria"/>
              </a:rPr>
              <a:t>2009; Kafesoğlu, </a:t>
            </a:r>
            <a:r>
              <a:rPr sz="800" spc="-5" dirty="0">
                <a:latin typeface="Cambria"/>
                <a:cs typeface="Cambria"/>
              </a:rPr>
              <a:t>İbra-  </a:t>
            </a:r>
            <a:r>
              <a:rPr sz="800" spc="5" dirty="0">
                <a:latin typeface="Cambria"/>
                <a:cs typeface="Cambria"/>
              </a:rPr>
              <a:t>him </a:t>
            </a:r>
            <a:r>
              <a:rPr sz="800" spc="-10" dirty="0">
                <a:latin typeface="Cambria"/>
                <a:cs typeface="Cambria"/>
              </a:rPr>
              <a:t>- </a:t>
            </a:r>
            <a:r>
              <a:rPr sz="800" spc="5" dirty="0">
                <a:latin typeface="Cambria"/>
                <a:cs typeface="Cambria"/>
              </a:rPr>
              <a:t>Yıldız, </a:t>
            </a:r>
            <a:r>
              <a:rPr sz="800" dirty="0">
                <a:latin typeface="Cambria"/>
                <a:cs typeface="Cambria"/>
              </a:rPr>
              <a:t>Hakkı Dursun </a:t>
            </a:r>
            <a:r>
              <a:rPr sz="800" spc="-10" dirty="0">
                <a:latin typeface="Cambria"/>
                <a:cs typeface="Cambria"/>
              </a:rPr>
              <a:t>- </a:t>
            </a:r>
            <a:r>
              <a:rPr sz="800" spc="5" dirty="0">
                <a:latin typeface="Cambria"/>
                <a:cs typeface="Cambria"/>
              </a:rPr>
              <a:t>Merçil, </a:t>
            </a:r>
            <a:r>
              <a:rPr sz="800" spc="10" dirty="0">
                <a:latin typeface="Cambria"/>
                <a:cs typeface="Cambria"/>
              </a:rPr>
              <a:t>Erdoğan, </a:t>
            </a:r>
            <a:r>
              <a:rPr sz="800" i="1" spc="5" dirty="0">
                <a:latin typeface="Cambria"/>
                <a:cs typeface="Cambria"/>
              </a:rPr>
              <a:t>Müslüman-Türk </a:t>
            </a:r>
            <a:r>
              <a:rPr sz="800" i="1" spc="-10" dirty="0">
                <a:latin typeface="Cambria"/>
                <a:cs typeface="Cambria"/>
              </a:rPr>
              <a:t>Devletleri </a:t>
            </a:r>
            <a:r>
              <a:rPr sz="800" i="1" spc="5" dirty="0">
                <a:latin typeface="Cambria"/>
                <a:cs typeface="Cambria"/>
              </a:rPr>
              <a:t>Tarihi </a:t>
            </a:r>
            <a:r>
              <a:rPr sz="800" i="1" spc="25" dirty="0">
                <a:latin typeface="Cambria"/>
                <a:cs typeface="Cambria"/>
              </a:rPr>
              <a:t>(Os-  </a:t>
            </a:r>
            <a:r>
              <a:rPr sz="800" i="1" spc="5" dirty="0">
                <a:latin typeface="Cambria"/>
                <a:cs typeface="Cambria"/>
              </a:rPr>
              <a:t>manlılar </a:t>
            </a:r>
            <a:r>
              <a:rPr sz="800" i="1" spc="10" dirty="0">
                <a:latin typeface="Cambria"/>
                <a:cs typeface="Cambria"/>
              </a:rPr>
              <a:t>Hariç)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25" dirty="0">
                <a:latin typeface="Cambria"/>
                <a:cs typeface="Cambria"/>
              </a:rPr>
              <a:t>İSAR,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1999, </a:t>
            </a:r>
            <a:r>
              <a:rPr sz="800" spc="5" dirty="0">
                <a:latin typeface="Cambria"/>
                <a:cs typeface="Cambria"/>
              </a:rPr>
              <a:t>Kafesoğlu,</a:t>
            </a:r>
            <a:r>
              <a:rPr sz="800" spc="3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17</a:t>
            </a:r>
            <a:endParaRPr sz="800">
              <a:latin typeface="Cambria"/>
              <a:cs typeface="Cambria"/>
            </a:endParaRPr>
          </a:p>
          <a:p>
            <a:pPr marL="12700" marR="6350" algn="just">
              <a:lnSpc>
                <a:spcPts val="950"/>
              </a:lnSpc>
              <a:spcBef>
                <a:spcPts val="25"/>
              </a:spcBef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spc="30" dirty="0">
                <a:latin typeface="Cambria"/>
                <a:cs typeface="Cambria"/>
              </a:rPr>
              <a:t>R. </a:t>
            </a:r>
            <a:r>
              <a:rPr sz="800" spc="10" dirty="0">
                <a:latin typeface="Cambria"/>
                <a:cs typeface="Cambria"/>
              </a:rPr>
              <a:t>Rahmeti,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10" dirty="0">
                <a:latin typeface="Cambria"/>
                <a:cs typeface="Cambria"/>
              </a:rPr>
              <a:t>Bilig”, </a:t>
            </a:r>
            <a:r>
              <a:rPr sz="800" i="1" spc="20" dirty="0">
                <a:latin typeface="Cambria"/>
                <a:cs typeface="Cambria"/>
              </a:rPr>
              <a:t>İA</a:t>
            </a:r>
            <a:r>
              <a:rPr sz="800" spc="20" dirty="0">
                <a:latin typeface="Cambria"/>
                <a:cs typeface="Cambria"/>
              </a:rPr>
              <a:t>, </a:t>
            </a:r>
            <a:r>
              <a:rPr sz="800" spc="15" dirty="0">
                <a:latin typeface="Cambria"/>
                <a:cs typeface="Cambria"/>
              </a:rPr>
              <a:t>VI, </a:t>
            </a:r>
            <a:r>
              <a:rPr sz="800" spc="5" dirty="0">
                <a:latin typeface="Cambria"/>
                <a:cs typeface="Cambria"/>
              </a:rPr>
              <a:t>1039; Yusuf Has </a:t>
            </a:r>
            <a:r>
              <a:rPr sz="800" spc="15" dirty="0">
                <a:latin typeface="Cambria"/>
                <a:cs typeface="Cambria"/>
              </a:rPr>
              <a:t>Hacib, 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 </a:t>
            </a:r>
            <a:r>
              <a:rPr sz="800" spc="-5" dirty="0">
                <a:latin typeface="Cambria"/>
                <a:cs typeface="Cambria"/>
              </a:rPr>
              <a:t>29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0"/>
              </a:lnSpc>
            </a:pP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spc="35" dirty="0">
                <a:latin typeface="Cambria"/>
                <a:cs typeface="Cambria"/>
              </a:rPr>
              <a:t>R. </a:t>
            </a:r>
            <a:r>
              <a:rPr sz="800" spc="10" dirty="0">
                <a:latin typeface="Cambria"/>
                <a:cs typeface="Cambria"/>
              </a:rPr>
              <a:t>Rahmeti,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10" dirty="0">
                <a:latin typeface="Cambria"/>
                <a:cs typeface="Cambria"/>
              </a:rPr>
              <a:t>Bilig”, </a:t>
            </a:r>
            <a:r>
              <a:rPr sz="800" i="1" spc="20" dirty="0">
                <a:latin typeface="Cambria"/>
                <a:cs typeface="Cambria"/>
              </a:rPr>
              <a:t>İA</a:t>
            </a:r>
            <a:r>
              <a:rPr sz="800" spc="20" dirty="0">
                <a:latin typeface="Cambria"/>
                <a:cs typeface="Cambria"/>
              </a:rPr>
              <a:t>, VI,</a:t>
            </a:r>
            <a:r>
              <a:rPr sz="800" spc="19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1039</a:t>
            </a:r>
            <a:endParaRPr sz="800">
              <a:latin typeface="Cambria"/>
              <a:cs typeface="Cambria"/>
            </a:endParaRPr>
          </a:p>
          <a:p>
            <a:pPr marL="12700" marR="6350" algn="just">
              <a:lnSpc>
                <a:spcPts val="950"/>
              </a:lnSpc>
              <a:spcBef>
                <a:spcPts val="55"/>
              </a:spcBef>
            </a:pPr>
            <a:r>
              <a:rPr sz="800" spc="5" dirty="0">
                <a:latin typeface="Cambria"/>
                <a:cs typeface="Cambria"/>
              </a:rPr>
              <a:t>Arslan, </a:t>
            </a:r>
            <a:r>
              <a:rPr sz="800" spc="15" dirty="0">
                <a:latin typeface="Cambria"/>
                <a:cs typeface="Cambria"/>
              </a:rPr>
              <a:t>Mahmut, </a:t>
            </a:r>
            <a:r>
              <a:rPr sz="800" i="1" spc="-5" dirty="0">
                <a:latin typeface="Cambria"/>
                <a:cs typeface="Cambria"/>
              </a:rPr>
              <a:t>Kutadgu-Bilig’deki </a:t>
            </a:r>
            <a:r>
              <a:rPr sz="800" i="1" dirty="0">
                <a:latin typeface="Cambria"/>
                <a:cs typeface="Cambria"/>
              </a:rPr>
              <a:t>Toplum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-10" dirty="0">
                <a:latin typeface="Cambria"/>
                <a:cs typeface="Cambria"/>
              </a:rPr>
              <a:t>Devlet </a:t>
            </a:r>
            <a:r>
              <a:rPr sz="800" i="1" spc="10" dirty="0">
                <a:latin typeface="Cambria"/>
                <a:cs typeface="Cambria"/>
              </a:rPr>
              <a:t>Anlayışı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20" dirty="0">
                <a:latin typeface="Cambria"/>
                <a:cs typeface="Cambria"/>
              </a:rPr>
              <a:t>Ünv. </a:t>
            </a:r>
            <a:r>
              <a:rPr sz="800" spc="-5" dirty="0">
                <a:latin typeface="Cambria"/>
                <a:cs typeface="Cambria"/>
              </a:rPr>
              <a:t>Edebiyat  </a:t>
            </a:r>
            <a:r>
              <a:rPr sz="800" spc="15" dirty="0">
                <a:latin typeface="Cambria"/>
                <a:cs typeface="Cambria"/>
              </a:rPr>
              <a:t>Fak.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 </a:t>
            </a:r>
            <a:r>
              <a:rPr sz="800" spc="10" dirty="0">
                <a:latin typeface="Cambria"/>
                <a:cs typeface="Cambria"/>
              </a:rPr>
              <a:t>1987,</a:t>
            </a:r>
            <a:r>
              <a:rPr sz="800" spc="12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42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0"/>
              </a:lnSpc>
            </a:pPr>
            <a:r>
              <a:rPr sz="800" spc="5" dirty="0">
                <a:latin typeface="Cambria"/>
                <a:cs typeface="Cambria"/>
              </a:rPr>
              <a:t>Kabaklı, </a:t>
            </a:r>
            <a:r>
              <a:rPr sz="800" spc="10" dirty="0">
                <a:latin typeface="Cambria"/>
                <a:cs typeface="Cambria"/>
              </a:rPr>
              <a:t>Ahmet,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dirty="0">
                <a:latin typeface="Cambria"/>
                <a:cs typeface="Cambria"/>
              </a:rPr>
              <a:t>Edebiyatı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I-V,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-5" dirty="0">
                <a:latin typeface="Cambria"/>
                <a:cs typeface="Cambria"/>
              </a:rPr>
              <a:t>Edebiyatı </a:t>
            </a:r>
            <a:r>
              <a:rPr sz="800" dirty="0">
                <a:latin typeface="Cambria"/>
                <a:cs typeface="Cambria"/>
              </a:rPr>
              <a:t>Vakfı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 2002, </a:t>
            </a:r>
            <a:r>
              <a:rPr sz="800" spc="15" dirty="0">
                <a:latin typeface="Cambria"/>
                <a:cs typeface="Cambria"/>
              </a:rPr>
              <a:t>II,</a:t>
            </a:r>
            <a:r>
              <a:rPr sz="800" spc="18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103</a:t>
            </a:r>
            <a:endParaRPr sz="800">
              <a:latin typeface="Cambria"/>
              <a:cs typeface="Cambria"/>
            </a:endParaRPr>
          </a:p>
          <a:p>
            <a:pPr marL="12700" marR="6985" algn="just">
              <a:lnSpc>
                <a:spcPct val="101200"/>
              </a:lnSpc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Köprülü, </a:t>
            </a:r>
            <a:r>
              <a:rPr sz="800" spc="10" dirty="0">
                <a:latin typeface="Cambria"/>
                <a:cs typeface="Cambria"/>
              </a:rPr>
              <a:t>Fuat,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-5" dirty="0">
                <a:latin typeface="Cambria"/>
                <a:cs typeface="Cambria"/>
              </a:rPr>
              <a:t>Edebiyatında </a:t>
            </a:r>
            <a:r>
              <a:rPr sz="800" i="1" dirty="0">
                <a:latin typeface="Cambria"/>
                <a:cs typeface="Cambria"/>
              </a:rPr>
              <a:t>İlk </a:t>
            </a:r>
            <a:r>
              <a:rPr sz="800" i="1" spc="5" dirty="0">
                <a:latin typeface="Cambria"/>
                <a:cs typeface="Cambria"/>
              </a:rPr>
              <a:t>Mutasavvıflar</a:t>
            </a:r>
            <a:r>
              <a:rPr sz="800" spc="5" dirty="0">
                <a:latin typeface="Cambria"/>
                <a:cs typeface="Cambria"/>
              </a:rPr>
              <a:t>, DİB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20" dirty="0">
                <a:latin typeface="Cambria"/>
                <a:cs typeface="Cambria"/>
              </a:rPr>
              <a:t>VI. </a:t>
            </a:r>
            <a:r>
              <a:rPr sz="800" spc="10" dirty="0">
                <a:latin typeface="Cambria"/>
                <a:cs typeface="Cambria"/>
              </a:rPr>
              <a:t>Bsk., </a:t>
            </a:r>
            <a:r>
              <a:rPr sz="800" dirty="0">
                <a:latin typeface="Cambria"/>
                <a:cs typeface="Cambria"/>
              </a:rPr>
              <a:t>Ankara  </a:t>
            </a:r>
            <a:r>
              <a:rPr sz="800" spc="25" dirty="0">
                <a:latin typeface="Cambria"/>
                <a:cs typeface="Cambria"/>
              </a:rPr>
              <a:t>tz., </a:t>
            </a:r>
            <a:r>
              <a:rPr sz="800" dirty="0">
                <a:latin typeface="Cambria"/>
                <a:cs typeface="Cambria"/>
              </a:rPr>
              <a:t>22-23; </a:t>
            </a:r>
            <a:r>
              <a:rPr sz="800" spc="5" dirty="0">
                <a:latin typeface="Cambria"/>
                <a:cs typeface="Cambria"/>
              </a:rPr>
              <a:t>Kutadgu </a:t>
            </a:r>
            <a:r>
              <a:rPr sz="800" dirty="0">
                <a:latin typeface="Cambria"/>
                <a:cs typeface="Cambria"/>
              </a:rPr>
              <a:t>Bilig hakkında </a:t>
            </a:r>
            <a:r>
              <a:rPr sz="800" spc="-5" dirty="0">
                <a:latin typeface="Cambria"/>
                <a:cs typeface="Cambria"/>
              </a:rPr>
              <a:t>ayrıca </a:t>
            </a: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Külekçi, </a:t>
            </a:r>
            <a:r>
              <a:rPr sz="800" spc="20" dirty="0">
                <a:latin typeface="Cambria"/>
                <a:cs typeface="Cambria"/>
              </a:rPr>
              <a:t>Numan, </a:t>
            </a:r>
            <a:r>
              <a:rPr sz="800" i="1" dirty="0">
                <a:latin typeface="Cambria"/>
                <a:cs typeface="Cambria"/>
              </a:rPr>
              <a:t>Yusuf </a:t>
            </a:r>
            <a:r>
              <a:rPr sz="800" i="1" spc="5" dirty="0">
                <a:latin typeface="Cambria"/>
                <a:cs typeface="Cambria"/>
              </a:rPr>
              <a:t>Has </a:t>
            </a:r>
            <a:r>
              <a:rPr sz="800" i="1" spc="-5" dirty="0">
                <a:latin typeface="Cambria"/>
                <a:cs typeface="Cambria"/>
              </a:rPr>
              <a:t>Hacib  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-10" dirty="0">
                <a:latin typeface="Cambria"/>
                <a:cs typeface="Cambria"/>
              </a:rPr>
              <a:t>Bilig’ten </a:t>
            </a:r>
            <a:r>
              <a:rPr sz="800" i="1" spc="-5" dirty="0">
                <a:latin typeface="Cambria"/>
                <a:cs typeface="Cambria"/>
              </a:rPr>
              <a:t>Seçmeler</a:t>
            </a:r>
            <a:r>
              <a:rPr sz="800" spc="-5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Toker</a:t>
            </a:r>
            <a:r>
              <a:rPr sz="800" spc="-5" dirty="0">
                <a:latin typeface="Cambria"/>
                <a:cs typeface="Cambria"/>
              </a:rPr>
              <a:t>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10" dirty="0">
                <a:latin typeface="Cambria"/>
                <a:cs typeface="Cambria"/>
              </a:rPr>
              <a:t>III. Bsk., </a:t>
            </a:r>
            <a:r>
              <a:rPr sz="800" spc="5" dirty="0">
                <a:latin typeface="Cambria"/>
                <a:cs typeface="Cambria"/>
              </a:rPr>
              <a:t>İst. </a:t>
            </a:r>
            <a:r>
              <a:rPr sz="800" dirty="0">
                <a:latin typeface="Cambria"/>
                <a:cs typeface="Cambria"/>
              </a:rPr>
              <a:t>2005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51905" y="4897246"/>
            <a:ext cx="1620520" cy="0"/>
          </a:xfrm>
          <a:custGeom>
            <a:avLst/>
            <a:gdLst/>
            <a:ahLst/>
            <a:cxnLst/>
            <a:rect l="l" t="t" r="r" b="b"/>
            <a:pathLst>
              <a:path w="1620520">
                <a:moveTo>
                  <a:pt x="0" y="0"/>
                </a:moveTo>
                <a:lnTo>
                  <a:pt x="162026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87398" y="2032761"/>
            <a:ext cx="4462780" cy="3855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78790" algn="just">
              <a:lnSpc>
                <a:spcPct val="99800"/>
              </a:lnSpc>
              <a:spcBef>
                <a:spcPts val="105"/>
              </a:spcBef>
            </a:pP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dirty="0">
                <a:latin typeface="Cambria"/>
                <a:cs typeface="Cambria"/>
              </a:rPr>
              <a:t>devlet anlayışının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siyaset-ahlak kaidelerinin </a:t>
            </a:r>
            <a:r>
              <a:rPr sz="1050" dirty="0">
                <a:latin typeface="Cambria"/>
                <a:cs typeface="Cambria"/>
              </a:rPr>
              <a:t>geniş </a:t>
            </a:r>
            <a:r>
              <a:rPr sz="1050" spc="5" dirty="0">
                <a:latin typeface="Cambria"/>
                <a:cs typeface="Cambria"/>
              </a:rPr>
              <a:t>ölçüde  </a:t>
            </a:r>
            <a:r>
              <a:rPr sz="1050" dirty="0">
                <a:latin typeface="Cambria"/>
                <a:cs typeface="Cambria"/>
              </a:rPr>
              <a:t>Hint-İran kaynaklarına </a:t>
            </a:r>
            <a:r>
              <a:rPr sz="1050" spc="5" dirty="0">
                <a:latin typeface="Cambria"/>
                <a:cs typeface="Cambria"/>
              </a:rPr>
              <a:t>dayandığına </a:t>
            </a:r>
            <a:r>
              <a:rPr sz="1050" spc="-5" dirty="0">
                <a:latin typeface="Cambria"/>
                <a:cs typeface="Cambria"/>
              </a:rPr>
              <a:t>şüphe </a:t>
            </a:r>
            <a:r>
              <a:rPr sz="1050" dirty="0">
                <a:latin typeface="Cambria"/>
                <a:cs typeface="Cambria"/>
              </a:rPr>
              <a:t>yoktur. </a:t>
            </a:r>
            <a:r>
              <a:rPr sz="1050" spc="5" dirty="0">
                <a:latin typeface="Cambria"/>
                <a:cs typeface="Cambria"/>
              </a:rPr>
              <a:t>Bu </a:t>
            </a:r>
            <a:r>
              <a:rPr sz="1050" spc="-5" dirty="0">
                <a:latin typeface="Cambria"/>
                <a:cs typeface="Cambria"/>
              </a:rPr>
              <a:t>telâkkiler  </a:t>
            </a:r>
            <a:r>
              <a:rPr sz="1050" spc="5" dirty="0">
                <a:latin typeface="Cambria"/>
                <a:cs typeface="Cambria"/>
              </a:rPr>
              <a:t>bütün </a:t>
            </a:r>
            <a:r>
              <a:rPr sz="1050" spc="10" dirty="0">
                <a:latin typeface="Cambria"/>
                <a:cs typeface="Cambria"/>
              </a:rPr>
              <a:t>Müslüman </a:t>
            </a:r>
            <a:r>
              <a:rPr sz="1050" spc="-5" dirty="0">
                <a:latin typeface="Cambria"/>
                <a:cs typeface="Cambria"/>
              </a:rPr>
              <a:t>milletlerin </a:t>
            </a:r>
            <a:r>
              <a:rPr sz="1050" spc="-10" dirty="0">
                <a:latin typeface="Cambria"/>
                <a:cs typeface="Cambria"/>
              </a:rPr>
              <a:t>ortak </a:t>
            </a:r>
            <a:r>
              <a:rPr sz="1050" spc="-5" dirty="0">
                <a:latin typeface="Cambria"/>
                <a:cs typeface="Cambria"/>
              </a:rPr>
              <a:t>kültür </a:t>
            </a:r>
            <a:r>
              <a:rPr sz="1050" spc="-10" dirty="0">
                <a:latin typeface="Cambria"/>
                <a:cs typeface="Cambria"/>
              </a:rPr>
              <a:t>mirası </a:t>
            </a:r>
            <a:r>
              <a:rPr sz="1050" spc="5" dirty="0">
                <a:latin typeface="Cambria"/>
                <a:cs typeface="Cambria"/>
              </a:rPr>
              <a:t>haline gelmiştir.</a:t>
            </a:r>
            <a:r>
              <a:rPr sz="900" spc="7" baseline="37037" dirty="0">
                <a:latin typeface="Cambria"/>
                <a:cs typeface="Cambria"/>
              </a:rPr>
              <a:t>12  </a:t>
            </a:r>
            <a:r>
              <a:rPr sz="1050" spc="10" dirty="0">
                <a:latin typeface="Cambria"/>
                <a:cs typeface="Cambria"/>
              </a:rPr>
              <a:t>Bununla </a:t>
            </a:r>
            <a:r>
              <a:rPr sz="1050" spc="-5" dirty="0">
                <a:latin typeface="Cambria"/>
                <a:cs typeface="Cambria"/>
              </a:rPr>
              <a:t>beraber, </a:t>
            </a:r>
            <a:r>
              <a:rPr sz="1050" spc="-10" dirty="0">
                <a:latin typeface="Cambria"/>
                <a:cs typeface="Cambria"/>
              </a:rPr>
              <a:t>eserin </a:t>
            </a:r>
            <a:r>
              <a:rPr sz="1050" dirty="0">
                <a:latin typeface="Cambria"/>
                <a:cs typeface="Cambria"/>
              </a:rPr>
              <a:t>temelini İslâm </a:t>
            </a:r>
            <a:r>
              <a:rPr sz="1050" spc="-5" dirty="0">
                <a:latin typeface="Cambria"/>
                <a:cs typeface="Cambria"/>
              </a:rPr>
              <a:t>öncesi </a:t>
            </a:r>
            <a:r>
              <a:rPr sz="1050" spc="-10" dirty="0">
                <a:latin typeface="Cambria"/>
                <a:cs typeface="Cambria"/>
              </a:rPr>
              <a:t>ve sonrası Türk </a:t>
            </a:r>
            <a:r>
              <a:rPr sz="1050" dirty="0">
                <a:latin typeface="Cambria"/>
                <a:cs typeface="Cambria"/>
              </a:rPr>
              <a:t>yöne-  tim anlayışı</a:t>
            </a:r>
            <a:r>
              <a:rPr sz="1050" spc="11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oluşturmaktadır.</a:t>
            </a:r>
            <a:r>
              <a:rPr sz="900" baseline="37037" dirty="0">
                <a:latin typeface="Cambria"/>
                <a:cs typeface="Cambria"/>
              </a:rPr>
              <a:t>13</a:t>
            </a:r>
            <a:endParaRPr sz="900" baseline="37037">
              <a:latin typeface="Cambria"/>
              <a:cs typeface="Cambria"/>
            </a:endParaRPr>
          </a:p>
          <a:p>
            <a:pPr marL="12700" marR="478155" indent="251460" algn="just">
              <a:lnSpc>
                <a:spcPct val="99900"/>
              </a:lnSpc>
              <a:spcBef>
                <a:spcPts val="605"/>
              </a:spcBef>
            </a:pPr>
            <a:r>
              <a:rPr sz="1050" spc="-10" dirty="0">
                <a:latin typeface="Cambria"/>
                <a:cs typeface="Cambria"/>
              </a:rPr>
              <a:t>Kafesoğlu‟nun işaret </a:t>
            </a:r>
            <a:r>
              <a:rPr sz="1050" dirty="0">
                <a:latin typeface="Cambria"/>
                <a:cs typeface="Cambria"/>
              </a:rPr>
              <a:t>ettiği </a:t>
            </a:r>
            <a:r>
              <a:rPr sz="1050" spc="15" dirty="0">
                <a:latin typeface="Cambria"/>
                <a:cs typeface="Cambria"/>
              </a:rPr>
              <a:t>gibi, </a:t>
            </a:r>
            <a:r>
              <a:rPr sz="1050" spc="-5" dirty="0">
                <a:latin typeface="Cambria"/>
                <a:cs typeface="Cambria"/>
              </a:rPr>
              <a:t>Kaşgarlı </a:t>
            </a:r>
            <a:r>
              <a:rPr sz="1050" spc="-10" dirty="0">
                <a:latin typeface="Cambria"/>
                <a:cs typeface="Cambria"/>
              </a:rPr>
              <a:t>Mahmud‟un  </a:t>
            </a:r>
            <a:r>
              <a:rPr sz="1050" spc="-15" dirty="0">
                <a:latin typeface="Cambria"/>
                <a:cs typeface="Cambria"/>
              </a:rPr>
              <a:t>DivânuLügati‟t-Türk‟ü,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5" dirty="0">
                <a:latin typeface="Cambria"/>
                <a:cs typeface="Cambria"/>
              </a:rPr>
              <a:t>Dünyasının </a:t>
            </a:r>
            <a:r>
              <a:rPr sz="1050" spc="-10" dirty="0">
                <a:latin typeface="Cambria"/>
                <a:cs typeface="Cambria"/>
              </a:rPr>
              <a:t>dış </a:t>
            </a:r>
            <a:r>
              <a:rPr sz="1050" spc="-5" dirty="0">
                <a:latin typeface="Cambria"/>
                <a:cs typeface="Cambria"/>
              </a:rPr>
              <a:t>cephesini </a:t>
            </a:r>
            <a:r>
              <a:rPr sz="1050" spc="-15" dirty="0">
                <a:latin typeface="Cambria"/>
                <a:cs typeface="Cambria"/>
              </a:rPr>
              <a:t>tespit </a:t>
            </a:r>
            <a:r>
              <a:rPr sz="1050" spc="-5" dirty="0">
                <a:latin typeface="Cambria"/>
                <a:cs typeface="Cambria"/>
              </a:rPr>
              <a:t>eder-  </a:t>
            </a:r>
            <a:r>
              <a:rPr sz="1050" spc="20" dirty="0">
                <a:latin typeface="Cambria"/>
                <a:cs typeface="Cambria"/>
              </a:rPr>
              <a:t>ken,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15" dirty="0">
                <a:latin typeface="Cambria"/>
                <a:cs typeface="Cambria"/>
              </a:rPr>
              <a:t>Bilig, </a:t>
            </a:r>
            <a:r>
              <a:rPr sz="1050" spc="-5" dirty="0">
                <a:latin typeface="Cambria"/>
                <a:cs typeface="Cambria"/>
              </a:rPr>
              <a:t>Türklerin </a:t>
            </a:r>
            <a:r>
              <a:rPr sz="1050" dirty="0">
                <a:latin typeface="Cambria"/>
                <a:cs typeface="Cambria"/>
              </a:rPr>
              <a:t>manevi </a:t>
            </a:r>
            <a:r>
              <a:rPr sz="1050" spc="10" dirty="0">
                <a:latin typeface="Cambria"/>
                <a:cs typeface="Cambria"/>
              </a:rPr>
              <a:t>tarafını, </a:t>
            </a:r>
            <a:r>
              <a:rPr sz="1050" spc="-15" dirty="0">
                <a:latin typeface="Cambria"/>
                <a:cs typeface="Cambria"/>
              </a:rPr>
              <a:t>siyasî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idarî </a:t>
            </a:r>
            <a:r>
              <a:rPr sz="1050" spc="5" dirty="0">
                <a:latin typeface="Cambria"/>
                <a:cs typeface="Cambria"/>
              </a:rPr>
              <a:t>görü-  şünü </a:t>
            </a:r>
            <a:r>
              <a:rPr sz="1050" spc="-5" dirty="0">
                <a:latin typeface="Cambria"/>
                <a:cs typeface="Cambria"/>
              </a:rPr>
              <a:t>ortaya </a:t>
            </a:r>
            <a:r>
              <a:rPr sz="1050" spc="10" dirty="0">
                <a:latin typeface="Cambria"/>
                <a:cs typeface="Cambria"/>
              </a:rPr>
              <a:t>koymakta, </a:t>
            </a:r>
            <a:r>
              <a:rPr sz="1050" spc="-5" dirty="0">
                <a:latin typeface="Cambria"/>
                <a:cs typeface="Cambria"/>
              </a:rPr>
              <a:t>böylece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-5" dirty="0">
                <a:latin typeface="Cambria"/>
                <a:cs typeface="Cambria"/>
              </a:rPr>
              <a:t>iki </a:t>
            </a:r>
            <a:r>
              <a:rPr sz="1050" dirty="0">
                <a:latin typeface="Cambria"/>
                <a:cs typeface="Cambria"/>
              </a:rPr>
              <a:t>kitap İslam medeniyeti </a:t>
            </a:r>
            <a:r>
              <a:rPr sz="1050" spc="-5" dirty="0">
                <a:latin typeface="Cambria"/>
                <a:cs typeface="Cambria"/>
              </a:rPr>
              <a:t>çevre-  sindeki Türk </a:t>
            </a:r>
            <a:r>
              <a:rPr sz="1050" dirty="0">
                <a:latin typeface="Cambria"/>
                <a:cs typeface="Cambria"/>
              </a:rPr>
              <a:t>topluluklarının </a:t>
            </a:r>
            <a:r>
              <a:rPr sz="1050" spc="5" dirty="0">
                <a:latin typeface="Cambria"/>
                <a:cs typeface="Cambria"/>
              </a:rPr>
              <a:t>dil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edebiyatı </a:t>
            </a:r>
            <a:r>
              <a:rPr sz="1050" dirty="0">
                <a:latin typeface="Cambria"/>
                <a:cs typeface="Cambria"/>
              </a:rPr>
              <a:t>ile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devletinin  </a:t>
            </a:r>
            <a:r>
              <a:rPr sz="1050" spc="-5" dirty="0">
                <a:latin typeface="Cambria"/>
                <a:cs typeface="Cambria"/>
              </a:rPr>
              <a:t>siyasî-ictimaî bünyesini </a:t>
            </a:r>
            <a:r>
              <a:rPr sz="1050" spc="5" dirty="0">
                <a:latin typeface="Cambria"/>
                <a:cs typeface="Cambria"/>
              </a:rPr>
              <a:t>tanımamız </a:t>
            </a:r>
            <a:r>
              <a:rPr sz="1050" dirty="0">
                <a:latin typeface="Cambria"/>
                <a:cs typeface="Cambria"/>
              </a:rPr>
              <a:t>için </a:t>
            </a:r>
            <a:r>
              <a:rPr sz="1050" spc="-5" dirty="0">
                <a:latin typeface="Cambria"/>
                <a:cs typeface="Cambria"/>
              </a:rPr>
              <a:t>gerekli </a:t>
            </a:r>
            <a:r>
              <a:rPr sz="1050" spc="5" dirty="0">
                <a:latin typeface="Cambria"/>
                <a:cs typeface="Cambria"/>
              </a:rPr>
              <a:t>hemen bütün </a:t>
            </a:r>
            <a:r>
              <a:rPr sz="1050" spc="10" dirty="0">
                <a:latin typeface="Cambria"/>
                <a:cs typeface="Cambria"/>
              </a:rPr>
              <a:t>mal-  </a:t>
            </a:r>
            <a:r>
              <a:rPr sz="1050" dirty="0">
                <a:latin typeface="Cambria"/>
                <a:cs typeface="Cambria"/>
              </a:rPr>
              <a:t>zemeyi ihtiva etmektedirler.</a:t>
            </a:r>
            <a:r>
              <a:rPr sz="900" baseline="37037" dirty="0">
                <a:latin typeface="Cambria"/>
                <a:cs typeface="Cambria"/>
              </a:rPr>
              <a:t>14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15" dirty="0">
                <a:latin typeface="Cambria"/>
                <a:cs typeface="Cambria"/>
              </a:rPr>
              <a:t>Bilig, </a:t>
            </a:r>
            <a:r>
              <a:rPr sz="1050" dirty="0">
                <a:latin typeface="Cambria"/>
                <a:cs typeface="Cambria"/>
              </a:rPr>
              <a:t>İslâm kültür </a:t>
            </a:r>
            <a:r>
              <a:rPr sz="1050" spc="-5" dirty="0">
                <a:latin typeface="Cambria"/>
                <a:cs typeface="Cambria"/>
              </a:rPr>
              <a:t>dairesine  girmiş </a:t>
            </a:r>
            <a:r>
              <a:rPr sz="1050" spc="5" dirty="0">
                <a:latin typeface="Cambria"/>
                <a:cs typeface="Cambria"/>
              </a:rPr>
              <a:t>olan </a:t>
            </a:r>
            <a:r>
              <a:rPr sz="1050" spc="-5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topluluklarında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devletlerinde </a:t>
            </a:r>
            <a:r>
              <a:rPr sz="1050" spc="15" dirty="0">
                <a:latin typeface="Cambria"/>
                <a:cs typeface="Cambria"/>
              </a:rPr>
              <a:t>Orta </a:t>
            </a:r>
            <a:r>
              <a:rPr sz="1050" spc="-10" dirty="0">
                <a:latin typeface="Cambria"/>
                <a:cs typeface="Cambria"/>
              </a:rPr>
              <a:t>Asya Türk  </a:t>
            </a:r>
            <a:r>
              <a:rPr sz="1050" spc="5" dirty="0">
                <a:latin typeface="Cambria"/>
                <a:cs typeface="Cambria"/>
              </a:rPr>
              <a:t>kültürünün </a:t>
            </a:r>
            <a:r>
              <a:rPr sz="1050" dirty="0">
                <a:latin typeface="Cambria"/>
                <a:cs typeface="Cambria"/>
              </a:rPr>
              <a:t>nasıl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10" dirty="0">
                <a:latin typeface="Cambria"/>
                <a:cs typeface="Cambria"/>
              </a:rPr>
              <a:t>ne </a:t>
            </a:r>
            <a:r>
              <a:rPr sz="1050" spc="-5" dirty="0">
                <a:latin typeface="Cambria"/>
                <a:cs typeface="Cambria"/>
              </a:rPr>
              <a:t>dereceye </a:t>
            </a:r>
            <a:r>
              <a:rPr sz="1050" dirty="0">
                <a:latin typeface="Cambria"/>
                <a:cs typeface="Cambria"/>
              </a:rPr>
              <a:t>kadar devam ettiği </a:t>
            </a:r>
            <a:r>
              <a:rPr sz="1050" spc="-5" dirty="0">
                <a:latin typeface="Cambria"/>
                <a:cs typeface="Cambria"/>
              </a:rPr>
              <a:t>meselesi </a:t>
            </a:r>
            <a:r>
              <a:rPr sz="1050" spc="5" dirty="0">
                <a:latin typeface="Cambria"/>
                <a:cs typeface="Cambria"/>
              </a:rPr>
              <a:t>konu-  sunda en zengin hazine konumundadır.</a:t>
            </a:r>
            <a:r>
              <a:rPr sz="900" spc="7" baseline="37037" dirty="0">
                <a:latin typeface="Cambria"/>
                <a:cs typeface="Cambria"/>
              </a:rPr>
              <a:t>15 </a:t>
            </a: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20" dirty="0">
                <a:latin typeface="Cambria"/>
                <a:cs typeface="Cambria"/>
              </a:rPr>
              <a:t>Hâcib, </a:t>
            </a:r>
            <a:r>
              <a:rPr sz="1050" spc="5" dirty="0">
                <a:latin typeface="Cambria"/>
                <a:cs typeface="Cambria"/>
              </a:rPr>
              <a:t>ideal </a:t>
            </a:r>
            <a:r>
              <a:rPr sz="1050" spc="-20" dirty="0">
                <a:latin typeface="Cambria"/>
                <a:cs typeface="Cambria"/>
              </a:rPr>
              <a:t>bir  </a:t>
            </a:r>
            <a:r>
              <a:rPr sz="1050" spc="5" dirty="0">
                <a:latin typeface="Cambria"/>
                <a:cs typeface="Cambria"/>
              </a:rPr>
              <a:t>hayat nizamını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spc="5" dirty="0">
                <a:latin typeface="Cambria"/>
                <a:cs typeface="Cambria"/>
              </a:rPr>
              <a:t>ederken, içinde </a:t>
            </a:r>
            <a:r>
              <a:rPr sz="1050" spc="10" dirty="0">
                <a:latin typeface="Cambria"/>
                <a:cs typeface="Cambria"/>
              </a:rPr>
              <a:t>bulunduğu </a:t>
            </a:r>
            <a:r>
              <a:rPr sz="1050" spc="5" dirty="0">
                <a:latin typeface="Cambria"/>
                <a:cs typeface="Cambria"/>
              </a:rPr>
              <a:t>muhite </a:t>
            </a:r>
            <a:r>
              <a:rPr sz="1050" spc="10" dirty="0">
                <a:latin typeface="Cambria"/>
                <a:cs typeface="Cambria"/>
              </a:rPr>
              <a:t>de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de-  </a:t>
            </a:r>
            <a:r>
              <a:rPr sz="1050" spc="-10" dirty="0">
                <a:latin typeface="Cambria"/>
                <a:cs typeface="Cambria"/>
              </a:rPr>
              <a:t>receye </a:t>
            </a:r>
            <a:r>
              <a:rPr sz="1050" dirty="0">
                <a:latin typeface="Cambria"/>
                <a:cs typeface="Cambria"/>
              </a:rPr>
              <a:t>kadar </a:t>
            </a:r>
            <a:r>
              <a:rPr sz="1050" spc="-5" dirty="0">
                <a:latin typeface="Cambria"/>
                <a:cs typeface="Cambria"/>
              </a:rPr>
              <a:t>temas etmiş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realiteye </a:t>
            </a:r>
            <a:r>
              <a:rPr sz="1050" spc="10" dirty="0">
                <a:latin typeface="Cambria"/>
                <a:cs typeface="Cambria"/>
              </a:rPr>
              <a:t>de</a:t>
            </a:r>
            <a:r>
              <a:rPr sz="1050" spc="229" dirty="0">
                <a:latin typeface="Cambria"/>
                <a:cs typeface="Cambria"/>
              </a:rPr>
              <a:t> </a:t>
            </a:r>
            <a:r>
              <a:rPr sz="1050" spc="-15" dirty="0">
                <a:latin typeface="Cambria"/>
                <a:cs typeface="Cambria"/>
              </a:rPr>
              <a:t>yer </a:t>
            </a:r>
            <a:r>
              <a:rPr sz="1050" spc="-5" dirty="0">
                <a:latin typeface="Cambria"/>
                <a:cs typeface="Cambria"/>
              </a:rPr>
              <a:t>vermiştir.</a:t>
            </a:r>
            <a:r>
              <a:rPr sz="900" spc="-7" baseline="37037" dirty="0">
                <a:latin typeface="Cambria"/>
                <a:cs typeface="Cambria"/>
              </a:rPr>
              <a:t>16</a:t>
            </a:r>
            <a:endParaRPr sz="900" baseline="37037">
              <a:latin typeface="Cambria"/>
              <a:cs typeface="Cambria"/>
            </a:endParaRPr>
          </a:p>
          <a:p>
            <a:pPr marL="263525">
              <a:lnSpc>
                <a:spcPts val="1315"/>
              </a:lnSpc>
              <a:spcBef>
                <a:spcPts val="550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Bilig‟le </a:t>
            </a:r>
            <a:r>
              <a:rPr sz="1050" spc="5" dirty="0">
                <a:latin typeface="Cambria"/>
                <a:cs typeface="Cambria"/>
              </a:rPr>
              <a:t>ilgili </a:t>
            </a:r>
            <a:r>
              <a:rPr sz="1050" spc="15" dirty="0">
                <a:latin typeface="Cambria"/>
                <a:cs typeface="Cambria"/>
              </a:rPr>
              <a:t>doğuda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batıda </a:t>
            </a:r>
            <a:r>
              <a:rPr sz="1050" spc="-10" dirty="0">
                <a:latin typeface="Cambria"/>
                <a:cs typeface="Cambria"/>
              </a:rPr>
              <a:t>birçok </a:t>
            </a:r>
            <a:r>
              <a:rPr sz="1050" dirty="0">
                <a:latin typeface="Cambria"/>
                <a:cs typeface="Cambria"/>
              </a:rPr>
              <a:t>çalışma </a:t>
            </a:r>
            <a:r>
              <a:rPr sz="1050" spc="-5" dirty="0">
                <a:latin typeface="Cambria"/>
                <a:cs typeface="Cambria"/>
              </a:rPr>
              <a:t>yapılmış- </a:t>
            </a:r>
            <a:r>
              <a:rPr sz="1100" spc="-50" dirty="0">
                <a:latin typeface="Cambria"/>
                <a:cs typeface="Cambria"/>
              </a:rPr>
              <a:t>db </a:t>
            </a:r>
            <a:r>
              <a:rPr sz="1100" dirty="0">
                <a:latin typeface="Calibri"/>
                <a:cs typeface="Calibri"/>
              </a:rPr>
              <a:t>|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  <a:p>
            <a:pPr marL="12700" marR="478790" algn="just">
              <a:lnSpc>
                <a:spcPct val="99700"/>
              </a:lnSpc>
            </a:pPr>
            <a:r>
              <a:rPr sz="1050" dirty="0">
                <a:latin typeface="Cambria"/>
                <a:cs typeface="Cambria"/>
              </a:rPr>
              <a:t>tır.</a:t>
            </a:r>
            <a:r>
              <a:rPr sz="900" baseline="37037" dirty="0">
                <a:latin typeface="Cambria"/>
                <a:cs typeface="Cambria"/>
              </a:rPr>
              <a:t>17 </a:t>
            </a:r>
            <a:r>
              <a:rPr sz="1050" dirty="0">
                <a:latin typeface="Cambria"/>
                <a:cs typeface="Cambria"/>
              </a:rPr>
              <a:t>Karahanlı </a:t>
            </a:r>
            <a:r>
              <a:rPr sz="1050" spc="-5" dirty="0">
                <a:latin typeface="Cambria"/>
                <a:cs typeface="Cambria"/>
              </a:rPr>
              <a:t>Türkçesiyle </a:t>
            </a:r>
            <a:r>
              <a:rPr sz="1050" dirty="0">
                <a:latin typeface="Cambria"/>
                <a:cs typeface="Cambria"/>
              </a:rPr>
              <a:t>yazılmış </a:t>
            </a:r>
            <a:r>
              <a:rPr sz="1050" spc="10" dirty="0">
                <a:latin typeface="Cambria"/>
                <a:cs typeface="Cambria"/>
              </a:rPr>
              <a:t>üç </a:t>
            </a:r>
            <a:r>
              <a:rPr sz="1050" spc="-10" dirty="0">
                <a:latin typeface="Cambria"/>
                <a:cs typeface="Cambria"/>
              </a:rPr>
              <a:t>eserden </a:t>
            </a:r>
            <a:r>
              <a:rPr sz="1050" spc="-15" dirty="0">
                <a:latin typeface="Cambria"/>
                <a:cs typeface="Cambria"/>
              </a:rPr>
              <a:t>biri </a:t>
            </a:r>
            <a:r>
              <a:rPr sz="1050" spc="15" dirty="0">
                <a:latin typeface="Cambria"/>
                <a:cs typeface="Cambria"/>
              </a:rPr>
              <a:t>olduğundan,  </a:t>
            </a:r>
            <a:r>
              <a:rPr sz="1050" spc="5" dirty="0">
                <a:latin typeface="Cambria"/>
                <a:cs typeface="Cambria"/>
              </a:rPr>
              <a:t>dönemin dil </a:t>
            </a:r>
            <a:r>
              <a:rPr sz="1050" dirty="0">
                <a:latin typeface="Cambria"/>
                <a:cs typeface="Cambria"/>
              </a:rPr>
              <a:t>özellikleri </a:t>
            </a:r>
            <a:r>
              <a:rPr sz="1050" spc="-5" dirty="0">
                <a:latin typeface="Cambria"/>
                <a:cs typeface="Cambria"/>
              </a:rPr>
              <a:t>incelenirken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-15" dirty="0">
                <a:latin typeface="Cambria"/>
                <a:cs typeface="Cambria"/>
              </a:rPr>
              <a:t>esere </a:t>
            </a:r>
            <a:r>
              <a:rPr sz="1050" spc="-10" dirty="0">
                <a:latin typeface="Cambria"/>
                <a:cs typeface="Cambria"/>
              </a:rPr>
              <a:t>sık </a:t>
            </a:r>
            <a:r>
              <a:rPr sz="1050" spc="-15" dirty="0">
                <a:latin typeface="Cambria"/>
                <a:cs typeface="Cambria"/>
              </a:rPr>
              <a:t>sık </a:t>
            </a:r>
            <a:r>
              <a:rPr sz="1050" spc="-5" dirty="0">
                <a:latin typeface="Cambria"/>
                <a:cs typeface="Cambria"/>
              </a:rPr>
              <a:t>başvurulmuş-  </a:t>
            </a:r>
            <a:r>
              <a:rPr sz="1050" spc="15" dirty="0">
                <a:latin typeface="Cambria"/>
                <a:cs typeface="Cambria"/>
              </a:rPr>
              <a:t>tur. </a:t>
            </a:r>
            <a:r>
              <a:rPr sz="1050" spc="5" dirty="0">
                <a:latin typeface="Cambria"/>
                <a:cs typeface="Cambria"/>
              </a:rPr>
              <a:t>Yeni </a:t>
            </a:r>
            <a:r>
              <a:rPr sz="1050" spc="10" dirty="0">
                <a:latin typeface="Cambria"/>
                <a:cs typeface="Cambria"/>
              </a:rPr>
              <a:t>Müslüman </a:t>
            </a:r>
            <a:r>
              <a:rPr sz="1050" dirty="0">
                <a:latin typeface="Cambria"/>
                <a:cs typeface="Cambria"/>
              </a:rPr>
              <a:t>olmuş </a:t>
            </a:r>
            <a:r>
              <a:rPr sz="1050" spc="-5" dirty="0">
                <a:latin typeface="Cambria"/>
                <a:cs typeface="Cambria"/>
              </a:rPr>
              <a:t>Türk </a:t>
            </a:r>
            <a:r>
              <a:rPr sz="1050" spc="5" dirty="0">
                <a:latin typeface="Cambria"/>
                <a:cs typeface="Cambria"/>
              </a:rPr>
              <a:t>toplumunun </a:t>
            </a:r>
            <a:r>
              <a:rPr sz="1050" spc="10" dirty="0">
                <a:latin typeface="Cambria"/>
                <a:cs typeface="Cambria"/>
              </a:rPr>
              <a:t>o </a:t>
            </a:r>
            <a:r>
              <a:rPr sz="1050" spc="5" dirty="0">
                <a:latin typeface="Cambria"/>
                <a:cs typeface="Cambria"/>
              </a:rPr>
              <a:t>zamanki </a:t>
            </a:r>
            <a:r>
              <a:rPr sz="1050" spc="10" dirty="0">
                <a:latin typeface="Cambria"/>
                <a:cs typeface="Cambria"/>
              </a:rPr>
              <a:t>kültürü,  </a:t>
            </a:r>
            <a:r>
              <a:rPr sz="1050" dirty="0">
                <a:latin typeface="Cambria"/>
                <a:cs typeface="Cambria"/>
              </a:rPr>
              <a:t>toplumdaki   </a:t>
            </a:r>
            <a:r>
              <a:rPr sz="1050" spc="5" dirty="0">
                <a:latin typeface="Cambria"/>
                <a:cs typeface="Cambria"/>
              </a:rPr>
              <a:t>sınıflar,  </a:t>
            </a:r>
            <a:r>
              <a:rPr sz="1050" spc="-5" dirty="0">
                <a:latin typeface="Cambria"/>
                <a:cs typeface="Cambria"/>
              </a:rPr>
              <a:t>sınıflar   arası   </a:t>
            </a:r>
            <a:r>
              <a:rPr sz="1050" dirty="0">
                <a:latin typeface="Cambria"/>
                <a:cs typeface="Cambria"/>
              </a:rPr>
              <a:t>münasebetler,  hukuk  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15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ahlak</a:t>
            </a:r>
            <a:endParaRPr sz="105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</a:pPr>
            <a:r>
              <a:rPr sz="1050" spc="-5" dirty="0">
                <a:latin typeface="Cambria"/>
                <a:cs typeface="Cambria"/>
              </a:rPr>
              <a:t>kuralları  </a:t>
            </a:r>
            <a:r>
              <a:rPr sz="1050" dirty="0">
                <a:latin typeface="Cambria"/>
                <a:cs typeface="Cambria"/>
              </a:rPr>
              <a:t>bu  </a:t>
            </a:r>
            <a:r>
              <a:rPr sz="1050" spc="-10" dirty="0">
                <a:latin typeface="Cambria"/>
                <a:cs typeface="Cambria"/>
              </a:rPr>
              <a:t>eserden  </a:t>
            </a:r>
            <a:r>
              <a:rPr sz="1050" dirty="0">
                <a:latin typeface="Cambria"/>
                <a:cs typeface="Cambria"/>
              </a:rPr>
              <a:t>öğrenilmiştir.</a:t>
            </a:r>
            <a:r>
              <a:rPr sz="900" baseline="37037" dirty="0">
                <a:latin typeface="Cambria"/>
                <a:cs typeface="Cambria"/>
              </a:rPr>
              <a:t>18   </a:t>
            </a:r>
            <a:r>
              <a:rPr sz="1050" spc="-10" dirty="0">
                <a:latin typeface="Cambria"/>
                <a:cs typeface="Cambria"/>
              </a:rPr>
              <a:t>Birçok  </a:t>
            </a:r>
            <a:r>
              <a:rPr sz="1050" spc="-5" dirty="0">
                <a:latin typeface="Cambria"/>
                <a:cs typeface="Cambria"/>
              </a:rPr>
              <a:t>araştırmacının</a:t>
            </a:r>
            <a:r>
              <a:rPr sz="1050" spc="-6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belirttiği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00098" y="6115176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87398" y="6169532"/>
            <a:ext cx="9588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mbria"/>
                <a:cs typeface="Cambria"/>
              </a:rPr>
              <a:t>12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87398" y="6416420"/>
            <a:ext cx="9588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mbria"/>
                <a:cs typeface="Cambria"/>
              </a:rPr>
              <a:t>13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7398" y="6664832"/>
            <a:ext cx="9588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mbria"/>
                <a:cs typeface="Cambria"/>
              </a:rPr>
              <a:t>14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7398" y="6907148"/>
            <a:ext cx="9588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mbria"/>
                <a:cs typeface="Cambria"/>
              </a:rPr>
              <a:t>15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87398" y="7645145"/>
            <a:ext cx="95885" cy="22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16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500" spc="-5" dirty="0">
                <a:latin typeface="Cambria"/>
                <a:cs typeface="Cambria"/>
              </a:rPr>
              <a:t>17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7398" y="8378190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18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7229" y="6169532"/>
            <a:ext cx="3810635" cy="2479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715" algn="just">
              <a:lnSpc>
                <a:spcPct val="101299"/>
              </a:lnSpc>
              <a:spcBef>
                <a:spcPts val="90"/>
              </a:spcBef>
            </a:pPr>
            <a:r>
              <a:rPr sz="800" spc="10" dirty="0">
                <a:latin typeface="Cambria"/>
                <a:cs typeface="Cambria"/>
              </a:rPr>
              <a:t>İnalcık, 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-5" dirty="0">
                <a:latin typeface="Cambria"/>
                <a:cs typeface="Cambria"/>
              </a:rPr>
              <a:t>ve İran </a:t>
            </a:r>
            <a:r>
              <a:rPr sz="800" dirty="0">
                <a:latin typeface="Cambria"/>
                <a:cs typeface="Cambria"/>
              </a:rPr>
              <a:t>Siyaset Nazariye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Gelenekleri”,</a:t>
            </a:r>
            <a:r>
              <a:rPr sz="800" i="1" spc="5" dirty="0">
                <a:latin typeface="Cambria"/>
                <a:cs typeface="Cambria"/>
              </a:rPr>
              <a:t>Reşid </a:t>
            </a:r>
            <a:r>
              <a:rPr sz="800" i="1" dirty="0">
                <a:latin typeface="Cambria"/>
                <a:cs typeface="Cambria"/>
              </a:rPr>
              <a:t>Rahme-  ti Arat </a:t>
            </a:r>
            <a:r>
              <a:rPr sz="800" i="1" spc="5" dirty="0">
                <a:latin typeface="Cambria"/>
                <a:cs typeface="Cambria"/>
              </a:rPr>
              <a:t>İçin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Kültürünü </a:t>
            </a:r>
            <a:r>
              <a:rPr sz="800" spc="-10" dirty="0">
                <a:latin typeface="Cambria"/>
                <a:cs typeface="Cambria"/>
              </a:rPr>
              <a:t>Araştırma </a:t>
            </a:r>
            <a:r>
              <a:rPr sz="800" spc="15" dirty="0">
                <a:latin typeface="Cambria"/>
                <a:cs typeface="Cambria"/>
              </a:rPr>
              <a:t>Enst., </a:t>
            </a:r>
            <a:r>
              <a:rPr sz="800" spc="-5" dirty="0">
                <a:latin typeface="Cambria"/>
                <a:cs typeface="Cambria"/>
              </a:rPr>
              <a:t>Ankara </a:t>
            </a:r>
            <a:r>
              <a:rPr sz="800" spc="10" dirty="0">
                <a:latin typeface="Cambria"/>
                <a:cs typeface="Cambria"/>
              </a:rPr>
              <a:t>1966, </a:t>
            </a:r>
            <a:r>
              <a:rPr sz="800" spc="5" dirty="0">
                <a:latin typeface="Cambria"/>
                <a:cs typeface="Cambria"/>
              </a:rPr>
              <a:t>259-271,</a:t>
            </a:r>
            <a:r>
              <a:rPr sz="800" spc="-5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267</a:t>
            </a:r>
            <a:endParaRPr sz="800">
              <a:latin typeface="Cambria"/>
              <a:cs typeface="Cambria"/>
            </a:endParaRPr>
          </a:p>
          <a:p>
            <a:pPr marL="12700" marR="6350" algn="just">
              <a:lnSpc>
                <a:spcPct val="101299"/>
              </a:lnSpc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15" dirty="0">
                <a:latin typeface="Cambria"/>
                <a:cs typeface="Cambria"/>
              </a:rPr>
              <a:t>Caner, </a:t>
            </a:r>
            <a:r>
              <a:rPr sz="800" spc="10" dirty="0">
                <a:latin typeface="Cambria"/>
                <a:cs typeface="Cambria"/>
              </a:rPr>
              <a:t>Cantürk, 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Yönetim Felsefesi”, </a:t>
            </a:r>
            <a:r>
              <a:rPr sz="800" i="1" spc="-5" dirty="0">
                <a:latin typeface="Cambria"/>
                <a:cs typeface="Cambria"/>
              </a:rPr>
              <a:t>Türk </a:t>
            </a:r>
            <a:r>
              <a:rPr sz="800" i="1" spc="5" dirty="0">
                <a:latin typeface="Cambria"/>
                <a:cs typeface="Cambria"/>
              </a:rPr>
              <a:t>Dünyası </a:t>
            </a:r>
            <a:r>
              <a:rPr sz="800" i="1" dirty="0">
                <a:latin typeface="Cambria"/>
                <a:cs typeface="Cambria"/>
              </a:rPr>
              <a:t>Araş-  tırmaları Dergisi</a:t>
            </a:r>
            <a:r>
              <a:rPr sz="800" dirty="0">
                <a:latin typeface="Cambria"/>
                <a:cs typeface="Cambria"/>
              </a:rPr>
              <a:t>, sayı: </a:t>
            </a:r>
            <a:r>
              <a:rPr sz="800" spc="10" dirty="0">
                <a:latin typeface="Cambria"/>
                <a:cs typeface="Cambria"/>
              </a:rPr>
              <a:t>137, </a:t>
            </a:r>
            <a:r>
              <a:rPr sz="800" spc="5" dirty="0">
                <a:latin typeface="Cambria"/>
                <a:cs typeface="Cambria"/>
              </a:rPr>
              <a:t>(Nisan </a:t>
            </a:r>
            <a:r>
              <a:rPr sz="800" spc="10" dirty="0">
                <a:latin typeface="Cambria"/>
                <a:cs typeface="Cambria"/>
              </a:rPr>
              <a:t>2002),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139-144</a:t>
            </a:r>
            <a:endParaRPr sz="800">
              <a:latin typeface="Cambria"/>
              <a:cs typeface="Cambria"/>
            </a:endParaRPr>
          </a:p>
          <a:p>
            <a:pPr marL="12700" marR="8890" algn="just">
              <a:lnSpc>
                <a:spcPts val="950"/>
              </a:lnSpc>
              <a:spcBef>
                <a:spcPts val="65"/>
              </a:spcBef>
            </a:pPr>
            <a:r>
              <a:rPr sz="800" spc="10" dirty="0">
                <a:latin typeface="Cambria"/>
                <a:cs typeface="Cambria"/>
              </a:rPr>
              <a:t>Bkz.,Kafesoğlu, </a:t>
            </a:r>
            <a:r>
              <a:rPr sz="800" spc="5" dirty="0">
                <a:latin typeface="Cambria"/>
                <a:cs typeface="Cambria"/>
              </a:rPr>
              <a:t>İbrahim, </a:t>
            </a:r>
            <a:r>
              <a:rPr sz="800" i="1" spc="-5" dirty="0">
                <a:latin typeface="Cambria"/>
                <a:cs typeface="Cambria"/>
              </a:rPr>
              <a:t>Kutad-gu Bilig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5" dirty="0">
                <a:latin typeface="Cambria"/>
                <a:cs typeface="Cambria"/>
              </a:rPr>
              <a:t>Kültür </a:t>
            </a:r>
            <a:r>
              <a:rPr sz="800" i="1" dirty="0">
                <a:latin typeface="Cambria"/>
                <a:cs typeface="Cambria"/>
              </a:rPr>
              <a:t>Tarihimizdeki </a:t>
            </a:r>
            <a:r>
              <a:rPr sz="800" i="1" spc="5" dirty="0">
                <a:latin typeface="Cambria"/>
                <a:cs typeface="Cambria"/>
              </a:rPr>
              <a:t>Yeri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Kültür </a:t>
            </a:r>
            <a:r>
              <a:rPr sz="800" dirty="0">
                <a:latin typeface="Cambria"/>
                <a:cs typeface="Cambria"/>
              </a:rPr>
              <a:t>Bakanlığı 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1980,</a:t>
            </a:r>
            <a:r>
              <a:rPr sz="800" spc="10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4</a:t>
            </a:r>
            <a:endParaRPr sz="800">
              <a:latin typeface="Cambria"/>
              <a:cs typeface="Cambria"/>
            </a:endParaRPr>
          </a:p>
          <a:p>
            <a:pPr marL="12700" marR="5080" algn="just">
              <a:lnSpc>
                <a:spcPts val="950"/>
              </a:lnSpc>
              <a:spcBef>
                <a:spcPts val="5"/>
              </a:spcBef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İnalcık, “Kutadgu </a:t>
            </a:r>
            <a:r>
              <a:rPr sz="800" spc="-15" dirty="0">
                <a:latin typeface="Cambria"/>
                <a:cs typeface="Cambria"/>
              </a:rPr>
              <a:t>Bilig‟de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-5" dirty="0">
                <a:latin typeface="Cambria"/>
                <a:cs typeface="Cambria"/>
              </a:rPr>
              <a:t>ve İran </a:t>
            </a:r>
            <a:r>
              <a:rPr sz="800" dirty="0">
                <a:latin typeface="Cambria"/>
                <a:cs typeface="Cambria"/>
              </a:rPr>
              <a:t>Siyaset Nazariye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Gelenekleri”, </a:t>
            </a:r>
            <a:r>
              <a:rPr sz="800" spc="10" dirty="0">
                <a:latin typeface="Cambria"/>
                <a:cs typeface="Cambria"/>
              </a:rPr>
              <a:t>271;  </a:t>
            </a:r>
            <a:r>
              <a:rPr sz="800" spc="5" dirty="0">
                <a:latin typeface="Cambria"/>
                <a:cs typeface="Cambria"/>
              </a:rPr>
              <a:t>Kutadgu </a:t>
            </a:r>
            <a:r>
              <a:rPr sz="800" spc="-20" dirty="0">
                <a:latin typeface="Cambria"/>
                <a:cs typeface="Cambria"/>
              </a:rPr>
              <a:t>Bilig‟de  </a:t>
            </a:r>
            <a:r>
              <a:rPr sz="800" dirty="0">
                <a:latin typeface="Cambria"/>
                <a:cs typeface="Cambria"/>
              </a:rPr>
              <a:t>İslâmî  </a:t>
            </a:r>
            <a:r>
              <a:rPr sz="800" spc="-5" dirty="0">
                <a:latin typeface="Cambria"/>
                <a:cs typeface="Cambria"/>
              </a:rPr>
              <a:t>unsurların </a:t>
            </a:r>
            <a:r>
              <a:rPr sz="800" spc="-10" dirty="0">
                <a:latin typeface="Cambria"/>
                <a:cs typeface="Cambria"/>
              </a:rPr>
              <a:t>tesiri  </a:t>
            </a:r>
            <a:r>
              <a:rPr sz="800" dirty="0">
                <a:latin typeface="Cambria"/>
                <a:cs typeface="Cambria"/>
              </a:rPr>
              <a:t>konusunda iki önemli  çalışma  </a:t>
            </a:r>
            <a:r>
              <a:rPr sz="800" spc="5" dirty="0">
                <a:latin typeface="Cambria"/>
                <a:cs typeface="Cambria"/>
              </a:rPr>
              <a:t>için </a:t>
            </a:r>
            <a:r>
              <a:rPr sz="800" spc="15" dirty="0">
                <a:latin typeface="Cambria"/>
                <a:cs typeface="Cambria"/>
              </a:rPr>
              <a:t>bkz., </a:t>
            </a:r>
            <a:r>
              <a:rPr sz="800" spc="17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Er-</a:t>
            </a:r>
            <a:endParaRPr sz="800">
              <a:latin typeface="Cambria"/>
              <a:cs typeface="Cambria"/>
            </a:endParaRPr>
          </a:p>
          <a:p>
            <a:pPr marL="12700" marR="6350" algn="just">
              <a:lnSpc>
                <a:spcPts val="969"/>
              </a:lnSpc>
              <a:spcBef>
                <a:spcPts val="20"/>
              </a:spcBef>
            </a:pPr>
            <a:r>
              <a:rPr sz="800" spc="10" dirty="0">
                <a:latin typeface="Cambria"/>
                <a:cs typeface="Cambria"/>
              </a:rPr>
              <a:t>soylu, </a:t>
            </a:r>
            <a:r>
              <a:rPr sz="800" spc="15" dirty="0">
                <a:latin typeface="Cambria"/>
                <a:cs typeface="Cambria"/>
              </a:rPr>
              <a:t>Halil,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-15" dirty="0">
                <a:latin typeface="Cambria"/>
                <a:cs typeface="Cambria"/>
              </a:rPr>
              <a:t>Bilig‟de </a:t>
            </a:r>
            <a:r>
              <a:rPr sz="800" spc="-25" dirty="0">
                <a:latin typeface="Cambria"/>
                <a:cs typeface="Cambria"/>
              </a:rPr>
              <a:t>Kur‟an-ı </a:t>
            </a:r>
            <a:r>
              <a:rPr sz="800" spc="-5" dirty="0">
                <a:latin typeface="Cambria"/>
                <a:cs typeface="Cambria"/>
              </a:rPr>
              <a:t>Kerim Ayetlerinden </a:t>
            </a:r>
            <a:r>
              <a:rPr sz="800" spc="5" dirty="0">
                <a:latin typeface="Cambria"/>
                <a:cs typeface="Cambria"/>
              </a:rPr>
              <a:t>İlhamlar”, </a:t>
            </a:r>
            <a:r>
              <a:rPr sz="800" i="1" spc="5" dirty="0">
                <a:latin typeface="Cambria"/>
                <a:cs typeface="Cambria"/>
              </a:rPr>
              <a:t>Türk Dünyası  </a:t>
            </a:r>
            <a:r>
              <a:rPr sz="800" i="1" dirty="0">
                <a:latin typeface="Cambria"/>
                <a:cs typeface="Cambria"/>
              </a:rPr>
              <a:t>Araştırmaları   Dergisi</a:t>
            </a:r>
            <a:r>
              <a:rPr sz="800" dirty="0">
                <a:latin typeface="Cambria"/>
                <a:cs typeface="Cambria"/>
              </a:rPr>
              <a:t>,   sayı:   </a:t>
            </a:r>
            <a:r>
              <a:rPr sz="800" spc="15" dirty="0">
                <a:latin typeface="Cambria"/>
                <a:cs typeface="Cambria"/>
              </a:rPr>
              <a:t>15, </a:t>
            </a:r>
            <a:r>
              <a:rPr sz="800" spc="204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(Aralık   </a:t>
            </a:r>
            <a:r>
              <a:rPr sz="800" spc="10" dirty="0">
                <a:latin typeface="Cambria"/>
                <a:cs typeface="Cambria"/>
              </a:rPr>
              <a:t>1981),   </a:t>
            </a:r>
            <a:r>
              <a:rPr sz="800" spc="5" dirty="0">
                <a:latin typeface="Cambria"/>
                <a:cs typeface="Cambria"/>
              </a:rPr>
              <a:t>17-41;   Kara,   </a:t>
            </a:r>
            <a:r>
              <a:rPr sz="800" spc="10" dirty="0">
                <a:latin typeface="Cambria"/>
                <a:cs typeface="Cambria"/>
              </a:rPr>
              <a:t>Mehmet, 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“Kutadgu</a:t>
            </a:r>
            <a:endParaRPr sz="800">
              <a:latin typeface="Cambria"/>
              <a:cs typeface="Cambria"/>
            </a:endParaRPr>
          </a:p>
          <a:p>
            <a:pPr marL="12700" marR="6350" algn="just">
              <a:lnSpc>
                <a:spcPts val="960"/>
              </a:lnSpc>
              <a:spcBef>
                <a:spcPts val="15"/>
              </a:spcBef>
            </a:pPr>
            <a:r>
              <a:rPr sz="800" spc="-15" dirty="0">
                <a:latin typeface="Cambria"/>
                <a:cs typeface="Cambria"/>
              </a:rPr>
              <a:t>Bilig‟de </a:t>
            </a:r>
            <a:r>
              <a:rPr sz="800" spc="-30" dirty="0">
                <a:latin typeface="Cambria"/>
                <a:cs typeface="Cambria"/>
              </a:rPr>
              <a:t>Kur‟ân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Hadisin Tesiri”, </a:t>
            </a:r>
            <a:r>
              <a:rPr sz="800" i="1" spc="5" dirty="0">
                <a:latin typeface="Cambria"/>
                <a:cs typeface="Cambria"/>
              </a:rPr>
              <a:t>Türk Dünyası </a:t>
            </a:r>
            <a:r>
              <a:rPr sz="800" i="1" spc="-5" dirty="0">
                <a:latin typeface="Cambria"/>
                <a:cs typeface="Cambria"/>
              </a:rPr>
              <a:t>Araştırmaları </a:t>
            </a:r>
            <a:r>
              <a:rPr sz="800" i="1" dirty="0">
                <a:latin typeface="Cambria"/>
                <a:cs typeface="Cambria"/>
              </a:rPr>
              <a:t>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sayı: </a:t>
            </a:r>
            <a:r>
              <a:rPr sz="800" dirty="0">
                <a:latin typeface="Cambria"/>
                <a:cs typeface="Cambria"/>
              </a:rPr>
              <a:t>72 </a:t>
            </a:r>
            <a:r>
              <a:rPr sz="800" spc="15" dirty="0">
                <a:latin typeface="Cambria"/>
                <a:cs typeface="Cambria"/>
              </a:rPr>
              <a:t>(Hazi- </a:t>
            </a:r>
            <a:r>
              <a:rPr sz="800" spc="204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ran </a:t>
            </a:r>
            <a:r>
              <a:rPr sz="800" spc="10" dirty="0">
                <a:latin typeface="Cambria"/>
                <a:cs typeface="Cambria"/>
              </a:rPr>
              <a:t>1991),</a:t>
            </a:r>
            <a:r>
              <a:rPr sz="800" spc="10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49-85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0"/>
              </a:lnSpc>
            </a:pP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spc="35" dirty="0">
                <a:latin typeface="Cambria"/>
                <a:cs typeface="Cambria"/>
              </a:rPr>
              <a:t>R. </a:t>
            </a:r>
            <a:r>
              <a:rPr sz="800" spc="10" dirty="0">
                <a:latin typeface="Cambria"/>
                <a:cs typeface="Cambria"/>
              </a:rPr>
              <a:t>Rahmeti,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10" dirty="0">
                <a:latin typeface="Cambria"/>
                <a:cs typeface="Cambria"/>
              </a:rPr>
              <a:t>Bilig”, </a:t>
            </a:r>
            <a:r>
              <a:rPr sz="800" i="1" spc="20" dirty="0">
                <a:latin typeface="Cambria"/>
                <a:cs typeface="Cambria"/>
              </a:rPr>
              <a:t>İA</a:t>
            </a:r>
            <a:r>
              <a:rPr sz="800" spc="20" dirty="0">
                <a:latin typeface="Cambria"/>
                <a:cs typeface="Cambria"/>
              </a:rPr>
              <a:t>, VI,</a:t>
            </a:r>
            <a:r>
              <a:rPr sz="800" spc="19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1040</a:t>
            </a:r>
            <a:endParaRPr sz="800">
              <a:latin typeface="Cambria"/>
              <a:cs typeface="Cambria"/>
            </a:endParaRPr>
          </a:p>
          <a:p>
            <a:pPr marL="12700" marR="8255" algn="just">
              <a:lnSpc>
                <a:spcPct val="100299"/>
              </a:lnSpc>
              <a:spcBef>
                <a:spcPts val="5"/>
              </a:spcBef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spc="35" dirty="0">
                <a:latin typeface="Cambria"/>
                <a:cs typeface="Cambria"/>
              </a:rPr>
              <a:t>R. </a:t>
            </a:r>
            <a:r>
              <a:rPr sz="800" spc="10" dirty="0">
                <a:latin typeface="Cambria"/>
                <a:cs typeface="Cambria"/>
              </a:rPr>
              <a:t>Rahmeti,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spc="10" dirty="0">
                <a:latin typeface="Cambria"/>
                <a:cs typeface="Cambria"/>
              </a:rPr>
              <a:t>Bilig”, </a:t>
            </a:r>
            <a:r>
              <a:rPr sz="800" i="1" spc="20" dirty="0">
                <a:latin typeface="Cambria"/>
                <a:cs typeface="Cambria"/>
              </a:rPr>
              <a:t>İA</a:t>
            </a:r>
            <a:r>
              <a:rPr sz="800" spc="20" dirty="0">
                <a:latin typeface="Cambria"/>
                <a:cs typeface="Cambria"/>
              </a:rPr>
              <a:t>, VI, </a:t>
            </a:r>
            <a:r>
              <a:rPr sz="800" dirty="0">
                <a:latin typeface="Cambria"/>
                <a:cs typeface="Cambria"/>
              </a:rPr>
              <a:t>1045-1047; </a:t>
            </a:r>
            <a:r>
              <a:rPr sz="800" spc="10" dirty="0">
                <a:latin typeface="Cambria"/>
                <a:cs typeface="Cambria"/>
              </a:rPr>
              <a:t>“Kutadgu Bilig”, </a:t>
            </a:r>
            <a:r>
              <a:rPr sz="800" i="1" spc="15" dirty="0">
                <a:latin typeface="Cambria"/>
                <a:cs typeface="Cambria"/>
              </a:rPr>
              <a:t>DİA</a:t>
            </a:r>
            <a:r>
              <a:rPr sz="800" spc="15" dirty="0">
                <a:latin typeface="Cambria"/>
                <a:cs typeface="Cambria"/>
              </a:rPr>
              <a:t>,  </a:t>
            </a:r>
            <a:r>
              <a:rPr sz="800" spc="20" dirty="0">
                <a:latin typeface="Cambria"/>
                <a:cs typeface="Cambria"/>
              </a:rPr>
              <a:t>XXVI, </a:t>
            </a:r>
            <a:r>
              <a:rPr sz="800" dirty="0">
                <a:latin typeface="Cambria"/>
                <a:cs typeface="Cambria"/>
              </a:rPr>
              <a:t>Ankara </a:t>
            </a:r>
            <a:r>
              <a:rPr sz="800" spc="10" dirty="0">
                <a:latin typeface="Cambria"/>
                <a:cs typeface="Cambria"/>
              </a:rPr>
              <a:t>2002, </a:t>
            </a:r>
            <a:r>
              <a:rPr sz="800" spc="5" dirty="0">
                <a:latin typeface="Cambria"/>
                <a:cs typeface="Cambria"/>
              </a:rPr>
              <a:t>478-480, </a:t>
            </a:r>
            <a:r>
              <a:rPr sz="800" dirty="0">
                <a:latin typeface="Cambria"/>
                <a:cs typeface="Cambria"/>
              </a:rPr>
              <a:t>480 </a:t>
            </a:r>
            <a:r>
              <a:rPr sz="800" spc="10" dirty="0">
                <a:latin typeface="Cambria"/>
                <a:cs typeface="Cambria"/>
              </a:rPr>
              <a:t>[Diyanet </a:t>
            </a:r>
            <a:r>
              <a:rPr sz="800" spc="5" dirty="0">
                <a:latin typeface="Cambria"/>
                <a:cs typeface="Cambria"/>
              </a:rPr>
              <a:t>Vakfı </a:t>
            </a:r>
            <a:r>
              <a:rPr sz="800" dirty="0">
                <a:latin typeface="Cambria"/>
                <a:cs typeface="Cambria"/>
              </a:rPr>
              <a:t>İslâm </a:t>
            </a:r>
            <a:r>
              <a:rPr sz="800" spc="-5" dirty="0">
                <a:latin typeface="Cambria"/>
                <a:cs typeface="Cambria"/>
              </a:rPr>
              <a:t>Ansiklopedisindeki </a:t>
            </a:r>
            <a:r>
              <a:rPr sz="800" spc="10" dirty="0">
                <a:latin typeface="Cambria"/>
                <a:cs typeface="Cambria"/>
              </a:rPr>
              <a:t>“Kutadgu  </a:t>
            </a:r>
            <a:r>
              <a:rPr sz="800" spc="5" dirty="0">
                <a:latin typeface="Cambria"/>
                <a:cs typeface="Cambria"/>
              </a:rPr>
              <a:t>Bilig” maddesi, </a:t>
            </a:r>
            <a:r>
              <a:rPr sz="800" spc="-20" dirty="0">
                <a:latin typeface="Cambria"/>
                <a:cs typeface="Cambria"/>
              </a:rPr>
              <a:t>Arat‟ın </a:t>
            </a:r>
            <a:r>
              <a:rPr sz="800" dirty="0">
                <a:latin typeface="Cambria"/>
                <a:cs typeface="Cambria"/>
              </a:rPr>
              <a:t>İslâm </a:t>
            </a:r>
            <a:r>
              <a:rPr sz="800" spc="-10" dirty="0">
                <a:latin typeface="Cambria"/>
                <a:cs typeface="Cambria"/>
              </a:rPr>
              <a:t>Ansiklopedi‟sindeki  </a:t>
            </a:r>
            <a:r>
              <a:rPr sz="800" dirty="0">
                <a:latin typeface="Cambria"/>
                <a:cs typeface="Cambria"/>
              </a:rPr>
              <a:t>maddesi </a:t>
            </a:r>
            <a:r>
              <a:rPr sz="800" spc="-15" dirty="0">
                <a:latin typeface="Cambria"/>
                <a:cs typeface="Cambria"/>
              </a:rPr>
              <a:t>esas </a:t>
            </a:r>
            <a:r>
              <a:rPr sz="800" dirty="0">
                <a:latin typeface="Cambria"/>
                <a:cs typeface="Cambria"/>
              </a:rPr>
              <a:t>alınarak </a:t>
            </a:r>
            <a:r>
              <a:rPr sz="800" spc="5" dirty="0">
                <a:latin typeface="Cambria"/>
                <a:cs typeface="Cambria"/>
              </a:rPr>
              <a:t>Mustafa  Kaçalin </a:t>
            </a:r>
            <a:r>
              <a:rPr sz="800" dirty="0">
                <a:latin typeface="Cambria"/>
                <a:cs typeface="Cambria"/>
              </a:rPr>
              <a:t>tarafından hazırlanmıştır]; </a:t>
            </a:r>
            <a:r>
              <a:rPr sz="800" spc="5" dirty="0">
                <a:latin typeface="Cambria"/>
                <a:cs typeface="Cambria"/>
              </a:rPr>
              <a:t>Kutadgu </a:t>
            </a:r>
            <a:r>
              <a:rPr sz="800" dirty="0">
                <a:latin typeface="Cambria"/>
                <a:cs typeface="Cambria"/>
              </a:rPr>
              <a:t>Bilig nüshaları için </a:t>
            </a: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Yusuf </a:t>
            </a:r>
            <a:r>
              <a:rPr sz="800" dirty="0">
                <a:latin typeface="Cambria"/>
                <a:cs typeface="Cambria"/>
              </a:rPr>
              <a:t>Has  </a:t>
            </a:r>
            <a:r>
              <a:rPr sz="800" spc="15" dirty="0">
                <a:latin typeface="Cambria"/>
                <a:cs typeface="Cambria"/>
              </a:rPr>
              <a:t>Hacib, </a:t>
            </a:r>
            <a:r>
              <a:rPr sz="800" i="1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</a:t>
            </a:r>
            <a:r>
              <a:rPr sz="800" spc="11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37-46</a:t>
            </a:r>
            <a:endParaRPr sz="800">
              <a:latin typeface="Cambria"/>
              <a:cs typeface="Cambria"/>
            </a:endParaRPr>
          </a:p>
          <a:p>
            <a:pPr marL="12700" marR="9525" algn="just">
              <a:lnSpc>
                <a:spcPts val="960"/>
              </a:lnSpc>
              <a:spcBef>
                <a:spcPts val="20"/>
              </a:spcBef>
            </a:pPr>
            <a:r>
              <a:rPr sz="800" spc="15" dirty="0">
                <a:latin typeface="Cambria"/>
                <a:cs typeface="Cambria"/>
              </a:rPr>
              <a:t>Öyle ki, </a:t>
            </a:r>
            <a:r>
              <a:rPr sz="800" spc="5" dirty="0">
                <a:latin typeface="Cambria"/>
                <a:cs typeface="Cambria"/>
              </a:rPr>
              <a:t>halk </a:t>
            </a:r>
            <a:r>
              <a:rPr sz="800" dirty="0">
                <a:latin typeface="Cambria"/>
                <a:cs typeface="Cambria"/>
              </a:rPr>
              <a:t>inançlarına </a:t>
            </a:r>
            <a:r>
              <a:rPr sz="800" spc="-5" dirty="0">
                <a:latin typeface="Cambria"/>
                <a:cs typeface="Cambria"/>
              </a:rPr>
              <a:t>dair </a:t>
            </a:r>
            <a:r>
              <a:rPr sz="800" dirty="0">
                <a:latin typeface="Cambria"/>
                <a:cs typeface="Cambria"/>
              </a:rPr>
              <a:t>bilgi anekdotları </a:t>
            </a:r>
            <a:r>
              <a:rPr sz="800" spc="5" dirty="0">
                <a:latin typeface="Cambria"/>
                <a:cs typeface="Cambria"/>
              </a:rPr>
              <a:t>dahi </a:t>
            </a:r>
            <a:r>
              <a:rPr sz="800" dirty="0">
                <a:latin typeface="Cambria"/>
                <a:cs typeface="Cambria"/>
              </a:rPr>
              <a:t>bu </a:t>
            </a:r>
            <a:r>
              <a:rPr sz="800" spc="-10" dirty="0">
                <a:latin typeface="Cambria"/>
                <a:cs typeface="Cambria"/>
              </a:rPr>
              <a:t>eserlerden</a:t>
            </a:r>
            <a:r>
              <a:rPr sz="800" spc="155" dirty="0">
                <a:latin typeface="Cambria"/>
                <a:cs typeface="Cambria"/>
              </a:rPr>
              <a:t> </a:t>
            </a:r>
            <a:r>
              <a:rPr sz="800" spc="-10" dirty="0">
                <a:latin typeface="Cambria"/>
                <a:cs typeface="Cambria"/>
              </a:rPr>
              <a:t>tespit  </a:t>
            </a:r>
            <a:r>
              <a:rPr sz="800" dirty="0">
                <a:latin typeface="Cambria"/>
                <a:cs typeface="Cambria"/>
              </a:rPr>
              <a:t>yoluna  gidilmiştir. Bu konuda </a:t>
            </a:r>
            <a:r>
              <a:rPr sz="800" spc="-5" dirty="0">
                <a:latin typeface="Cambria"/>
                <a:cs typeface="Cambria"/>
              </a:rPr>
              <a:t>örnek </a:t>
            </a:r>
            <a:r>
              <a:rPr sz="800" spc="-15" dirty="0">
                <a:latin typeface="Cambria"/>
                <a:cs typeface="Cambria"/>
              </a:rPr>
              <a:t>bir </a:t>
            </a:r>
            <a:r>
              <a:rPr sz="800" dirty="0">
                <a:latin typeface="Cambria"/>
                <a:cs typeface="Cambria"/>
              </a:rPr>
              <a:t>çalışma </a:t>
            </a:r>
            <a:r>
              <a:rPr sz="800" spc="5" dirty="0">
                <a:latin typeface="Cambria"/>
                <a:cs typeface="Cambria"/>
              </a:rPr>
              <a:t>için </a:t>
            </a:r>
            <a:r>
              <a:rPr sz="800" spc="15" dirty="0">
                <a:latin typeface="Cambria"/>
                <a:cs typeface="Cambria"/>
              </a:rPr>
              <a:t>bkz., </a:t>
            </a:r>
            <a:r>
              <a:rPr sz="800" spc="20" dirty="0">
                <a:latin typeface="Cambria"/>
                <a:cs typeface="Cambria"/>
              </a:rPr>
              <a:t>Ünal, </a:t>
            </a:r>
            <a:r>
              <a:rPr sz="800" spc="10" dirty="0">
                <a:latin typeface="Cambria"/>
                <a:cs typeface="Cambria"/>
              </a:rPr>
              <a:t>Mustafa, </a:t>
            </a:r>
            <a:r>
              <a:rPr sz="800" spc="5" dirty="0">
                <a:latin typeface="Cambria"/>
                <a:cs typeface="Cambria"/>
              </a:rPr>
              <a:t>“Kutadgu </a:t>
            </a:r>
            <a:r>
              <a:rPr sz="800" dirty="0">
                <a:latin typeface="Cambria"/>
                <a:cs typeface="Cambria"/>
              </a:rPr>
              <a:t>Bilig</a:t>
            </a:r>
            <a:r>
              <a:rPr sz="800" spc="-60" dirty="0">
                <a:latin typeface="Cambria"/>
                <a:cs typeface="Cambria"/>
              </a:rPr>
              <a:t> </a:t>
            </a:r>
            <a:r>
              <a:rPr sz="800" spc="-10" dirty="0">
                <a:latin typeface="Cambria"/>
                <a:cs typeface="Cambria"/>
              </a:rPr>
              <a:t>ve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6286" y="1717293"/>
            <a:ext cx="394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146" y="4878450"/>
            <a:ext cx="38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libri"/>
                <a:cs typeface="Calibri"/>
              </a:rPr>
              <a:t>22</a:t>
            </a:r>
            <a:r>
              <a:rPr sz="1100" spc="-5" dirty="0">
                <a:latin typeface="Calibri"/>
                <a:cs typeface="Calibri"/>
              </a:rPr>
              <a:t>|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0" dirty="0">
                <a:latin typeface="Cambria"/>
                <a:cs typeface="Cambria"/>
              </a:rPr>
              <a:t>db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" y="4882006"/>
            <a:ext cx="1604010" cy="0"/>
          </a:xfrm>
          <a:custGeom>
            <a:avLst/>
            <a:gdLst/>
            <a:ahLst/>
            <a:cxnLst/>
            <a:rect l="l" t="t" r="r" b="b"/>
            <a:pathLst>
              <a:path w="1604010">
                <a:moveTo>
                  <a:pt x="0" y="0"/>
                </a:moveTo>
                <a:lnTo>
                  <a:pt x="160350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2032761"/>
            <a:ext cx="3989704" cy="530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99900"/>
              </a:lnSpc>
              <a:spcBef>
                <a:spcPts val="105"/>
              </a:spcBef>
            </a:pPr>
            <a:r>
              <a:rPr sz="1050" spc="20" dirty="0">
                <a:latin typeface="Cambria"/>
                <a:cs typeface="Cambria"/>
              </a:rPr>
              <a:t>gibi,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15" dirty="0">
                <a:latin typeface="Cambria"/>
                <a:cs typeface="Cambria"/>
              </a:rPr>
              <a:t>Bilig, </a:t>
            </a:r>
            <a:r>
              <a:rPr sz="1050" spc="5" dirty="0">
                <a:latin typeface="Cambria"/>
                <a:cs typeface="Cambria"/>
              </a:rPr>
              <a:t>dönemin sosyal, </a:t>
            </a:r>
            <a:r>
              <a:rPr sz="1050" spc="-5" dirty="0">
                <a:latin typeface="Cambria"/>
                <a:cs typeface="Cambria"/>
              </a:rPr>
              <a:t>siyasal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düşünsel </a:t>
            </a:r>
            <a:r>
              <a:rPr sz="1050" spc="5" dirty="0">
                <a:latin typeface="Cambria"/>
                <a:cs typeface="Cambria"/>
              </a:rPr>
              <a:t>alandaki  </a:t>
            </a:r>
            <a:r>
              <a:rPr sz="1050" dirty="0">
                <a:latin typeface="Cambria"/>
                <a:cs typeface="Cambria"/>
              </a:rPr>
              <a:t>motifleri </a:t>
            </a:r>
            <a:r>
              <a:rPr sz="1050" spc="-5" dirty="0">
                <a:latin typeface="Cambria"/>
                <a:cs typeface="Cambria"/>
              </a:rPr>
              <a:t>yansıtması </a:t>
            </a:r>
            <a:r>
              <a:rPr sz="1050" dirty="0">
                <a:latin typeface="Cambria"/>
                <a:cs typeface="Cambria"/>
              </a:rPr>
              <a:t>açısından büyük </a:t>
            </a:r>
            <a:r>
              <a:rPr sz="1050" spc="5" dirty="0">
                <a:latin typeface="Cambria"/>
                <a:cs typeface="Cambria"/>
              </a:rPr>
              <a:t>önemi haizdir.</a:t>
            </a:r>
            <a:r>
              <a:rPr sz="900" spc="7" baseline="37037" dirty="0">
                <a:latin typeface="Cambria"/>
                <a:cs typeface="Cambria"/>
              </a:rPr>
              <a:t>19 </a:t>
            </a:r>
            <a:r>
              <a:rPr sz="1050" spc="10" dirty="0">
                <a:latin typeface="Cambria"/>
                <a:cs typeface="Cambria"/>
              </a:rPr>
              <a:t>Her ne </a:t>
            </a:r>
            <a:r>
              <a:rPr sz="1050" spc="-5" dirty="0">
                <a:latin typeface="Cambria"/>
                <a:cs typeface="Cambria"/>
              </a:rPr>
              <a:t>kadar  </a:t>
            </a:r>
            <a:r>
              <a:rPr sz="1050" spc="-20" dirty="0">
                <a:latin typeface="Cambria"/>
                <a:cs typeface="Cambria"/>
              </a:rPr>
              <a:t>eser </a:t>
            </a:r>
            <a:r>
              <a:rPr sz="1050" dirty="0">
                <a:latin typeface="Cambria"/>
                <a:cs typeface="Cambria"/>
              </a:rPr>
              <a:t>Karahanlı </a:t>
            </a:r>
            <a:r>
              <a:rPr sz="1050" spc="5" dirty="0">
                <a:latin typeface="Cambria"/>
                <a:cs typeface="Cambria"/>
              </a:rPr>
              <a:t>Devleti </a:t>
            </a:r>
            <a:r>
              <a:rPr sz="1050" spc="-5" dirty="0">
                <a:latin typeface="Cambria"/>
                <a:cs typeface="Cambria"/>
              </a:rPr>
              <a:t>bünyesinde </a:t>
            </a:r>
            <a:r>
              <a:rPr sz="1050" spc="5" dirty="0">
                <a:latin typeface="Cambria"/>
                <a:cs typeface="Cambria"/>
              </a:rPr>
              <a:t>kaleme </a:t>
            </a:r>
            <a:r>
              <a:rPr sz="1050" dirty="0">
                <a:latin typeface="Cambria"/>
                <a:cs typeface="Cambria"/>
              </a:rPr>
              <a:t>alınmışsa </a:t>
            </a:r>
            <a:r>
              <a:rPr sz="1050" spc="15" dirty="0">
                <a:latin typeface="Cambria"/>
                <a:cs typeface="Cambria"/>
              </a:rPr>
              <a:t>da </a:t>
            </a:r>
            <a:r>
              <a:rPr sz="1050" spc="-5" dirty="0">
                <a:latin typeface="Cambria"/>
                <a:cs typeface="Cambria"/>
              </a:rPr>
              <a:t>gerçek şu </a:t>
            </a:r>
            <a:r>
              <a:rPr sz="1050" spc="20" dirty="0">
                <a:latin typeface="Cambria"/>
                <a:cs typeface="Cambria"/>
              </a:rPr>
              <a:t>ki,  </a:t>
            </a: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0" dirty="0">
                <a:latin typeface="Cambria"/>
                <a:cs typeface="Cambria"/>
              </a:rPr>
              <a:t>Has </a:t>
            </a:r>
            <a:r>
              <a:rPr sz="1050" spc="20" dirty="0">
                <a:latin typeface="Cambria"/>
                <a:cs typeface="Cambria"/>
              </a:rPr>
              <a:t>Hâcib, </a:t>
            </a:r>
            <a:r>
              <a:rPr sz="1050" spc="-10" dirty="0">
                <a:latin typeface="Cambria"/>
                <a:cs typeface="Cambria"/>
              </a:rPr>
              <a:t>Karahanlılar‟dan </a:t>
            </a:r>
            <a:r>
              <a:rPr sz="1050" dirty="0">
                <a:latin typeface="Cambria"/>
                <a:cs typeface="Cambria"/>
              </a:rPr>
              <a:t>önceki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-5" dirty="0">
                <a:latin typeface="Cambria"/>
                <a:cs typeface="Cambria"/>
              </a:rPr>
              <a:t>kültür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medeniye-  tinin </a:t>
            </a:r>
            <a:r>
              <a:rPr sz="1050" spc="10" dirty="0">
                <a:latin typeface="Cambria"/>
                <a:cs typeface="Cambria"/>
              </a:rPr>
              <a:t>yoğun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şekilde </a:t>
            </a:r>
            <a:r>
              <a:rPr sz="1050" spc="-10" dirty="0">
                <a:latin typeface="Cambria"/>
                <a:cs typeface="Cambria"/>
              </a:rPr>
              <a:t>etkisi </a:t>
            </a:r>
            <a:r>
              <a:rPr sz="1050" spc="5" dirty="0">
                <a:latin typeface="Cambria"/>
                <a:cs typeface="Cambria"/>
              </a:rPr>
              <a:t>altındadır. </a:t>
            </a:r>
            <a:r>
              <a:rPr sz="1050" dirty="0">
                <a:latin typeface="Cambria"/>
                <a:cs typeface="Cambria"/>
              </a:rPr>
              <a:t>Dolayısı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5" dirty="0">
                <a:latin typeface="Cambria"/>
                <a:cs typeface="Cambria"/>
              </a:rPr>
              <a:t>Bilig‟e  </a:t>
            </a:r>
            <a:r>
              <a:rPr sz="1050" dirty="0">
                <a:latin typeface="Cambria"/>
                <a:cs typeface="Cambria"/>
              </a:rPr>
              <a:t>belli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dönemin </a:t>
            </a:r>
            <a:r>
              <a:rPr sz="1050" dirty="0">
                <a:latin typeface="Cambria"/>
                <a:cs typeface="Cambria"/>
              </a:rPr>
              <a:t>anlayışının ürünü </a:t>
            </a:r>
            <a:r>
              <a:rPr sz="1050" spc="-5" dirty="0">
                <a:latin typeface="Cambria"/>
                <a:cs typeface="Cambria"/>
              </a:rPr>
              <a:t>olarak </a:t>
            </a:r>
            <a:r>
              <a:rPr sz="1050" dirty="0">
                <a:latin typeface="Cambria"/>
                <a:cs typeface="Cambria"/>
              </a:rPr>
              <a:t>bakmak yanlıştır. </a:t>
            </a:r>
            <a:r>
              <a:rPr sz="1050" spc="5" dirty="0">
                <a:latin typeface="Cambria"/>
                <a:cs typeface="Cambria"/>
              </a:rPr>
              <a:t>Bu  </a:t>
            </a:r>
            <a:r>
              <a:rPr sz="1050" dirty="0">
                <a:latin typeface="Cambria"/>
                <a:cs typeface="Cambria"/>
              </a:rPr>
              <a:t>kaynak üzerinde </a:t>
            </a:r>
            <a:r>
              <a:rPr sz="1050" spc="5" dirty="0">
                <a:latin typeface="Cambria"/>
                <a:cs typeface="Cambria"/>
              </a:rPr>
              <a:t>kamu </a:t>
            </a:r>
            <a:r>
              <a:rPr sz="1050" spc="-5" dirty="0">
                <a:latin typeface="Cambria"/>
                <a:cs typeface="Cambria"/>
              </a:rPr>
              <a:t>müesseseleri, medenî-siyasî </a:t>
            </a:r>
            <a:r>
              <a:rPr sz="1050" dirty="0">
                <a:latin typeface="Cambria"/>
                <a:cs typeface="Cambria"/>
              </a:rPr>
              <a:t>terimler, </a:t>
            </a:r>
            <a:r>
              <a:rPr sz="1050" spc="5" dirty="0">
                <a:latin typeface="Cambria"/>
                <a:cs typeface="Cambria"/>
              </a:rPr>
              <a:t>âdet </a:t>
            </a:r>
            <a:r>
              <a:rPr sz="1050" spc="-10" dirty="0">
                <a:latin typeface="Cambria"/>
                <a:cs typeface="Cambria"/>
              </a:rPr>
              <a:t>ve  </a:t>
            </a:r>
            <a:r>
              <a:rPr sz="1050" spc="-5" dirty="0">
                <a:latin typeface="Cambria"/>
                <a:cs typeface="Cambria"/>
              </a:rPr>
              <a:t>telâkkiler </a:t>
            </a:r>
            <a:r>
              <a:rPr sz="1050" dirty="0">
                <a:latin typeface="Cambria"/>
                <a:cs typeface="Cambria"/>
              </a:rPr>
              <a:t>üzerinde yapılacak </a:t>
            </a:r>
            <a:r>
              <a:rPr sz="1050" spc="-5" dirty="0">
                <a:latin typeface="Cambria"/>
                <a:cs typeface="Cambria"/>
              </a:rPr>
              <a:t>mukayeseli </a:t>
            </a:r>
            <a:r>
              <a:rPr sz="1050" dirty="0">
                <a:latin typeface="Cambria"/>
                <a:cs typeface="Cambria"/>
              </a:rPr>
              <a:t>incelemelerin </a:t>
            </a:r>
            <a:r>
              <a:rPr sz="1050" spc="5" dirty="0">
                <a:latin typeface="Cambria"/>
                <a:cs typeface="Cambria"/>
              </a:rPr>
              <a:t>Osmanlılara  </a:t>
            </a:r>
            <a:r>
              <a:rPr sz="1050" dirty="0">
                <a:latin typeface="Cambria"/>
                <a:cs typeface="Cambria"/>
              </a:rPr>
              <a:t>kadar </a:t>
            </a:r>
            <a:r>
              <a:rPr sz="1050" spc="10" dirty="0">
                <a:latin typeface="Cambria"/>
                <a:cs typeface="Cambria"/>
              </a:rPr>
              <a:t>Orta </a:t>
            </a:r>
            <a:r>
              <a:rPr sz="1050" spc="-5" dirty="0">
                <a:latin typeface="Cambria"/>
                <a:cs typeface="Cambria"/>
              </a:rPr>
              <a:t>Asya Türk </a:t>
            </a:r>
            <a:r>
              <a:rPr sz="1050" spc="5" dirty="0">
                <a:latin typeface="Cambria"/>
                <a:cs typeface="Cambria"/>
              </a:rPr>
              <a:t>kültürünün </a:t>
            </a:r>
            <a:r>
              <a:rPr sz="1050" dirty="0">
                <a:latin typeface="Cambria"/>
                <a:cs typeface="Cambria"/>
              </a:rPr>
              <a:t>devamlılığı </a:t>
            </a:r>
            <a:r>
              <a:rPr sz="1050" spc="-5" dirty="0">
                <a:latin typeface="Cambria"/>
                <a:cs typeface="Cambria"/>
              </a:rPr>
              <a:t>meselesi </a:t>
            </a:r>
            <a:r>
              <a:rPr sz="1050" dirty="0">
                <a:latin typeface="Cambria"/>
                <a:cs typeface="Cambria"/>
              </a:rPr>
              <a:t>hakkında  bizi </a:t>
            </a:r>
            <a:r>
              <a:rPr sz="1050" spc="-5" dirty="0">
                <a:latin typeface="Cambria"/>
                <a:cs typeface="Cambria"/>
              </a:rPr>
              <a:t>büyük </a:t>
            </a:r>
            <a:r>
              <a:rPr sz="1050" spc="5" dirty="0">
                <a:latin typeface="Cambria"/>
                <a:cs typeface="Cambria"/>
              </a:rPr>
              <a:t>ölçüde aydınlatacağı </a:t>
            </a:r>
            <a:r>
              <a:rPr sz="1050" dirty="0">
                <a:latin typeface="Cambria"/>
                <a:cs typeface="Cambria"/>
              </a:rPr>
              <a:t>aşikârdır.</a:t>
            </a:r>
            <a:r>
              <a:rPr sz="900" baseline="37037" dirty="0">
                <a:latin typeface="Cambria"/>
                <a:cs typeface="Cambria"/>
              </a:rPr>
              <a:t>20 </a:t>
            </a:r>
            <a:r>
              <a:rPr sz="1050" spc="-10" dirty="0">
                <a:latin typeface="Cambria"/>
                <a:cs typeface="Cambria"/>
              </a:rPr>
              <a:t>İşte </a:t>
            </a:r>
            <a:r>
              <a:rPr sz="1050" dirty="0">
                <a:latin typeface="Cambria"/>
                <a:cs typeface="Cambria"/>
              </a:rPr>
              <a:t>bu yüzdendir </a:t>
            </a:r>
            <a:r>
              <a:rPr sz="1050" spc="-10" dirty="0">
                <a:latin typeface="Cambria"/>
                <a:cs typeface="Cambria"/>
              </a:rPr>
              <a:t>ki </a:t>
            </a:r>
            <a:r>
              <a:rPr sz="1050" dirty="0">
                <a:latin typeface="Cambria"/>
                <a:cs typeface="Cambria"/>
              </a:rPr>
              <a:t>biz  </a:t>
            </a:r>
            <a:r>
              <a:rPr sz="1050" spc="30" dirty="0">
                <a:latin typeface="Cambria"/>
                <a:cs typeface="Cambria"/>
              </a:rPr>
              <a:t>de, </a:t>
            </a:r>
            <a:r>
              <a:rPr sz="1050" spc="-5" dirty="0">
                <a:latin typeface="Cambria"/>
                <a:cs typeface="Cambria"/>
              </a:rPr>
              <a:t>Türklerin </a:t>
            </a:r>
            <a:r>
              <a:rPr sz="1050" spc="15" dirty="0">
                <a:latin typeface="Cambria"/>
                <a:cs typeface="Cambria"/>
              </a:rPr>
              <a:t>uzun </a:t>
            </a:r>
            <a:r>
              <a:rPr sz="1050" spc="-5" dirty="0">
                <a:latin typeface="Cambria"/>
                <a:cs typeface="Cambria"/>
              </a:rPr>
              <a:t>yıllar </a:t>
            </a:r>
            <a:r>
              <a:rPr sz="1050" spc="5" dirty="0">
                <a:latin typeface="Cambria"/>
                <a:cs typeface="Cambria"/>
              </a:rPr>
              <a:t>boyunca muhafazasına </a:t>
            </a:r>
            <a:r>
              <a:rPr sz="1050" spc="-5" dirty="0">
                <a:latin typeface="Cambria"/>
                <a:cs typeface="Cambria"/>
              </a:rPr>
              <a:t>büyük </a:t>
            </a:r>
            <a:r>
              <a:rPr sz="1050" spc="5" dirty="0">
                <a:latin typeface="Cambria"/>
                <a:cs typeface="Cambria"/>
              </a:rPr>
              <a:t>önem </a:t>
            </a:r>
            <a:r>
              <a:rPr sz="1050" spc="-10" dirty="0">
                <a:latin typeface="Cambria"/>
                <a:cs typeface="Cambria"/>
              </a:rPr>
              <a:t>ver-  </a:t>
            </a:r>
            <a:r>
              <a:rPr sz="1050" spc="-5" dirty="0">
                <a:latin typeface="Cambria"/>
                <a:cs typeface="Cambria"/>
              </a:rPr>
              <a:t>dikleri “Türk </a:t>
            </a: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spc="5" dirty="0">
                <a:latin typeface="Cambria"/>
                <a:cs typeface="Cambria"/>
              </a:rPr>
              <a:t>Hâkimiyet” </a:t>
            </a:r>
            <a:r>
              <a:rPr sz="1050" dirty="0">
                <a:latin typeface="Cambria"/>
                <a:cs typeface="Cambria"/>
              </a:rPr>
              <a:t>düşüncesinin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-5" dirty="0">
                <a:latin typeface="Cambria"/>
                <a:cs typeface="Cambria"/>
              </a:rPr>
              <a:t>tarihinin </a:t>
            </a:r>
            <a:r>
              <a:rPr sz="1050" spc="5" dirty="0">
                <a:latin typeface="Cambria"/>
                <a:cs typeface="Cambria"/>
              </a:rPr>
              <a:t>en  önemli </a:t>
            </a:r>
            <a:r>
              <a:rPr sz="1050" spc="-10" dirty="0">
                <a:latin typeface="Cambria"/>
                <a:cs typeface="Cambria"/>
              </a:rPr>
              <a:t>eserlerinden </a:t>
            </a:r>
            <a:r>
              <a:rPr sz="1050" spc="-15" dirty="0">
                <a:latin typeface="Cambria"/>
                <a:cs typeface="Cambria"/>
              </a:rPr>
              <a:t>biri </a:t>
            </a:r>
            <a:r>
              <a:rPr sz="1050" spc="5" dirty="0">
                <a:latin typeface="Cambria"/>
                <a:cs typeface="Cambria"/>
              </a:rPr>
              <a:t>konumunda </a:t>
            </a:r>
            <a:r>
              <a:rPr sz="1050" spc="10" dirty="0">
                <a:latin typeface="Cambria"/>
                <a:cs typeface="Cambria"/>
              </a:rPr>
              <a:t>olan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-15" dirty="0">
                <a:latin typeface="Cambria"/>
                <a:cs typeface="Cambria"/>
              </a:rPr>
              <a:t>Bilig‟deki </a:t>
            </a:r>
            <a:r>
              <a:rPr sz="1050" dirty="0">
                <a:latin typeface="Cambria"/>
                <a:cs typeface="Cambria"/>
              </a:rPr>
              <a:t>izlerini  takip etmeye</a:t>
            </a:r>
            <a:r>
              <a:rPr sz="1050" spc="95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çalışacağız.</a:t>
            </a:r>
            <a:endParaRPr sz="1050">
              <a:latin typeface="Cambria"/>
              <a:cs typeface="Cambria"/>
            </a:endParaRPr>
          </a:p>
          <a:p>
            <a:pPr marL="12700" marR="5715" indent="251460" algn="just">
              <a:lnSpc>
                <a:spcPct val="100000"/>
              </a:lnSpc>
              <a:spcBef>
                <a:spcPts val="600"/>
              </a:spcBef>
            </a:pPr>
            <a:r>
              <a:rPr sz="1050" dirty="0">
                <a:latin typeface="Cambria"/>
                <a:cs typeface="Cambria"/>
              </a:rPr>
              <a:t>İslam kültürünün </a:t>
            </a:r>
            <a:r>
              <a:rPr sz="1050" spc="5" dirty="0">
                <a:latin typeface="Cambria"/>
                <a:cs typeface="Cambria"/>
              </a:rPr>
              <a:t>yanı </a:t>
            </a:r>
            <a:r>
              <a:rPr sz="1050" dirty="0">
                <a:latin typeface="Cambria"/>
                <a:cs typeface="Cambria"/>
              </a:rPr>
              <a:t>sıra, geçmiş </a:t>
            </a:r>
            <a:r>
              <a:rPr sz="1050" spc="-5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kültürünün </a:t>
            </a:r>
            <a:r>
              <a:rPr sz="1050" spc="-5" dirty="0">
                <a:latin typeface="Cambria"/>
                <a:cs typeface="Cambria"/>
              </a:rPr>
              <a:t>etkisinin  </a:t>
            </a:r>
            <a:r>
              <a:rPr sz="1050" spc="10" dirty="0">
                <a:latin typeface="Cambria"/>
                <a:cs typeface="Cambria"/>
              </a:rPr>
              <a:t>de </a:t>
            </a:r>
            <a:r>
              <a:rPr sz="1050" spc="5" dirty="0">
                <a:latin typeface="Cambria"/>
                <a:cs typeface="Cambria"/>
              </a:rPr>
              <a:t>açıkça </a:t>
            </a:r>
            <a:r>
              <a:rPr sz="1050" spc="10" dirty="0">
                <a:latin typeface="Cambria"/>
                <a:cs typeface="Cambria"/>
              </a:rPr>
              <a:t>görüldüğü 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spc="5" dirty="0">
                <a:latin typeface="Cambria"/>
                <a:cs typeface="Cambria"/>
              </a:rPr>
              <a:t>Hâkimiyet </a:t>
            </a:r>
            <a:r>
              <a:rPr sz="1050" spc="15" dirty="0">
                <a:latin typeface="Cambria"/>
                <a:cs typeface="Cambria"/>
              </a:rPr>
              <a:t>Mefkû-  </a:t>
            </a:r>
            <a:r>
              <a:rPr sz="1050" spc="-10" dirty="0">
                <a:latin typeface="Cambria"/>
                <a:cs typeface="Cambria"/>
              </a:rPr>
              <a:t>resine </a:t>
            </a:r>
            <a:r>
              <a:rPr sz="1050" spc="5" dirty="0">
                <a:latin typeface="Cambria"/>
                <a:cs typeface="Cambria"/>
              </a:rPr>
              <a:t>geçmeden </a:t>
            </a:r>
            <a:r>
              <a:rPr sz="1050" spc="15" dirty="0">
                <a:latin typeface="Cambria"/>
                <a:cs typeface="Cambria"/>
              </a:rPr>
              <a:t>önce, </a:t>
            </a:r>
            <a:r>
              <a:rPr sz="1050" spc="-5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konu </a:t>
            </a:r>
            <a:r>
              <a:rPr sz="1050" dirty="0">
                <a:latin typeface="Cambria"/>
                <a:cs typeface="Cambria"/>
              </a:rPr>
              <a:t>üzerinde durmanın mefkûrenin  </a:t>
            </a: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5" dirty="0">
                <a:latin typeface="Cambria"/>
                <a:cs typeface="Cambria"/>
              </a:rPr>
              <a:t>ele </a:t>
            </a:r>
            <a:r>
              <a:rPr sz="1050" dirty="0">
                <a:latin typeface="Cambria"/>
                <a:cs typeface="Cambria"/>
              </a:rPr>
              <a:t>alınışının </a:t>
            </a:r>
            <a:r>
              <a:rPr sz="1050" spc="-5" dirty="0">
                <a:latin typeface="Cambria"/>
                <a:cs typeface="Cambria"/>
              </a:rPr>
              <a:t>ortaya </a:t>
            </a:r>
            <a:r>
              <a:rPr sz="1050" dirty="0">
                <a:latin typeface="Cambria"/>
                <a:cs typeface="Cambria"/>
              </a:rPr>
              <a:t>konulması </a:t>
            </a:r>
            <a:r>
              <a:rPr sz="1050" spc="5" dirty="0">
                <a:latin typeface="Cambria"/>
                <a:cs typeface="Cambria"/>
              </a:rPr>
              <a:t>bakımından faydalı  </a:t>
            </a:r>
            <a:r>
              <a:rPr sz="1050" spc="10" dirty="0">
                <a:latin typeface="Cambria"/>
                <a:cs typeface="Cambria"/>
              </a:rPr>
              <a:t>olacağı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kanaatindeyiz.</a:t>
            </a:r>
            <a:endParaRPr sz="1050">
              <a:latin typeface="Cambria"/>
              <a:cs typeface="Cambria"/>
            </a:endParaRPr>
          </a:p>
          <a:p>
            <a:pPr marL="12700" marR="5080" indent="251460" algn="just">
              <a:lnSpc>
                <a:spcPct val="100200"/>
              </a:lnSpc>
              <a:spcBef>
                <a:spcPts val="625"/>
              </a:spcBef>
            </a:pPr>
            <a:r>
              <a:rPr sz="1050" spc="15" dirty="0">
                <a:latin typeface="Cambria"/>
                <a:cs typeface="Cambria"/>
              </a:rPr>
              <a:t>Orhun </a:t>
            </a:r>
            <a:r>
              <a:rPr sz="1050" dirty="0">
                <a:latin typeface="Cambria"/>
                <a:cs typeface="Cambria"/>
              </a:rPr>
              <a:t>Kitabelerindeki; </a:t>
            </a:r>
            <a:r>
              <a:rPr sz="1050" spc="5" dirty="0">
                <a:latin typeface="Cambria"/>
                <a:cs typeface="Cambria"/>
              </a:rPr>
              <a:t>“</a:t>
            </a:r>
            <a:r>
              <a:rPr sz="1050" i="1" spc="5" dirty="0">
                <a:latin typeface="Cambria"/>
                <a:cs typeface="Cambria"/>
              </a:rPr>
              <a:t>Yukarıda </a:t>
            </a:r>
            <a:r>
              <a:rPr sz="1050" i="1" spc="-5" dirty="0">
                <a:latin typeface="Cambria"/>
                <a:cs typeface="Cambria"/>
              </a:rPr>
              <a:t>gökyüzü </a:t>
            </a:r>
            <a:r>
              <a:rPr sz="1050" i="1" spc="-10" dirty="0">
                <a:latin typeface="Cambria"/>
                <a:cs typeface="Cambria"/>
              </a:rPr>
              <a:t>aşağıda yağız </a:t>
            </a:r>
            <a:r>
              <a:rPr sz="1050" i="1" spc="-15" dirty="0">
                <a:latin typeface="Cambria"/>
                <a:cs typeface="Cambria"/>
              </a:rPr>
              <a:t>yer </a:t>
            </a:r>
            <a:r>
              <a:rPr sz="1050" i="1" spc="5" dirty="0">
                <a:latin typeface="Cambria"/>
                <a:cs typeface="Cambria"/>
              </a:rPr>
              <a:t>ya-  ratıldıkta, ikisi </a:t>
            </a:r>
            <a:r>
              <a:rPr sz="1050" i="1" dirty="0">
                <a:latin typeface="Cambria"/>
                <a:cs typeface="Cambria"/>
              </a:rPr>
              <a:t>arasında insan-oğlu </a:t>
            </a:r>
            <a:r>
              <a:rPr sz="1050" i="1" spc="10" dirty="0">
                <a:latin typeface="Cambria"/>
                <a:cs typeface="Cambria"/>
              </a:rPr>
              <a:t>(kişi-oğul) </a:t>
            </a:r>
            <a:r>
              <a:rPr sz="1050" i="1" spc="5" dirty="0">
                <a:latin typeface="Cambria"/>
                <a:cs typeface="Cambria"/>
              </a:rPr>
              <a:t>yaratılmış, insan-  oğlunun </a:t>
            </a:r>
            <a:r>
              <a:rPr sz="1050" i="1" spc="-10" dirty="0">
                <a:latin typeface="Cambria"/>
                <a:cs typeface="Cambria"/>
              </a:rPr>
              <a:t>üzerine </a:t>
            </a:r>
            <a:r>
              <a:rPr sz="1050" i="1" dirty="0">
                <a:latin typeface="Cambria"/>
                <a:cs typeface="Cambria"/>
              </a:rPr>
              <a:t>atalarım </a:t>
            </a:r>
            <a:r>
              <a:rPr sz="1050" i="1" spc="10" dirty="0">
                <a:latin typeface="Cambria"/>
                <a:cs typeface="Cambria"/>
              </a:rPr>
              <a:t>Bumin </a:t>
            </a:r>
            <a:r>
              <a:rPr sz="1050" i="1" dirty="0">
                <a:latin typeface="Cambria"/>
                <a:cs typeface="Cambria"/>
              </a:rPr>
              <a:t>Kağan </a:t>
            </a:r>
            <a:r>
              <a:rPr sz="1050" i="1" spc="-25" dirty="0">
                <a:latin typeface="Cambria"/>
                <a:cs typeface="Cambria"/>
              </a:rPr>
              <a:t>ve </a:t>
            </a:r>
            <a:r>
              <a:rPr sz="1050" i="1" spc="-10" dirty="0">
                <a:latin typeface="Cambria"/>
                <a:cs typeface="Cambria"/>
              </a:rPr>
              <a:t>İstemi </a:t>
            </a:r>
            <a:r>
              <a:rPr sz="1050" i="1" spc="-5" dirty="0">
                <a:latin typeface="Cambria"/>
                <a:cs typeface="Cambria"/>
              </a:rPr>
              <a:t>Kağan tahta </a:t>
            </a:r>
            <a:r>
              <a:rPr sz="1050" i="1" dirty="0">
                <a:latin typeface="Cambria"/>
                <a:cs typeface="Cambria"/>
              </a:rPr>
              <a:t>otur-  </a:t>
            </a:r>
            <a:r>
              <a:rPr sz="1050" i="1" spc="70" dirty="0">
                <a:latin typeface="Cambria"/>
                <a:cs typeface="Cambria"/>
              </a:rPr>
              <a:t>muş…</a:t>
            </a:r>
            <a:r>
              <a:rPr sz="1050" spc="70" dirty="0">
                <a:latin typeface="Cambria"/>
                <a:cs typeface="Cambria"/>
              </a:rPr>
              <a:t>” </a:t>
            </a:r>
            <a:r>
              <a:rPr sz="1050" dirty="0">
                <a:latin typeface="Cambria"/>
                <a:cs typeface="Cambria"/>
              </a:rPr>
              <a:t>ifadelerinde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spc="10" dirty="0">
                <a:latin typeface="Cambria"/>
                <a:cs typeface="Cambria"/>
              </a:rPr>
              <a:t>Hâkimiyetinin, </a:t>
            </a:r>
            <a:r>
              <a:rPr sz="1050" dirty="0">
                <a:latin typeface="Cambria"/>
                <a:cs typeface="Cambria"/>
              </a:rPr>
              <a:t>başlangıcını insanın  </a:t>
            </a:r>
            <a:r>
              <a:rPr sz="1050" spc="-5" dirty="0">
                <a:latin typeface="Cambria"/>
                <a:cs typeface="Cambria"/>
              </a:rPr>
              <a:t>yaratılışına </a:t>
            </a:r>
            <a:r>
              <a:rPr sz="1050" dirty="0">
                <a:latin typeface="Cambria"/>
                <a:cs typeface="Cambria"/>
              </a:rPr>
              <a:t>kadar </a:t>
            </a:r>
            <a:r>
              <a:rPr sz="1050" spc="5" dirty="0">
                <a:latin typeface="Cambria"/>
                <a:cs typeface="Cambria"/>
              </a:rPr>
              <a:t>götürmekte, </a:t>
            </a:r>
            <a:r>
              <a:rPr sz="1050" spc="-10" dirty="0">
                <a:latin typeface="Cambria"/>
                <a:cs typeface="Cambria"/>
              </a:rPr>
              <a:t>başka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10" dirty="0">
                <a:latin typeface="Cambria"/>
                <a:cs typeface="Cambria"/>
              </a:rPr>
              <a:t>“ezeli” </a:t>
            </a:r>
            <a:r>
              <a:rPr sz="1050" spc="5" dirty="0">
                <a:latin typeface="Cambria"/>
                <a:cs typeface="Cambria"/>
              </a:rPr>
              <a:t>olduğu  vurgulanmaktadır. Elbette, “ebedilik” </a:t>
            </a:r>
            <a:r>
              <a:rPr sz="1050" spc="-5" dirty="0">
                <a:latin typeface="Cambria"/>
                <a:cs typeface="Cambria"/>
              </a:rPr>
              <a:t>vasfını </a:t>
            </a:r>
            <a:r>
              <a:rPr sz="1050" spc="10" dirty="0">
                <a:latin typeface="Cambria"/>
                <a:cs typeface="Cambria"/>
              </a:rPr>
              <a:t>da </a:t>
            </a:r>
            <a:r>
              <a:rPr sz="1050" spc="-5" dirty="0">
                <a:latin typeface="Cambria"/>
                <a:cs typeface="Cambria"/>
              </a:rPr>
              <a:t>taşıyan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-5" dirty="0">
                <a:latin typeface="Cambria"/>
                <a:cs typeface="Cambria"/>
              </a:rPr>
              <a:t>ibarede  </a:t>
            </a:r>
            <a:r>
              <a:rPr sz="1050" dirty="0">
                <a:latin typeface="Cambria"/>
                <a:cs typeface="Cambria"/>
              </a:rPr>
              <a:t>görülüyor </a:t>
            </a:r>
            <a:r>
              <a:rPr sz="1050" spc="20" dirty="0">
                <a:latin typeface="Cambria"/>
                <a:cs typeface="Cambria"/>
              </a:rPr>
              <a:t>ki, </a:t>
            </a:r>
            <a:r>
              <a:rPr sz="1050" dirty="0">
                <a:latin typeface="Cambria"/>
                <a:cs typeface="Cambria"/>
              </a:rPr>
              <a:t>yeryüzündeki </a:t>
            </a:r>
            <a:r>
              <a:rPr sz="1050" spc="-5" dirty="0">
                <a:latin typeface="Cambria"/>
                <a:cs typeface="Cambria"/>
              </a:rPr>
              <a:t>insanlar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ülkeler arasında </a:t>
            </a:r>
            <a:r>
              <a:rPr sz="1050" spc="5" dirty="0">
                <a:latin typeface="Cambria"/>
                <a:cs typeface="Cambria"/>
              </a:rPr>
              <a:t>herhangi 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ayrım </a:t>
            </a:r>
            <a:r>
              <a:rPr sz="1050" spc="5" dirty="0">
                <a:latin typeface="Cambria"/>
                <a:cs typeface="Cambria"/>
              </a:rPr>
              <a:t>yapılmamış, </a:t>
            </a:r>
            <a:r>
              <a:rPr sz="1050" dirty="0">
                <a:latin typeface="Cambria"/>
                <a:cs typeface="Cambria"/>
              </a:rPr>
              <a:t>bütün toplulukları </a:t>
            </a:r>
            <a:r>
              <a:rPr sz="1050" spc="5" dirty="0">
                <a:latin typeface="Cambria"/>
                <a:cs typeface="Cambria"/>
              </a:rPr>
              <a:t>içine </a:t>
            </a:r>
            <a:r>
              <a:rPr sz="1050" spc="15" dirty="0">
                <a:latin typeface="Cambria"/>
                <a:cs typeface="Cambria"/>
              </a:rPr>
              <a:t>alan dünyayı, </a:t>
            </a:r>
            <a:r>
              <a:rPr sz="1050" spc="-5" dirty="0">
                <a:latin typeface="Cambria"/>
                <a:cs typeface="Cambria"/>
              </a:rPr>
              <a:t>idare  </a:t>
            </a:r>
            <a:r>
              <a:rPr sz="1050" spc="-10" dirty="0">
                <a:latin typeface="Cambria"/>
                <a:cs typeface="Cambria"/>
              </a:rPr>
              <a:t>yetkisi Türk </a:t>
            </a:r>
            <a:r>
              <a:rPr sz="1050" spc="5" dirty="0">
                <a:latin typeface="Cambria"/>
                <a:cs typeface="Cambria"/>
              </a:rPr>
              <a:t>hükümdarına </a:t>
            </a:r>
            <a:r>
              <a:rPr sz="1050" spc="-5" dirty="0">
                <a:latin typeface="Cambria"/>
                <a:cs typeface="Cambria"/>
              </a:rPr>
              <a:t>verilmiştir. </a:t>
            </a:r>
            <a:r>
              <a:rPr sz="1050" spc="10" dirty="0">
                <a:latin typeface="Cambria"/>
                <a:cs typeface="Cambria"/>
              </a:rPr>
              <a:t>Buna göre, </a:t>
            </a:r>
            <a:r>
              <a:rPr sz="1050" spc="-5" dirty="0">
                <a:latin typeface="Cambria"/>
                <a:cs typeface="Cambria"/>
              </a:rPr>
              <a:t>yeryüzü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bü-  </a:t>
            </a:r>
            <a:r>
              <a:rPr sz="1050" dirty="0">
                <a:latin typeface="Cambria"/>
                <a:cs typeface="Cambria"/>
              </a:rPr>
              <a:t>tündür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insanlar </a:t>
            </a:r>
            <a:r>
              <a:rPr sz="1050" spc="-10" dirty="0">
                <a:latin typeface="Cambria"/>
                <a:cs typeface="Cambria"/>
              </a:rPr>
              <a:t>tek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kitleden müteşekkildir. </a:t>
            </a:r>
            <a:r>
              <a:rPr sz="1050" spc="5" dirty="0">
                <a:latin typeface="Cambria"/>
                <a:cs typeface="Cambria"/>
              </a:rPr>
              <a:t>Hepsinin </a:t>
            </a:r>
            <a:r>
              <a:rPr sz="1050" dirty="0">
                <a:latin typeface="Cambria"/>
                <a:cs typeface="Cambria"/>
              </a:rPr>
              <a:t>üzerinde  hükümdarın bulunması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Tanrı </a:t>
            </a:r>
            <a:r>
              <a:rPr sz="1050" dirty="0">
                <a:latin typeface="Cambria"/>
                <a:cs typeface="Cambria"/>
              </a:rPr>
              <a:t>bağışı kazanmış </a:t>
            </a:r>
            <a:r>
              <a:rPr sz="1050" spc="5" dirty="0">
                <a:latin typeface="Cambria"/>
                <a:cs typeface="Cambria"/>
              </a:rPr>
              <a:t>olan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10" dirty="0">
                <a:latin typeface="Cambria"/>
                <a:cs typeface="Cambria"/>
              </a:rPr>
              <a:t>hükümda-  </a:t>
            </a:r>
            <a:r>
              <a:rPr sz="1050" spc="-5" dirty="0">
                <a:latin typeface="Cambria"/>
                <a:cs typeface="Cambria"/>
              </a:rPr>
              <a:t>rın </a:t>
            </a:r>
            <a:r>
              <a:rPr sz="1050" spc="-10" dirty="0">
                <a:latin typeface="Cambria"/>
                <a:cs typeface="Cambria"/>
              </a:rPr>
              <a:t>töreye</a:t>
            </a:r>
            <a:r>
              <a:rPr sz="900" spc="-15" baseline="37037" dirty="0">
                <a:latin typeface="Cambria"/>
                <a:cs typeface="Cambria"/>
              </a:rPr>
              <a:t>21 </a:t>
            </a:r>
            <a:r>
              <a:rPr sz="1050" dirty="0">
                <a:latin typeface="Cambria"/>
                <a:cs typeface="Cambria"/>
              </a:rPr>
              <a:t>göre dünyayı idare </a:t>
            </a:r>
            <a:r>
              <a:rPr sz="1050" spc="-5" dirty="0">
                <a:latin typeface="Cambria"/>
                <a:cs typeface="Cambria"/>
              </a:rPr>
              <a:t>etmesi </a:t>
            </a:r>
            <a:r>
              <a:rPr sz="1050" dirty="0">
                <a:latin typeface="Cambria"/>
                <a:cs typeface="Cambria"/>
              </a:rPr>
              <a:t>gerekir. Aynı </a:t>
            </a:r>
            <a:r>
              <a:rPr sz="1050" spc="10" dirty="0">
                <a:latin typeface="Cambria"/>
                <a:cs typeface="Cambria"/>
              </a:rPr>
              <a:t>zamanda </a:t>
            </a:r>
            <a:r>
              <a:rPr sz="1050" spc="-5" dirty="0">
                <a:latin typeface="Cambria"/>
                <a:cs typeface="Cambria"/>
              </a:rPr>
              <a:t>tarih-  te </a:t>
            </a:r>
            <a:r>
              <a:rPr sz="1050" spc="5" dirty="0">
                <a:latin typeface="Cambria"/>
                <a:cs typeface="Cambria"/>
              </a:rPr>
              <a:t>geniş </a:t>
            </a:r>
            <a:r>
              <a:rPr sz="1050" spc="-5" dirty="0">
                <a:latin typeface="Cambria"/>
                <a:cs typeface="Cambria"/>
              </a:rPr>
              <a:t>fetihler şeklinde </a:t>
            </a:r>
            <a:r>
              <a:rPr sz="1050" dirty="0">
                <a:latin typeface="Cambria"/>
                <a:cs typeface="Cambria"/>
              </a:rPr>
              <a:t>ifadesini </a:t>
            </a:r>
            <a:r>
              <a:rPr sz="1050" spc="5" dirty="0">
                <a:latin typeface="Cambria"/>
                <a:cs typeface="Cambria"/>
              </a:rPr>
              <a:t>bulan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20" dirty="0">
                <a:latin typeface="Cambria"/>
                <a:cs typeface="Cambria"/>
              </a:rPr>
              <a:t>Cihan</a:t>
            </a:r>
            <a:r>
              <a:rPr sz="1050" spc="15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hâkimiyeti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00098" y="7584693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>
                <a:moveTo>
                  <a:pt x="0" y="0"/>
                </a:moveTo>
                <a:lnTo>
                  <a:pt x="396024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87398" y="7885938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19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787398" y="8129777"/>
            <a:ext cx="95885" cy="227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20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500" spc="-5" dirty="0">
                <a:latin typeface="Cambria"/>
                <a:cs typeface="Cambria"/>
              </a:rPr>
              <a:t>21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67229" y="7639050"/>
            <a:ext cx="3807460" cy="10109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1299"/>
              </a:lnSpc>
              <a:spcBef>
                <a:spcPts val="90"/>
              </a:spcBef>
            </a:pPr>
            <a:r>
              <a:rPr sz="800" spc="5" dirty="0">
                <a:latin typeface="Cambria"/>
                <a:cs typeface="Cambria"/>
              </a:rPr>
              <a:t>Divanü </a:t>
            </a:r>
            <a:r>
              <a:rPr sz="800" spc="-10" dirty="0">
                <a:latin typeface="Cambria"/>
                <a:cs typeface="Cambria"/>
              </a:rPr>
              <a:t>Lügat-it-Türk‟deki </a:t>
            </a:r>
            <a:r>
              <a:rPr sz="800" spc="10" dirty="0">
                <a:latin typeface="Cambria"/>
                <a:cs typeface="Cambria"/>
              </a:rPr>
              <a:t>Halk </a:t>
            </a:r>
            <a:r>
              <a:rPr sz="800" dirty="0">
                <a:latin typeface="Cambria"/>
                <a:cs typeface="Cambria"/>
              </a:rPr>
              <a:t>İnanışlarına Fenomenolojik </a:t>
            </a:r>
            <a:r>
              <a:rPr sz="800" spc="-15" dirty="0">
                <a:latin typeface="Cambria"/>
                <a:cs typeface="Cambria"/>
              </a:rPr>
              <a:t>Bir </a:t>
            </a:r>
            <a:r>
              <a:rPr sz="800" spc="5" dirty="0">
                <a:latin typeface="Cambria"/>
                <a:cs typeface="Cambria"/>
              </a:rPr>
              <a:t>Bakış”, </a:t>
            </a:r>
            <a:r>
              <a:rPr sz="800" i="1" spc="5" dirty="0">
                <a:latin typeface="Cambria"/>
                <a:cs typeface="Cambria"/>
              </a:rPr>
              <a:t>Türk Dünyası  </a:t>
            </a:r>
            <a:r>
              <a:rPr sz="800" i="1" dirty="0">
                <a:latin typeface="Cambria"/>
                <a:cs typeface="Cambria"/>
              </a:rPr>
              <a:t>Araştırmaları 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sayı: </a:t>
            </a:r>
            <a:r>
              <a:rPr sz="800" spc="10" dirty="0">
                <a:latin typeface="Cambria"/>
                <a:cs typeface="Cambria"/>
              </a:rPr>
              <a:t>114, (Haziran 1998),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215-224</a:t>
            </a:r>
            <a:endParaRPr sz="800">
              <a:latin typeface="Cambria"/>
              <a:cs typeface="Cambria"/>
            </a:endParaRPr>
          </a:p>
          <a:p>
            <a:pPr marL="12700" marR="5080" algn="just">
              <a:lnSpc>
                <a:spcPct val="101299"/>
              </a:lnSpc>
            </a:pPr>
            <a:r>
              <a:rPr sz="800" spc="5" dirty="0">
                <a:latin typeface="Cambria"/>
                <a:cs typeface="Cambria"/>
              </a:rPr>
              <a:t>Kutadgu </a:t>
            </a:r>
            <a:r>
              <a:rPr sz="800" dirty="0">
                <a:latin typeface="Cambria"/>
                <a:cs typeface="Cambria"/>
              </a:rPr>
              <a:t>Bilig hakkındaki </a:t>
            </a:r>
            <a:r>
              <a:rPr sz="800" spc="-5" dirty="0">
                <a:latin typeface="Cambria"/>
                <a:cs typeface="Cambria"/>
              </a:rPr>
              <a:t>görüşler </a:t>
            </a:r>
            <a:r>
              <a:rPr sz="800" spc="5" dirty="0">
                <a:latin typeface="Cambria"/>
                <a:cs typeface="Cambria"/>
              </a:rPr>
              <a:t>için </a:t>
            </a:r>
            <a:r>
              <a:rPr sz="800" spc="15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Kara, </a:t>
            </a:r>
            <a:r>
              <a:rPr sz="800" spc="10" dirty="0">
                <a:latin typeface="Cambria"/>
                <a:cs typeface="Cambria"/>
              </a:rPr>
              <a:t>Mehmet, </a:t>
            </a:r>
            <a:r>
              <a:rPr sz="800" i="1" spc="-5" dirty="0">
                <a:latin typeface="Cambria"/>
                <a:cs typeface="Cambria"/>
              </a:rPr>
              <a:t>Bir Başka </a:t>
            </a:r>
            <a:r>
              <a:rPr sz="800" i="1" dirty="0">
                <a:latin typeface="Cambria"/>
                <a:cs typeface="Cambria"/>
              </a:rPr>
              <a:t>Açıdan Kutadgu 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Birleşik </a:t>
            </a:r>
            <a:r>
              <a:rPr sz="800" spc="5" dirty="0">
                <a:latin typeface="Cambria"/>
                <a:cs typeface="Cambria"/>
              </a:rPr>
              <a:t>Yayınları, </a:t>
            </a:r>
            <a:r>
              <a:rPr sz="800" dirty="0">
                <a:latin typeface="Cambria"/>
                <a:cs typeface="Cambria"/>
              </a:rPr>
              <a:t>Ankara </a:t>
            </a:r>
            <a:r>
              <a:rPr sz="800" spc="5" dirty="0">
                <a:latin typeface="Cambria"/>
                <a:cs typeface="Cambria"/>
              </a:rPr>
              <a:t>1990,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10-18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0"/>
              </a:lnSpc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İnalcık, </a:t>
            </a:r>
            <a:r>
              <a:rPr sz="800" spc="10" dirty="0">
                <a:latin typeface="Cambria"/>
                <a:cs typeface="Cambria"/>
              </a:rPr>
              <a:t>“Kutadgu </a:t>
            </a:r>
            <a:r>
              <a:rPr sz="800" spc="-20" dirty="0">
                <a:latin typeface="Cambria"/>
                <a:cs typeface="Cambria"/>
              </a:rPr>
              <a:t>Bilig‟de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-5" dirty="0">
                <a:latin typeface="Cambria"/>
                <a:cs typeface="Cambria"/>
              </a:rPr>
              <a:t>ve İran </a:t>
            </a:r>
            <a:r>
              <a:rPr sz="800" dirty="0">
                <a:latin typeface="Cambria"/>
                <a:cs typeface="Cambria"/>
              </a:rPr>
              <a:t>Siyaset Nazariye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Gelenekleri”,</a:t>
            </a:r>
            <a:r>
              <a:rPr sz="800" spc="3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271</a:t>
            </a:r>
            <a:endParaRPr sz="800">
              <a:latin typeface="Cambria"/>
              <a:cs typeface="Cambria"/>
            </a:endParaRPr>
          </a:p>
          <a:p>
            <a:pPr marL="12700" marR="5080" algn="just">
              <a:lnSpc>
                <a:spcPct val="101200"/>
              </a:lnSpc>
              <a:spcBef>
                <a:spcPts val="10"/>
              </a:spcBef>
            </a:pPr>
            <a:r>
              <a:rPr sz="800" i="1" spc="-10" dirty="0">
                <a:latin typeface="Cambria"/>
                <a:cs typeface="Cambria"/>
              </a:rPr>
              <a:t>Töre </a:t>
            </a:r>
            <a:r>
              <a:rPr sz="800" dirty="0">
                <a:latin typeface="Cambria"/>
                <a:cs typeface="Cambria"/>
              </a:rPr>
              <a:t>konusunda </a:t>
            </a:r>
            <a:r>
              <a:rPr sz="800" spc="15" dirty="0">
                <a:latin typeface="Cambria"/>
                <a:cs typeface="Cambria"/>
              </a:rPr>
              <a:t>bkz., </a:t>
            </a:r>
            <a:r>
              <a:rPr sz="800" spc="10" dirty="0">
                <a:latin typeface="Cambria"/>
                <a:cs typeface="Cambria"/>
              </a:rPr>
              <a:t>Donuk, </a:t>
            </a:r>
            <a:r>
              <a:rPr sz="800" spc="5" dirty="0">
                <a:latin typeface="Cambria"/>
                <a:cs typeface="Cambria"/>
              </a:rPr>
              <a:t>Abdulkadir, </a:t>
            </a:r>
            <a:r>
              <a:rPr sz="800" i="1" spc="-5" dirty="0">
                <a:latin typeface="Cambria"/>
                <a:cs typeface="Cambria"/>
              </a:rPr>
              <a:t>Eski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-10" dirty="0">
                <a:latin typeface="Cambria"/>
                <a:cs typeface="Cambria"/>
              </a:rPr>
              <a:t>Devletlerinde </a:t>
            </a:r>
            <a:r>
              <a:rPr sz="800" i="1" dirty="0">
                <a:latin typeface="Cambria"/>
                <a:cs typeface="Cambria"/>
              </a:rPr>
              <a:t>İdarî-Askerî </a:t>
            </a:r>
            <a:r>
              <a:rPr sz="800" i="1" spc="5" dirty="0">
                <a:latin typeface="Cambria"/>
                <a:cs typeface="Cambria"/>
              </a:rPr>
              <a:t>Ünvan 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dirty="0">
                <a:latin typeface="Cambria"/>
                <a:cs typeface="Cambria"/>
              </a:rPr>
              <a:t>Terimler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5" dirty="0">
                <a:latin typeface="Cambria"/>
                <a:cs typeface="Cambria"/>
              </a:rPr>
              <a:t>Dünyası </a:t>
            </a:r>
            <a:r>
              <a:rPr sz="800" spc="-5" dirty="0">
                <a:latin typeface="Cambria"/>
                <a:cs typeface="Cambria"/>
              </a:rPr>
              <a:t>Araştırmaları </a:t>
            </a:r>
            <a:r>
              <a:rPr sz="800" spc="10" dirty="0">
                <a:latin typeface="Cambria"/>
                <a:cs typeface="Cambria"/>
              </a:rPr>
              <a:t>Vakfı, </a:t>
            </a:r>
            <a:r>
              <a:rPr sz="800" spc="5" dirty="0">
                <a:latin typeface="Cambria"/>
                <a:cs typeface="Cambria"/>
              </a:rPr>
              <a:t>İst. </a:t>
            </a:r>
            <a:r>
              <a:rPr sz="800" spc="10" dirty="0">
                <a:latin typeface="Cambria"/>
                <a:cs typeface="Cambria"/>
              </a:rPr>
              <a:t>1988, 85; </a:t>
            </a:r>
            <a:r>
              <a:rPr sz="800" dirty="0">
                <a:latin typeface="Cambria"/>
                <a:cs typeface="Cambria"/>
              </a:rPr>
              <a:t>Başer, </a:t>
            </a:r>
            <a:r>
              <a:rPr sz="800" spc="20" dirty="0">
                <a:latin typeface="Cambria"/>
                <a:cs typeface="Cambria"/>
              </a:rPr>
              <a:t>Sait, </a:t>
            </a:r>
            <a:r>
              <a:rPr sz="800" i="1" dirty="0">
                <a:latin typeface="Cambria"/>
                <a:cs typeface="Cambria"/>
              </a:rPr>
              <a:t>Kutadgu  </a:t>
            </a:r>
            <a:r>
              <a:rPr sz="800" i="1" spc="-10" dirty="0">
                <a:latin typeface="Cambria"/>
                <a:cs typeface="Cambria"/>
              </a:rPr>
              <a:t>Bilig’de </a:t>
            </a:r>
            <a:r>
              <a:rPr sz="800" i="1" spc="5" dirty="0">
                <a:latin typeface="Cambria"/>
                <a:cs typeface="Cambria"/>
              </a:rPr>
              <a:t>Kut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5" dirty="0">
                <a:latin typeface="Cambria"/>
                <a:cs typeface="Cambria"/>
              </a:rPr>
              <a:t>Töre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Kültür </a:t>
            </a:r>
            <a:r>
              <a:rPr sz="800" dirty="0">
                <a:latin typeface="Cambria"/>
                <a:cs typeface="Cambria"/>
              </a:rPr>
              <a:t>Bakanlığı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15" dirty="0">
                <a:latin typeface="Cambria"/>
                <a:cs typeface="Cambria"/>
              </a:rPr>
              <a:t>Ank. </a:t>
            </a:r>
            <a:r>
              <a:rPr sz="800" spc="10" dirty="0">
                <a:latin typeface="Cambria"/>
                <a:cs typeface="Cambria"/>
              </a:rPr>
              <a:t>1990,</a:t>
            </a:r>
            <a:r>
              <a:rPr sz="800" spc="-9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69-105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87398" y="2032761"/>
            <a:ext cx="5728335" cy="5139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43075" algn="just">
              <a:lnSpc>
                <a:spcPct val="998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ülküsünün </a:t>
            </a:r>
            <a:r>
              <a:rPr sz="1050" dirty="0">
                <a:latin typeface="Cambria"/>
                <a:cs typeface="Cambria"/>
              </a:rPr>
              <a:t>temel </a:t>
            </a:r>
            <a:r>
              <a:rPr sz="1050" spc="-5" dirty="0">
                <a:latin typeface="Cambria"/>
                <a:cs typeface="Cambria"/>
              </a:rPr>
              <a:t>felsefesine </a:t>
            </a:r>
            <a:r>
              <a:rPr sz="1050" dirty="0">
                <a:latin typeface="Cambria"/>
                <a:cs typeface="Cambria"/>
              </a:rPr>
              <a:t>kaynak </a:t>
            </a:r>
            <a:r>
              <a:rPr sz="1050" spc="-10" dirty="0">
                <a:latin typeface="Cambria"/>
                <a:cs typeface="Cambria"/>
              </a:rPr>
              <a:t>teşkil </a:t>
            </a:r>
            <a:r>
              <a:rPr sz="1050" spc="5" dirty="0">
                <a:latin typeface="Cambria"/>
                <a:cs typeface="Cambria"/>
              </a:rPr>
              <a:t>eden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telakki, </a:t>
            </a:r>
            <a:r>
              <a:rPr sz="1050" spc="10" dirty="0">
                <a:latin typeface="Cambria"/>
                <a:cs typeface="Cambria"/>
              </a:rPr>
              <a:t>soy, </a:t>
            </a:r>
            <a:r>
              <a:rPr sz="1050" spc="5" dirty="0">
                <a:latin typeface="Cambria"/>
                <a:cs typeface="Cambria"/>
              </a:rPr>
              <a:t>dil 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10" dirty="0">
                <a:latin typeface="Cambria"/>
                <a:cs typeface="Cambria"/>
              </a:rPr>
              <a:t>din </a:t>
            </a:r>
            <a:r>
              <a:rPr sz="1050" spc="-5" dirty="0">
                <a:latin typeface="Cambria"/>
                <a:cs typeface="Cambria"/>
              </a:rPr>
              <a:t>yönlerinden insanları </a:t>
            </a:r>
            <a:r>
              <a:rPr sz="1050" spc="-10" dirty="0">
                <a:latin typeface="Cambria"/>
                <a:cs typeface="Cambria"/>
              </a:rPr>
              <a:t>birbirinden </a:t>
            </a:r>
            <a:r>
              <a:rPr sz="1050" dirty="0">
                <a:latin typeface="Cambria"/>
                <a:cs typeface="Cambria"/>
              </a:rPr>
              <a:t>ayırmağa </a:t>
            </a:r>
            <a:r>
              <a:rPr sz="1050" spc="-10" dirty="0">
                <a:latin typeface="Cambria"/>
                <a:cs typeface="Cambria"/>
              </a:rPr>
              <a:t>elverişli </a:t>
            </a:r>
            <a:r>
              <a:rPr sz="1050" spc="10" dirty="0">
                <a:latin typeface="Cambria"/>
                <a:cs typeface="Cambria"/>
              </a:rPr>
              <a:t>olmadı-  </a:t>
            </a:r>
            <a:r>
              <a:rPr sz="1050" spc="20" dirty="0">
                <a:latin typeface="Cambria"/>
                <a:cs typeface="Cambria"/>
              </a:rPr>
              <a:t>ğından, </a:t>
            </a:r>
            <a:r>
              <a:rPr sz="1050" spc="-5" dirty="0">
                <a:latin typeface="Cambria"/>
                <a:cs typeface="Cambria"/>
              </a:rPr>
              <a:t>sorumlu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10" dirty="0">
                <a:latin typeface="Cambria"/>
                <a:cs typeface="Cambria"/>
              </a:rPr>
              <a:t>hükümdarı, </a:t>
            </a:r>
            <a:r>
              <a:rPr sz="1050" spc="-10" dirty="0">
                <a:latin typeface="Cambria"/>
                <a:cs typeface="Cambria"/>
              </a:rPr>
              <a:t>idaresi </a:t>
            </a:r>
            <a:r>
              <a:rPr sz="1050" spc="5" dirty="0">
                <a:latin typeface="Cambria"/>
                <a:cs typeface="Cambria"/>
              </a:rPr>
              <a:t>altındaki </a:t>
            </a:r>
            <a:r>
              <a:rPr sz="1050" spc="-10" dirty="0">
                <a:latin typeface="Cambria"/>
                <a:cs typeface="Cambria"/>
              </a:rPr>
              <a:t>kitleler </a:t>
            </a:r>
            <a:r>
              <a:rPr sz="1050" dirty="0">
                <a:latin typeface="Cambria"/>
                <a:cs typeface="Cambria"/>
              </a:rPr>
              <a:t>arasında  </a:t>
            </a:r>
            <a:r>
              <a:rPr sz="1050" spc="5" dirty="0">
                <a:latin typeface="Cambria"/>
                <a:cs typeface="Cambria"/>
              </a:rPr>
              <a:t>herhangi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fark </a:t>
            </a:r>
            <a:r>
              <a:rPr sz="1050" spc="10" dirty="0">
                <a:latin typeface="Cambria"/>
                <a:cs typeface="Cambria"/>
              </a:rPr>
              <a:t>gözetmemiş, </a:t>
            </a:r>
            <a:r>
              <a:rPr sz="1050" spc="-5" dirty="0">
                <a:latin typeface="Cambria"/>
                <a:cs typeface="Cambria"/>
              </a:rPr>
              <a:t>böylece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Devleti </a:t>
            </a:r>
            <a:r>
              <a:rPr sz="1050" spc="-5" dirty="0">
                <a:latin typeface="Cambria"/>
                <a:cs typeface="Cambria"/>
              </a:rPr>
              <a:t>çeşitli </a:t>
            </a:r>
            <a:r>
              <a:rPr sz="1050" spc="5" dirty="0">
                <a:latin typeface="Cambria"/>
                <a:cs typeface="Cambria"/>
              </a:rPr>
              <a:t>topluluk-  </a:t>
            </a:r>
            <a:r>
              <a:rPr sz="1050" dirty="0">
                <a:latin typeface="Cambria"/>
                <a:cs typeface="Cambria"/>
              </a:rPr>
              <a:t>ların kendi </a:t>
            </a:r>
            <a:r>
              <a:rPr sz="1050" spc="5" dirty="0">
                <a:latin typeface="Cambria"/>
                <a:cs typeface="Cambria"/>
              </a:rPr>
              <a:t>inançlarında </a:t>
            </a:r>
            <a:r>
              <a:rPr sz="1050" spc="-20" dirty="0">
                <a:latin typeface="Cambria"/>
                <a:cs typeface="Cambria"/>
              </a:rPr>
              <a:t>serbest </a:t>
            </a:r>
            <a:r>
              <a:rPr sz="1050" spc="10" dirty="0">
                <a:latin typeface="Cambria"/>
                <a:cs typeface="Cambria"/>
              </a:rPr>
              <a:t>bulunduğu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10" dirty="0">
                <a:latin typeface="Cambria"/>
                <a:cs typeface="Cambria"/>
              </a:rPr>
              <a:t>siyasî </a:t>
            </a:r>
            <a:r>
              <a:rPr sz="1050" spc="-5" dirty="0">
                <a:latin typeface="Cambria"/>
                <a:cs typeface="Cambria"/>
              </a:rPr>
              <a:t>ortamın </a:t>
            </a:r>
            <a:r>
              <a:rPr sz="1050" dirty="0">
                <a:latin typeface="Cambria"/>
                <a:cs typeface="Cambria"/>
              </a:rPr>
              <a:t>tem-  </a:t>
            </a:r>
            <a:r>
              <a:rPr sz="1050" spc="-10" dirty="0">
                <a:latin typeface="Cambria"/>
                <a:cs typeface="Cambria"/>
              </a:rPr>
              <a:t>silcisi</a:t>
            </a:r>
            <a:r>
              <a:rPr sz="1050" spc="5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olmuştur.</a:t>
            </a:r>
            <a:r>
              <a:rPr sz="900" baseline="37037" dirty="0">
                <a:latin typeface="Cambria"/>
                <a:cs typeface="Cambria"/>
              </a:rPr>
              <a:t>22</a:t>
            </a:r>
            <a:endParaRPr sz="900" baseline="37037">
              <a:latin typeface="Cambria"/>
              <a:cs typeface="Cambria"/>
            </a:endParaRPr>
          </a:p>
          <a:p>
            <a:pPr marL="12700" marR="1743075" indent="251460" algn="just">
              <a:lnSpc>
                <a:spcPct val="100000"/>
              </a:lnSpc>
              <a:spcBef>
                <a:spcPts val="605"/>
              </a:spcBef>
            </a:pPr>
            <a:r>
              <a:rPr sz="1050" dirty="0">
                <a:latin typeface="Cambria"/>
                <a:cs typeface="Cambria"/>
              </a:rPr>
              <a:t>İslâm </a:t>
            </a:r>
            <a:r>
              <a:rPr sz="1050" spc="-10" dirty="0">
                <a:latin typeface="Cambria"/>
                <a:cs typeface="Cambria"/>
              </a:rPr>
              <a:t>çevresinde Türk </a:t>
            </a:r>
            <a:r>
              <a:rPr sz="1050" spc="-5" dirty="0">
                <a:latin typeface="Cambria"/>
                <a:cs typeface="Cambria"/>
              </a:rPr>
              <a:t>hâkimiyeti </a:t>
            </a:r>
            <a:r>
              <a:rPr sz="1050" spc="10" dirty="0">
                <a:latin typeface="Cambria"/>
                <a:cs typeface="Cambria"/>
              </a:rPr>
              <a:t>daha </a:t>
            </a:r>
            <a:r>
              <a:rPr sz="1050" spc="35" dirty="0">
                <a:latin typeface="Cambria"/>
                <a:cs typeface="Cambria"/>
              </a:rPr>
              <a:t>XI. </a:t>
            </a:r>
            <a:r>
              <a:rPr sz="1050" spc="-5" dirty="0">
                <a:latin typeface="Cambria"/>
                <a:cs typeface="Cambria"/>
              </a:rPr>
              <a:t>asırdan itibaren  </a:t>
            </a:r>
            <a:r>
              <a:rPr sz="1050" spc="10" dirty="0">
                <a:latin typeface="Cambria"/>
                <a:cs typeface="Cambria"/>
              </a:rPr>
              <a:t>Müslüman </a:t>
            </a:r>
            <a:r>
              <a:rPr sz="1050" spc="-10" dirty="0">
                <a:latin typeface="Cambria"/>
                <a:cs typeface="Cambria"/>
              </a:rPr>
              <a:t>ve Türk </a:t>
            </a:r>
            <a:r>
              <a:rPr sz="1050" spc="-5" dirty="0">
                <a:latin typeface="Cambria"/>
                <a:cs typeface="Cambria"/>
              </a:rPr>
              <a:t>kültürlerinin </a:t>
            </a:r>
            <a:r>
              <a:rPr sz="1050" spc="-15" dirty="0">
                <a:latin typeface="Cambria"/>
                <a:cs typeface="Cambria"/>
              </a:rPr>
              <a:t>birbiri </a:t>
            </a:r>
            <a:r>
              <a:rPr sz="1050" dirty="0">
                <a:latin typeface="Cambria"/>
                <a:cs typeface="Cambria"/>
              </a:rPr>
              <a:t>ile </a:t>
            </a:r>
            <a:r>
              <a:rPr sz="1050" spc="-5" dirty="0">
                <a:latin typeface="Cambria"/>
                <a:cs typeface="Cambria"/>
              </a:rPr>
              <a:t>kaynaşması </a:t>
            </a:r>
            <a:r>
              <a:rPr sz="1050" dirty="0">
                <a:latin typeface="Cambria"/>
                <a:cs typeface="Cambria"/>
              </a:rPr>
              <a:t>sonucunu  </a:t>
            </a:r>
            <a:r>
              <a:rPr sz="1050" spc="-5" dirty="0">
                <a:latin typeface="Cambria"/>
                <a:cs typeface="Cambria"/>
              </a:rPr>
              <a:t>vermeğe </a:t>
            </a:r>
            <a:r>
              <a:rPr sz="1050" spc="5" dirty="0">
                <a:latin typeface="Cambria"/>
                <a:cs typeface="Cambria"/>
              </a:rPr>
              <a:t>başlamış, </a:t>
            </a:r>
            <a:r>
              <a:rPr sz="1050" dirty="0">
                <a:latin typeface="Cambria"/>
                <a:cs typeface="Cambria"/>
              </a:rPr>
              <a:t>İslâmiyet </a:t>
            </a:r>
            <a:r>
              <a:rPr sz="1050" spc="-5" dirty="0">
                <a:latin typeface="Cambria"/>
                <a:cs typeface="Cambria"/>
              </a:rPr>
              <a:t>başlıca </a:t>
            </a:r>
            <a:r>
              <a:rPr sz="1050" spc="5" dirty="0">
                <a:latin typeface="Cambria"/>
                <a:cs typeface="Cambria"/>
              </a:rPr>
              <a:t>dayanak haline </a:t>
            </a:r>
            <a:r>
              <a:rPr sz="1050" spc="15" dirty="0">
                <a:latin typeface="Cambria"/>
                <a:cs typeface="Cambria"/>
              </a:rPr>
              <a:t>gelmiş, </a:t>
            </a:r>
            <a:r>
              <a:rPr sz="1050" spc="-15" dirty="0">
                <a:latin typeface="Cambria"/>
                <a:cs typeface="Cambria"/>
              </a:rPr>
              <a:t>Türk  </a:t>
            </a:r>
            <a:r>
              <a:rPr sz="1050" spc="-5" dirty="0">
                <a:latin typeface="Cambria"/>
                <a:cs typeface="Cambria"/>
              </a:rPr>
              <a:t>devletlerince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dinin </a:t>
            </a:r>
            <a:r>
              <a:rPr sz="1050" spc="-5" dirty="0">
                <a:latin typeface="Cambria"/>
                <a:cs typeface="Cambria"/>
              </a:rPr>
              <a:t>yayılması </a:t>
            </a:r>
            <a:r>
              <a:rPr sz="1050" dirty="0">
                <a:latin typeface="Cambria"/>
                <a:cs typeface="Cambria"/>
              </a:rPr>
              <a:t>için büyük </a:t>
            </a:r>
            <a:r>
              <a:rPr sz="1050" spc="-5" dirty="0">
                <a:latin typeface="Cambria"/>
                <a:cs typeface="Cambria"/>
              </a:rPr>
              <a:t>emekler </a:t>
            </a:r>
            <a:r>
              <a:rPr sz="1050" dirty="0">
                <a:latin typeface="Cambria"/>
                <a:cs typeface="Cambria"/>
              </a:rPr>
              <a:t>harcanmıştır.</a:t>
            </a:r>
            <a:r>
              <a:rPr sz="900" baseline="37037" dirty="0">
                <a:latin typeface="Cambria"/>
                <a:cs typeface="Cambria"/>
              </a:rPr>
              <a:t>23  </a:t>
            </a:r>
            <a:r>
              <a:rPr sz="1050" spc="-10" dirty="0">
                <a:latin typeface="Cambria"/>
                <a:cs typeface="Cambria"/>
              </a:rPr>
              <a:t>Türklerin </a:t>
            </a:r>
            <a:r>
              <a:rPr sz="1050" spc="10" dirty="0">
                <a:latin typeface="Cambria"/>
                <a:cs typeface="Cambria"/>
              </a:rPr>
              <a:t>Orta </a:t>
            </a:r>
            <a:r>
              <a:rPr sz="1050" spc="-5" dirty="0">
                <a:latin typeface="Cambria"/>
                <a:cs typeface="Cambria"/>
              </a:rPr>
              <a:t>Asya bozkırlarından coşku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-5" dirty="0">
                <a:latin typeface="Cambria"/>
                <a:cs typeface="Cambria"/>
              </a:rPr>
              <a:t>getirdikleri </a:t>
            </a:r>
            <a:r>
              <a:rPr sz="1050" spc="5" dirty="0">
                <a:latin typeface="Cambria"/>
                <a:cs typeface="Cambria"/>
              </a:rPr>
              <a:t>cihan </a:t>
            </a:r>
            <a:r>
              <a:rPr sz="1050" spc="20" dirty="0">
                <a:latin typeface="Cambria"/>
                <a:cs typeface="Cambria"/>
              </a:rPr>
              <a:t>hâ-  </a:t>
            </a:r>
            <a:r>
              <a:rPr sz="1050" spc="-5" dirty="0">
                <a:latin typeface="Cambria"/>
                <a:cs typeface="Cambria"/>
              </a:rPr>
              <a:t>kimiyeti </a:t>
            </a:r>
            <a:r>
              <a:rPr sz="1050" spc="10" dirty="0">
                <a:latin typeface="Cambria"/>
                <a:cs typeface="Cambria"/>
              </a:rPr>
              <a:t>ülküsüne, </a:t>
            </a:r>
            <a:r>
              <a:rPr sz="1050" spc="-20" dirty="0">
                <a:latin typeface="Cambria"/>
                <a:cs typeface="Cambria"/>
              </a:rPr>
              <a:t>İslâmiyet‟i </a:t>
            </a:r>
            <a:r>
              <a:rPr sz="1050" spc="5" dirty="0">
                <a:latin typeface="Cambria"/>
                <a:cs typeface="Cambria"/>
              </a:rPr>
              <a:t>kabul </a:t>
            </a:r>
            <a:r>
              <a:rPr sz="1050" dirty="0">
                <a:latin typeface="Cambria"/>
                <a:cs typeface="Cambria"/>
              </a:rPr>
              <a:t>etmekle dinî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farz </a:t>
            </a:r>
            <a:r>
              <a:rPr sz="1050" spc="10" dirty="0">
                <a:latin typeface="Cambria"/>
                <a:cs typeface="Cambria"/>
              </a:rPr>
              <a:t>da </a:t>
            </a:r>
            <a:r>
              <a:rPr sz="1050" dirty="0">
                <a:latin typeface="Cambria"/>
                <a:cs typeface="Cambria"/>
              </a:rPr>
              <a:t>eklen-  </a:t>
            </a:r>
            <a:r>
              <a:rPr sz="1050" spc="-5" dirty="0">
                <a:latin typeface="Cambria"/>
                <a:cs typeface="Cambria"/>
              </a:rPr>
              <a:t>miş </a:t>
            </a:r>
            <a:r>
              <a:rPr sz="1050" spc="10" dirty="0">
                <a:latin typeface="Cambria"/>
                <a:cs typeface="Cambria"/>
              </a:rPr>
              <a:t>oluyordu. </a:t>
            </a:r>
            <a:r>
              <a:rPr sz="1050" spc="85" dirty="0">
                <a:latin typeface="Cambria"/>
                <a:cs typeface="Cambria"/>
              </a:rPr>
              <a:t>O </a:t>
            </a:r>
            <a:r>
              <a:rPr sz="1050" spc="10" dirty="0">
                <a:latin typeface="Cambria"/>
                <a:cs typeface="Cambria"/>
              </a:rPr>
              <a:t>da </a:t>
            </a:r>
            <a:r>
              <a:rPr sz="1050" dirty="0">
                <a:latin typeface="Cambria"/>
                <a:cs typeface="Cambria"/>
              </a:rPr>
              <a:t>İslâm </a:t>
            </a:r>
            <a:r>
              <a:rPr sz="1050" spc="5" dirty="0">
                <a:latin typeface="Cambria"/>
                <a:cs typeface="Cambria"/>
              </a:rPr>
              <a:t>dininin </a:t>
            </a:r>
            <a:r>
              <a:rPr sz="1050" spc="-5" dirty="0">
                <a:latin typeface="Cambria"/>
                <a:cs typeface="Cambria"/>
              </a:rPr>
              <a:t>öğretisini </a:t>
            </a:r>
            <a:r>
              <a:rPr sz="1050" dirty="0">
                <a:latin typeface="Cambria"/>
                <a:cs typeface="Cambria"/>
              </a:rPr>
              <a:t>yüceltmek </a:t>
            </a:r>
            <a:r>
              <a:rPr sz="1050" spc="5" dirty="0">
                <a:latin typeface="Cambria"/>
                <a:cs typeface="Cambria"/>
              </a:rPr>
              <a:t>ilkesi, </a:t>
            </a:r>
            <a:r>
              <a:rPr sz="1050" spc="-5" dirty="0">
                <a:latin typeface="Cambria"/>
                <a:cs typeface="Cambria"/>
              </a:rPr>
              <a:t>yani  </a:t>
            </a:r>
            <a:r>
              <a:rPr sz="1050" i="1" dirty="0">
                <a:latin typeface="Cambria"/>
                <a:cs typeface="Cambria"/>
              </a:rPr>
              <a:t>İlây-ı </a:t>
            </a:r>
            <a:r>
              <a:rPr sz="1050" i="1" spc="-10" dirty="0">
                <a:latin typeface="Cambria"/>
                <a:cs typeface="Cambria"/>
              </a:rPr>
              <a:t>Kelimetullah</a:t>
            </a:r>
            <a:r>
              <a:rPr sz="1050" spc="-10" dirty="0">
                <a:latin typeface="Cambria"/>
                <a:cs typeface="Cambria"/>
              </a:rPr>
              <a:t>‟tır.</a:t>
            </a:r>
            <a:r>
              <a:rPr sz="900" spc="-15" baseline="37037" dirty="0">
                <a:latin typeface="Cambria"/>
                <a:cs typeface="Cambria"/>
              </a:rPr>
              <a:t>24 </a:t>
            </a:r>
            <a:r>
              <a:rPr sz="1050" dirty="0">
                <a:latin typeface="Cambria"/>
                <a:cs typeface="Cambria"/>
              </a:rPr>
              <a:t>Dolayısıyla </a:t>
            </a:r>
            <a:r>
              <a:rPr sz="1050" spc="-10" dirty="0">
                <a:latin typeface="Cambria"/>
                <a:cs typeface="Cambria"/>
              </a:rPr>
              <a:t>Bozkır Türk </a:t>
            </a:r>
            <a:r>
              <a:rPr sz="1050" dirty="0">
                <a:latin typeface="Cambria"/>
                <a:cs typeface="Cambria"/>
              </a:rPr>
              <a:t>Devlet Başkanının  vazifelerinden sayılan </a:t>
            </a:r>
            <a:r>
              <a:rPr sz="1050" spc="5" dirty="0">
                <a:latin typeface="Cambria"/>
                <a:cs typeface="Cambria"/>
              </a:rPr>
              <a:t>“cihanı </a:t>
            </a:r>
            <a:r>
              <a:rPr sz="1050" spc="-5" dirty="0">
                <a:latin typeface="Cambria"/>
                <a:cs typeface="Cambria"/>
              </a:rPr>
              <a:t>idare </a:t>
            </a:r>
            <a:r>
              <a:rPr sz="1050" spc="5" dirty="0">
                <a:latin typeface="Cambria"/>
                <a:cs typeface="Cambria"/>
              </a:rPr>
              <a:t>etme” </a:t>
            </a:r>
            <a:r>
              <a:rPr sz="1050" spc="-5" dirty="0">
                <a:latin typeface="Cambria"/>
                <a:cs typeface="Cambria"/>
              </a:rPr>
              <a:t>düşüncesi </a:t>
            </a:r>
            <a:r>
              <a:rPr sz="1050" dirty="0">
                <a:latin typeface="Cambria"/>
                <a:cs typeface="Cambria"/>
              </a:rPr>
              <a:t>Türk-İslâm  </a:t>
            </a:r>
            <a:r>
              <a:rPr sz="1050" spc="-5" dirty="0">
                <a:latin typeface="Cambria"/>
                <a:cs typeface="Cambria"/>
              </a:rPr>
              <a:t>devletlerinde </a:t>
            </a:r>
            <a:r>
              <a:rPr sz="1050" spc="10" dirty="0">
                <a:latin typeface="Cambria"/>
                <a:cs typeface="Cambria"/>
              </a:rPr>
              <a:t>de </a:t>
            </a:r>
            <a:r>
              <a:rPr sz="1050" dirty="0">
                <a:latin typeface="Cambria"/>
                <a:cs typeface="Cambria"/>
              </a:rPr>
              <a:t>yaşamakta </a:t>
            </a:r>
            <a:r>
              <a:rPr sz="1050" spc="5" dirty="0">
                <a:latin typeface="Cambria"/>
                <a:cs typeface="Cambria"/>
              </a:rPr>
              <a:t>devam</a:t>
            </a:r>
            <a:r>
              <a:rPr sz="1050" spc="204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etmiştir.</a:t>
            </a:r>
            <a:r>
              <a:rPr sz="900" baseline="37037" dirty="0">
                <a:latin typeface="Cambria"/>
                <a:cs typeface="Cambria"/>
              </a:rPr>
              <a:t>25</a:t>
            </a:r>
            <a:endParaRPr sz="900" baseline="37037">
              <a:latin typeface="Cambria"/>
              <a:cs typeface="Cambria"/>
            </a:endParaRPr>
          </a:p>
          <a:p>
            <a:pPr marL="263525">
              <a:lnSpc>
                <a:spcPts val="1235"/>
              </a:lnSpc>
              <a:spcBef>
                <a:spcPts val="625"/>
              </a:spcBef>
              <a:tabLst>
                <a:tab pos="5715000" algn="l"/>
              </a:tabLst>
            </a:pPr>
            <a:r>
              <a:rPr sz="1050" spc="-10" dirty="0">
                <a:latin typeface="Cambria"/>
                <a:cs typeface="Cambria"/>
              </a:rPr>
              <a:t>Türk  </a:t>
            </a: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dirty="0">
                <a:latin typeface="Cambria"/>
                <a:cs typeface="Cambria"/>
              </a:rPr>
              <a:t>hâkimiyeti </a:t>
            </a:r>
            <a:r>
              <a:rPr sz="1050" spc="-5" dirty="0">
                <a:latin typeface="Cambria"/>
                <a:cs typeface="Cambria"/>
              </a:rPr>
              <a:t>mefkûresini  “</a:t>
            </a:r>
            <a:r>
              <a:rPr sz="1050" i="1" spc="-5" dirty="0">
                <a:latin typeface="Cambria"/>
                <a:cs typeface="Cambria"/>
              </a:rPr>
              <a:t>efsanevi bir  </a:t>
            </a:r>
            <a:r>
              <a:rPr sz="1050" i="1" dirty="0">
                <a:latin typeface="Cambria"/>
                <a:cs typeface="Cambria"/>
              </a:rPr>
              <a:t>mahiyet</a:t>
            </a:r>
            <a:r>
              <a:rPr sz="1050" dirty="0">
                <a:latin typeface="Cambria"/>
                <a:cs typeface="Cambria"/>
              </a:rPr>
              <a:t>”</a:t>
            </a:r>
            <a:r>
              <a:rPr sz="900" baseline="37037" dirty="0">
                <a:latin typeface="Cambria"/>
                <a:cs typeface="Cambria"/>
              </a:rPr>
              <a:t>26 </a:t>
            </a:r>
            <a:r>
              <a:rPr sz="900" spc="22" baseline="37037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taşı-  </a:t>
            </a:r>
            <a:r>
              <a:rPr sz="1050" spc="10" dirty="0">
                <a:latin typeface="Cambria"/>
                <a:cs typeface="Cambria"/>
              </a:rPr>
              <a:t>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290"/>
              </a:lnSpc>
            </a:pPr>
            <a:r>
              <a:rPr sz="1050" spc="5" dirty="0">
                <a:latin typeface="Cambria"/>
                <a:cs typeface="Cambria"/>
              </a:rPr>
              <a:t>dığını iddia ederek, </a:t>
            </a:r>
            <a:r>
              <a:rPr sz="1050" dirty="0">
                <a:latin typeface="Cambria"/>
                <a:cs typeface="Cambria"/>
              </a:rPr>
              <a:t>hâkimiyet kavramını </a:t>
            </a:r>
            <a:r>
              <a:rPr sz="1050" spc="10" dirty="0">
                <a:latin typeface="Cambria"/>
                <a:cs typeface="Cambria"/>
              </a:rPr>
              <a:t>maddî </a:t>
            </a:r>
            <a:r>
              <a:rPr sz="1050" spc="-5" dirty="0">
                <a:latin typeface="Cambria"/>
                <a:cs typeface="Cambria"/>
              </a:rPr>
              <a:t>temellerle </a:t>
            </a:r>
            <a:r>
              <a:rPr sz="1050" spc="5" dirty="0">
                <a:latin typeface="Cambria"/>
                <a:cs typeface="Cambria"/>
              </a:rPr>
              <a:t>açıkla- </a:t>
            </a:r>
            <a:r>
              <a:rPr sz="1650" spc="-75" baseline="2525" dirty="0">
                <a:latin typeface="Cambria"/>
                <a:cs typeface="Cambria"/>
              </a:rPr>
              <a:t>db </a:t>
            </a:r>
            <a:r>
              <a:rPr sz="1650" baseline="2525" dirty="0">
                <a:latin typeface="Calibri"/>
                <a:cs typeface="Calibri"/>
              </a:rPr>
              <a:t>|</a:t>
            </a:r>
            <a:r>
              <a:rPr sz="1650" spc="-165" baseline="2525" dirty="0">
                <a:latin typeface="Calibri"/>
                <a:cs typeface="Calibri"/>
              </a:rPr>
              <a:t> </a:t>
            </a:r>
            <a:r>
              <a:rPr sz="1500" spc="-15" baseline="2777" dirty="0">
                <a:latin typeface="Calibri"/>
                <a:cs typeface="Calibri"/>
              </a:rPr>
              <a:t>23</a:t>
            </a:r>
            <a:endParaRPr sz="1500" baseline="2777">
              <a:latin typeface="Calibri"/>
              <a:cs typeface="Calibri"/>
            </a:endParaRPr>
          </a:p>
          <a:p>
            <a:pPr marL="12700" marR="1743075" algn="just">
              <a:lnSpc>
                <a:spcPct val="99700"/>
              </a:lnSpc>
            </a:pPr>
            <a:r>
              <a:rPr sz="1050" spc="10" dirty="0">
                <a:latin typeface="Cambria"/>
                <a:cs typeface="Cambria"/>
              </a:rPr>
              <a:t>maya </a:t>
            </a:r>
            <a:r>
              <a:rPr sz="1050" dirty="0">
                <a:latin typeface="Cambria"/>
                <a:cs typeface="Cambria"/>
              </a:rPr>
              <a:t>çalışanlar </a:t>
            </a:r>
            <a:r>
              <a:rPr sz="1050" spc="5" dirty="0">
                <a:latin typeface="Cambria"/>
                <a:cs typeface="Cambria"/>
              </a:rPr>
              <a:t>olmuştur.</a:t>
            </a:r>
            <a:r>
              <a:rPr sz="900" spc="7" baseline="37037" dirty="0">
                <a:latin typeface="Cambria"/>
                <a:cs typeface="Cambria"/>
              </a:rPr>
              <a:t>27 </a:t>
            </a:r>
            <a:r>
              <a:rPr sz="1050" spc="5" dirty="0">
                <a:latin typeface="Cambria"/>
                <a:cs typeface="Cambria"/>
              </a:rPr>
              <a:t>Kanaatimizce bunun </a:t>
            </a:r>
            <a:r>
              <a:rPr sz="1050" dirty="0">
                <a:latin typeface="Cambria"/>
                <a:cs typeface="Cambria"/>
              </a:rPr>
              <a:t>temel </a:t>
            </a:r>
            <a:r>
              <a:rPr sz="1050" spc="10" dirty="0">
                <a:latin typeface="Cambria"/>
                <a:cs typeface="Cambria"/>
              </a:rPr>
              <a:t>nedeni;  dünya </a:t>
            </a:r>
            <a:r>
              <a:rPr sz="1050" dirty="0">
                <a:latin typeface="Cambria"/>
                <a:cs typeface="Cambria"/>
              </a:rPr>
              <a:t>hâkimiyeti anlayışının </a:t>
            </a:r>
            <a:r>
              <a:rPr sz="1050" spc="-5" dirty="0">
                <a:latin typeface="Cambria"/>
                <a:cs typeface="Cambria"/>
              </a:rPr>
              <a:t>gerçek </a:t>
            </a:r>
            <a:r>
              <a:rPr sz="1050" spc="10" dirty="0">
                <a:latin typeface="Cambria"/>
                <a:cs typeface="Cambria"/>
              </a:rPr>
              <a:t>anlamda </a:t>
            </a:r>
            <a:r>
              <a:rPr sz="1050" dirty="0">
                <a:latin typeface="Cambria"/>
                <a:cs typeface="Cambria"/>
              </a:rPr>
              <a:t>kavranamamış </a:t>
            </a:r>
            <a:r>
              <a:rPr sz="1050" spc="-5" dirty="0">
                <a:latin typeface="Cambria"/>
                <a:cs typeface="Cambria"/>
              </a:rPr>
              <a:t>olması 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hâdisenin ideolojik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yaklaşımla </a:t>
            </a:r>
            <a:r>
              <a:rPr sz="1050" spc="5" dirty="0">
                <a:latin typeface="Cambria"/>
                <a:cs typeface="Cambria"/>
              </a:rPr>
              <a:t>ele alınmasıdır. Zira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30" dirty="0">
                <a:latin typeface="Cambria"/>
                <a:cs typeface="Cambria"/>
              </a:rPr>
              <a:t>Ci-  </a:t>
            </a:r>
            <a:r>
              <a:rPr sz="1050" spc="10" dirty="0">
                <a:latin typeface="Cambria"/>
                <a:cs typeface="Cambria"/>
              </a:rPr>
              <a:t>han  </a:t>
            </a:r>
            <a:r>
              <a:rPr sz="1050" dirty="0">
                <a:latin typeface="Cambria"/>
                <a:cs typeface="Cambria"/>
              </a:rPr>
              <a:t>Hâkimiyeti  düşüncesinin  </a:t>
            </a:r>
            <a:r>
              <a:rPr sz="1050" spc="-15" dirty="0">
                <a:latin typeface="Cambria"/>
                <a:cs typeface="Cambria"/>
              </a:rPr>
              <a:t>biri  </a:t>
            </a:r>
            <a:r>
              <a:rPr sz="1050" spc="5" dirty="0">
                <a:latin typeface="Cambria"/>
                <a:cs typeface="Cambria"/>
              </a:rPr>
              <a:t>teorik, </a:t>
            </a:r>
            <a:r>
              <a:rPr sz="1050" dirty="0">
                <a:latin typeface="Cambria"/>
                <a:cs typeface="Cambria"/>
              </a:rPr>
              <a:t>diğeri</a:t>
            </a:r>
            <a:r>
              <a:rPr sz="1050" spc="229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uygulamaya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dönük</a:t>
            </a:r>
            <a:endParaRPr sz="1050">
              <a:latin typeface="Cambria"/>
              <a:cs typeface="Cambria"/>
            </a:endParaRPr>
          </a:p>
          <a:p>
            <a:pPr marL="12700" marR="1743075" algn="just">
              <a:lnSpc>
                <a:spcPct val="99900"/>
              </a:lnSpc>
            </a:pPr>
            <a:r>
              <a:rPr sz="1050" spc="5" dirty="0">
                <a:latin typeface="Cambria"/>
                <a:cs typeface="Cambria"/>
              </a:rPr>
              <a:t>olmak </a:t>
            </a:r>
            <a:r>
              <a:rPr sz="1050" dirty="0">
                <a:latin typeface="Cambria"/>
                <a:cs typeface="Cambria"/>
              </a:rPr>
              <a:t>üzere </a:t>
            </a:r>
            <a:r>
              <a:rPr sz="1050" spc="-10" dirty="0">
                <a:latin typeface="Cambria"/>
                <a:cs typeface="Cambria"/>
              </a:rPr>
              <a:t>iki </a:t>
            </a:r>
            <a:r>
              <a:rPr sz="1050" spc="-5" dirty="0">
                <a:latin typeface="Cambria"/>
                <a:cs typeface="Cambria"/>
              </a:rPr>
              <a:t>cephesi </a:t>
            </a:r>
            <a:r>
              <a:rPr sz="1050" dirty="0">
                <a:latin typeface="Cambria"/>
                <a:cs typeface="Cambria"/>
              </a:rPr>
              <a:t>vardır. </a:t>
            </a:r>
            <a:r>
              <a:rPr sz="1050" spc="-10" dirty="0">
                <a:latin typeface="Cambria"/>
                <a:cs typeface="Cambria"/>
              </a:rPr>
              <a:t>Teorik </a:t>
            </a:r>
            <a:r>
              <a:rPr sz="1050" spc="5" dirty="0">
                <a:latin typeface="Cambria"/>
                <a:cs typeface="Cambria"/>
              </a:rPr>
              <a:t>cephesini, </a:t>
            </a:r>
            <a:r>
              <a:rPr sz="1050" spc="10" dirty="0">
                <a:latin typeface="Cambria"/>
                <a:cs typeface="Cambria"/>
              </a:rPr>
              <a:t>o </a:t>
            </a:r>
            <a:r>
              <a:rPr sz="1050" spc="5" dirty="0">
                <a:latin typeface="Cambria"/>
                <a:cs typeface="Cambria"/>
              </a:rPr>
              <a:t>zamanki </a:t>
            </a:r>
            <a:r>
              <a:rPr sz="1050" dirty="0">
                <a:latin typeface="Cambria"/>
                <a:cs typeface="Cambria"/>
              </a:rPr>
              <a:t>bilinen  </a:t>
            </a:r>
            <a:r>
              <a:rPr sz="1050" spc="5" dirty="0">
                <a:latin typeface="Cambria"/>
                <a:cs typeface="Cambria"/>
              </a:rPr>
              <a:t>dünyaya </a:t>
            </a:r>
            <a:r>
              <a:rPr sz="1050" dirty="0">
                <a:latin typeface="Cambria"/>
                <a:cs typeface="Cambria"/>
              </a:rPr>
              <a:t>göre </a:t>
            </a:r>
            <a:r>
              <a:rPr sz="1050" spc="-5" dirty="0">
                <a:latin typeface="Cambria"/>
                <a:cs typeface="Cambria"/>
              </a:rPr>
              <a:t>veya </a:t>
            </a:r>
            <a:r>
              <a:rPr sz="1050" spc="5" dirty="0">
                <a:latin typeface="Cambria"/>
                <a:cs typeface="Cambria"/>
              </a:rPr>
              <a:t>dünyanın </a:t>
            </a:r>
            <a:r>
              <a:rPr sz="1050" spc="-5" dirty="0">
                <a:latin typeface="Cambria"/>
                <a:cs typeface="Cambria"/>
              </a:rPr>
              <a:t>Türklerce </a:t>
            </a:r>
            <a:r>
              <a:rPr sz="1050" spc="10" dirty="0">
                <a:latin typeface="Cambria"/>
                <a:cs typeface="Cambria"/>
              </a:rPr>
              <a:t>malum </a:t>
            </a:r>
            <a:r>
              <a:rPr sz="1050" spc="5" dirty="0">
                <a:latin typeface="Cambria"/>
                <a:cs typeface="Cambria"/>
              </a:rPr>
              <a:t>durumuna </a:t>
            </a:r>
            <a:r>
              <a:rPr sz="1050" dirty="0">
                <a:latin typeface="Cambria"/>
                <a:cs typeface="Cambria"/>
              </a:rPr>
              <a:t>göre  </a:t>
            </a:r>
            <a:r>
              <a:rPr sz="1050" spc="-5" dirty="0">
                <a:latin typeface="Cambria"/>
                <a:cs typeface="Cambria"/>
              </a:rPr>
              <a:t>değerlendirilmiş </a:t>
            </a:r>
            <a:r>
              <a:rPr sz="1050" spc="-10" dirty="0">
                <a:latin typeface="Cambria"/>
                <a:cs typeface="Cambria"/>
              </a:rPr>
              <a:t>şekli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-5" dirty="0">
                <a:latin typeface="Cambria"/>
                <a:cs typeface="Cambria"/>
              </a:rPr>
              <a:t>Asya </a:t>
            </a:r>
            <a:r>
              <a:rPr sz="1050" spc="35" dirty="0">
                <a:latin typeface="Cambria"/>
                <a:cs typeface="Cambria"/>
              </a:rPr>
              <a:t>Hun, </a:t>
            </a:r>
            <a:r>
              <a:rPr sz="1050" spc="-5" dirty="0">
                <a:latin typeface="Cambria"/>
                <a:cs typeface="Cambria"/>
              </a:rPr>
              <a:t>Avrupa </a:t>
            </a:r>
            <a:r>
              <a:rPr sz="1050" spc="30" dirty="0">
                <a:latin typeface="Cambria"/>
                <a:cs typeface="Cambria"/>
              </a:rPr>
              <a:t>Hun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Gök-Türk </a:t>
            </a:r>
            <a:r>
              <a:rPr sz="1050" spc="-15" dirty="0">
                <a:latin typeface="Cambria"/>
                <a:cs typeface="Cambria"/>
              </a:rPr>
              <a:t>vesi-  </a:t>
            </a:r>
            <a:r>
              <a:rPr sz="1050" dirty="0">
                <a:latin typeface="Cambria"/>
                <a:cs typeface="Cambria"/>
              </a:rPr>
              <a:t>kaları ışığına dayanarak “dört köşe” </a:t>
            </a:r>
            <a:r>
              <a:rPr sz="1050" spc="-5" dirty="0">
                <a:latin typeface="Cambria"/>
                <a:cs typeface="Cambria"/>
              </a:rPr>
              <a:t>veya </a:t>
            </a:r>
            <a:r>
              <a:rPr sz="1050" spc="5" dirty="0">
                <a:latin typeface="Cambria"/>
                <a:cs typeface="Cambria"/>
              </a:rPr>
              <a:t>“törtbulung” </a:t>
            </a:r>
            <a:r>
              <a:rPr sz="1050" dirty="0">
                <a:latin typeface="Cambria"/>
                <a:cs typeface="Cambria"/>
              </a:rPr>
              <a:t>üzerinde  </a:t>
            </a:r>
            <a:r>
              <a:rPr sz="1050" spc="-10" dirty="0">
                <a:latin typeface="Cambria"/>
                <a:cs typeface="Cambria"/>
              </a:rPr>
              <a:t>Türklerin </a:t>
            </a:r>
            <a:r>
              <a:rPr sz="1050" dirty="0">
                <a:latin typeface="Cambria"/>
                <a:cs typeface="Cambria"/>
              </a:rPr>
              <a:t>kutsal </a:t>
            </a:r>
            <a:r>
              <a:rPr sz="1050" spc="5" dirty="0">
                <a:latin typeface="Cambria"/>
                <a:cs typeface="Cambria"/>
              </a:rPr>
              <a:t>hükümranlığının </a:t>
            </a:r>
            <a:r>
              <a:rPr sz="1050" spc="-5" dirty="0">
                <a:latin typeface="Cambria"/>
                <a:cs typeface="Cambria"/>
              </a:rPr>
              <a:t>tabiî </a:t>
            </a:r>
            <a:r>
              <a:rPr sz="1050" dirty="0">
                <a:latin typeface="Cambria"/>
                <a:cs typeface="Cambria"/>
              </a:rPr>
              <a:t>sayılmasından </a:t>
            </a:r>
            <a:r>
              <a:rPr sz="1050" spc="-5" dirty="0">
                <a:latin typeface="Cambria"/>
                <a:cs typeface="Cambria"/>
              </a:rPr>
              <a:t>ibarettir. </a:t>
            </a:r>
            <a:r>
              <a:rPr sz="1050" spc="20" dirty="0">
                <a:latin typeface="Cambria"/>
                <a:cs typeface="Cambria"/>
              </a:rPr>
              <a:t>Uy-  </a:t>
            </a:r>
            <a:r>
              <a:rPr sz="1050" spc="15" dirty="0">
                <a:latin typeface="Cambria"/>
                <a:cs typeface="Cambria"/>
              </a:rPr>
              <a:t>gulama </a:t>
            </a:r>
            <a:r>
              <a:rPr sz="1050" spc="-10" dirty="0">
                <a:latin typeface="Cambria"/>
                <a:cs typeface="Cambria"/>
              </a:rPr>
              <a:t>cephesi </a:t>
            </a:r>
            <a:r>
              <a:rPr sz="1050" spc="10" dirty="0">
                <a:latin typeface="Cambria"/>
                <a:cs typeface="Cambria"/>
              </a:rPr>
              <a:t>ise, </a:t>
            </a:r>
            <a:r>
              <a:rPr sz="1050" dirty="0">
                <a:latin typeface="Cambria"/>
                <a:cs typeface="Cambria"/>
              </a:rPr>
              <a:t>kaynaklarda </a:t>
            </a:r>
            <a:r>
              <a:rPr sz="1050" spc="5" dirty="0">
                <a:latin typeface="Cambria"/>
                <a:cs typeface="Cambria"/>
              </a:rPr>
              <a:t>geçen </a:t>
            </a:r>
            <a:r>
              <a:rPr sz="1050" dirty="0">
                <a:latin typeface="Cambria"/>
                <a:cs typeface="Cambria"/>
              </a:rPr>
              <a:t>ifadesi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10" dirty="0">
                <a:latin typeface="Cambria"/>
                <a:cs typeface="Cambria"/>
              </a:rPr>
              <a:t>“Güneşin </a:t>
            </a:r>
            <a:r>
              <a:rPr sz="1050" spc="5" dirty="0">
                <a:latin typeface="Cambria"/>
                <a:cs typeface="Cambria"/>
              </a:rPr>
              <a:t>doğdu-  </a:t>
            </a:r>
            <a:r>
              <a:rPr sz="1050" spc="25" dirty="0">
                <a:latin typeface="Cambria"/>
                <a:cs typeface="Cambria"/>
              </a:rPr>
              <a:t>ğu </a:t>
            </a:r>
            <a:r>
              <a:rPr sz="1050" spc="-5" dirty="0">
                <a:latin typeface="Cambria"/>
                <a:cs typeface="Cambria"/>
              </a:rPr>
              <a:t>yerden </a:t>
            </a:r>
            <a:r>
              <a:rPr sz="1050" dirty="0">
                <a:latin typeface="Cambria"/>
                <a:cs typeface="Cambria"/>
              </a:rPr>
              <a:t>battığı </a:t>
            </a:r>
            <a:r>
              <a:rPr sz="1050" spc="-10" dirty="0">
                <a:latin typeface="Cambria"/>
                <a:cs typeface="Cambria"/>
              </a:rPr>
              <a:t>yere </a:t>
            </a:r>
            <a:r>
              <a:rPr sz="1050" spc="5" dirty="0">
                <a:latin typeface="Cambria"/>
                <a:cs typeface="Cambria"/>
              </a:rPr>
              <a:t>kadar” </a:t>
            </a:r>
            <a:r>
              <a:rPr sz="1050" spc="-10" dirty="0">
                <a:latin typeface="Cambria"/>
                <a:cs typeface="Cambria"/>
              </a:rPr>
              <a:t>her </a:t>
            </a:r>
            <a:r>
              <a:rPr sz="1050" dirty="0">
                <a:latin typeface="Cambria"/>
                <a:cs typeface="Cambria"/>
              </a:rPr>
              <a:t>tarafı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-5" dirty="0">
                <a:latin typeface="Cambria"/>
                <a:cs typeface="Cambria"/>
              </a:rPr>
              <a:t>idaresi </a:t>
            </a:r>
            <a:r>
              <a:rPr sz="1050" spc="5" dirty="0">
                <a:latin typeface="Cambria"/>
                <a:cs typeface="Cambria"/>
              </a:rPr>
              <a:t>altına almak  </a:t>
            </a:r>
            <a:r>
              <a:rPr sz="1050" dirty="0">
                <a:latin typeface="Cambria"/>
                <a:cs typeface="Cambria"/>
              </a:rPr>
              <a:t>imkânlarının aranması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zorlanmasıdır.</a:t>
            </a:r>
            <a:r>
              <a:rPr sz="900" baseline="37037" dirty="0">
                <a:latin typeface="Cambria"/>
                <a:cs typeface="Cambria"/>
              </a:rPr>
              <a:t>28 </a:t>
            </a:r>
            <a:r>
              <a:rPr sz="1050" spc="5" dirty="0">
                <a:latin typeface="Cambria"/>
                <a:cs typeface="Cambria"/>
              </a:rPr>
              <a:t>Nitekim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20" dirty="0">
                <a:latin typeface="Cambria"/>
                <a:cs typeface="Cambria"/>
              </a:rPr>
              <a:t>Cihan Hâ-  </a:t>
            </a:r>
            <a:r>
              <a:rPr sz="1050" spc="-5" dirty="0">
                <a:latin typeface="Cambria"/>
                <a:cs typeface="Cambria"/>
              </a:rPr>
              <a:t>kimiyeti  </a:t>
            </a:r>
            <a:r>
              <a:rPr sz="1050" spc="5" dirty="0">
                <a:latin typeface="Cambria"/>
                <a:cs typeface="Cambria"/>
              </a:rPr>
              <a:t>düşüncesi,  </a:t>
            </a:r>
            <a:r>
              <a:rPr sz="1050" spc="-10" dirty="0">
                <a:latin typeface="Cambria"/>
                <a:cs typeface="Cambria"/>
              </a:rPr>
              <a:t>Türk  </a:t>
            </a:r>
            <a:r>
              <a:rPr sz="1050" spc="5" dirty="0">
                <a:latin typeface="Cambria"/>
                <a:cs typeface="Cambria"/>
              </a:rPr>
              <a:t>fütuhat  </a:t>
            </a:r>
            <a:r>
              <a:rPr sz="1050" spc="-5" dirty="0">
                <a:latin typeface="Cambria"/>
                <a:cs typeface="Cambria"/>
              </a:rPr>
              <a:t>felsefesinin  </a:t>
            </a:r>
            <a:r>
              <a:rPr sz="1050" spc="10" dirty="0">
                <a:latin typeface="Cambria"/>
                <a:cs typeface="Cambria"/>
              </a:rPr>
              <a:t>ana </a:t>
            </a:r>
            <a:r>
              <a:rPr sz="1050" spc="5" dirty="0">
                <a:latin typeface="Cambria"/>
                <a:cs typeface="Cambria"/>
              </a:rPr>
              <a:t>kaynağı  </a:t>
            </a:r>
            <a:r>
              <a:rPr sz="1050" spc="-10" dirty="0">
                <a:latin typeface="Cambria"/>
                <a:cs typeface="Cambria"/>
              </a:rPr>
              <a:t>ve</a:t>
            </a:r>
            <a:r>
              <a:rPr sz="1050" spc="45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daya-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00098" y="7342377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7396733"/>
            <a:ext cx="95885" cy="349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mbria"/>
                <a:cs typeface="Cambria"/>
              </a:rPr>
              <a:t>22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500" spc="-5" dirty="0">
                <a:latin typeface="Cambria"/>
                <a:cs typeface="Cambria"/>
              </a:rPr>
              <a:t>23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500" spc="-5" dirty="0">
                <a:latin typeface="Cambria"/>
                <a:cs typeface="Cambria"/>
              </a:rPr>
              <a:t>24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87398" y="7888985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25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7398" y="8134350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26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7398" y="8376665"/>
            <a:ext cx="95885" cy="227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27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500" spc="-5" dirty="0">
                <a:latin typeface="Cambria"/>
                <a:cs typeface="Cambria"/>
              </a:rPr>
              <a:t>28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67229" y="7396733"/>
            <a:ext cx="3808095" cy="1252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01980">
              <a:lnSpc>
                <a:spcPct val="101299"/>
              </a:lnSpc>
              <a:spcBef>
                <a:spcPts val="90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dirty="0">
                <a:latin typeface="Cambria"/>
                <a:cs typeface="Cambria"/>
              </a:rPr>
              <a:t>İbrahim,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 Ötüken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2000, </a:t>
            </a:r>
            <a:r>
              <a:rPr sz="800" spc="-5" dirty="0">
                <a:latin typeface="Cambria"/>
                <a:cs typeface="Cambria"/>
              </a:rPr>
              <a:t>267  </a:t>
            </a: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</a:t>
            </a:r>
            <a:r>
              <a:rPr sz="800" spc="18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365</a:t>
            </a:r>
            <a:endParaRPr sz="800">
              <a:latin typeface="Cambria"/>
              <a:cs typeface="Cambria"/>
            </a:endParaRPr>
          </a:p>
          <a:p>
            <a:pPr marL="12700" marR="6985">
              <a:lnSpc>
                <a:spcPts val="950"/>
              </a:lnSpc>
              <a:spcBef>
                <a:spcPts val="50"/>
              </a:spcBef>
            </a:pPr>
            <a:r>
              <a:rPr sz="800" spc="5" dirty="0">
                <a:latin typeface="Cambria"/>
                <a:cs typeface="Cambria"/>
              </a:rPr>
              <a:t>Parmaksızoğlu, </a:t>
            </a:r>
            <a:r>
              <a:rPr sz="800" dirty="0">
                <a:latin typeface="Cambria"/>
                <a:cs typeface="Cambria"/>
              </a:rPr>
              <a:t>İsmet, </a:t>
            </a:r>
            <a:r>
              <a:rPr sz="800" i="1" spc="-5" dirty="0">
                <a:latin typeface="Cambria"/>
                <a:cs typeface="Cambria"/>
              </a:rPr>
              <a:t>Türklerde </a:t>
            </a:r>
            <a:r>
              <a:rPr sz="800" i="1" spc="-10" dirty="0">
                <a:latin typeface="Cambria"/>
                <a:cs typeface="Cambria"/>
              </a:rPr>
              <a:t>Devlet</a:t>
            </a:r>
            <a:r>
              <a:rPr sz="800" i="1" spc="155" dirty="0">
                <a:latin typeface="Cambria"/>
                <a:cs typeface="Cambria"/>
              </a:rPr>
              <a:t> </a:t>
            </a:r>
            <a:r>
              <a:rPr sz="800" i="1" spc="5" dirty="0">
                <a:latin typeface="Cambria"/>
                <a:cs typeface="Cambria"/>
              </a:rPr>
              <a:t>Anlayışı </a:t>
            </a:r>
            <a:r>
              <a:rPr sz="800" i="1" dirty="0">
                <a:latin typeface="Cambria"/>
                <a:cs typeface="Cambria"/>
              </a:rPr>
              <a:t>(İmparatorluk </a:t>
            </a:r>
            <a:r>
              <a:rPr sz="800" i="1" spc="-5" dirty="0">
                <a:latin typeface="Cambria"/>
                <a:cs typeface="Cambria"/>
              </a:rPr>
              <a:t>Devri </a:t>
            </a:r>
            <a:r>
              <a:rPr sz="800" i="1" spc="20" dirty="0">
                <a:latin typeface="Cambria"/>
                <a:cs typeface="Cambria"/>
              </a:rPr>
              <a:t>1299-1789)</a:t>
            </a:r>
            <a:r>
              <a:rPr sz="800" spc="20" dirty="0">
                <a:latin typeface="Cambria"/>
                <a:cs typeface="Cambria"/>
              </a:rPr>
              <a:t>,  </a:t>
            </a:r>
            <a:r>
              <a:rPr sz="800" spc="-5" dirty="0">
                <a:latin typeface="Cambria"/>
                <a:cs typeface="Cambria"/>
              </a:rPr>
              <a:t>Başbakanlık </a:t>
            </a:r>
            <a:r>
              <a:rPr sz="800" dirty="0">
                <a:latin typeface="Cambria"/>
                <a:cs typeface="Cambria"/>
              </a:rPr>
              <a:t>Basımevi, Ankara </a:t>
            </a:r>
            <a:r>
              <a:rPr sz="800" spc="5" dirty="0">
                <a:latin typeface="Cambria"/>
                <a:cs typeface="Cambria"/>
              </a:rPr>
              <a:t>1982,</a:t>
            </a:r>
            <a:r>
              <a:rPr sz="800" spc="2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21</a:t>
            </a:r>
            <a:endParaRPr sz="800">
              <a:latin typeface="Cambria"/>
              <a:cs typeface="Cambria"/>
            </a:endParaRPr>
          </a:p>
          <a:p>
            <a:pPr marL="12700" marR="5080">
              <a:lnSpc>
                <a:spcPts val="950"/>
              </a:lnSpc>
              <a:spcBef>
                <a:spcPts val="35"/>
              </a:spcBef>
            </a:pPr>
            <a:r>
              <a:rPr sz="800" spc="10" dirty="0">
                <a:latin typeface="Cambria"/>
                <a:cs typeface="Cambria"/>
              </a:rPr>
              <a:t>Bkz.,Kafesoğlu,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 363, </a:t>
            </a:r>
            <a:r>
              <a:rPr sz="800" spc="5" dirty="0">
                <a:latin typeface="Cambria"/>
                <a:cs typeface="Cambria"/>
              </a:rPr>
              <a:t>Osmanlıların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15" dirty="0">
                <a:latin typeface="Cambria"/>
                <a:cs typeface="Cambria"/>
              </a:rPr>
              <a:t>Cihan </a:t>
            </a:r>
            <a:r>
              <a:rPr sz="800" spc="-5" dirty="0">
                <a:latin typeface="Cambria"/>
                <a:cs typeface="Cambria"/>
              </a:rPr>
              <a:t>hâkimiyeti </a:t>
            </a:r>
            <a:r>
              <a:rPr sz="800" dirty="0">
                <a:latin typeface="Cambria"/>
                <a:cs typeface="Cambria"/>
              </a:rPr>
              <a:t>mefku-  </a:t>
            </a:r>
            <a:r>
              <a:rPr sz="800" spc="-10" dirty="0">
                <a:latin typeface="Cambria"/>
                <a:cs typeface="Cambria"/>
              </a:rPr>
              <a:t>resini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gerçekleştirme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yolundaki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çabaları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için</a:t>
            </a:r>
            <a:r>
              <a:rPr sz="800" spc="35" dirty="0">
                <a:latin typeface="Cambria"/>
                <a:cs typeface="Cambria"/>
              </a:rPr>
              <a:t> </a:t>
            </a:r>
            <a:r>
              <a:rPr sz="800" spc="20" dirty="0">
                <a:latin typeface="Cambria"/>
                <a:cs typeface="Cambria"/>
              </a:rPr>
              <a:t>bkz.,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Parmaksızoğlu,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10" dirty="0">
                <a:latin typeface="Cambria"/>
                <a:cs typeface="Cambria"/>
              </a:rPr>
              <a:t>17-20</a:t>
            </a:r>
            <a:endParaRPr sz="800">
              <a:latin typeface="Cambria"/>
              <a:cs typeface="Cambria"/>
            </a:endParaRPr>
          </a:p>
          <a:p>
            <a:pPr marL="12700" marR="5715">
              <a:lnSpc>
                <a:spcPts val="950"/>
              </a:lnSpc>
              <a:spcBef>
                <a:spcPts val="30"/>
              </a:spcBef>
            </a:pPr>
            <a:r>
              <a:rPr sz="800" dirty="0">
                <a:latin typeface="Cambria"/>
                <a:cs typeface="Cambria"/>
              </a:rPr>
              <a:t>Berktay, </a:t>
            </a:r>
            <a:r>
              <a:rPr sz="800" spc="10" dirty="0">
                <a:latin typeface="Cambria"/>
                <a:cs typeface="Cambria"/>
              </a:rPr>
              <a:t>Halil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komisyon, </a:t>
            </a:r>
            <a:r>
              <a:rPr sz="800" spc="-5" dirty="0">
                <a:latin typeface="Cambria"/>
                <a:cs typeface="Cambria"/>
              </a:rPr>
              <a:t>“İktisat </a:t>
            </a:r>
            <a:r>
              <a:rPr sz="800" spc="5" dirty="0">
                <a:latin typeface="Cambria"/>
                <a:cs typeface="Cambria"/>
              </a:rPr>
              <a:t>Tarihi”, </a:t>
            </a:r>
            <a:r>
              <a:rPr sz="800" i="1" dirty="0">
                <a:latin typeface="Cambria"/>
                <a:cs typeface="Cambria"/>
              </a:rPr>
              <a:t>Türkiye </a:t>
            </a:r>
            <a:r>
              <a:rPr sz="800" i="1" spc="10" dirty="0">
                <a:latin typeface="Cambria"/>
                <a:cs typeface="Cambria"/>
              </a:rPr>
              <a:t>Tarihi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15" dirty="0">
                <a:latin typeface="Cambria"/>
                <a:cs typeface="Cambria"/>
              </a:rPr>
              <a:t>ed: Sinan </a:t>
            </a:r>
            <a:r>
              <a:rPr sz="800" dirty="0">
                <a:latin typeface="Cambria"/>
                <a:cs typeface="Cambria"/>
              </a:rPr>
              <a:t>Akşit, </a:t>
            </a:r>
            <a:r>
              <a:rPr sz="800" spc="15" dirty="0">
                <a:latin typeface="Cambria"/>
                <a:cs typeface="Cambria"/>
              </a:rPr>
              <a:t>Cem 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1997, </a:t>
            </a:r>
            <a:r>
              <a:rPr sz="800" spc="25" dirty="0">
                <a:latin typeface="Cambria"/>
                <a:cs typeface="Cambria"/>
              </a:rPr>
              <a:t>I, </a:t>
            </a:r>
            <a:r>
              <a:rPr sz="800" spc="5" dirty="0">
                <a:latin typeface="Cambria"/>
                <a:cs typeface="Cambria"/>
              </a:rPr>
              <a:t>25-136, </a:t>
            </a:r>
            <a:r>
              <a:rPr sz="800" spc="30" dirty="0">
                <a:latin typeface="Cambria"/>
                <a:cs typeface="Cambria"/>
              </a:rPr>
              <a:t>I,</a:t>
            </a:r>
            <a:r>
              <a:rPr sz="800" spc="195" dirty="0">
                <a:latin typeface="Cambria"/>
                <a:cs typeface="Cambria"/>
              </a:rPr>
              <a:t> </a:t>
            </a:r>
            <a:r>
              <a:rPr sz="800" spc="-10" dirty="0">
                <a:latin typeface="Cambria"/>
                <a:cs typeface="Cambria"/>
              </a:rPr>
              <a:t>69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30"/>
              </a:lnSpc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dirty="0">
                <a:latin typeface="Cambria"/>
                <a:cs typeface="Cambria"/>
              </a:rPr>
              <a:t>Berktay, </a:t>
            </a:r>
            <a:r>
              <a:rPr sz="800" spc="30" dirty="0">
                <a:latin typeface="Cambria"/>
                <a:cs typeface="Cambria"/>
              </a:rPr>
              <a:t>I,</a:t>
            </a:r>
            <a:r>
              <a:rPr sz="800" spc="11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71-72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</a:t>
            </a:r>
            <a:r>
              <a:rPr sz="800" spc="18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254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6286" y="1717293"/>
            <a:ext cx="394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146" y="4878450"/>
            <a:ext cx="38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libri"/>
                <a:cs typeface="Calibri"/>
              </a:rPr>
              <a:t>24</a:t>
            </a:r>
            <a:r>
              <a:rPr sz="1100" spc="-5" dirty="0">
                <a:latin typeface="Calibri"/>
                <a:cs typeface="Calibri"/>
              </a:rPr>
              <a:t>|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0" dirty="0">
                <a:latin typeface="Cambria"/>
                <a:cs typeface="Cambria"/>
              </a:rPr>
              <a:t>db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" y="4882006"/>
            <a:ext cx="1604010" cy="0"/>
          </a:xfrm>
          <a:custGeom>
            <a:avLst/>
            <a:gdLst/>
            <a:ahLst/>
            <a:cxnLst/>
            <a:rect l="l" t="t" r="r" b="b"/>
            <a:pathLst>
              <a:path w="1604010">
                <a:moveTo>
                  <a:pt x="0" y="0"/>
                </a:moveTo>
                <a:lnTo>
                  <a:pt x="160350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2032761"/>
            <a:ext cx="3987165" cy="2422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nak </a:t>
            </a:r>
            <a:r>
              <a:rPr sz="1050" spc="-5" dirty="0">
                <a:latin typeface="Cambria"/>
                <a:cs typeface="Cambria"/>
              </a:rPr>
              <a:t>noktası </a:t>
            </a:r>
            <a:r>
              <a:rPr sz="1050" spc="10" dirty="0">
                <a:latin typeface="Cambria"/>
                <a:cs typeface="Cambria"/>
              </a:rPr>
              <a:t>olarak, </a:t>
            </a:r>
            <a:r>
              <a:rPr sz="1050" spc="5" dirty="0">
                <a:latin typeface="Cambria"/>
                <a:cs typeface="Cambria"/>
              </a:rPr>
              <a:t>daima </a:t>
            </a:r>
            <a:r>
              <a:rPr sz="1050" spc="-5" dirty="0">
                <a:latin typeface="Cambria"/>
                <a:cs typeface="Cambria"/>
              </a:rPr>
              <a:t>gerçekleştirilmesine </a:t>
            </a:r>
            <a:r>
              <a:rPr sz="1050" dirty="0">
                <a:latin typeface="Cambria"/>
                <a:cs typeface="Cambria"/>
              </a:rPr>
              <a:t>çalışılan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10" dirty="0">
                <a:latin typeface="Cambria"/>
                <a:cs typeface="Cambria"/>
              </a:rPr>
              <a:t>ülkü  </a:t>
            </a:r>
            <a:r>
              <a:rPr sz="1050" spc="5" dirty="0">
                <a:latin typeface="Cambria"/>
                <a:cs typeface="Cambria"/>
              </a:rPr>
              <a:t>niteliğini </a:t>
            </a:r>
            <a:r>
              <a:rPr sz="1050" dirty="0">
                <a:latin typeface="Cambria"/>
                <a:cs typeface="Cambria"/>
              </a:rPr>
              <a:t>tarihimiz boyunca </a:t>
            </a:r>
            <a:r>
              <a:rPr sz="1050" spc="15" dirty="0">
                <a:latin typeface="Cambria"/>
                <a:cs typeface="Cambria"/>
              </a:rPr>
              <a:t>muhafaza</a:t>
            </a:r>
            <a:r>
              <a:rPr sz="1050" spc="21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etmiştir.</a:t>
            </a:r>
            <a:r>
              <a:rPr sz="900" baseline="37037" dirty="0">
                <a:latin typeface="Cambria"/>
                <a:cs typeface="Cambria"/>
              </a:rPr>
              <a:t>29</a:t>
            </a:r>
            <a:endParaRPr sz="900" baseline="37037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590"/>
              </a:spcBef>
            </a:pPr>
            <a:r>
              <a:rPr sz="1050" b="1" spc="55" dirty="0">
                <a:latin typeface="Cambria"/>
                <a:cs typeface="Cambria"/>
              </a:rPr>
              <a:t>I-Kutadgu </a:t>
            </a:r>
            <a:r>
              <a:rPr sz="1050" b="1" spc="60" dirty="0">
                <a:latin typeface="Cambria"/>
                <a:cs typeface="Cambria"/>
              </a:rPr>
              <a:t>Bilig’de Hükümranlık</a:t>
            </a:r>
            <a:r>
              <a:rPr sz="1050" b="1" spc="160" dirty="0">
                <a:latin typeface="Cambria"/>
                <a:cs typeface="Cambria"/>
              </a:rPr>
              <a:t> </a:t>
            </a:r>
            <a:r>
              <a:rPr sz="1050" b="1" spc="60" dirty="0">
                <a:latin typeface="Cambria"/>
                <a:cs typeface="Cambria"/>
              </a:rPr>
              <a:t>(Hakan)</a:t>
            </a:r>
            <a:endParaRPr sz="1050">
              <a:latin typeface="Cambria"/>
              <a:cs typeface="Cambria"/>
            </a:endParaRPr>
          </a:p>
          <a:p>
            <a:pPr marL="12700" marR="5080" indent="251460" algn="just">
              <a:lnSpc>
                <a:spcPct val="100299"/>
              </a:lnSpc>
              <a:spcBef>
                <a:spcPts val="595"/>
              </a:spcBef>
            </a:pP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0" dirty="0">
                <a:latin typeface="Cambria"/>
                <a:cs typeface="Cambria"/>
              </a:rPr>
              <a:t>Has </a:t>
            </a:r>
            <a:r>
              <a:rPr sz="1050" spc="-20" dirty="0">
                <a:latin typeface="Cambria"/>
                <a:cs typeface="Cambria"/>
              </a:rPr>
              <a:t>Hâcib‟in </a:t>
            </a:r>
            <a:r>
              <a:rPr sz="1050" dirty="0">
                <a:latin typeface="Cambria"/>
                <a:cs typeface="Cambria"/>
              </a:rPr>
              <a:t>düşünce </a:t>
            </a:r>
            <a:r>
              <a:rPr sz="1050" spc="-5" dirty="0">
                <a:latin typeface="Cambria"/>
                <a:cs typeface="Cambria"/>
              </a:rPr>
              <a:t>sisteminin merkezi </a:t>
            </a:r>
            <a:r>
              <a:rPr sz="1050" spc="5" dirty="0">
                <a:latin typeface="Cambria"/>
                <a:cs typeface="Cambria"/>
              </a:rPr>
              <a:t>insandır. </a:t>
            </a:r>
            <a:r>
              <a:rPr sz="1050" spc="20" dirty="0">
                <a:latin typeface="Cambria"/>
                <a:cs typeface="Cambria"/>
              </a:rPr>
              <a:t>Yusuf,  </a:t>
            </a:r>
            <a:r>
              <a:rPr sz="1050" spc="-5" dirty="0">
                <a:latin typeface="Cambria"/>
                <a:cs typeface="Cambria"/>
              </a:rPr>
              <a:t>gerek </a:t>
            </a:r>
            <a:r>
              <a:rPr sz="1050" spc="-10" dirty="0">
                <a:latin typeface="Cambria"/>
                <a:cs typeface="Cambria"/>
              </a:rPr>
              <a:t>kişiyi ve </a:t>
            </a:r>
            <a:r>
              <a:rPr sz="1050" spc="-5" dirty="0">
                <a:latin typeface="Cambria"/>
                <a:cs typeface="Cambria"/>
              </a:rPr>
              <a:t>gerek devlet </a:t>
            </a:r>
            <a:r>
              <a:rPr sz="1050" dirty="0">
                <a:latin typeface="Cambria"/>
                <a:cs typeface="Cambria"/>
              </a:rPr>
              <a:t>şuuruna </a:t>
            </a:r>
            <a:r>
              <a:rPr sz="1050" spc="-5" dirty="0">
                <a:latin typeface="Cambria"/>
                <a:cs typeface="Cambria"/>
              </a:rPr>
              <a:t>yükselmiş </a:t>
            </a:r>
            <a:r>
              <a:rPr sz="1050" spc="5" dirty="0">
                <a:latin typeface="Cambria"/>
                <a:cs typeface="Cambria"/>
              </a:rPr>
              <a:t>toplumları, </a:t>
            </a:r>
            <a:r>
              <a:rPr sz="1050" spc="10" dirty="0">
                <a:latin typeface="Cambria"/>
                <a:cs typeface="Cambria"/>
              </a:rPr>
              <a:t>doğruya,  iyiye, </a:t>
            </a:r>
            <a:r>
              <a:rPr sz="1050" spc="20" dirty="0">
                <a:latin typeface="Cambria"/>
                <a:cs typeface="Cambria"/>
              </a:rPr>
              <a:t>güzele, mutluluğa, </a:t>
            </a:r>
            <a:r>
              <a:rPr sz="1050" spc="-5" dirty="0">
                <a:latin typeface="Cambria"/>
                <a:cs typeface="Cambria"/>
              </a:rPr>
              <a:t>başka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deyimle </a:t>
            </a:r>
            <a:r>
              <a:rPr sz="1050" spc="10" dirty="0">
                <a:latin typeface="Cambria"/>
                <a:cs typeface="Cambria"/>
              </a:rPr>
              <a:t>maddî </a:t>
            </a:r>
            <a:r>
              <a:rPr sz="1050" spc="-5" dirty="0">
                <a:latin typeface="Cambria"/>
                <a:cs typeface="Cambria"/>
              </a:rPr>
              <a:t>olarak yükselme-  </a:t>
            </a:r>
            <a:r>
              <a:rPr sz="1050" spc="20" dirty="0">
                <a:latin typeface="Cambria"/>
                <a:cs typeface="Cambria"/>
              </a:rPr>
              <a:t>ye, </a:t>
            </a:r>
            <a:r>
              <a:rPr sz="1050" dirty="0">
                <a:latin typeface="Cambria"/>
                <a:cs typeface="Cambria"/>
              </a:rPr>
              <a:t>moral </a:t>
            </a:r>
            <a:r>
              <a:rPr sz="1050" spc="-5" dirty="0">
                <a:latin typeface="Cambria"/>
                <a:cs typeface="Cambria"/>
              </a:rPr>
              <a:t>olarak </a:t>
            </a:r>
            <a:r>
              <a:rPr sz="1050" dirty="0">
                <a:latin typeface="Cambria"/>
                <a:cs typeface="Cambria"/>
              </a:rPr>
              <a:t>yücelmeye götürecek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15" dirty="0">
                <a:latin typeface="Cambria"/>
                <a:cs typeface="Cambria"/>
              </a:rPr>
              <a:t>sistem </a:t>
            </a:r>
            <a:r>
              <a:rPr sz="1050" dirty="0">
                <a:latin typeface="Cambria"/>
                <a:cs typeface="Cambria"/>
              </a:rPr>
              <a:t>kurmuştur. </a:t>
            </a:r>
            <a:r>
              <a:rPr sz="1050" spc="5" dirty="0">
                <a:latin typeface="Cambria"/>
                <a:cs typeface="Cambria"/>
              </a:rPr>
              <a:t>Bu  </a:t>
            </a:r>
            <a:r>
              <a:rPr sz="1050" spc="-5" dirty="0">
                <a:latin typeface="Cambria"/>
                <a:cs typeface="Cambria"/>
              </a:rPr>
              <a:t>sistemin sürükleyici </a:t>
            </a:r>
            <a:r>
              <a:rPr sz="1050" dirty="0">
                <a:latin typeface="Cambria"/>
                <a:cs typeface="Cambria"/>
              </a:rPr>
              <a:t>öğesi </a:t>
            </a:r>
            <a:r>
              <a:rPr sz="1050" spc="5" dirty="0">
                <a:latin typeface="Cambria"/>
                <a:cs typeface="Cambria"/>
              </a:rPr>
              <a:t>“sorumlu” insandır. </a:t>
            </a:r>
            <a:r>
              <a:rPr sz="1050" spc="15" dirty="0">
                <a:latin typeface="Cambria"/>
                <a:cs typeface="Cambria"/>
              </a:rPr>
              <a:t>Sorumluluk, </a:t>
            </a:r>
            <a:r>
              <a:rPr sz="1050" spc="-5" dirty="0">
                <a:latin typeface="Cambria"/>
                <a:cs typeface="Cambria"/>
              </a:rPr>
              <a:t>kişinin  </a:t>
            </a:r>
            <a:r>
              <a:rPr sz="1050" spc="5" dirty="0">
                <a:latin typeface="Cambria"/>
                <a:cs typeface="Cambria"/>
              </a:rPr>
              <a:t>toplumda </a:t>
            </a:r>
            <a:r>
              <a:rPr sz="1050" spc="10" dirty="0">
                <a:latin typeface="Cambria"/>
                <a:cs typeface="Cambria"/>
              </a:rPr>
              <a:t>bulunduğu </a:t>
            </a:r>
            <a:r>
              <a:rPr sz="1050" spc="-10" dirty="0">
                <a:latin typeface="Cambria"/>
                <a:cs typeface="Cambria"/>
              </a:rPr>
              <a:t>yere ve </a:t>
            </a:r>
            <a:r>
              <a:rPr sz="1050" dirty="0">
                <a:latin typeface="Cambria"/>
                <a:cs typeface="Cambria"/>
              </a:rPr>
              <a:t>işlevine </a:t>
            </a:r>
            <a:r>
              <a:rPr sz="1050" spc="15" dirty="0">
                <a:latin typeface="Cambria"/>
                <a:cs typeface="Cambria"/>
              </a:rPr>
              <a:t>göre, </a:t>
            </a:r>
            <a:r>
              <a:rPr sz="1050" spc="-5" dirty="0">
                <a:latin typeface="Cambria"/>
                <a:cs typeface="Cambria"/>
              </a:rPr>
              <a:t>sıradan </a:t>
            </a:r>
            <a:r>
              <a:rPr sz="1050" spc="5" dirty="0">
                <a:latin typeface="Cambria"/>
                <a:cs typeface="Cambria"/>
              </a:rPr>
              <a:t>üyeden </a:t>
            </a:r>
            <a:r>
              <a:rPr sz="1050" spc="-10" dirty="0">
                <a:latin typeface="Cambria"/>
                <a:cs typeface="Cambria"/>
              </a:rPr>
              <a:t>tepelere  </a:t>
            </a:r>
            <a:r>
              <a:rPr sz="1050" spc="15" dirty="0">
                <a:latin typeface="Cambria"/>
                <a:cs typeface="Cambria"/>
              </a:rPr>
              <a:t>doğru, </a:t>
            </a:r>
            <a:r>
              <a:rPr sz="1050" dirty="0">
                <a:latin typeface="Cambria"/>
                <a:cs typeface="Cambria"/>
              </a:rPr>
              <a:t>artan ölçülerle </a:t>
            </a:r>
            <a:r>
              <a:rPr sz="1050" spc="-10" dirty="0">
                <a:latin typeface="Cambria"/>
                <a:cs typeface="Cambria"/>
              </a:rPr>
              <a:t>tırmanır ve </a:t>
            </a:r>
            <a:r>
              <a:rPr sz="1050" dirty="0">
                <a:latin typeface="Cambria"/>
                <a:cs typeface="Cambria"/>
              </a:rPr>
              <a:t>devlet başkanında </a:t>
            </a:r>
            <a:r>
              <a:rPr sz="1050" spc="5" dirty="0">
                <a:latin typeface="Cambria"/>
                <a:cs typeface="Cambria"/>
              </a:rPr>
              <a:t>doruğa </a:t>
            </a:r>
            <a:r>
              <a:rPr sz="1050" spc="-5" dirty="0">
                <a:latin typeface="Cambria"/>
                <a:cs typeface="Cambria"/>
              </a:rPr>
              <a:t>erişir.</a:t>
            </a:r>
            <a:r>
              <a:rPr sz="900" spc="-7" baseline="37037" dirty="0">
                <a:latin typeface="Cambria"/>
                <a:cs typeface="Cambria"/>
              </a:rPr>
              <a:t>30  </a:t>
            </a: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-15" dirty="0">
                <a:latin typeface="Cambria"/>
                <a:cs typeface="Cambria"/>
              </a:rPr>
              <a:t>Hâcib‟in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düşünce </a:t>
            </a:r>
            <a:r>
              <a:rPr sz="1050" spc="-5" dirty="0">
                <a:latin typeface="Cambria"/>
                <a:cs typeface="Cambria"/>
              </a:rPr>
              <a:t>sistemine </a:t>
            </a:r>
            <a:r>
              <a:rPr sz="1050" spc="10" dirty="0">
                <a:latin typeface="Cambria"/>
                <a:cs typeface="Cambria"/>
              </a:rPr>
              <a:t>dayanarak, cihan </a:t>
            </a:r>
            <a:r>
              <a:rPr sz="1050" dirty="0">
                <a:latin typeface="Cambria"/>
                <a:cs typeface="Cambria"/>
              </a:rPr>
              <a:t>hâkimi-  yetinin </a:t>
            </a:r>
            <a:r>
              <a:rPr sz="1050" spc="-5" dirty="0">
                <a:latin typeface="Cambria"/>
                <a:cs typeface="Cambria"/>
              </a:rPr>
              <a:t>merkezine </a:t>
            </a:r>
            <a:r>
              <a:rPr sz="1050" dirty="0">
                <a:latin typeface="Cambria"/>
                <a:cs typeface="Cambria"/>
              </a:rPr>
              <a:t>hükümdarı </a:t>
            </a:r>
            <a:r>
              <a:rPr sz="1050" spc="20" dirty="0">
                <a:latin typeface="Cambria"/>
                <a:cs typeface="Cambria"/>
              </a:rPr>
              <a:t>(hakan, </a:t>
            </a:r>
            <a:r>
              <a:rPr sz="1050" dirty="0">
                <a:latin typeface="Cambria"/>
                <a:cs typeface="Cambria"/>
              </a:rPr>
              <a:t>bey) </a:t>
            </a:r>
            <a:r>
              <a:rPr sz="1050" spc="-10" dirty="0">
                <a:latin typeface="Cambria"/>
                <a:cs typeface="Cambria"/>
              </a:rPr>
              <a:t>yerleştirdiğini </a:t>
            </a:r>
            <a:r>
              <a:rPr sz="1050" dirty="0">
                <a:latin typeface="Cambria"/>
                <a:cs typeface="Cambria"/>
              </a:rPr>
              <a:t>rahatlıkla  söyleyebiliriz.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-10" dirty="0">
                <a:latin typeface="Cambria"/>
                <a:cs typeface="Cambria"/>
              </a:rPr>
              <a:t>Bilig‟de, </a:t>
            </a:r>
            <a:r>
              <a:rPr sz="1050" spc="15" dirty="0">
                <a:latin typeface="Cambria"/>
                <a:cs typeface="Cambria"/>
              </a:rPr>
              <a:t>“</a:t>
            </a:r>
            <a:r>
              <a:rPr sz="1050" i="1" spc="15" dirty="0">
                <a:latin typeface="Cambria"/>
                <a:cs typeface="Cambria"/>
              </a:rPr>
              <a:t>Cihanşümul </a:t>
            </a:r>
            <a:r>
              <a:rPr sz="1050" i="1" spc="5" dirty="0">
                <a:latin typeface="Cambria"/>
                <a:cs typeface="Cambria"/>
              </a:rPr>
              <a:t>hâkimiyeti </a:t>
            </a:r>
            <a:r>
              <a:rPr sz="1050" i="1" spc="-10" dirty="0">
                <a:latin typeface="Cambria"/>
                <a:cs typeface="Cambria"/>
              </a:rPr>
              <a:t>ifade  </a:t>
            </a:r>
            <a:r>
              <a:rPr sz="1050" i="1" spc="-5" dirty="0">
                <a:latin typeface="Cambria"/>
                <a:cs typeface="Cambria"/>
              </a:rPr>
              <a:t>eden</a:t>
            </a:r>
            <a:r>
              <a:rPr sz="1050" spc="-5" dirty="0">
                <a:latin typeface="Cambria"/>
                <a:cs typeface="Cambria"/>
              </a:rPr>
              <a:t>”</a:t>
            </a:r>
            <a:r>
              <a:rPr sz="900" spc="-7" baseline="37037" dirty="0">
                <a:latin typeface="Cambria"/>
                <a:cs typeface="Cambria"/>
              </a:rPr>
              <a:t>31 </a:t>
            </a:r>
            <a:r>
              <a:rPr sz="1050" dirty="0">
                <a:latin typeface="Cambria"/>
                <a:cs typeface="Cambria"/>
              </a:rPr>
              <a:t>Hakan‟a, </a:t>
            </a:r>
            <a:r>
              <a:rPr sz="1050" spc="10" dirty="0">
                <a:latin typeface="Cambria"/>
                <a:cs typeface="Cambria"/>
              </a:rPr>
              <a:t>dünya </a:t>
            </a:r>
            <a:r>
              <a:rPr sz="1050" spc="5" dirty="0">
                <a:latin typeface="Cambria"/>
                <a:cs typeface="Cambria"/>
              </a:rPr>
              <a:t>bağlılığını</a:t>
            </a:r>
            <a:r>
              <a:rPr sz="1050" spc="1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sunmaktadır: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38857" y="4550790"/>
            <a:ext cx="1708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98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38857" y="4794630"/>
            <a:ext cx="1708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99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8857" y="5038724"/>
            <a:ext cx="22732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101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8857" y="5282564"/>
            <a:ext cx="22732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102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38857" y="5524880"/>
            <a:ext cx="22732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460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8857" y="5768720"/>
            <a:ext cx="2838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1886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38857" y="6012560"/>
            <a:ext cx="2838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1887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8857" y="6256400"/>
            <a:ext cx="283845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2076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latin typeface="Cambria"/>
                <a:cs typeface="Cambria"/>
              </a:rPr>
              <a:t>5805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88463" y="4550790"/>
            <a:ext cx="2422525" cy="2097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Kimi </a:t>
            </a:r>
            <a:r>
              <a:rPr sz="800" dirty="0">
                <a:latin typeface="Cambria"/>
                <a:cs typeface="Cambria"/>
              </a:rPr>
              <a:t>elini </a:t>
            </a:r>
            <a:r>
              <a:rPr sz="800" spc="-5" dirty="0">
                <a:latin typeface="Cambria"/>
                <a:cs typeface="Cambria"/>
              </a:rPr>
              <a:t>uzatır tütsü</a:t>
            </a:r>
            <a:r>
              <a:rPr sz="800" spc="2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tutar;</a:t>
            </a:r>
            <a:r>
              <a:rPr sz="750" baseline="33333" dirty="0">
                <a:latin typeface="Cambria"/>
                <a:cs typeface="Cambria"/>
              </a:rPr>
              <a:t>32</a:t>
            </a:r>
            <a:endParaRPr sz="750" baseline="33333">
              <a:latin typeface="Cambria"/>
              <a:cs typeface="Cambria"/>
            </a:endParaRPr>
          </a:p>
          <a:p>
            <a:pPr marL="12700" marR="151130">
              <a:lnSpc>
                <a:spcPct val="100000"/>
              </a:lnSpc>
            </a:pPr>
            <a:r>
              <a:rPr sz="800" dirty="0">
                <a:latin typeface="Cambria"/>
                <a:cs typeface="Cambria"/>
              </a:rPr>
              <a:t>kimi </a:t>
            </a:r>
            <a:r>
              <a:rPr sz="800" spc="-10" dirty="0">
                <a:latin typeface="Cambria"/>
                <a:cs typeface="Cambria"/>
              </a:rPr>
              <a:t>misk misk </a:t>
            </a:r>
            <a:r>
              <a:rPr sz="800" dirty="0">
                <a:latin typeface="Cambria"/>
                <a:cs typeface="Cambria"/>
              </a:rPr>
              <a:t>saçar, </a:t>
            </a:r>
            <a:r>
              <a:rPr sz="800" spc="5" dirty="0">
                <a:latin typeface="Cambria"/>
                <a:cs typeface="Cambria"/>
              </a:rPr>
              <a:t>dünya güzel </a:t>
            </a:r>
            <a:r>
              <a:rPr sz="800" dirty="0">
                <a:latin typeface="Cambria"/>
                <a:cs typeface="Cambria"/>
              </a:rPr>
              <a:t>kokularla </a:t>
            </a:r>
            <a:r>
              <a:rPr sz="800" spc="5" dirty="0">
                <a:latin typeface="Cambria"/>
                <a:cs typeface="Cambria"/>
              </a:rPr>
              <a:t>dolar.  </a:t>
            </a:r>
            <a:r>
              <a:rPr sz="800" spc="-5" dirty="0">
                <a:latin typeface="Cambria"/>
                <a:cs typeface="Cambria"/>
              </a:rPr>
              <a:t>Kimi </a:t>
            </a:r>
            <a:r>
              <a:rPr sz="800" spc="10" dirty="0">
                <a:latin typeface="Cambria"/>
                <a:cs typeface="Cambria"/>
              </a:rPr>
              <a:t>doğudan </a:t>
            </a:r>
            <a:r>
              <a:rPr sz="800" spc="-5" dirty="0">
                <a:latin typeface="Cambria"/>
                <a:cs typeface="Cambria"/>
              </a:rPr>
              <a:t>binlerce </a:t>
            </a:r>
            <a:r>
              <a:rPr sz="800" spc="5" dirty="0">
                <a:latin typeface="Cambria"/>
                <a:cs typeface="Cambria"/>
              </a:rPr>
              <a:t>armağan</a:t>
            </a:r>
            <a:r>
              <a:rPr sz="800" spc="16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sunar;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latin typeface="Cambria"/>
                <a:cs typeface="Cambria"/>
              </a:rPr>
              <a:t>kimi batıdan hizmetine</a:t>
            </a:r>
            <a:r>
              <a:rPr sz="800" spc="12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koşar.</a:t>
            </a:r>
            <a:endParaRPr sz="800">
              <a:latin typeface="Cambria"/>
              <a:cs typeface="Cambria"/>
            </a:endParaRPr>
          </a:p>
          <a:p>
            <a:pPr marL="12700" marR="524510">
              <a:lnSpc>
                <a:spcPct val="100000"/>
              </a:lnSpc>
            </a:pPr>
            <a:r>
              <a:rPr sz="800" spc="5" dirty="0">
                <a:latin typeface="Cambria"/>
                <a:cs typeface="Cambria"/>
              </a:rPr>
              <a:t>Mutluluk </a:t>
            </a:r>
            <a:r>
              <a:rPr sz="800" dirty="0">
                <a:latin typeface="Cambria"/>
                <a:cs typeface="Cambria"/>
              </a:rPr>
              <a:t>hizmet için gelmiş kapıda durur;  </a:t>
            </a:r>
            <a:r>
              <a:rPr sz="800" spc="5" dirty="0">
                <a:latin typeface="Cambria"/>
                <a:cs typeface="Cambria"/>
              </a:rPr>
              <a:t>kapıda </a:t>
            </a:r>
            <a:r>
              <a:rPr sz="800" dirty="0">
                <a:latin typeface="Cambria"/>
                <a:cs typeface="Cambria"/>
              </a:rPr>
              <a:t>duran kulluk </a:t>
            </a:r>
            <a:r>
              <a:rPr sz="800" spc="5" dirty="0">
                <a:latin typeface="Cambria"/>
                <a:cs typeface="Cambria"/>
              </a:rPr>
              <a:t>için</a:t>
            </a:r>
            <a:r>
              <a:rPr sz="800" spc="14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durur.</a:t>
            </a:r>
            <a:endParaRPr sz="800">
              <a:latin typeface="Cambria"/>
              <a:cs typeface="Cambria"/>
            </a:endParaRPr>
          </a:p>
          <a:p>
            <a:pPr marL="12700" marR="616585">
              <a:lnSpc>
                <a:spcPts val="950"/>
              </a:lnSpc>
              <a:spcBef>
                <a:spcPts val="40"/>
              </a:spcBef>
            </a:pPr>
            <a:r>
              <a:rPr sz="800" spc="-10" dirty="0">
                <a:latin typeface="Cambria"/>
                <a:cs typeface="Cambria"/>
              </a:rPr>
              <a:t>Hakan‟ın </a:t>
            </a:r>
            <a:r>
              <a:rPr sz="800" spc="15" dirty="0">
                <a:latin typeface="Cambria"/>
                <a:cs typeface="Cambria"/>
              </a:rPr>
              <a:t>namı, </a:t>
            </a:r>
            <a:r>
              <a:rPr sz="800" spc="-5" dirty="0">
                <a:latin typeface="Cambria"/>
                <a:cs typeface="Cambria"/>
              </a:rPr>
              <a:t>şanı </a:t>
            </a:r>
            <a:r>
              <a:rPr sz="800" spc="5" dirty="0">
                <a:latin typeface="Cambria"/>
                <a:cs typeface="Cambria"/>
              </a:rPr>
              <a:t>dünyaya </a:t>
            </a:r>
            <a:r>
              <a:rPr sz="800" dirty="0">
                <a:latin typeface="Cambria"/>
                <a:cs typeface="Cambria"/>
              </a:rPr>
              <a:t>yayıldı;  </a:t>
            </a:r>
            <a:r>
              <a:rPr sz="800" spc="5" dirty="0">
                <a:latin typeface="Cambria"/>
                <a:cs typeface="Cambria"/>
              </a:rPr>
              <a:t>onu </a:t>
            </a:r>
            <a:r>
              <a:rPr sz="800" dirty="0">
                <a:latin typeface="Cambria"/>
                <a:cs typeface="Cambria"/>
              </a:rPr>
              <a:t>göremeyen gözlerin </a:t>
            </a:r>
            <a:r>
              <a:rPr sz="800" spc="-5" dirty="0">
                <a:latin typeface="Cambria"/>
                <a:cs typeface="Cambria"/>
              </a:rPr>
              <a:t>uykusu</a:t>
            </a:r>
            <a:r>
              <a:rPr sz="800" spc="14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kaçtı.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30"/>
              </a:lnSpc>
            </a:pPr>
            <a:r>
              <a:rPr sz="800" spc="10" dirty="0">
                <a:latin typeface="Cambria"/>
                <a:cs typeface="Cambria"/>
              </a:rPr>
              <a:t>Dünya </a:t>
            </a:r>
            <a:r>
              <a:rPr sz="800" dirty="0">
                <a:latin typeface="Cambria"/>
                <a:cs typeface="Cambria"/>
              </a:rPr>
              <a:t>halkı </a:t>
            </a:r>
            <a:r>
              <a:rPr sz="800" spc="5" dirty="0">
                <a:latin typeface="Cambria"/>
                <a:cs typeface="Cambria"/>
              </a:rPr>
              <a:t>bunu duyunca onu </a:t>
            </a:r>
            <a:r>
              <a:rPr sz="800" dirty="0">
                <a:latin typeface="Cambria"/>
                <a:cs typeface="Cambria"/>
              </a:rPr>
              <a:t>arzuladı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spc="5" dirty="0">
                <a:latin typeface="Cambria"/>
                <a:cs typeface="Cambria"/>
              </a:rPr>
              <a:t>ona </a:t>
            </a:r>
            <a:r>
              <a:rPr sz="800" spc="-5" dirty="0">
                <a:latin typeface="Cambria"/>
                <a:cs typeface="Cambria"/>
              </a:rPr>
              <a:t>yakınlık </a:t>
            </a:r>
            <a:r>
              <a:rPr sz="800" spc="-10" dirty="0">
                <a:latin typeface="Cambria"/>
                <a:cs typeface="Cambria"/>
              </a:rPr>
              <a:t>göstererek </a:t>
            </a:r>
            <a:r>
              <a:rPr sz="800" dirty="0">
                <a:latin typeface="Cambria"/>
                <a:cs typeface="Cambria"/>
              </a:rPr>
              <a:t>etrafına üşüştü,</a:t>
            </a:r>
            <a:r>
              <a:rPr sz="800" spc="-9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toplandı.</a:t>
            </a:r>
            <a:endParaRPr sz="8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800" spc="10" dirty="0">
                <a:latin typeface="Cambria"/>
                <a:cs typeface="Cambria"/>
              </a:rPr>
              <a:t>Dünya </a:t>
            </a:r>
            <a:r>
              <a:rPr sz="800" dirty="0">
                <a:latin typeface="Cambria"/>
                <a:cs typeface="Cambria"/>
              </a:rPr>
              <a:t>halkı huzur </a:t>
            </a:r>
            <a:r>
              <a:rPr sz="800" spc="-10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mutluluk içinde rahata </a:t>
            </a:r>
            <a:r>
              <a:rPr sz="800" spc="5" dirty="0">
                <a:latin typeface="Cambria"/>
                <a:cs typeface="Cambria"/>
              </a:rPr>
              <a:t>kavuştu;  </a:t>
            </a:r>
            <a:r>
              <a:rPr sz="800" dirty="0">
                <a:latin typeface="Cambria"/>
                <a:cs typeface="Cambria"/>
              </a:rPr>
              <a:t>bütün </a:t>
            </a:r>
            <a:r>
              <a:rPr sz="800" spc="5" dirty="0">
                <a:latin typeface="Cambria"/>
                <a:cs typeface="Cambria"/>
              </a:rPr>
              <a:t>halk hükümdara dua</a:t>
            </a:r>
            <a:r>
              <a:rPr sz="800" spc="16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etti.</a:t>
            </a:r>
            <a:endParaRPr sz="800">
              <a:latin typeface="Cambria"/>
              <a:cs typeface="Cambria"/>
            </a:endParaRPr>
          </a:p>
          <a:p>
            <a:pPr marL="12700" marR="586740">
              <a:lnSpc>
                <a:spcPct val="100000"/>
              </a:lnSpc>
            </a:pPr>
            <a:r>
              <a:rPr sz="800" spc="-5" dirty="0">
                <a:latin typeface="Cambria"/>
                <a:cs typeface="Cambria"/>
              </a:rPr>
              <a:t>Başka memleketlerin </a:t>
            </a:r>
            <a:r>
              <a:rPr sz="800" dirty="0">
                <a:latin typeface="Cambria"/>
                <a:cs typeface="Cambria"/>
              </a:rPr>
              <a:t>halkı </a:t>
            </a:r>
            <a:r>
              <a:rPr sz="800" spc="10" dirty="0">
                <a:latin typeface="Cambria"/>
                <a:cs typeface="Cambria"/>
              </a:rPr>
              <a:t>da </a:t>
            </a:r>
            <a:r>
              <a:rPr sz="800" dirty="0">
                <a:latin typeface="Cambria"/>
                <a:cs typeface="Cambria"/>
              </a:rPr>
              <a:t>bunu işitti, 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onun yüzünü </a:t>
            </a:r>
            <a:r>
              <a:rPr sz="800" spc="-5" dirty="0">
                <a:latin typeface="Cambria"/>
                <a:cs typeface="Cambria"/>
              </a:rPr>
              <a:t>görmeyi </a:t>
            </a:r>
            <a:r>
              <a:rPr sz="800" dirty="0">
                <a:latin typeface="Cambria"/>
                <a:cs typeface="Cambria"/>
              </a:rPr>
              <a:t>arzu</a:t>
            </a:r>
            <a:r>
              <a:rPr sz="800" spc="35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etti.</a:t>
            </a:r>
            <a:endParaRPr sz="800">
              <a:latin typeface="Cambria"/>
              <a:cs typeface="Cambria"/>
            </a:endParaRPr>
          </a:p>
          <a:p>
            <a:pPr marL="12700" marR="360045">
              <a:lnSpc>
                <a:spcPct val="100000"/>
              </a:lnSpc>
            </a:pPr>
            <a:r>
              <a:rPr sz="800" dirty="0">
                <a:latin typeface="Cambria"/>
                <a:cs typeface="Cambria"/>
              </a:rPr>
              <a:t>Bütün </a:t>
            </a:r>
            <a:r>
              <a:rPr sz="800" spc="5" dirty="0">
                <a:latin typeface="Cambria"/>
                <a:cs typeface="Cambria"/>
              </a:rPr>
              <a:t>dünya </a:t>
            </a:r>
            <a:r>
              <a:rPr sz="800" dirty="0">
                <a:latin typeface="Cambria"/>
                <a:cs typeface="Cambria"/>
              </a:rPr>
              <a:t>halkı </a:t>
            </a:r>
            <a:r>
              <a:rPr sz="800" spc="5" dirty="0">
                <a:latin typeface="Cambria"/>
                <a:cs typeface="Cambria"/>
              </a:rPr>
              <a:t>ona kul olur; </a:t>
            </a:r>
            <a:r>
              <a:rPr sz="800" spc="-5" dirty="0">
                <a:latin typeface="Cambria"/>
                <a:cs typeface="Cambria"/>
              </a:rPr>
              <a:t>böyle </a:t>
            </a:r>
            <a:r>
              <a:rPr sz="800" spc="-10" dirty="0">
                <a:latin typeface="Cambria"/>
                <a:cs typeface="Cambria"/>
              </a:rPr>
              <a:t>beyler  </a:t>
            </a:r>
            <a:r>
              <a:rPr sz="800" spc="5" dirty="0">
                <a:latin typeface="Cambria"/>
                <a:cs typeface="Cambria"/>
              </a:rPr>
              <a:t>Hükümdar </a:t>
            </a:r>
            <a:r>
              <a:rPr sz="800" spc="10" dirty="0">
                <a:latin typeface="Cambria"/>
                <a:cs typeface="Cambria"/>
              </a:rPr>
              <a:t>bugün </a:t>
            </a:r>
            <a:r>
              <a:rPr sz="800" dirty="0">
                <a:latin typeface="Cambria"/>
                <a:cs typeface="Cambria"/>
              </a:rPr>
              <a:t>huzur içinde tahtına çıksın;  </a:t>
            </a:r>
            <a:r>
              <a:rPr sz="800" spc="5" dirty="0">
                <a:latin typeface="Cambria"/>
                <a:cs typeface="Cambria"/>
              </a:rPr>
              <a:t>onun </a:t>
            </a:r>
            <a:r>
              <a:rPr sz="800" dirty="0">
                <a:latin typeface="Cambria"/>
                <a:cs typeface="Cambria"/>
              </a:rPr>
              <a:t>düşmanı </a:t>
            </a:r>
            <a:r>
              <a:rPr sz="800" spc="5" dirty="0">
                <a:latin typeface="Cambria"/>
                <a:cs typeface="Cambria"/>
              </a:rPr>
              <a:t>uzaktan </a:t>
            </a:r>
            <a:r>
              <a:rPr sz="800" spc="-5" dirty="0">
                <a:latin typeface="Cambria"/>
                <a:cs typeface="Cambria"/>
              </a:rPr>
              <a:t>başını </a:t>
            </a:r>
            <a:r>
              <a:rPr sz="800" dirty="0">
                <a:latin typeface="Cambria"/>
                <a:cs typeface="Cambria"/>
              </a:rPr>
              <a:t>eğip </a:t>
            </a:r>
            <a:r>
              <a:rPr sz="800" spc="-10" dirty="0">
                <a:latin typeface="Cambria"/>
                <a:cs typeface="Cambria"/>
              </a:rPr>
              <a:t>yeri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öpsün.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87398" y="6696836"/>
            <a:ext cx="3989704" cy="665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998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Kutadgu </a:t>
            </a:r>
            <a:r>
              <a:rPr sz="1050" spc="-10" dirty="0">
                <a:latin typeface="Cambria"/>
                <a:cs typeface="Cambria"/>
              </a:rPr>
              <a:t>Bilig‟de, </a:t>
            </a:r>
            <a:r>
              <a:rPr sz="1050" spc="20" dirty="0">
                <a:latin typeface="Cambria"/>
                <a:cs typeface="Cambria"/>
              </a:rPr>
              <a:t>Cihan </a:t>
            </a:r>
            <a:r>
              <a:rPr sz="1050" dirty="0">
                <a:latin typeface="Cambria"/>
                <a:cs typeface="Cambria"/>
              </a:rPr>
              <a:t>hâkimiyet düşüncesinin merkezinde  </a:t>
            </a:r>
            <a:r>
              <a:rPr sz="1050" spc="-15" dirty="0">
                <a:latin typeface="Cambria"/>
                <a:cs typeface="Cambria"/>
              </a:rPr>
              <a:t>yer </a:t>
            </a:r>
            <a:r>
              <a:rPr sz="1050" spc="5" dirty="0">
                <a:latin typeface="Cambria"/>
                <a:cs typeface="Cambria"/>
              </a:rPr>
              <a:t>almasından </a:t>
            </a:r>
            <a:r>
              <a:rPr sz="1050" dirty="0">
                <a:latin typeface="Cambria"/>
                <a:cs typeface="Cambria"/>
              </a:rPr>
              <a:t>dolayı </a:t>
            </a:r>
            <a:r>
              <a:rPr sz="1050" spc="10" dirty="0">
                <a:latin typeface="Cambria"/>
                <a:cs typeface="Cambria"/>
              </a:rPr>
              <a:t>“hakan” </a:t>
            </a:r>
            <a:r>
              <a:rPr sz="1050" spc="-5" dirty="0">
                <a:latin typeface="Cambria"/>
                <a:cs typeface="Cambria"/>
              </a:rPr>
              <a:t>kavramı </a:t>
            </a:r>
            <a:r>
              <a:rPr sz="1050" dirty="0">
                <a:latin typeface="Cambria"/>
                <a:cs typeface="Cambria"/>
              </a:rPr>
              <a:t>üzerinde </a:t>
            </a:r>
            <a:r>
              <a:rPr sz="1050" spc="5" dirty="0">
                <a:latin typeface="Cambria"/>
                <a:cs typeface="Cambria"/>
              </a:rPr>
              <a:t>geniş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şekilde  </a:t>
            </a:r>
            <a:r>
              <a:rPr sz="1050" spc="5" dirty="0">
                <a:latin typeface="Cambria"/>
                <a:cs typeface="Cambria"/>
              </a:rPr>
              <a:t>durulmaktadır. </a:t>
            </a:r>
            <a:r>
              <a:rPr sz="1050" spc="10" dirty="0">
                <a:latin typeface="Cambria"/>
                <a:cs typeface="Cambria"/>
              </a:rPr>
              <a:t>Bunun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diğer </a:t>
            </a:r>
            <a:r>
              <a:rPr sz="1050" spc="-10" dirty="0">
                <a:latin typeface="Cambria"/>
                <a:cs typeface="Cambria"/>
              </a:rPr>
              <a:t>sebebi </a:t>
            </a:r>
            <a:r>
              <a:rPr sz="1050" spc="10" dirty="0">
                <a:latin typeface="Cambria"/>
                <a:cs typeface="Cambria"/>
              </a:rPr>
              <a:t>ise, </a:t>
            </a:r>
            <a:r>
              <a:rPr sz="1050" spc="5" dirty="0">
                <a:latin typeface="Cambria"/>
                <a:cs typeface="Cambria"/>
              </a:rPr>
              <a:t>“devletin, </a:t>
            </a:r>
            <a:r>
              <a:rPr sz="1050" dirty="0">
                <a:latin typeface="Cambria"/>
                <a:cs typeface="Cambria"/>
              </a:rPr>
              <a:t>devlet </a:t>
            </a:r>
            <a:r>
              <a:rPr sz="1050" spc="-5" dirty="0">
                <a:latin typeface="Cambria"/>
                <a:cs typeface="Cambria"/>
              </a:rPr>
              <a:t>başka-  </a:t>
            </a:r>
            <a:r>
              <a:rPr sz="1050" spc="5" dirty="0">
                <a:latin typeface="Cambria"/>
                <a:cs typeface="Cambria"/>
              </a:rPr>
              <a:t>nının kimliğinde </a:t>
            </a:r>
            <a:r>
              <a:rPr sz="1050" dirty="0">
                <a:latin typeface="Cambria"/>
                <a:cs typeface="Cambria"/>
              </a:rPr>
              <a:t>somutlaşmış”</a:t>
            </a:r>
            <a:r>
              <a:rPr sz="900" baseline="37037" dirty="0">
                <a:latin typeface="Cambria"/>
                <a:cs typeface="Cambria"/>
              </a:rPr>
              <a:t>33 </a:t>
            </a:r>
            <a:r>
              <a:rPr sz="1050" spc="5" dirty="0">
                <a:latin typeface="Cambria"/>
                <a:cs typeface="Cambria"/>
              </a:rPr>
              <a:t>olmasıdır. </a:t>
            </a:r>
            <a:r>
              <a:rPr sz="1050" spc="10" dirty="0">
                <a:latin typeface="Cambria"/>
                <a:cs typeface="Cambria"/>
              </a:rPr>
              <a:t>Ancak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durum</a:t>
            </a:r>
            <a:r>
              <a:rPr sz="1050" spc="-15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kesin-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00098" y="7467345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87398" y="7521702"/>
            <a:ext cx="95885" cy="22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29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500" spc="-5" dirty="0">
                <a:latin typeface="Cambria"/>
                <a:cs typeface="Cambria"/>
              </a:rPr>
              <a:t>30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787398" y="7887461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31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87398" y="8135873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32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87398" y="8500109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33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67229" y="7521702"/>
            <a:ext cx="3808729" cy="112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</a:t>
            </a:r>
            <a:r>
              <a:rPr sz="800" spc="18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256</a:t>
            </a:r>
            <a:endParaRPr sz="800">
              <a:latin typeface="Cambria"/>
              <a:cs typeface="Cambria"/>
            </a:endParaRPr>
          </a:p>
          <a:p>
            <a:pPr marL="12700" marR="6985">
              <a:lnSpc>
                <a:spcPts val="950"/>
              </a:lnSpc>
              <a:spcBef>
                <a:spcPts val="55"/>
              </a:spcBef>
            </a:pPr>
            <a:r>
              <a:rPr sz="800" spc="5" dirty="0">
                <a:latin typeface="Cambria"/>
                <a:cs typeface="Cambria"/>
              </a:rPr>
              <a:t>Kezer, </a:t>
            </a:r>
            <a:r>
              <a:rPr sz="800" spc="10" dirty="0">
                <a:latin typeface="Cambria"/>
                <a:cs typeface="Cambria"/>
              </a:rPr>
              <a:t>Aydın,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-5" dirty="0">
                <a:latin typeface="Cambria"/>
                <a:cs typeface="Cambria"/>
              </a:rPr>
              <a:t>Batı </a:t>
            </a:r>
            <a:r>
              <a:rPr sz="800" i="1" dirty="0">
                <a:latin typeface="Cambria"/>
                <a:cs typeface="Cambria"/>
              </a:rPr>
              <a:t>Kültüründe Siyaset </a:t>
            </a:r>
            <a:r>
              <a:rPr sz="800" i="1" spc="10" dirty="0">
                <a:latin typeface="Cambria"/>
                <a:cs typeface="Cambria"/>
              </a:rPr>
              <a:t>Kavramı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Kültür </a:t>
            </a:r>
            <a:r>
              <a:rPr sz="800" dirty="0">
                <a:latin typeface="Cambria"/>
                <a:cs typeface="Cambria"/>
              </a:rPr>
              <a:t>Bakanlığı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Ankara  </a:t>
            </a:r>
            <a:r>
              <a:rPr sz="800" spc="10" dirty="0">
                <a:latin typeface="Cambria"/>
                <a:cs typeface="Cambria"/>
              </a:rPr>
              <a:t>1987,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50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30"/>
              </a:lnSpc>
            </a:pPr>
            <a:r>
              <a:rPr sz="800" spc="10" dirty="0">
                <a:latin typeface="Cambria"/>
                <a:cs typeface="Cambria"/>
              </a:rPr>
              <a:t>İnalcık, </a:t>
            </a:r>
            <a:r>
              <a:rPr sz="800" spc="15" dirty="0">
                <a:latin typeface="Cambria"/>
                <a:cs typeface="Cambria"/>
              </a:rPr>
              <a:t>Halil, </a:t>
            </a:r>
            <a:r>
              <a:rPr sz="800" spc="-5" dirty="0">
                <a:latin typeface="Cambria"/>
                <a:cs typeface="Cambria"/>
              </a:rPr>
              <a:t>“Osmanlılar‟da </a:t>
            </a:r>
            <a:r>
              <a:rPr sz="800" spc="10" dirty="0">
                <a:latin typeface="Cambria"/>
                <a:cs typeface="Cambria"/>
              </a:rPr>
              <a:t>Saltanat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VerâsetiUsûlü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dirty="0">
                <a:latin typeface="Cambria"/>
                <a:cs typeface="Cambria"/>
              </a:rPr>
              <a:t>Hâkimiyet</a:t>
            </a:r>
            <a:r>
              <a:rPr sz="800" spc="2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Telakki-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spc="-5" dirty="0">
                <a:latin typeface="Cambria"/>
                <a:cs typeface="Cambria"/>
              </a:rPr>
              <a:t>siyle </a:t>
            </a:r>
            <a:r>
              <a:rPr sz="800" spc="10" dirty="0">
                <a:latin typeface="Cambria"/>
                <a:cs typeface="Cambria"/>
              </a:rPr>
              <a:t>İlgili”, </a:t>
            </a:r>
            <a:r>
              <a:rPr sz="800" i="1" spc="5" dirty="0">
                <a:latin typeface="Cambria"/>
                <a:cs typeface="Cambria"/>
              </a:rPr>
              <a:t>SBF </a:t>
            </a:r>
            <a:r>
              <a:rPr sz="800" i="1" dirty="0">
                <a:latin typeface="Cambria"/>
                <a:cs typeface="Cambria"/>
              </a:rPr>
              <a:t>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XIV </a:t>
            </a:r>
            <a:r>
              <a:rPr sz="800" spc="-10" dirty="0">
                <a:latin typeface="Cambria"/>
                <a:cs typeface="Cambria"/>
              </a:rPr>
              <a:t>/ </a:t>
            </a:r>
            <a:r>
              <a:rPr sz="800" spc="30" dirty="0">
                <a:latin typeface="Cambria"/>
                <a:cs typeface="Cambria"/>
              </a:rPr>
              <a:t>I, </a:t>
            </a:r>
            <a:r>
              <a:rPr sz="800" spc="15" dirty="0">
                <a:latin typeface="Cambria"/>
                <a:cs typeface="Cambria"/>
              </a:rPr>
              <a:t>(1959),</a:t>
            </a:r>
            <a:r>
              <a:rPr sz="800" spc="14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75</a:t>
            </a:r>
            <a:endParaRPr sz="800">
              <a:latin typeface="Cambria"/>
              <a:cs typeface="Cambria"/>
            </a:endParaRPr>
          </a:p>
          <a:p>
            <a:pPr marL="12700" marR="6985" algn="just">
              <a:lnSpc>
                <a:spcPct val="99400"/>
              </a:lnSpc>
              <a:spcBef>
                <a:spcPts val="15"/>
              </a:spcBef>
            </a:pPr>
            <a:r>
              <a:rPr sz="800" spc="10" dirty="0">
                <a:latin typeface="Cambria"/>
                <a:cs typeface="Cambria"/>
              </a:rPr>
              <a:t>Çalışmamızda </a:t>
            </a:r>
            <a:r>
              <a:rPr sz="800" spc="-5" dirty="0">
                <a:latin typeface="Cambria"/>
                <a:cs typeface="Cambria"/>
              </a:rPr>
              <a:t>Reşid </a:t>
            </a:r>
            <a:r>
              <a:rPr sz="800" dirty="0">
                <a:latin typeface="Cambria"/>
                <a:cs typeface="Cambria"/>
              </a:rPr>
              <a:t>Rahmeti </a:t>
            </a:r>
            <a:r>
              <a:rPr sz="800" spc="-25" dirty="0">
                <a:latin typeface="Cambria"/>
                <a:cs typeface="Cambria"/>
              </a:rPr>
              <a:t>Arat‟ın </a:t>
            </a:r>
            <a:r>
              <a:rPr sz="800" spc="-10" dirty="0">
                <a:latin typeface="Cambria"/>
                <a:cs typeface="Cambria"/>
              </a:rPr>
              <a:t>çevirisi </a:t>
            </a:r>
            <a:r>
              <a:rPr sz="800" spc="10" dirty="0">
                <a:latin typeface="Cambria"/>
                <a:cs typeface="Cambria"/>
              </a:rPr>
              <a:t>(Yusuf </a:t>
            </a:r>
            <a:r>
              <a:rPr sz="800" spc="5" dirty="0">
                <a:latin typeface="Cambria"/>
                <a:cs typeface="Cambria"/>
              </a:rPr>
              <a:t>Has </a:t>
            </a:r>
            <a:r>
              <a:rPr sz="800" spc="15" dirty="0">
                <a:latin typeface="Cambria"/>
                <a:cs typeface="Cambria"/>
              </a:rPr>
              <a:t>Hacib, </a:t>
            </a:r>
            <a:r>
              <a:rPr sz="800" i="1" spc="-5" dirty="0">
                <a:latin typeface="Cambria"/>
                <a:cs typeface="Cambria"/>
              </a:rPr>
              <a:t>Kutadgu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çev:  </a:t>
            </a:r>
            <a:r>
              <a:rPr sz="800" dirty="0">
                <a:latin typeface="Cambria"/>
                <a:cs typeface="Cambria"/>
              </a:rPr>
              <a:t>Reşid </a:t>
            </a:r>
            <a:r>
              <a:rPr sz="800" spc="5" dirty="0">
                <a:latin typeface="Cambria"/>
                <a:cs typeface="Cambria"/>
              </a:rPr>
              <a:t>Rahmeti </a:t>
            </a:r>
            <a:r>
              <a:rPr sz="800" spc="10" dirty="0">
                <a:latin typeface="Cambria"/>
                <a:cs typeface="Cambria"/>
              </a:rPr>
              <a:t>Arat, </a:t>
            </a:r>
            <a:r>
              <a:rPr sz="800" dirty="0">
                <a:latin typeface="Cambria"/>
                <a:cs typeface="Cambria"/>
              </a:rPr>
              <a:t>Kabalcı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5" dirty="0">
                <a:latin typeface="Cambria"/>
                <a:cs typeface="Cambria"/>
              </a:rPr>
              <a:t>2006) </a:t>
            </a:r>
            <a:r>
              <a:rPr sz="800" dirty="0">
                <a:latin typeface="Cambria"/>
                <a:cs typeface="Cambria"/>
              </a:rPr>
              <a:t>kullanılmış olup </a:t>
            </a:r>
            <a:r>
              <a:rPr sz="800" spc="-5" dirty="0">
                <a:latin typeface="Cambria"/>
                <a:cs typeface="Cambria"/>
              </a:rPr>
              <a:t>beyit </a:t>
            </a:r>
            <a:r>
              <a:rPr sz="800" dirty="0">
                <a:latin typeface="Cambria"/>
                <a:cs typeface="Cambria"/>
              </a:rPr>
              <a:t>numaraları  </a:t>
            </a:r>
            <a:r>
              <a:rPr sz="800" spc="-5" dirty="0">
                <a:latin typeface="Cambria"/>
                <a:cs typeface="Cambria"/>
              </a:rPr>
              <a:t>başta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zikredildiği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için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-10" dirty="0">
                <a:latin typeface="Cambria"/>
                <a:cs typeface="Cambria"/>
              </a:rPr>
              <a:t>her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seferinde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sayfa</a:t>
            </a:r>
            <a:r>
              <a:rPr sz="800" spc="6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numarası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atfına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ihtiyaç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duyulmamıştır.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spc="5" dirty="0">
                <a:latin typeface="Cambria"/>
                <a:cs typeface="Cambria"/>
              </a:rPr>
              <a:t>Kezer,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89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39205" y="4893690"/>
            <a:ext cx="4114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Cambria"/>
                <a:cs typeface="Cambria"/>
              </a:rPr>
              <a:t>db </a:t>
            </a:r>
            <a:r>
              <a:rPr sz="1100" dirty="0">
                <a:latin typeface="Calibri"/>
                <a:cs typeface="Calibri"/>
              </a:rPr>
              <a:t>|</a:t>
            </a:r>
            <a:r>
              <a:rPr sz="1100" spc="-1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51905" y="4897246"/>
            <a:ext cx="1620520" cy="0"/>
          </a:xfrm>
          <a:custGeom>
            <a:avLst/>
            <a:gdLst/>
            <a:ahLst/>
            <a:cxnLst/>
            <a:rect l="l" t="t" r="r" b="b"/>
            <a:pathLst>
              <a:path w="1620520">
                <a:moveTo>
                  <a:pt x="0" y="0"/>
                </a:moveTo>
                <a:lnTo>
                  <a:pt x="162026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7398" y="2032761"/>
            <a:ext cx="3988435" cy="665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10"/>
              </a:spcBef>
            </a:pPr>
            <a:r>
              <a:rPr sz="1050" dirty="0">
                <a:latin typeface="Cambria"/>
                <a:cs typeface="Cambria"/>
              </a:rPr>
              <a:t>likle hâkimiyet anlayışının </a:t>
            </a:r>
            <a:r>
              <a:rPr sz="1050" spc="-10" dirty="0">
                <a:latin typeface="Cambria"/>
                <a:cs typeface="Cambria"/>
              </a:rPr>
              <a:t>kişiye </a:t>
            </a:r>
            <a:r>
              <a:rPr sz="1050" spc="-5" dirty="0">
                <a:latin typeface="Cambria"/>
                <a:cs typeface="Cambria"/>
              </a:rPr>
              <a:t>endekslenmiş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görüş olarak  </a:t>
            </a:r>
            <a:r>
              <a:rPr sz="1050" spc="5" dirty="0">
                <a:latin typeface="Cambria"/>
                <a:cs typeface="Cambria"/>
              </a:rPr>
              <a:t>algılanmaması </a:t>
            </a:r>
            <a:r>
              <a:rPr sz="1050" dirty="0">
                <a:latin typeface="Cambria"/>
                <a:cs typeface="Cambria"/>
              </a:rPr>
              <a:t>gerekmektedir. Bizi bu </a:t>
            </a:r>
            <a:r>
              <a:rPr sz="1050" spc="-5" dirty="0">
                <a:latin typeface="Cambria"/>
                <a:cs typeface="Cambria"/>
              </a:rPr>
              <a:t>görüşe </a:t>
            </a:r>
            <a:r>
              <a:rPr sz="1050" spc="-20" dirty="0">
                <a:latin typeface="Cambria"/>
                <a:cs typeface="Cambria"/>
              </a:rPr>
              <a:t>sevk </a:t>
            </a:r>
            <a:r>
              <a:rPr sz="1050" spc="15" dirty="0">
                <a:latin typeface="Cambria"/>
                <a:cs typeface="Cambria"/>
              </a:rPr>
              <a:t>eden, </a:t>
            </a:r>
            <a:r>
              <a:rPr sz="1050" spc="5" dirty="0">
                <a:latin typeface="Cambria"/>
                <a:cs typeface="Cambria"/>
              </a:rPr>
              <a:t>Kutadgu  </a:t>
            </a:r>
            <a:r>
              <a:rPr sz="1050" spc="-20" dirty="0">
                <a:latin typeface="Cambria"/>
                <a:cs typeface="Cambria"/>
              </a:rPr>
              <a:t>Bilig‟de </a:t>
            </a:r>
            <a:r>
              <a:rPr sz="1050" spc="-15" dirty="0">
                <a:latin typeface="Cambria"/>
                <a:cs typeface="Cambria"/>
              </a:rPr>
              <a:t>Hakan‟ın </a:t>
            </a:r>
            <a:r>
              <a:rPr sz="1050" spc="10" dirty="0">
                <a:latin typeface="Cambria"/>
                <a:cs typeface="Cambria"/>
              </a:rPr>
              <a:t>daha </a:t>
            </a:r>
            <a:r>
              <a:rPr sz="1050" spc="-5" dirty="0">
                <a:latin typeface="Cambria"/>
                <a:cs typeface="Cambria"/>
              </a:rPr>
              <a:t>çok sembolik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anlatımla </a:t>
            </a:r>
            <a:r>
              <a:rPr sz="1050" dirty="0">
                <a:latin typeface="Cambria"/>
                <a:cs typeface="Cambria"/>
              </a:rPr>
              <a:t>ele alınmış </a:t>
            </a:r>
            <a:r>
              <a:rPr sz="1050" spc="10" dirty="0">
                <a:latin typeface="Cambria"/>
                <a:cs typeface="Cambria"/>
              </a:rPr>
              <a:t>olma-  </a:t>
            </a:r>
            <a:r>
              <a:rPr sz="1050" dirty="0">
                <a:latin typeface="Cambria"/>
                <a:cs typeface="Cambria"/>
              </a:rPr>
              <a:t>sıdır:</a:t>
            </a:r>
            <a:endParaRPr sz="1050">
              <a:latin typeface="Cambria"/>
              <a:cs typeface="Cambri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019807" y="2689331"/>
          <a:ext cx="2684145" cy="976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939-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Ay-Toldı </a:t>
                      </a:r>
                      <a:r>
                        <a:rPr sz="800" spc="-15" dirty="0">
                          <a:latin typeface="Cambria"/>
                          <a:cs typeface="Cambria"/>
                        </a:rPr>
                        <a:t>yer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öptü,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kalktı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dedi</a:t>
                      </a:r>
                      <a:r>
                        <a:rPr sz="800" spc="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ki;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Ey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aziz ikbal,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ey iyi</a:t>
                      </a:r>
                      <a:r>
                        <a:rPr sz="8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kanun.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11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2758-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Samimi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insan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ne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der,</a:t>
                      </a:r>
                      <a:r>
                        <a:rPr sz="800" spc="1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dinle;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ey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dünyanın temeli,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bu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söze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göre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hareket</a:t>
                      </a:r>
                      <a:r>
                        <a:rPr sz="800" spc="1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et.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5086-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Ey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dünyaya hâkimolan,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iyi hareket</a:t>
                      </a:r>
                      <a:r>
                        <a:rPr sz="8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et;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mutluluk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geldiği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gibi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yine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gidebilir.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5282-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Hükümdar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kötü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olursa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dünyayı</a:t>
                      </a:r>
                      <a:r>
                        <a:rPr sz="800" spc="1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bozar;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ona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engel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olan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çıkmazsa yolunu</a:t>
                      </a:r>
                      <a:r>
                        <a:rPr sz="8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şaşırır.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787398" y="3723258"/>
            <a:ext cx="3989070" cy="258127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7620" indent="251460" algn="just">
              <a:lnSpc>
                <a:spcPts val="1250"/>
              </a:lnSpc>
              <a:spcBef>
                <a:spcPts val="155"/>
              </a:spcBef>
            </a:pPr>
            <a:r>
              <a:rPr sz="1050" spc="5" dirty="0">
                <a:latin typeface="Cambria"/>
                <a:cs typeface="Cambria"/>
              </a:rPr>
              <a:t>Şeklindeki </a:t>
            </a:r>
            <a:r>
              <a:rPr sz="1050" spc="-10" dirty="0">
                <a:latin typeface="Cambria"/>
                <a:cs typeface="Cambria"/>
              </a:rPr>
              <a:t>beyitler </a:t>
            </a:r>
            <a:r>
              <a:rPr sz="1050" spc="-15" dirty="0">
                <a:latin typeface="Cambria"/>
                <a:cs typeface="Cambria"/>
              </a:rPr>
              <a:t>Hakan‟ın </a:t>
            </a:r>
            <a:r>
              <a:rPr sz="1050" spc="5" dirty="0">
                <a:latin typeface="Cambria"/>
                <a:cs typeface="Cambria"/>
              </a:rPr>
              <a:t>şahsında, dünyanın </a:t>
            </a:r>
            <a:r>
              <a:rPr sz="1050" dirty="0">
                <a:latin typeface="Cambria"/>
                <a:cs typeface="Cambria"/>
              </a:rPr>
              <a:t>iyiliği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20" dirty="0">
                <a:latin typeface="Cambria"/>
                <a:cs typeface="Cambria"/>
              </a:rPr>
              <a:t>gü-  </a:t>
            </a:r>
            <a:r>
              <a:rPr sz="1050" spc="5" dirty="0">
                <a:latin typeface="Cambria"/>
                <a:cs typeface="Cambria"/>
              </a:rPr>
              <a:t>zelliği </a:t>
            </a:r>
            <a:r>
              <a:rPr sz="1050" dirty="0">
                <a:latin typeface="Cambria"/>
                <a:cs typeface="Cambria"/>
              </a:rPr>
              <a:t>için </a:t>
            </a:r>
            <a:r>
              <a:rPr sz="1050" spc="-5" dirty="0">
                <a:latin typeface="Cambria"/>
                <a:cs typeface="Cambria"/>
              </a:rPr>
              <a:t>gerekli </a:t>
            </a:r>
            <a:r>
              <a:rPr sz="1050" spc="10" dirty="0">
                <a:latin typeface="Cambria"/>
                <a:cs typeface="Cambria"/>
              </a:rPr>
              <a:t>olan </a:t>
            </a:r>
            <a:r>
              <a:rPr sz="1050" spc="-5" dirty="0">
                <a:latin typeface="Cambria"/>
                <a:cs typeface="Cambria"/>
              </a:rPr>
              <a:t>unsurlar</a:t>
            </a:r>
            <a:r>
              <a:rPr sz="1050" spc="4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anlatılmaktadır.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560"/>
              </a:spcBef>
            </a:pPr>
            <a:r>
              <a:rPr sz="1050" b="1" spc="60" dirty="0">
                <a:latin typeface="Cambria"/>
                <a:cs typeface="Cambria"/>
              </a:rPr>
              <a:t>A-Hükümranlığın</a:t>
            </a:r>
            <a:r>
              <a:rPr sz="1050" b="1" spc="90" dirty="0">
                <a:latin typeface="Cambria"/>
                <a:cs typeface="Cambria"/>
              </a:rPr>
              <a:t> </a:t>
            </a:r>
            <a:r>
              <a:rPr sz="1050" b="1" spc="70" dirty="0">
                <a:latin typeface="Cambria"/>
                <a:cs typeface="Cambria"/>
              </a:rPr>
              <a:t>Menşei</a:t>
            </a:r>
            <a:endParaRPr sz="1050">
              <a:latin typeface="Cambria"/>
              <a:cs typeface="Cambria"/>
            </a:endParaRPr>
          </a:p>
          <a:p>
            <a:pPr marL="12700" marR="5080" indent="251460" algn="just">
              <a:lnSpc>
                <a:spcPct val="100200"/>
              </a:lnSpc>
              <a:spcBef>
                <a:spcPts val="595"/>
              </a:spcBef>
            </a:pPr>
            <a:r>
              <a:rPr sz="1050" spc="65" dirty="0">
                <a:latin typeface="Cambria"/>
                <a:cs typeface="Cambria"/>
              </a:rPr>
              <a:t>M. </a:t>
            </a:r>
            <a:r>
              <a:rPr sz="1050" spc="15" dirty="0">
                <a:latin typeface="Cambria"/>
                <a:cs typeface="Cambria"/>
              </a:rPr>
              <a:t>VII-IX. </a:t>
            </a:r>
            <a:r>
              <a:rPr sz="1050" spc="-5" dirty="0">
                <a:latin typeface="Cambria"/>
                <a:cs typeface="Cambria"/>
              </a:rPr>
              <a:t>asırlarda Kök-Türkler, Proto-Bulgarlar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Uygurlar-  </a:t>
            </a:r>
            <a:r>
              <a:rPr sz="1050" spc="10" dirty="0">
                <a:latin typeface="Cambria"/>
                <a:cs typeface="Cambria"/>
              </a:rPr>
              <a:t>dan </a:t>
            </a:r>
            <a:r>
              <a:rPr sz="1050" spc="5" dirty="0">
                <a:latin typeface="Cambria"/>
                <a:cs typeface="Cambria"/>
              </a:rPr>
              <a:t>kalan </a:t>
            </a:r>
            <a:r>
              <a:rPr sz="1050" spc="-5" dirty="0">
                <a:latin typeface="Cambria"/>
                <a:cs typeface="Cambria"/>
              </a:rPr>
              <a:t>kitâbe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vesikalarla </a:t>
            </a:r>
            <a:r>
              <a:rPr sz="1050" spc="5" dirty="0">
                <a:latin typeface="Cambria"/>
                <a:cs typeface="Cambria"/>
              </a:rPr>
              <a:t>kağanların </a:t>
            </a:r>
            <a:r>
              <a:rPr sz="1050" dirty="0">
                <a:latin typeface="Cambria"/>
                <a:cs typeface="Cambria"/>
              </a:rPr>
              <a:t>unvanları </a:t>
            </a:r>
            <a:r>
              <a:rPr sz="1050" spc="5" dirty="0">
                <a:latin typeface="Cambria"/>
                <a:cs typeface="Cambria"/>
              </a:rPr>
              <a:t>yalnız hanlık  </a:t>
            </a:r>
            <a:r>
              <a:rPr sz="1050" dirty="0">
                <a:latin typeface="Cambria"/>
                <a:cs typeface="Cambria"/>
              </a:rPr>
              <a:t>hâkimiyetinin </a:t>
            </a:r>
            <a:r>
              <a:rPr sz="1050" spc="15" dirty="0">
                <a:latin typeface="Cambria"/>
                <a:cs typeface="Cambria"/>
              </a:rPr>
              <a:t>değil, </a:t>
            </a:r>
            <a:r>
              <a:rPr sz="1050" spc="-5" dirty="0">
                <a:latin typeface="Cambria"/>
                <a:cs typeface="Cambria"/>
              </a:rPr>
              <a:t>kendisinin </a:t>
            </a:r>
            <a:r>
              <a:rPr sz="1050" spc="10" dirty="0">
                <a:latin typeface="Cambria"/>
                <a:cs typeface="Cambria"/>
              </a:rPr>
              <a:t>de </a:t>
            </a:r>
            <a:r>
              <a:rPr sz="1050" spc="-5" dirty="0">
                <a:latin typeface="Cambria"/>
                <a:cs typeface="Cambria"/>
              </a:rPr>
              <a:t>Tanrısal </a:t>
            </a:r>
            <a:r>
              <a:rPr sz="1050" dirty="0">
                <a:latin typeface="Cambria"/>
                <a:cs typeface="Cambria"/>
              </a:rPr>
              <a:t>menşeini </a:t>
            </a:r>
            <a:r>
              <a:rPr sz="1050" spc="-15" dirty="0">
                <a:latin typeface="Cambria"/>
                <a:cs typeface="Cambria"/>
              </a:rPr>
              <a:t>belirtir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kut  </a:t>
            </a:r>
            <a:r>
              <a:rPr sz="1050" spc="-5" dirty="0">
                <a:latin typeface="Cambria"/>
                <a:cs typeface="Cambria"/>
              </a:rPr>
              <a:t>taşıdıklarını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spc="5" dirty="0">
                <a:latin typeface="Cambria"/>
                <a:cs typeface="Cambria"/>
              </a:rPr>
              <a:t>eder. Bu unvanlarda </a:t>
            </a:r>
            <a:r>
              <a:rPr sz="1050" dirty="0">
                <a:latin typeface="Cambria"/>
                <a:cs typeface="Cambria"/>
              </a:rPr>
              <a:t>“Tengride </a:t>
            </a:r>
            <a:r>
              <a:rPr sz="1050" spc="5" dirty="0">
                <a:latin typeface="Cambria"/>
                <a:cs typeface="Cambria"/>
              </a:rPr>
              <a:t>Bulmuş” </a:t>
            </a:r>
            <a:r>
              <a:rPr sz="1050" spc="-5" dirty="0">
                <a:latin typeface="Cambria"/>
                <a:cs typeface="Cambria"/>
              </a:rPr>
              <a:t>veya  </a:t>
            </a:r>
            <a:r>
              <a:rPr sz="1050" dirty="0">
                <a:latin typeface="Cambria"/>
                <a:cs typeface="Cambria"/>
              </a:rPr>
              <a:t>“Tengride Kut </a:t>
            </a:r>
            <a:r>
              <a:rPr sz="1050" spc="5" dirty="0">
                <a:latin typeface="Cambria"/>
                <a:cs typeface="Cambria"/>
              </a:rPr>
              <a:t>Bulmuş” yahut </a:t>
            </a:r>
            <a:r>
              <a:rPr sz="1050" spc="15" dirty="0">
                <a:latin typeface="Cambria"/>
                <a:cs typeface="Cambria"/>
              </a:rPr>
              <a:t>“Kutlug” </a:t>
            </a:r>
            <a:r>
              <a:rPr sz="1050" spc="10" dirty="0">
                <a:latin typeface="Cambria"/>
                <a:cs typeface="Cambria"/>
              </a:rPr>
              <a:t>daima </a:t>
            </a:r>
            <a:r>
              <a:rPr sz="1050" dirty="0">
                <a:latin typeface="Cambria"/>
                <a:cs typeface="Cambria"/>
              </a:rPr>
              <a:t>rastlanan </a:t>
            </a:r>
            <a:r>
              <a:rPr sz="1050" spc="-10" dirty="0">
                <a:latin typeface="Cambria"/>
                <a:cs typeface="Cambria"/>
              </a:rPr>
              <a:t>esaslı </a:t>
            </a:r>
            <a:r>
              <a:rPr sz="1050" spc="15" dirty="0">
                <a:latin typeface="Cambria"/>
                <a:cs typeface="Cambria"/>
              </a:rPr>
              <a:t>un-  </a:t>
            </a:r>
            <a:r>
              <a:rPr sz="1050" spc="-5" dirty="0">
                <a:latin typeface="Cambria"/>
                <a:cs typeface="Cambria"/>
              </a:rPr>
              <a:t>surlardır. </a:t>
            </a:r>
            <a:r>
              <a:rPr sz="1050" spc="15" dirty="0">
                <a:latin typeface="Cambria"/>
                <a:cs typeface="Cambria"/>
              </a:rPr>
              <a:t>Orhun </a:t>
            </a:r>
            <a:r>
              <a:rPr sz="1050" dirty="0">
                <a:latin typeface="Cambria"/>
                <a:cs typeface="Cambria"/>
              </a:rPr>
              <a:t>Kitâbelerinde </a:t>
            </a:r>
            <a:r>
              <a:rPr sz="1050" spc="5" dirty="0">
                <a:latin typeface="Cambria"/>
                <a:cs typeface="Cambria"/>
              </a:rPr>
              <a:t>Bilge </a:t>
            </a:r>
            <a:r>
              <a:rPr sz="1050" spc="-15" dirty="0">
                <a:latin typeface="Cambria"/>
                <a:cs typeface="Cambria"/>
              </a:rPr>
              <a:t>Kağan‟ın </a:t>
            </a:r>
            <a:r>
              <a:rPr sz="1050" spc="10" dirty="0">
                <a:latin typeface="Cambria"/>
                <a:cs typeface="Cambria"/>
              </a:rPr>
              <a:t>ağzından </a:t>
            </a:r>
            <a:r>
              <a:rPr sz="1050" dirty="0">
                <a:latin typeface="Cambria"/>
                <a:cs typeface="Cambria"/>
              </a:rPr>
              <a:t>nakledilen  </a:t>
            </a:r>
            <a:r>
              <a:rPr sz="1050" spc="-5" dirty="0">
                <a:latin typeface="Cambria"/>
                <a:cs typeface="Cambria"/>
              </a:rPr>
              <a:t>şu </a:t>
            </a:r>
            <a:r>
              <a:rPr sz="1050" spc="10" dirty="0">
                <a:latin typeface="Cambria"/>
                <a:cs typeface="Cambria"/>
              </a:rPr>
              <a:t>ifade </a:t>
            </a:r>
            <a:r>
              <a:rPr sz="1050" dirty="0">
                <a:latin typeface="Cambria"/>
                <a:cs typeface="Cambria"/>
              </a:rPr>
              <a:t>dikkate </a:t>
            </a:r>
            <a:r>
              <a:rPr sz="1050" spc="5" dirty="0">
                <a:latin typeface="Cambria"/>
                <a:cs typeface="Cambria"/>
              </a:rPr>
              <a:t>değer; </a:t>
            </a:r>
            <a:r>
              <a:rPr sz="1050" dirty="0">
                <a:latin typeface="Cambria"/>
                <a:cs typeface="Cambria"/>
              </a:rPr>
              <a:t>“</a:t>
            </a:r>
            <a:r>
              <a:rPr sz="1050" i="1" dirty="0">
                <a:latin typeface="Cambria"/>
                <a:cs typeface="Cambria"/>
              </a:rPr>
              <a:t>Tengriyarlıkadıkun </a:t>
            </a:r>
            <a:r>
              <a:rPr sz="1050" i="1" spc="5" dirty="0">
                <a:latin typeface="Cambria"/>
                <a:cs typeface="Cambria"/>
              </a:rPr>
              <a:t>üçün </a:t>
            </a:r>
            <a:r>
              <a:rPr sz="1050" i="1" spc="15" dirty="0">
                <a:latin typeface="Cambria"/>
                <a:cs typeface="Cambria"/>
              </a:rPr>
              <a:t>(ö)züm </a:t>
            </a:r>
            <a:r>
              <a:rPr sz="1050" i="1" spc="5" dirty="0">
                <a:latin typeface="Cambria"/>
                <a:cs typeface="Cambria"/>
              </a:rPr>
              <a:t>kutum </a:t>
            </a:r>
            <a:r>
              <a:rPr sz="1050" i="1" spc="-10" dirty="0">
                <a:latin typeface="Cambria"/>
                <a:cs typeface="Cambria"/>
              </a:rPr>
              <a:t>bar  </a:t>
            </a:r>
            <a:r>
              <a:rPr sz="1050" i="1" spc="5" dirty="0">
                <a:latin typeface="Cambria"/>
                <a:cs typeface="Cambria"/>
              </a:rPr>
              <a:t>üçün </a:t>
            </a:r>
            <a:r>
              <a:rPr sz="1050" i="1" dirty="0">
                <a:latin typeface="Cambria"/>
                <a:cs typeface="Cambria"/>
              </a:rPr>
              <a:t>kaganolurtım</a:t>
            </a:r>
            <a:r>
              <a:rPr sz="1050" dirty="0">
                <a:latin typeface="Cambria"/>
                <a:cs typeface="Cambria"/>
              </a:rPr>
              <a:t>”</a:t>
            </a:r>
            <a:r>
              <a:rPr sz="900" baseline="37037" dirty="0">
                <a:latin typeface="Cambria"/>
                <a:cs typeface="Cambria"/>
              </a:rPr>
              <a:t>34 </a:t>
            </a:r>
            <a:r>
              <a:rPr sz="1050" spc="-5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hâkimiyetinin </a:t>
            </a:r>
            <a:r>
              <a:rPr sz="1050" spc="5" dirty="0">
                <a:latin typeface="Cambria"/>
                <a:cs typeface="Cambria"/>
              </a:rPr>
              <a:t>ilâhî </a:t>
            </a:r>
            <a:r>
              <a:rPr sz="1050" dirty="0">
                <a:latin typeface="Cambria"/>
                <a:cs typeface="Cambria"/>
              </a:rPr>
              <a:t>menşeine </a:t>
            </a:r>
            <a:r>
              <a:rPr sz="1050" spc="-5" dirty="0">
                <a:latin typeface="Cambria"/>
                <a:cs typeface="Cambria"/>
              </a:rPr>
              <a:t>dair </a:t>
            </a:r>
            <a:r>
              <a:rPr sz="1050" spc="5" dirty="0">
                <a:latin typeface="Cambria"/>
                <a:cs typeface="Cambria"/>
              </a:rPr>
              <a:t>inanç-  </a:t>
            </a:r>
            <a:r>
              <a:rPr sz="1050" spc="-5" dirty="0">
                <a:latin typeface="Cambria"/>
                <a:cs typeface="Cambria"/>
              </a:rPr>
              <a:t>ları </a:t>
            </a:r>
            <a:r>
              <a:rPr sz="1050" dirty="0">
                <a:latin typeface="Cambria"/>
                <a:cs typeface="Cambria"/>
              </a:rPr>
              <a:t>yabancı hükümdarlara gönderilen mektupların </a:t>
            </a:r>
            <a:r>
              <a:rPr sz="1050" spc="5" dirty="0">
                <a:latin typeface="Cambria"/>
                <a:cs typeface="Cambria"/>
              </a:rPr>
              <a:t>başlangıç ifade-  </a:t>
            </a:r>
            <a:r>
              <a:rPr sz="1050" dirty="0">
                <a:latin typeface="Cambria"/>
                <a:cs typeface="Cambria"/>
              </a:rPr>
              <a:t>lerinde </a:t>
            </a:r>
            <a:r>
              <a:rPr sz="1050" spc="10" dirty="0">
                <a:latin typeface="Cambria"/>
                <a:cs typeface="Cambria"/>
              </a:rPr>
              <a:t>daha </a:t>
            </a:r>
            <a:r>
              <a:rPr sz="1050" spc="-35" dirty="0">
                <a:latin typeface="Cambria"/>
                <a:cs typeface="Cambria"/>
              </a:rPr>
              <a:t>kat‟i</a:t>
            </a:r>
            <a:r>
              <a:rPr sz="1050" spc="160" dirty="0">
                <a:latin typeface="Cambria"/>
                <a:cs typeface="Cambria"/>
              </a:rPr>
              <a:t>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şekilde </a:t>
            </a:r>
            <a:r>
              <a:rPr sz="1050" dirty="0">
                <a:latin typeface="Cambria"/>
                <a:cs typeface="Cambria"/>
              </a:rPr>
              <a:t>görülmektedir.</a:t>
            </a:r>
            <a:r>
              <a:rPr sz="900" baseline="37037" dirty="0">
                <a:latin typeface="Cambria"/>
                <a:cs typeface="Cambria"/>
              </a:rPr>
              <a:t>35 </a:t>
            </a:r>
            <a:r>
              <a:rPr sz="1050" spc="5" dirty="0">
                <a:latin typeface="Cambria"/>
                <a:cs typeface="Cambria"/>
              </a:rPr>
              <a:t>Neticede </a:t>
            </a:r>
            <a:r>
              <a:rPr sz="1050" spc="-15" dirty="0">
                <a:latin typeface="Cambria"/>
                <a:cs typeface="Cambria"/>
              </a:rPr>
              <a:t>eski </a:t>
            </a:r>
            <a:r>
              <a:rPr sz="1050" spc="-10" dirty="0">
                <a:latin typeface="Cambria"/>
                <a:cs typeface="Cambria"/>
              </a:rPr>
              <a:t>Türk  </a:t>
            </a:r>
            <a:r>
              <a:rPr sz="1050" dirty="0">
                <a:latin typeface="Cambria"/>
                <a:cs typeface="Cambria"/>
              </a:rPr>
              <a:t>hükümranlık </a:t>
            </a:r>
            <a:r>
              <a:rPr sz="1050" spc="-5" dirty="0">
                <a:latin typeface="Cambria"/>
                <a:cs typeface="Cambria"/>
              </a:rPr>
              <a:t>telakkisi karizmatik </a:t>
            </a:r>
            <a:r>
              <a:rPr sz="1050" spc="5" dirty="0">
                <a:latin typeface="Cambria"/>
                <a:cs typeface="Cambria"/>
              </a:rPr>
              <a:t>(hükümdarlık </a:t>
            </a:r>
            <a:r>
              <a:rPr sz="1050" spc="-5" dirty="0">
                <a:latin typeface="Cambria"/>
                <a:cs typeface="Cambria"/>
              </a:rPr>
              <a:t>yetki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kudreti  Tanrı </a:t>
            </a:r>
            <a:r>
              <a:rPr sz="1050" spc="5" dirty="0">
                <a:latin typeface="Cambria"/>
                <a:cs typeface="Cambria"/>
              </a:rPr>
              <a:t>tarafından bağışlanan) </a:t>
            </a:r>
            <a:r>
              <a:rPr sz="1050" spc="-5" dirty="0">
                <a:latin typeface="Cambria"/>
                <a:cs typeface="Cambria"/>
              </a:rPr>
              <a:t>tip olarak</a:t>
            </a:r>
            <a:r>
              <a:rPr sz="1050" spc="114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kabul </a:t>
            </a:r>
            <a:r>
              <a:rPr sz="1050" dirty="0">
                <a:latin typeface="Cambria"/>
                <a:cs typeface="Cambria"/>
              </a:rPr>
              <a:t>edilmiştir.</a:t>
            </a:r>
            <a:r>
              <a:rPr sz="900" baseline="37037" dirty="0">
                <a:latin typeface="Cambria"/>
                <a:cs typeface="Cambria"/>
              </a:rPr>
              <a:t>36</a:t>
            </a:r>
            <a:endParaRPr sz="900" baseline="37037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00098" y="6476364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87398" y="6530720"/>
            <a:ext cx="9588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mbria"/>
                <a:cs typeface="Cambria"/>
              </a:rPr>
              <a:t>34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87398" y="7143750"/>
            <a:ext cx="95885" cy="2273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mbria"/>
                <a:cs typeface="Cambria"/>
              </a:rPr>
              <a:t>35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500" spc="-5" dirty="0">
                <a:latin typeface="Cambria"/>
                <a:cs typeface="Cambria"/>
              </a:rPr>
              <a:t>36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67229" y="6530720"/>
            <a:ext cx="3808729" cy="211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95"/>
              </a:spcBef>
            </a:pPr>
            <a:r>
              <a:rPr sz="800" spc="10" dirty="0">
                <a:latin typeface="Cambria"/>
                <a:cs typeface="Cambria"/>
              </a:rPr>
              <a:t>İnalcık, </a:t>
            </a:r>
            <a:r>
              <a:rPr sz="800" spc="-5" dirty="0">
                <a:latin typeface="Cambria"/>
                <a:cs typeface="Cambria"/>
              </a:rPr>
              <a:t>“Osmanlılar‟da </a:t>
            </a:r>
            <a:r>
              <a:rPr sz="800" spc="10" dirty="0">
                <a:latin typeface="Cambria"/>
                <a:cs typeface="Cambria"/>
              </a:rPr>
              <a:t>Saltanat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VerâsetiUsûlü”, 73-74; </a:t>
            </a:r>
            <a:r>
              <a:rPr sz="800" dirty="0">
                <a:latin typeface="Cambria"/>
                <a:cs typeface="Cambria"/>
              </a:rPr>
              <a:t>Bilge </a:t>
            </a:r>
            <a:r>
              <a:rPr sz="800" spc="-5" dirty="0">
                <a:latin typeface="Cambria"/>
                <a:cs typeface="Cambria"/>
              </a:rPr>
              <a:t>Kağan‟ın, </a:t>
            </a:r>
            <a:r>
              <a:rPr sz="800" spc="5" dirty="0">
                <a:latin typeface="Cambria"/>
                <a:cs typeface="Cambria"/>
              </a:rPr>
              <a:t>“</a:t>
            </a:r>
            <a:r>
              <a:rPr sz="800" i="1" spc="5" dirty="0">
                <a:latin typeface="Cambria"/>
                <a:cs typeface="Cambria"/>
              </a:rPr>
              <a:t>Tanrı  </a:t>
            </a:r>
            <a:r>
              <a:rPr sz="800" i="1" spc="-5" dirty="0">
                <a:latin typeface="Cambria"/>
                <a:cs typeface="Cambria"/>
              </a:rPr>
              <a:t>irâde </a:t>
            </a:r>
            <a:r>
              <a:rPr sz="800" i="1" spc="-15" dirty="0">
                <a:latin typeface="Cambria"/>
                <a:cs typeface="Cambria"/>
              </a:rPr>
              <a:t>ettiği </a:t>
            </a:r>
            <a:r>
              <a:rPr sz="800" i="1" dirty="0">
                <a:latin typeface="Cambria"/>
                <a:cs typeface="Cambria"/>
              </a:rPr>
              <a:t>için </a:t>
            </a:r>
            <a:r>
              <a:rPr sz="800" i="1" spc="-5" dirty="0">
                <a:latin typeface="Cambria"/>
                <a:cs typeface="Cambria"/>
              </a:rPr>
              <a:t>tahta </a:t>
            </a:r>
            <a:r>
              <a:rPr sz="800" i="1" spc="5" dirty="0">
                <a:latin typeface="Cambria"/>
                <a:cs typeface="Cambria"/>
              </a:rPr>
              <a:t>oturdum, </a:t>
            </a:r>
            <a:r>
              <a:rPr sz="800" i="1" spc="-10" dirty="0">
                <a:latin typeface="Cambria"/>
                <a:cs typeface="Cambria"/>
              </a:rPr>
              <a:t>dört </a:t>
            </a:r>
            <a:r>
              <a:rPr sz="800" i="1" spc="5" dirty="0">
                <a:latin typeface="Cambria"/>
                <a:cs typeface="Cambria"/>
              </a:rPr>
              <a:t>yandaki </a:t>
            </a:r>
            <a:r>
              <a:rPr sz="800" i="1" spc="-5" dirty="0">
                <a:latin typeface="Cambria"/>
                <a:cs typeface="Cambria"/>
              </a:rPr>
              <a:t>milletleri </a:t>
            </a:r>
            <a:r>
              <a:rPr sz="800" i="1" dirty="0">
                <a:latin typeface="Cambria"/>
                <a:cs typeface="Cambria"/>
              </a:rPr>
              <a:t>nizâma soktum</a:t>
            </a:r>
            <a:r>
              <a:rPr sz="800" dirty="0">
                <a:latin typeface="Cambria"/>
                <a:cs typeface="Cambria"/>
              </a:rPr>
              <a:t>” </a:t>
            </a:r>
            <a:r>
              <a:rPr sz="800" spc="-5" dirty="0">
                <a:latin typeface="Cambria"/>
                <a:cs typeface="Cambria"/>
              </a:rPr>
              <a:t>şeklindeki </a:t>
            </a:r>
            <a:r>
              <a:rPr sz="800" dirty="0">
                <a:latin typeface="Cambria"/>
                <a:cs typeface="Cambria"/>
              </a:rPr>
              <a:t>bu  cümlesi </a:t>
            </a:r>
            <a:r>
              <a:rPr sz="800" spc="-5" dirty="0">
                <a:latin typeface="Cambria"/>
                <a:cs typeface="Cambria"/>
              </a:rPr>
              <a:t>hâkimiyetin semâvî menşeini </a:t>
            </a:r>
            <a:r>
              <a:rPr sz="800" spc="-10" dirty="0">
                <a:latin typeface="Cambria"/>
                <a:cs typeface="Cambria"/>
              </a:rPr>
              <a:t>işaret </a:t>
            </a:r>
            <a:r>
              <a:rPr sz="800" dirty="0">
                <a:latin typeface="Cambria"/>
                <a:cs typeface="Cambria"/>
              </a:rPr>
              <a:t>ettiği </a:t>
            </a:r>
            <a:r>
              <a:rPr sz="800" spc="15" dirty="0">
                <a:latin typeface="Cambria"/>
                <a:cs typeface="Cambria"/>
              </a:rPr>
              <a:t>gibi, </a:t>
            </a:r>
            <a:r>
              <a:rPr sz="800" dirty="0">
                <a:latin typeface="Cambria"/>
                <a:cs typeface="Cambria"/>
              </a:rPr>
              <a:t>dindarlığına </a:t>
            </a:r>
            <a:r>
              <a:rPr sz="800" spc="10" dirty="0">
                <a:latin typeface="Cambria"/>
                <a:cs typeface="Cambria"/>
              </a:rPr>
              <a:t>da </a:t>
            </a:r>
            <a:r>
              <a:rPr sz="800" dirty="0">
                <a:latin typeface="Cambria"/>
                <a:cs typeface="Cambria"/>
              </a:rPr>
              <a:t>atıftır. </a:t>
            </a:r>
            <a:r>
              <a:rPr sz="800" spc="15" dirty="0">
                <a:latin typeface="Cambria"/>
                <a:cs typeface="Cambria"/>
              </a:rPr>
              <a:t>Bkz.,  </a:t>
            </a:r>
            <a:r>
              <a:rPr sz="800" spc="5" dirty="0">
                <a:latin typeface="Cambria"/>
                <a:cs typeface="Cambria"/>
              </a:rPr>
              <a:t>Turan, </a:t>
            </a:r>
            <a:r>
              <a:rPr sz="800" spc="15" dirty="0">
                <a:latin typeface="Cambria"/>
                <a:cs typeface="Cambria"/>
              </a:rPr>
              <a:t>Osman,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5" dirty="0">
                <a:latin typeface="Cambria"/>
                <a:cs typeface="Cambria"/>
              </a:rPr>
              <a:t>Cihân </a:t>
            </a:r>
            <a:r>
              <a:rPr sz="800" i="1" dirty="0">
                <a:latin typeface="Cambria"/>
                <a:cs typeface="Cambria"/>
              </a:rPr>
              <a:t>Hâkimiyeti Mefkûresi Tarihi-Türk </a:t>
            </a:r>
            <a:r>
              <a:rPr sz="800" i="1" spc="10" dirty="0">
                <a:latin typeface="Cambria"/>
                <a:cs typeface="Cambria"/>
              </a:rPr>
              <a:t>Dünya </a:t>
            </a:r>
            <a:r>
              <a:rPr sz="800" i="1" spc="5" dirty="0">
                <a:latin typeface="Cambria"/>
                <a:cs typeface="Cambria"/>
              </a:rPr>
              <a:t>Nizâmının </a:t>
            </a:r>
            <a:r>
              <a:rPr sz="800" i="1" spc="20" dirty="0">
                <a:latin typeface="Cambria"/>
                <a:cs typeface="Cambria"/>
              </a:rPr>
              <a:t>Millî,  </a:t>
            </a:r>
            <a:r>
              <a:rPr sz="800" i="1" dirty="0">
                <a:latin typeface="Cambria"/>
                <a:cs typeface="Cambria"/>
              </a:rPr>
              <a:t>İslâmî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dirty="0">
                <a:latin typeface="Cambria"/>
                <a:cs typeface="Cambria"/>
              </a:rPr>
              <a:t>İnsanî Esasları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Ötüken </a:t>
            </a:r>
            <a:r>
              <a:rPr sz="800" spc="20" dirty="0">
                <a:latin typeface="Cambria"/>
                <a:cs typeface="Cambria"/>
              </a:rPr>
              <a:t>Yay.,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2003, </a:t>
            </a:r>
            <a:r>
              <a:rPr sz="800" dirty="0">
                <a:latin typeface="Cambria"/>
                <a:cs typeface="Cambria"/>
              </a:rPr>
              <a:t>112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0"/>
              </a:lnSpc>
            </a:pPr>
            <a:r>
              <a:rPr sz="800" spc="20" dirty="0">
                <a:latin typeface="Cambria"/>
                <a:cs typeface="Cambria"/>
              </a:rPr>
              <a:t>Bkz., </a:t>
            </a:r>
            <a:r>
              <a:rPr sz="800" spc="10" dirty="0">
                <a:latin typeface="Cambria"/>
                <a:cs typeface="Cambria"/>
              </a:rPr>
              <a:t>Turan,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115</a:t>
            </a:r>
            <a:endParaRPr sz="800">
              <a:latin typeface="Cambria"/>
              <a:cs typeface="Cambria"/>
            </a:endParaRPr>
          </a:p>
          <a:p>
            <a:pPr marL="12700" marR="5080" algn="just">
              <a:lnSpc>
                <a:spcPct val="101099"/>
              </a:lnSpc>
              <a:spcBef>
                <a:spcPts val="10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248; </a:t>
            </a:r>
            <a:r>
              <a:rPr sz="800" dirty="0">
                <a:latin typeface="Cambria"/>
                <a:cs typeface="Cambria"/>
              </a:rPr>
              <a:t>Bu </a:t>
            </a:r>
            <a:r>
              <a:rPr sz="800" spc="5" dirty="0">
                <a:latin typeface="Cambria"/>
                <a:cs typeface="Cambria"/>
              </a:rPr>
              <a:t>konuda </a:t>
            </a:r>
            <a:r>
              <a:rPr sz="800" spc="-5" dirty="0">
                <a:latin typeface="Cambria"/>
                <a:cs typeface="Cambria"/>
              </a:rPr>
              <a:t>ayrıca </a:t>
            </a:r>
            <a:r>
              <a:rPr sz="800" spc="15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İnalcık, </a:t>
            </a:r>
            <a:r>
              <a:rPr sz="800" spc="-5" dirty="0">
                <a:latin typeface="Cambria"/>
                <a:cs typeface="Cambria"/>
              </a:rPr>
              <a:t>“Osmanlılar‟da  </a:t>
            </a:r>
            <a:r>
              <a:rPr sz="800" spc="10" dirty="0">
                <a:latin typeface="Cambria"/>
                <a:cs typeface="Cambria"/>
              </a:rPr>
              <a:t>Saltanat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dirty="0">
                <a:latin typeface="Cambria"/>
                <a:cs typeface="Cambria"/>
              </a:rPr>
              <a:t>VerâsetiUsûlü”, </a:t>
            </a:r>
            <a:r>
              <a:rPr sz="800" spc="10" dirty="0">
                <a:latin typeface="Cambria"/>
                <a:cs typeface="Cambria"/>
              </a:rPr>
              <a:t>70, </a:t>
            </a:r>
            <a:r>
              <a:rPr sz="800" spc="5" dirty="0">
                <a:latin typeface="Cambria"/>
                <a:cs typeface="Cambria"/>
              </a:rPr>
              <a:t>75; Kafesoğlu,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dirty="0">
                <a:latin typeface="Cambria"/>
                <a:cs typeface="Cambria"/>
              </a:rPr>
              <a:t>248-251; </a:t>
            </a:r>
            <a:r>
              <a:rPr sz="800" i="1" dirty="0">
                <a:latin typeface="Cambria"/>
                <a:cs typeface="Cambria"/>
              </a:rPr>
              <a:t>Kutad-gu  </a:t>
            </a:r>
            <a:r>
              <a:rPr sz="800" i="1" spc="5" dirty="0">
                <a:latin typeface="Cambria"/>
                <a:cs typeface="Cambria"/>
              </a:rPr>
              <a:t>Bilig</a:t>
            </a:r>
            <a:r>
              <a:rPr sz="800" spc="5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28; </a:t>
            </a:r>
            <a:r>
              <a:rPr sz="800" spc="15" dirty="0">
                <a:latin typeface="Cambria"/>
                <a:cs typeface="Cambria"/>
              </a:rPr>
              <a:t>Donuk, </a:t>
            </a:r>
            <a:r>
              <a:rPr sz="800" spc="5" dirty="0">
                <a:latin typeface="Cambria"/>
                <a:cs typeface="Cambria"/>
              </a:rPr>
              <a:t>Abdulkadir, </a:t>
            </a:r>
            <a:r>
              <a:rPr sz="800" i="1" spc="5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Hükümdarı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-10" dirty="0">
                <a:latin typeface="Cambria"/>
                <a:cs typeface="Cambria"/>
              </a:rPr>
              <a:t>Türk </a:t>
            </a:r>
            <a:r>
              <a:rPr sz="800" spc="5" dirty="0">
                <a:latin typeface="Cambria"/>
                <a:cs typeface="Cambria"/>
              </a:rPr>
              <a:t>Dünyası </a:t>
            </a:r>
            <a:r>
              <a:rPr sz="800" spc="-5" dirty="0">
                <a:latin typeface="Cambria"/>
                <a:cs typeface="Cambria"/>
              </a:rPr>
              <a:t>Araştırmaları </a:t>
            </a:r>
            <a:r>
              <a:rPr sz="800" spc="10" dirty="0">
                <a:latin typeface="Cambria"/>
                <a:cs typeface="Cambria"/>
              </a:rPr>
              <a:t>Vakfı, </a:t>
            </a:r>
            <a:r>
              <a:rPr sz="800" spc="5" dirty="0">
                <a:latin typeface="Cambria"/>
                <a:cs typeface="Cambria"/>
              </a:rPr>
              <a:t>İst.  </a:t>
            </a:r>
            <a:r>
              <a:rPr sz="800" spc="10" dirty="0">
                <a:latin typeface="Cambria"/>
                <a:cs typeface="Cambria"/>
              </a:rPr>
              <a:t>1990, </a:t>
            </a:r>
            <a:r>
              <a:rPr sz="800" spc="25" dirty="0">
                <a:latin typeface="Cambria"/>
                <a:cs typeface="Cambria"/>
              </a:rPr>
              <a:t>7, </a:t>
            </a:r>
            <a:r>
              <a:rPr sz="800" spc="5" dirty="0">
                <a:latin typeface="Cambria"/>
                <a:cs typeface="Cambria"/>
              </a:rPr>
              <a:t>40-41; </a:t>
            </a:r>
            <a:r>
              <a:rPr sz="800" spc="-5" dirty="0">
                <a:latin typeface="Cambria"/>
                <a:cs typeface="Cambria"/>
              </a:rPr>
              <a:t>“Türk </a:t>
            </a:r>
            <a:r>
              <a:rPr sz="800" dirty="0">
                <a:latin typeface="Cambria"/>
                <a:cs typeface="Cambria"/>
              </a:rPr>
              <a:t>Devletinde Hâkimiyet </a:t>
            </a:r>
            <a:r>
              <a:rPr sz="800" spc="5" dirty="0">
                <a:latin typeface="Cambria"/>
                <a:cs typeface="Cambria"/>
              </a:rPr>
              <a:t>Anlayışı”, </a:t>
            </a:r>
            <a:r>
              <a:rPr sz="800" i="1" dirty="0">
                <a:latin typeface="Cambria"/>
                <a:cs typeface="Cambria"/>
              </a:rPr>
              <a:t>Tarih </a:t>
            </a:r>
            <a:r>
              <a:rPr sz="800" i="1" spc="-5" dirty="0">
                <a:latin typeface="Cambria"/>
                <a:cs typeface="Cambria"/>
              </a:rPr>
              <a:t>Enstitüsü </a:t>
            </a:r>
            <a:r>
              <a:rPr sz="800" i="1" dirty="0">
                <a:latin typeface="Cambria"/>
                <a:cs typeface="Cambria"/>
              </a:rPr>
              <a:t>Dergisi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5" dirty="0">
                <a:latin typeface="Cambria"/>
                <a:cs typeface="Cambria"/>
              </a:rPr>
              <a:t>X-XI,  (1981), </a:t>
            </a:r>
            <a:r>
              <a:rPr sz="800" spc="5" dirty="0">
                <a:latin typeface="Cambria"/>
                <a:cs typeface="Cambria"/>
              </a:rPr>
              <a:t>29-56; </a:t>
            </a:r>
            <a:r>
              <a:rPr sz="800" spc="20" dirty="0">
                <a:latin typeface="Cambria"/>
                <a:cs typeface="Cambria"/>
              </a:rPr>
              <a:t>Genç, </a:t>
            </a:r>
            <a:r>
              <a:rPr sz="800" spc="10" dirty="0">
                <a:latin typeface="Cambria"/>
                <a:cs typeface="Cambria"/>
              </a:rPr>
              <a:t>Reşat, </a:t>
            </a:r>
            <a:r>
              <a:rPr sz="800" i="1" spc="5" dirty="0">
                <a:latin typeface="Cambria"/>
                <a:cs typeface="Cambria"/>
              </a:rPr>
              <a:t>Karahanlı </a:t>
            </a:r>
            <a:r>
              <a:rPr sz="800" i="1" spc="-10" dirty="0">
                <a:latin typeface="Cambria"/>
                <a:cs typeface="Cambria"/>
              </a:rPr>
              <a:t>Devlet </a:t>
            </a:r>
            <a:r>
              <a:rPr sz="800" i="1" spc="-5" dirty="0">
                <a:latin typeface="Cambria"/>
                <a:cs typeface="Cambria"/>
              </a:rPr>
              <a:t>Teşkilatı </a:t>
            </a:r>
            <a:r>
              <a:rPr sz="800" i="1" spc="15" dirty="0">
                <a:latin typeface="Cambria"/>
                <a:cs typeface="Cambria"/>
              </a:rPr>
              <a:t>-XI. </a:t>
            </a:r>
            <a:r>
              <a:rPr sz="800" i="1" dirty="0">
                <a:latin typeface="Cambria"/>
                <a:cs typeface="Cambria"/>
              </a:rPr>
              <a:t>Yüzyıl- </a:t>
            </a:r>
            <a:r>
              <a:rPr sz="800" i="1" spc="10" dirty="0">
                <a:latin typeface="Cambria"/>
                <a:cs typeface="Cambria"/>
              </a:rPr>
              <a:t>(Türk </a:t>
            </a:r>
            <a:r>
              <a:rPr sz="800" i="1" dirty="0">
                <a:latin typeface="Cambria"/>
                <a:cs typeface="Cambria"/>
              </a:rPr>
              <a:t>Hâkimiyet  </a:t>
            </a:r>
            <a:r>
              <a:rPr sz="800" i="1" spc="5" dirty="0">
                <a:latin typeface="Cambria"/>
                <a:cs typeface="Cambria"/>
              </a:rPr>
              <a:t>Anlayışı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10" dirty="0">
                <a:latin typeface="Cambria"/>
                <a:cs typeface="Cambria"/>
              </a:rPr>
              <a:t>Karahanlılar)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spc="-5" dirty="0">
                <a:latin typeface="Cambria"/>
                <a:cs typeface="Cambria"/>
              </a:rPr>
              <a:t>Kültür </a:t>
            </a:r>
            <a:r>
              <a:rPr sz="800" spc="5" dirty="0">
                <a:latin typeface="Cambria"/>
                <a:cs typeface="Cambria"/>
              </a:rPr>
              <a:t>Bakanlığı </a:t>
            </a:r>
            <a:r>
              <a:rPr sz="800" spc="25" dirty="0">
                <a:latin typeface="Cambria"/>
                <a:cs typeface="Cambria"/>
              </a:rPr>
              <a:t>Yay., </a:t>
            </a:r>
            <a:r>
              <a:rPr sz="800" spc="5" dirty="0">
                <a:latin typeface="Cambria"/>
                <a:cs typeface="Cambria"/>
              </a:rPr>
              <a:t>İst. </a:t>
            </a:r>
            <a:r>
              <a:rPr sz="800" spc="10" dirty="0">
                <a:latin typeface="Cambria"/>
                <a:cs typeface="Cambria"/>
              </a:rPr>
              <a:t>1981, </a:t>
            </a:r>
            <a:r>
              <a:rPr sz="800" spc="15" dirty="0">
                <a:latin typeface="Cambria"/>
                <a:cs typeface="Cambria"/>
              </a:rPr>
              <a:t>66, </a:t>
            </a:r>
            <a:r>
              <a:rPr sz="800" spc="10" dirty="0">
                <a:latin typeface="Cambria"/>
                <a:cs typeface="Cambria"/>
              </a:rPr>
              <a:t>70; Buna da </a:t>
            </a:r>
            <a:r>
              <a:rPr sz="800" i="1" spc="5" dirty="0">
                <a:latin typeface="Cambria"/>
                <a:cs typeface="Cambria"/>
              </a:rPr>
              <a:t>Kut </a:t>
            </a:r>
            <a:r>
              <a:rPr sz="800" dirty="0">
                <a:latin typeface="Cambria"/>
                <a:cs typeface="Cambria"/>
              </a:rPr>
              <a:t>de-  nilmektedir. </a:t>
            </a:r>
            <a:r>
              <a:rPr sz="800" i="1" spc="5" dirty="0">
                <a:latin typeface="Cambria"/>
                <a:cs typeface="Cambria"/>
              </a:rPr>
              <a:t>Kut </a:t>
            </a:r>
            <a:r>
              <a:rPr sz="800" dirty="0">
                <a:latin typeface="Cambria"/>
                <a:cs typeface="Cambria"/>
              </a:rPr>
              <a:t>hakkında </a:t>
            </a:r>
            <a:r>
              <a:rPr sz="800" spc="15" dirty="0">
                <a:latin typeface="Cambria"/>
                <a:cs typeface="Cambria"/>
              </a:rPr>
              <a:t>bkz., </a:t>
            </a:r>
            <a:r>
              <a:rPr sz="800" spc="10" dirty="0">
                <a:latin typeface="Cambria"/>
                <a:cs typeface="Cambria"/>
              </a:rPr>
              <a:t>Donuk, </a:t>
            </a:r>
            <a:r>
              <a:rPr sz="800" i="1" spc="-5" dirty="0">
                <a:latin typeface="Cambria"/>
                <a:cs typeface="Cambria"/>
              </a:rPr>
              <a:t>Eski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-10" dirty="0">
                <a:latin typeface="Cambria"/>
                <a:cs typeface="Cambria"/>
              </a:rPr>
              <a:t>Devletlerinde </a:t>
            </a:r>
            <a:r>
              <a:rPr sz="800" i="1" spc="-5" dirty="0">
                <a:latin typeface="Cambria"/>
                <a:cs typeface="Cambria"/>
              </a:rPr>
              <a:t>İdarî-Askerî </a:t>
            </a:r>
            <a:r>
              <a:rPr sz="800" i="1" spc="5" dirty="0">
                <a:latin typeface="Cambria"/>
                <a:cs typeface="Cambria"/>
              </a:rPr>
              <a:t>Ünvan </a:t>
            </a:r>
            <a:r>
              <a:rPr sz="800" i="1" spc="-20" dirty="0">
                <a:latin typeface="Cambria"/>
                <a:cs typeface="Cambria"/>
              </a:rPr>
              <a:t>ve  </a:t>
            </a:r>
            <a:r>
              <a:rPr sz="800" i="1" dirty="0">
                <a:latin typeface="Cambria"/>
                <a:cs typeface="Cambria"/>
              </a:rPr>
              <a:t>Terimler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5" dirty="0">
                <a:latin typeface="Cambria"/>
                <a:cs typeface="Cambria"/>
              </a:rPr>
              <a:t>77-80; </a:t>
            </a:r>
            <a:r>
              <a:rPr sz="800" dirty="0">
                <a:latin typeface="Cambria"/>
                <a:cs typeface="Cambria"/>
              </a:rPr>
              <a:t>Başer, </a:t>
            </a:r>
            <a:r>
              <a:rPr sz="800" spc="5" dirty="0">
                <a:latin typeface="Cambria"/>
                <a:cs typeface="Cambria"/>
              </a:rPr>
              <a:t>51-68; </a:t>
            </a:r>
            <a:r>
              <a:rPr sz="800" dirty="0">
                <a:latin typeface="Cambria"/>
                <a:cs typeface="Cambria"/>
              </a:rPr>
              <a:t>Burada </a:t>
            </a:r>
            <a:r>
              <a:rPr sz="800" spc="-5" dirty="0">
                <a:latin typeface="Cambria"/>
                <a:cs typeface="Cambria"/>
              </a:rPr>
              <a:t>şu </a:t>
            </a:r>
            <a:r>
              <a:rPr sz="800" dirty="0">
                <a:latin typeface="Cambria"/>
                <a:cs typeface="Cambria"/>
              </a:rPr>
              <a:t>hatırlatmayı yapmakta </a:t>
            </a:r>
            <a:r>
              <a:rPr sz="800" spc="10" dirty="0">
                <a:latin typeface="Cambria"/>
                <a:cs typeface="Cambria"/>
              </a:rPr>
              <a:t>da </a:t>
            </a:r>
            <a:r>
              <a:rPr sz="800" spc="5" dirty="0">
                <a:latin typeface="Cambria"/>
                <a:cs typeface="Cambria"/>
              </a:rPr>
              <a:t>fayda </a:t>
            </a:r>
            <a:r>
              <a:rPr sz="800" spc="-10" dirty="0">
                <a:latin typeface="Cambria"/>
                <a:cs typeface="Cambria"/>
              </a:rPr>
              <a:t>vardır </a:t>
            </a:r>
            <a:r>
              <a:rPr sz="800" spc="15" dirty="0">
                <a:latin typeface="Cambria"/>
                <a:cs typeface="Cambria"/>
              </a:rPr>
              <a:t>ki,  </a:t>
            </a:r>
            <a:r>
              <a:rPr sz="800" dirty="0">
                <a:latin typeface="Cambria"/>
                <a:cs typeface="Cambria"/>
              </a:rPr>
              <a:t>yönetme </a:t>
            </a:r>
            <a:r>
              <a:rPr sz="800" spc="-5" dirty="0">
                <a:latin typeface="Cambria"/>
                <a:cs typeface="Cambria"/>
              </a:rPr>
              <a:t>yetkisinin Tanrı </a:t>
            </a:r>
            <a:r>
              <a:rPr sz="800" dirty="0">
                <a:latin typeface="Cambria"/>
                <a:cs typeface="Cambria"/>
              </a:rPr>
              <a:t>tarafından </a:t>
            </a:r>
            <a:r>
              <a:rPr sz="800" spc="-5" dirty="0">
                <a:latin typeface="Cambria"/>
                <a:cs typeface="Cambria"/>
              </a:rPr>
              <a:t>verildiği </a:t>
            </a:r>
            <a:r>
              <a:rPr sz="800" dirty="0">
                <a:latin typeface="Cambria"/>
                <a:cs typeface="Cambria"/>
              </a:rPr>
              <a:t>anlayışı sadece </a:t>
            </a:r>
            <a:r>
              <a:rPr sz="800" spc="-10" dirty="0">
                <a:latin typeface="Cambria"/>
                <a:cs typeface="Cambria"/>
              </a:rPr>
              <a:t>Türklere </a:t>
            </a:r>
            <a:r>
              <a:rPr sz="800" dirty="0">
                <a:latin typeface="Cambria"/>
                <a:cs typeface="Cambria"/>
              </a:rPr>
              <a:t>has </a:t>
            </a:r>
            <a:r>
              <a:rPr sz="800" spc="5" dirty="0">
                <a:latin typeface="Cambria"/>
                <a:cs typeface="Cambria"/>
              </a:rPr>
              <a:t>değildir.  </a:t>
            </a:r>
            <a:r>
              <a:rPr sz="800" spc="-15" dirty="0">
                <a:latin typeface="Cambria"/>
                <a:cs typeface="Cambria"/>
              </a:rPr>
              <a:t>Bizans‟ta </a:t>
            </a:r>
            <a:r>
              <a:rPr sz="800" dirty="0">
                <a:latin typeface="Cambria"/>
                <a:cs typeface="Cambria"/>
              </a:rPr>
              <a:t>bu anlayış konusunda Ostrogorsky, </a:t>
            </a:r>
            <a:r>
              <a:rPr sz="800" spc="-5" dirty="0">
                <a:latin typeface="Cambria"/>
                <a:cs typeface="Cambria"/>
              </a:rPr>
              <a:t>“</a:t>
            </a:r>
            <a:r>
              <a:rPr sz="800" i="1" spc="-5" dirty="0">
                <a:latin typeface="Cambria"/>
                <a:cs typeface="Cambria"/>
              </a:rPr>
              <a:t>İmparator </a:t>
            </a:r>
            <a:r>
              <a:rPr sz="800" i="1" spc="5" dirty="0">
                <a:latin typeface="Cambria"/>
                <a:cs typeface="Cambria"/>
              </a:rPr>
              <a:t>Tanrının </a:t>
            </a:r>
            <a:r>
              <a:rPr sz="800" i="1" spc="-10" dirty="0">
                <a:latin typeface="Cambria"/>
                <a:cs typeface="Cambria"/>
              </a:rPr>
              <a:t>seçilmiş </a:t>
            </a:r>
            <a:r>
              <a:rPr sz="800" i="1" spc="10" dirty="0">
                <a:latin typeface="Cambria"/>
                <a:cs typeface="Cambria"/>
              </a:rPr>
              <a:t>kuludur,  </a:t>
            </a:r>
            <a:r>
              <a:rPr sz="800" i="1" dirty="0">
                <a:latin typeface="Cambria"/>
                <a:cs typeface="Cambria"/>
              </a:rPr>
              <a:t>takdir-i </a:t>
            </a:r>
            <a:r>
              <a:rPr sz="800" i="1" spc="5" dirty="0">
                <a:latin typeface="Cambria"/>
                <a:cs typeface="Cambria"/>
              </a:rPr>
              <a:t>ilahi </a:t>
            </a:r>
            <a:r>
              <a:rPr sz="800" i="1" spc="-25" dirty="0">
                <a:latin typeface="Cambria"/>
                <a:cs typeface="Cambria"/>
              </a:rPr>
              <a:t>gereği </a:t>
            </a:r>
            <a:r>
              <a:rPr sz="800" i="1" spc="10" dirty="0">
                <a:latin typeface="Cambria"/>
                <a:cs typeface="Cambria"/>
              </a:rPr>
              <a:t>hüküm </a:t>
            </a:r>
            <a:r>
              <a:rPr sz="800" i="1" spc="-5" dirty="0">
                <a:latin typeface="Cambria"/>
                <a:cs typeface="Cambria"/>
              </a:rPr>
              <a:t>sürmesi </a:t>
            </a:r>
            <a:r>
              <a:rPr sz="800" i="1" dirty="0">
                <a:latin typeface="Cambria"/>
                <a:cs typeface="Cambria"/>
              </a:rPr>
              <a:t>için </a:t>
            </a:r>
            <a:r>
              <a:rPr sz="800" i="1" spc="-5" dirty="0">
                <a:latin typeface="Cambria"/>
                <a:cs typeface="Cambria"/>
              </a:rPr>
              <a:t>görevlendirilmiştir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5" dirty="0">
                <a:latin typeface="Cambria"/>
                <a:cs typeface="Cambria"/>
              </a:rPr>
              <a:t>Tanrının</a:t>
            </a:r>
            <a:r>
              <a:rPr sz="800" i="1" spc="60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himayesindeki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6286" y="1717293"/>
            <a:ext cx="394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ŞABAN</a:t>
            </a:r>
            <a:r>
              <a:rPr sz="700" spc="-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ÖZ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433" y="1787905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8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1680" y="178790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61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69069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87398" y="2032761"/>
            <a:ext cx="398843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Bu kadim anlayışın, </a:t>
            </a:r>
            <a:r>
              <a:rPr sz="1050" dirty="0">
                <a:latin typeface="Cambria"/>
                <a:cs typeface="Cambria"/>
              </a:rPr>
              <a:t>İslâm </a:t>
            </a:r>
            <a:r>
              <a:rPr sz="1050" spc="-15" dirty="0">
                <a:latin typeface="Cambria"/>
                <a:cs typeface="Cambria"/>
              </a:rPr>
              <a:t>tesiri </a:t>
            </a:r>
            <a:r>
              <a:rPr sz="1050" dirty="0">
                <a:latin typeface="Cambria"/>
                <a:cs typeface="Cambria"/>
              </a:rPr>
              <a:t>altındaki </a:t>
            </a: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10" dirty="0">
                <a:latin typeface="Cambria"/>
                <a:cs typeface="Cambria"/>
              </a:rPr>
              <a:t>Hâcib </a:t>
            </a:r>
            <a:r>
              <a:rPr sz="1050" dirty="0">
                <a:latin typeface="Cambria"/>
                <a:cs typeface="Cambria"/>
              </a:rPr>
              <a:t>tara-  </a:t>
            </a:r>
            <a:r>
              <a:rPr sz="1050" spc="10" dirty="0">
                <a:latin typeface="Cambria"/>
                <a:cs typeface="Cambria"/>
              </a:rPr>
              <a:t>fından </a:t>
            </a:r>
            <a:r>
              <a:rPr sz="1050" spc="15" dirty="0">
                <a:latin typeface="Cambria"/>
                <a:cs typeface="Cambria"/>
              </a:rPr>
              <a:t>da </a:t>
            </a:r>
            <a:r>
              <a:rPr sz="1050" dirty="0">
                <a:latin typeface="Cambria"/>
                <a:cs typeface="Cambria"/>
              </a:rPr>
              <a:t>devam ettirildiğini rahatlıkla</a:t>
            </a:r>
            <a:r>
              <a:rPr sz="1050" spc="20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söyleyebiliriz.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8857" y="2474721"/>
            <a:ext cx="2838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mbria"/>
                <a:cs typeface="Cambria"/>
              </a:rPr>
              <a:t>90-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spc="-5" dirty="0">
                <a:latin typeface="Cambria"/>
                <a:cs typeface="Cambria"/>
              </a:rPr>
              <a:t>109-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latin typeface="Cambria"/>
                <a:cs typeface="Cambria"/>
              </a:rPr>
              <a:t>5901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latin typeface="Cambria"/>
                <a:cs typeface="Cambria"/>
              </a:rPr>
              <a:t>5947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8463" y="2474721"/>
            <a:ext cx="21831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mbria"/>
                <a:cs typeface="Cambria"/>
              </a:rPr>
              <a:t>Tanrı </a:t>
            </a:r>
            <a:r>
              <a:rPr sz="800" spc="-10" dirty="0">
                <a:latin typeface="Cambria"/>
                <a:cs typeface="Cambria"/>
              </a:rPr>
              <a:t>verdi </a:t>
            </a:r>
            <a:r>
              <a:rPr sz="800" dirty="0">
                <a:latin typeface="Cambria"/>
                <a:cs typeface="Cambria"/>
              </a:rPr>
              <a:t>dilediğin bütün</a:t>
            </a:r>
            <a:r>
              <a:rPr sz="800" spc="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dilekleri</a:t>
            </a:r>
            <a:endParaRPr sz="8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800" spc="-5" dirty="0">
                <a:latin typeface="Cambria"/>
                <a:cs typeface="Cambria"/>
              </a:rPr>
              <a:t>Ey devletli </a:t>
            </a:r>
            <a:r>
              <a:rPr sz="800" spc="5" dirty="0">
                <a:latin typeface="Cambria"/>
                <a:cs typeface="Cambria"/>
              </a:rPr>
              <a:t>hükümdar, </a:t>
            </a:r>
            <a:r>
              <a:rPr sz="800" spc="-5" dirty="0">
                <a:latin typeface="Cambria"/>
                <a:cs typeface="Cambria"/>
              </a:rPr>
              <a:t>Tanrı </a:t>
            </a:r>
            <a:r>
              <a:rPr sz="800" dirty="0">
                <a:latin typeface="Cambria"/>
                <a:cs typeface="Cambria"/>
              </a:rPr>
              <a:t>sana mutluluk </a:t>
            </a:r>
            <a:r>
              <a:rPr sz="800" spc="-10" dirty="0">
                <a:latin typeface="Cambria"/>
                <a:cs typeface="Cambria"/>
              </a:rPr>
              <a:t>verdi  </a:t>
            </a:r>
            <a:r>
              <a:rPr sz="800" spc="15" dirty="0">
                <a:latin typeface="Cambria"/>
                <a:cs typeface="Cambria"/>
              </a:rPr>
              <a:t>Sen</a:t>
            </a:r>
            <a:r>
              <a:rPr sz="800" spc="4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iyi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ad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dile,</a:t>
            </a:r>
            <a:r>
              <a:rPr sz="800" spc="5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Tanrı</a:t>
            </a:r>
            <a:r>
              <a:rPr sz="800" spc="4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sana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mutluluk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-10" dirty="0">
                <a:latin typeface="Cambria"/>
                <a:cs typeface="Cambria"/>
              </a:rPr>
              <a:t>verdi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latin typeface="Cambria"/>
                <a:cs typeface="Cambria"/>
              </a:rPr>
              <a:t>Bu </a:t>
            </a:r>
            <a:r>
              <a:rPr sz="800" spc="-10" dirty="0">
                <a:latin typeface="Cambria"/>
                <a:cs typeface="Cambria"/>
              </a:rPr>
              <a:t>Beyler</a:t>
            </a:r>
            <a:r>
              <a:rPr sz="750" spc="-15" baseline="33333" dirty="0">
                <a:latin typeface="Cambria"/>
                <a:cs typeface="Cambria"/>
              </a:rPr>
              <a:t>37 </a:t>
            </a:r>
            <a:r>
              <a:rPr sz="800" spc="-5" dirty="0">
                <a:latin typeface="Cambria"/>
                <a:cs typeface="Cambria"/>
              </a:rPr>
              <a:t>hâkimiyetlerini </a:t>
            </a:r>
            <a:r>
              <a:rPr sz="800" dirty="0">
                <a:latin typeface="Cambria"/>
                <a:cs typeface="Cambria"/>
              </a:rPr>
              <a:t>Tanrıdan</a:t>
            </a:r>
            <a:r>
              <a:rPr sz="800" spc="15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alır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00" y="3037458"/>
            <a:ext cx="5713730" cy="2980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36089" marR="7620" indent="251460" algn="just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20" dirty="0">
                <a:latin typeface="Cambria"/>
                <a:cs typeface="Cambria"/>
              </a:rPr>
              <a:t>Hâcib, </a:t>
            </a:r>
            <a:r>
              <a:rPr sz="1050" spc="-15" dirty="0">
                <a:latin typeface="Cambria"/>
                <a:cs typeface="Cambria"/>
              </a:rPr>
              <a:t>eski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dirty="0">
                <a:latin typeface="Cambria"/>
                <a:cs typeface="Cambria"/>
              </a:rPr>
              <a:t>geleneklerine </a:t>
            </a:r>
            <a:r>
              <a:rPr sz="1050" spc="10" dirty="0">
                <a:latin typeface="Cambria"/>
                <a:cs typeface="Cambria"/>
              </a:rPr>
              <a:t>uygun olarak, </a:t>
            </a:r>
            <a:r>
              <a:rPr sz="1050" dirty="0">
                <a:latin typeface="Cambria"/>
                <a:cs typeface="Cambria"/>
              </a:rPr>
              <a:t>devlet  başkanlığını </a:t>
            </a:r>
            <a:r>
              <a:rPr sz="1050" spc="-5" dirty="0">
                <a:latin typeface="Cambria"/>
                <a:cs typeface="Cambria"/>
              </a:rPr>
              <a:t>kişinin </a:t>
            </a:r>
            <a:r>
              <a:rPr sz="1050" spc="-10" dirty="0">
                <a:latin typeface="Cambria"/>
                <a:cs typeface="Cambria"/>
              </a:rPr>
              <a:t>iradesi </a:t>
            </a:r>
            <a:r>
              <a:rPr sz="1050" dirty="0">
                <a:latin typeface="Cambria"/>
                <a:cs typeface="Cambria"/>
              </a:rPr>
              <a:t>üzerinde </a:t>
            </a:r>
            <a:r>
              <a:rPr sz="1050" spc="-5" dirty="0">
                <a:latin typeface="Cambria"/>
                <a:cs typeface="Cambria"/>
              </a:rPr>
              <a:t>görür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20" dirty="0">
                <a:latin typeface="Cambria"/>
                <a:cs typeface="Cambria"/>
              </a:rPr>
              <a:t>Tanrı‟nın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bağışı  </a:t>
            </a:r>
            <a:r>
              <a:rPr sz="1050" dirty="0">
                <a:latin typeface="Cambria"/>
                <a:cs typeface="Cambria"/>
              </a:rPr>
              <a:t>olarak</a:t>
            </a:r>
            <a:r>
              <a:rPr sz="1050" spc="5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değerlendirir.</a:t>
            </a:r>
            <a:r>
              <a:rPr sz="900" baseline="37037" dirty="0">
                <a:latin typeface="Cambria"/>
                <a:cs typeface="Cambria"/>
              </a:rPr>
              <a:t>38</a:t>
            </a:r>
            <a:endParaRPr sz="900" baseline="37037">
              <a:latin typeface="Cambria"/>
              <a:cs typeface="Cambria"/>
            </a:endParaRPr>
          </a:p>
          <a:p>
            <a:pPr marL="1736089" marR="5080" indent="251460" algn="just">
              <a:lnSpc>
                <a:spcPct val="99800"/>
              </a:lnSpc>
              <a:spcBef>
                <a:spcPts val="600"/>
              </a:spcBef>
            </a:pPr>
            <a:r>
              <a:rPr sz="1050" spc="-5" dirty="0">
                <a:latin typeface="Cambria"/>
                <a:cs typeface="Cambria"/>
              </a:rPr>
              <a:t>Türklerde </a:t>
            </a:r>
            <a:r>
              <a:rPr sz="1050" spc="5" dirty="0">
                <a:latin typeface="Cambria"/>
                <a:cs typeface="Cambria"/>
              </a:rPr>
              <a:t>hükümranlığın </a:t>
            </a:r>
            <a:r>
              <a:rPr sz="1050" dirty="0">
                <a:latin typeface="Cambria"/>
                <a:cs typeface="Cambria"/>
              </a:rPr>
              <a:t>menşeinin öteden </a:t>
            </a:r>
            <a:r>
              <a:rPr sz="1050" spc="-15" dirty="0">
                <a:latin typeface="Cambria"/>
                <a:cs typeface="Cambria"/>
              </a:rPr>
              <a:t>beri </a:t>
            </a:r>
            <a:r>
              <a:rPr sz="1050" spc="5" dirty="0">
                <a:latin typeface="Cambria"/>
                <a:cs typeface="Cambria"/>
              </a:rPr>
              <a:t>ilâhî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kay-  </a:t>
            </a:r>
            <a:r>
              <a:rPr sz="1050" spc="15" dirty="0">
                <a:latin typeface="Cambria"/>
                <a:cs typeface="Cambria"/>
              </a:rPr>
              <a:t>nağa </a:t>
            </a:r>
            <a:r>
              <a:rPr sz="1050" spc="5" dirty="0">
                <a:latin typeface="Cambria"/>
                <a:cs typeface="Cambria"/>
              </a:rPr>
              <a:t>bağlanmasına </a:t>
            </a:r>
            <a:r>
              <a:rPr sz="1050" spc="15" dirty="0">
                <a:latin typeface="Cambria"/>
                <a:cs typeface="Cambria"/>
              </a:rPr>
              <a:t>fazla </a:t>
            </a:r>
            <a:r>
              <a:rPr sz="1050" spc="-5" dirty="0">
                <a:latin typeface="Cambria"/>
                <a:cs typeface="Cambria"/>
              </a:rPr>
              <a:t>şaşırmamak </a:t>
            </a:r>
            <a:r>
              <a:rPr sz="1050" dirty="0">
                <a:latin typeface="Cambria"/>
                <a:cs typeface="Cambria"/>
              </a:rPr>
              <a:t>gerekir. </a:t>
            </a:r>
            <a:r>
              <a:rPr sz="1050" spc="20" dirty="0">
                <a:latin typeface="Cambria"/>
                <a:cs typeface="Cambria"/>
              </a:rPr>
              <a:t>Çünkü </a:t>
            </a:r>
            <a:r>
              <a:rPr sz="1050" dirty="0">
                <a:latin typeface="Cambria"/>
                <a:cs typeface="Cambria"/>
              </a:rPr>
              <a:t>bu anlayış  sadece </a:t>
            </a:r>
            <a:r>
              <a:rPr sz="1050" spc="-5" dirty="0">
                <a:latin typeface="Cambria"/>
                <a:cs typeface="Cambria"/>
              </a:rPr>
              <a:t>Türklere </a:t>
            </a:r>
            <a:r>
              <a:rPr sz="1050" spc="15" dirty="0">
                <a:latin typeface="Cambria"/>
                <a:cs typeface="Cambria"/>
              </a:rPr>
              <a:t>özgü </a:t>
            </a:r>
            <a:r>
              <a:rPr sz="1050" spc="10" dirty="0">
                <a:latin typeface="Cambria"/>
                <a:cs typeface="Cambria"/>
              </a:rPr>
              <a:t>değildir. </a:t>
            </a:r>
            <a:r>
              <a:rPr sz="1050" spc="5" dirty="0">
                <a:latin typeface="Cambria"/>
                <a:cs typeface="Cambria"/>
              </a:rPr>
              <a:t>Hâkimiyetin </a:t>
            </a:r>
            <a:r>
              <a:rPr sz="1050" dirty="0">
                <a:latin typeface="Cambria"/>
                <a:cs typeface="Cambria"/>
              </a:rPr>
              <a:t>geniş </a:t>
            </a:r>
            <a:r>
              <a:rPr sz="1050" spc="5" dirty="0">
                <a:latin typeface="Cambria"/>
                <a:cs typeface="Cambria"/>
              </a:rPr>
              <a:t>halk </a:t>
            </a:r>
            <a:r>
              <a:rPr sz="1050" spc="-5" dirty="0">
                <a:latin typeface="Cambria"/>
                <a:cs typeface="Cambria"/>
              </a:rPr>
              <a:t>kitlelerine  yaygınlaştırılması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dirty="0">
                <a:latin typeface="Cambria"/>
                <a:cs typeface="Cambria"/>
              </a:rPr>
              <a:t>devlet </a:t>
            </a:r>
            <a:r>
              <a:rPr sz="1050" spc="-5" dirty="0">
                <a:latin typeface="Cambria"/>
                <a:cs typeface="Cambria"/>
              </a:rPr>
              <a:t>otoritesinin </a:t>
            </a:r>
            <a:r>
              <a:rPr sz="1050" spc="5" dirty="0">
                <a:latin typeface="Cambria"/>
                <a:cs typeface="Cambria"/>
              </a:rPr>
              <a:t>halkın </a:t>
            </a:r>
            <a:r>
              <a:rPr sz="1050" dirty="0">
                <a:latin typeface="Cambria"/>
                <a:cs typeface="Cambria"/>
              </a:rPr>
              <a:t>nazarında </a:t>
            </a:r>
            <a:r>
              <a:rPr sz="1050" spc="-5" dirty="0">
                <a:latin typeface="Cambria"/>
                <a:cs typeface="Cambria"/>
              </a:rPr>
              <a:t>disipline  edilebilmesi </a:t>
            </a:r>
            <a:r>
              <a:rPr sz="1050" spc="15" dirty="0">
                <a:latin typeface="Cambria"/>
                <a:cs typeface="Cambria"/>
              </a:rPr>
              <a:t>için, </a:t>
            </a:r>
            <a:r>
              <a:rPr sz="1050" spc="5" dirty="0">
                <a:latin typeface="Cambria"/>
                <a:cs typeface="Cambria"/>
              </a:rPr>
              <a:t>halkın </a:t>
            </a:r>
            <a:r>
              <a:rPr sz="1050" spc="-5" dirty="0">
                <a:latin typeface="Cambria"/>
                <a:cs typeface="Cambria"/>
              </a:rPr>
              <a:t>reyinin </a:t>
            </a:r>
            <a:r>
              <a:rPr sz="1050" spc="10" dirty="0">
                <a:latin typeface="Cambria"/>
                <a:cs typeface="Cambria"/>
              </a:rPr>
              <a:t>gündeme </a:t>
            </a:r>
            <a:r>
              <a:rPr sz="1050" dirty="0">
                <a:latin typeface="Cambria"/>
                <a:cs typeface="Cambria"/>
              </a:rPr>
              <a:t>getirilmediği </a:t>
            </a:r>
            <a:r>
              <a:rPr sz="1050" spc="5" dirty="0">
                <a:latin typeface="Cambria"/>
                <a:cs typeface="Cambria"/>
              </a:rPr>
              <a:t>durumlarda,  ilâhî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kaynağa dayanmak kaçınılmazdır. </a:t>
            </a:r>
            <a:r>
              <a:rPr sz="1050" spc="10" dirty="0">
                <a:latin typeface="Cambria"/>
                <a:cs typeface="Cambria"/>
              </a:rPr>
              <a:t>Her ne </a:t>
            </a:r>
            <a:r>
              <a:rPr sz="1050" dirty="0">
                <a:latin typeface="Cambria"/>
                <a:cs typeface="Cambria"/>
              </a:rPr>
              <a:t>kadar </a:t>
            </a:r>
            <a:r>
              <a:rPr sz="1050" spc="10" dirty="0">
                <a:latin typeface="Cambria"/>
                <a:cs typeface="Cambria"/>
              </a:rPr>
              <a:t>günümüz-  de </a:t>
            </a:r>
            <a:r>
              <a:rPr sz="1050" spc="5" dirty="0">
                <a:latin typeface="Cambria"/>
                <a:cs typeface="Cambria"/>
              </a:rPr>
              <a:t>ilâhî kaynağın yerini, halkın </a:t>
            </a:r>
            <a:r>
              <a:rPr sz="1050" spc="-10" dirty="0">
                <a:latin typeface="Cambria"/>
                <a:cs typeface="Cambria"/>
              </a:rPr>
              <a:t>tercihi  </a:t>
            </a:r>
            <a:r>
              <a:rPr sz="1050" dirty="0">
                <a:latin typeface="Cambria"/>
                <a:cs typeface="Cambria"/>
              </a:rPr>
              <a:t>almış </a:t>
            </a:r>
            <a:r>
              <a:rPr sz="1050" spc="-5" dirty="0">
                <a:latin typeface="Cambria"/>
                <a:cs typeface="Cambria"/>
              </a:rPr>
              <a:t>olsa  </a:t>
            </a:r>
            <a:r>
              <a:rPr sz="1050" spc="20" dirty="0">
                <a:latin typeface="Cambria"/>
                <a:cs typeface="Cambria"/>
              </a:rPr>
              <a:t>dahi, </a:t>
            </a:r>
            <a:r>
              <a:rPr sz="1050" spc="-5" dirty="0">
                <a:latin typeface="Cambria"/>
                <a:cs typeface="Cambria"/>
              </a:rPr>
              <a:t>tarihî</a:t>
            </a:r>
            <a:r>
              <a:rPr sz="1050" spc="135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süreçte</a:t>
            </a:r>
            <a:endParaRPr sz="10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tabLst>
                <a:tab pos="1645920" algn="l"/>
              </a:tabLst>
            </a:pPr>
            <a:r>
              <a:rPr sz="10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50" dirty="0">
                <a:latin typeface="Times New Roman"/>
                <a:cs typeface="Times New Roman"/>
              </a:rPr>
              <a:t>  </a:t>
            </a:r>
            <a:r>
              <a:rPr sz="1050" spc="-8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Cambria"/>
                <a:cs typeface="Cambria"/>
              </a:rPr>
              <a:t>gerek</a:t>
            </a:r>
            <a:r>
              <a:rPr sz="1050" spc="70" dirty="0">
                <a:latin typeface="Cambria"/>
                <a:cs typeface="Cambria"/>
              </a:rPr>
              <a:t> </a:t>
            </a:r>
            <a:r>
              <a:rPr sz="1050" spc="15" dirty="0">
                <a:latin typeface="Cambria"/>
                <a:cs typeface="Cambria"/>
              </a:rPr>
              <a:t>doğuda</a:t>
            </a:r>
            <a:r>
              <a:rPr sz="1050" spc="75" dirty="0">
                <a:latin typeface="Cambria"/>
                <a:cs typeface="Cambria"/>
              </a:rPr>
              <a:t> </a:t>
            </a:r>
            <a:r>
              <a:rPr sz="1050" spc="-10" dirty="0">
                <a:latin typeface="Cambria"/>
                <a:cs typeface="Cambria"/>
              </a:rPr>
              <a:t>ve</a:t>
            </a:r>
            <a:r>
              <a:rPr sz="1050" spc="7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gerekse</a:t>
            </a:r>
            <a:r>
              <a:rPr sz="1050" spc="65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de</a:t>
            </a:r>
            <a:r>
              <a:rPr sz="1050" spc="70" dirty="0">
                <a:latin typeface="Cambria"/>
                <a:cs typeface="Cambria"/>
              </a:rPr>
              <a:t> </a:t>
            </a:r>
            <a:r>
              <a:rPr sz="1050" spc="5" dirty="0">
                <a:latin typeface="Cambria"/>
                <a:cs typeface="Cambria"/>
              </a:rPr>
              <a:t>batıda</a:t>
            </a:r>
            <a:r>
              <a:rPr sz="1050" spc="75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iktidarların</a:t>
            </a:r>
            <a:r>
              <a:rPr sz="1050" spc="7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veya</a:t>
            </a:r>
            <a:r>
              <a:rPr sz="1050" spc="70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iktidar</a:t>
            </a:r>
            <a:r>
              <a:rPr sz="1050" spc="7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taliplile-</a:t>
            </a:r>
            <a:endParaRPr sz="1050">
              <a:latin typeface="Cambria"/>
              <a:cs typeface="Cambria"/>
            </a:endParaRPr>
          </a:p>
          <a:p>
            <a:pPr marL="1736089" marR="5715" indent="-492759" algn="just">
              <a:lnSpc>
                <a:spcPct val="98500"/>
              </a:lnSpc>
              <a:spcBef>
                <a:spcPts val="70"/>
              </a:spcBef>
            </a:pPr>
            <a:r>
              <a:rPr sz="1000" spc="-5" dirty="0">
                <a:latin typeface="Calibri"/>
                <a:cs typeface="Calibri"/>
              </a:rPr>
              <a:t>26</a:t>
            </a:r>
            <a:r>
              <a:rPr sz="1100" spc="-5" dirty="0">
                <a:latin typeface="Calibri"/>
                <a:cs typeface="Calibri"/>
              </a:rPr>
              <a:t>| </a:t>
            </a:r>
            <a:r>
              <a:rPr sz="1100" spc="-50" dirty="0">
                <a:latin typeface="Cambria"/>
                <a:cs typeface="Cambria"/>
              </a:rPr>
              <a:t>db </a:t>
            </a:r>
            <a:r>
              <a:rPr sz="1575" spc="-7" baseline="5291" dirty="0">
                <a:latin typeface="Cambria"/>
                <a:cs typeface="Cambria"/>
              </a:rPr>
              <a:t>rinin </a:t>
            </a:r>
            <a:r>
              <a:rPr sz="1575" spc="-15" baseline="5291" dirty="0">
                <a:latin typeface="Cambria"/>
                <a:cs typeface="Cambria"/>
              </a:rPr>
              <a:t>kutsî </a:t>
            </a:r>
            <a:r>
              <a:rPr sz="1575" spc="-30" baseline="5291" dirty="0">
                <a:latin typeface="Cambria"/>
                <a:cs typeface="Cambria"/>
              </a:rPr>
              <a:t>bir </a:t>
            </a:r>
            <a:r>
              <a:rPr sz="1575" spc="7" baseline="5291" dirty="0">
                <a:latin typeface="Cambria"/>
                <a:cs typeface="Cambria"/>
              </a:rPr>
              <a:t>dayanak </a:t>
            </a:r>
            <a:r>
              <a:rPr sz="1575" spc="-7" baseline="5291" dirty="0">
                <a:latin typeface="Cambria"/>
                <a:cs typeface="Cambria"/>
              </a:rPr>
              <a:t>aradıkları </a:t>
            </a:r>
            <a:r>
              <a:rPr sz="1575" baseline="5291" dirty="0">
                <a:latin typeface="Cambria"/>
                <a:cs typeface="Cambria"/>
              </a:rPr>
              <a:t>kesindir. </a:t>
            </a:r>
            <a:r>
              <a:rPr sz="1575" spc="7" baseline="5291" dirty="0">
                <a:latin typeface="Cambria"/>
                <a:cs typeface="Cambria"/>
              </a:rPr>
              <a:t>Ancak </a:t>
            </a:r>
            <a:r>
              <a:rPr sz="1575" baseline="5291" dirty="0">
                <a:latin typeface="Cambria"/>
                <a:cs typeface="Cambria"/>
              </a:rPr>
              <a:t>burada </a:t>
            </a:r>
            <a:r>
              <a:rPr sz="1575" spc="-7" baseline="5291" dirty="0">
                <a:latin typeface="Cambria"/>
                <a:cs typeface="Cambria"/>
              </a:rPr>
              <a:t>şu farka  </a:t>
            </a:r>
            <a:r>
              <a:rPr sz="1050" spc="-10" dirty="0">
                <a:latin typeface="Cambria"/>
                <a:cs typeface="Cambria"/>
              </a:rPr>
              <a:t>işaret </a:t>
            </a:r>
            <a:r>
              <a:rPr sz="1050" dirty="0">
                <a:latin typeface="Cambria"/>
                <a:cs typeface="Cambria"/>
              </a:rPr>
              <a:t>etmek </a:t>
            </a:r>
            <a:r>
              <a:rPr sz="1050" spc="-10" dirty="0">
                <a:latin typeface="Cambria"/>
                <a:cs typeface="Cambria"/>
              </a:rPr>
              <a:t>gerekir </a:t>
            </a:r>
            <a:r>
              <a:rPr sz="1050" spc="20" dirty="0">
                <a:latin typeface="Cambria"/>
                <a:cs typeface="Cambria"/>
              </a:rPr>
              <a:t>ki, </a:t>
            </a:r>
            <a:r>
              <a:rPr sz="1050" spc="15" dirty="0">
                <a:latin typeface="Cambria"/>
                <a:cs typeface="Cambria"/>
              </a:rPr>
              <a:t>Hakan </a:t>
            </a:r>
            <a:r>
              <a:rPr sz="1050" spc="-5" dirty="0">
                <a:latin typeface="Cambria"/>
                <a:cs typeface="Cambria"/>
              </a:rPr>
              <a:t>hiçbir </a:t>
            </a:r>
            <a:r>
              <a:rPr sz="1050" spc="10" dirty="0">
                <a:latin typeface="Cambria"/>
                <a:cs typeface="Cambria"/>
              </a:rPr>
              <a:t>zaman </a:t>
            </a:r>
            <a:r>
              <a:rPr sz="1050" spc="5" dirty="0">
                <a:latin typeface="Cambria"/>
                <a:cs typeface="Cambria"/>
              </a:rPr>
              <a:t>icraatında </a:t>
            </a:r>
            <a:r>
              <a:rPr sz="1050" spc="15" dirty="0">
                <a:latin typeface="Cambria"/>
                <a:cs typeface="Cambria"/>
              </a:rPr>
              <a:t>“lâ </a:t>
            </a:r>
            <a:r>
              <a:rPr sz="1050" dirty="0">
                <a:latin typeface="Cambria"/>
                <a:cs typeface="Cambria"/>
              </a:rPr>
              <a:t>yusel”  </a:t>
            </a:r>
            <a:r>
              <a:rPr sz="1050" spc="10" dirty="0">
                <a:latin typeface="Cambria"/>
                <a:cs typeface="Cambria"/>
              </a:rPr>
              <a:t>değildir. </a:t>
            </a:r>
            <a:r>
              <a:rPr sz="1050" spc="-10" dirty="0">
                <a:latin typeface="Cambria"/>
                <a:cs typeface="Cambria"/>
              </a:rPr>
              <a:t>Kafesoğlu‟nun </a:t>
            </a:r>
            <a:r>
              <a:rPr sz="1050" spc="10" dirty="0">
                <a:latin typeface="Cambria"/>
                <a:cs typeface="Cambria"/>
              </a:rPr>
              <a:t>da </a:t>
            </a:r>
            <a:r>
              <a:rPr sz="1050" spc="-5" dirty="0">
                <a:latin typeface="Cambria"/>
                <a:cs typeface="Cambria"/>
              </a:rPr>
              <a:t>belirttiği </a:t>
            </a:r>
            <a:r>
              <a:rPr sz="1050" spc="15" dirty="0">
                <a:latin typeface="Cambria"/>
                <a:cs typeface="Cambria"/>
              </a:rPr>
              <a:t>gibi,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5" dirty="0">
                <a:latin typeface="Cambria"/>
                <a:cs typeface="Cambria"/>
              </a:rPr>
              <a:t>Hükümdarı insan-  </a:t>
            </a:r>
            <a:r>
              <a:rPr sz="1050" dirty="0">
                <a:latin typeface="Cambria"/>
                <a:cs typeface="Cambria"/>
              </a:rPr>
              <a:t>üstü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spc="-10" dirty="0">
                <a:latin typeface="Cambria"/>
                <a:cs typeface="Cambria"/>
              </a:rPr>
              <a:t>varlık </a:t>
            </a:r>
            <a:r>
              <a:rPr sz="1050" dirty="0">
                <a:latin typeface="Cambria"/>
                <a:cs typeface="Cambria"/>
              </a:rPr>
              <a:t>sayılmamaktadır. </a:t>
            </a:r>
            <a:r>
              <a:rPr sz="1050" spc="-5" dirty="0">
                <a:latin typeface="Cambria"/>
                <a:cs typeface="Cambria"/>
              </a:rPr>
              <a:t>İdare </a:t>
            </a:r>
            <a:r>
              <a:rPr sz="1050" spc="-10" dirty="0">
                <a:latin typeface="Cambria"/>
                <a:cs typeface="Cambria"/>
              </a:rPr>
              <a:t>yetkisi </a:t>
            </a:r>
            <a:r>
              <a:rPr sz="1050" spc="5" dirty="0">
                <a:latin typeface="Cambria"/>
                <a:cs typeface="Cambria"/>
              </a:rPr>
              <a:t>bazı </a:t>
            </a:r>
            <a:r>
              <a:rPr sz="1050" spc="-5" dirty="0">
                <a:latin typeface="Cambria"/>
                <a:cs typeface="Cambria"/>
              </a:rPr>
              <a:t>şartlarda </a:t>
            </a:r>
            <a:r>
              <a:rPr sz="1050" spc="-10" dirty="0">
                <a:latin typeface="Cambria"/>
                <a:cs typeface="Cambria"/>
              </a:rPr>
              <a:t>sınır-  </a:t>
            </a:r>
            <a:r>
              <a:rPr sz="1050" dirty="0">
                <a:latin typeface="Cambria"/>
                <a:cs typeface="Cambria"/>
              </a:rPr>
              <a:t>landırılmıştır.</a:t>
            </a:r>
            <a:r>
              <a:rPr sz="900" baseline="37037" dirty="0">
                <a:latin typeface="Cambria"/>
                <a:cs typeface="Cambria"/>
              </a:rPr>
              <a:t>39 </a:t>
            </a:r>
            <a:r>
              <a:rPr sz="1050" spc="5" dirty="0">
                <a:latin typeface="Cambria"/>
                <a:cs typeface="Cambria"/>
              </a:rPr>
              <a:t>Kutadgu </a:t>
            </a:r>
            <a:r>
              <a:rPr sz="1050" spc="-10" dirty="0">
                <a:latin typeface="Cambria"/>
                <a:cs typeface="Cambria"/>
              </a:rPr>
              <a:t>Bilig‟de, </a:t>
            </a:r>
            <a:r>
              <a:rPr sz="1050" spc="-15" dirty="0">
                <a:latin typeface="Cambria"/>
                <a:cs typeface="Cambria"/>
              </a:rPr>
              <a:t>Hakan‟ın </a:t>
            </a:r>
            <a:r>
              <a:rPr sz="1050" spc="10" dirty="0">
                <a:latin typeface="Cambria"/>
                <a:cs typeface="Cambria"/>
              </a:rPr>
              <a:t>daima </a:t>
            </a:r>
            <a:r>
              <a:rPr sz="1050" spc="-20" dirty="0">
                <a:latin typeface="Cambria"/>
                <a:cs typeface="Cambria"/>
              </a:rPr>
              <a:t>Tanrı‟dan </a:t>
            </a:r>
            <a:r>
              <a:rPr sz="1050" spc="-5" dirty="0">
                <a:latin typeface="Cambria"/>
                <a:cs typeface="Cambria"/>
              </a:rPr>
              <a:t>yardım  </a:t>
            </a:r>
            <a:r>
              <a:rPr sz="1050" spc="-10" dirty="0">
                <a:latin typeface="Cambria"/>
                <a:cs typeface="Cambria"/>
              </a:rPr>
              <a:t>istemesi ve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konuda </a:t>
            </a:r>
            <a:r>
              <a:rPr sz="1050" spc="15" dirty="0">
                <a:latin typeface="Cambria"/>
                <a:cs typeface="Cambria"/>
              </a:rPr>
              <a:t>Hakan </a:t>
            </a:r>
            <a:r>
              <a:rPr sz="1050" dirty="0">
                <a:latin typeface="Cambria"/>
                <a:cs typeface="Cambria"/>
              </a:rPr>
              <a:t>için </a:t>
            </a:r>
            <a:r>
              <a:rPr sz="1050" spc="-25" dirty="0">
                <a:latin typeface="Cambria"/>
                <a:cs typeface="Cambria"/>
              </a:rPr>
              <a:t>Tanrı‟ya </a:t>
            </a:r>
            <a:r>
              <a:rPr sz="1050" spc="10" dirty="0">
                <a:latin typeface="Cambria"/>
                <a:cs typeface="Cambria"/>
              </a:rPr>
              <a:t>dua </a:t>
            </a:r>
            <a:r>
              <a:rPr sz="1050" spc="15" dirty="0">
                <a:latin typeface="Cambria"/>
                <a:cs typeface="Cambria"/>
              </a:rPr>
              <a:t>etme, </a:t>
            </a:r>
            <a:r>
              <a:rPr sz="1050" spc="-5" dirty="0">
                <a:latin typeface="Cambria"/>
                <a:cs typeface="Cambria"/>
              </a:rPr>
              <a:t>söz </a:t>
            </a:r>
            <a:r>
              <a:rPr sz="1050" dirty="0">
                <a:latin typeface="Cambria"/>
                <a:cs typeface="Cambria"/>
              </a:rPr>
              <a:t>konusu  anlayışın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tezahürü </a:t>
            </a:r>
            <a:r>
              <a:rPr sz="1050" spc="-5" dirty="0">
                <a:latin typeface="Cambria"/>
                <a:cs typeface="Cambria"/>
              </a:rPr>
              <a:t>olsa</a:t>
            </a:r>
            <a:r>
              <a:rPr sz="1050" spc="15" dirty="0">
                <a:latin typeface="Cambria"/>
                <a:cs typeface="Cambria"/>
              </a:rPr>
              <a:t> </a:t>
            </a:r>
            <a:r>
              <a:rPr sz="1050" spc="10" dirty="0">
                <a:latin typeface="Cambria"/>
                <a:cs typeface="Cambria"/>
              </a:rPr>
              <a:t>gerek;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38857" y="5992748"/>
            <a:ext cx="1708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88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8857" y="6236588"/>
            <a:ext cx="17081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92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8857" y="6480428"/>
            <a:ext cx="22732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mbria"/>
                <a:cs typeface="Cambria"/>
              </a:rPr>
              <a:t>109</a:t>
            </a:r>
            <a:r>
              <a:rPr sz="800" spc="-10" dirty="0">
                <a:latin typeface="Cambria"/>
                <a:cs typeface="Cambria"/>
              </a:rPr>
              <a:t>-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88463" y="5992748"/>
            <a:ext cx="2341880" cy="757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5" dirty="0">
                <a:latin typeface="Cambria"/>
                <a:cs typeface="Cambria"/>
              </a:rPr>
              <a:t>Tavgaç </a:t>
            </a:r>
            <a:r>
              <a:rPr sz="800" spc="15" dirty="0">
                <a:latin typeface="Cambria"/>
                <a:cs typeface="Cambria"/>
              </a:rPr>
              <a:t>Ulu </a:t>
            </a:r>
            <a:r>
              <a:rPr sz="800" dirty="0">
                <a:latin typeface="Cambria"/>
                <a:cs typeface="Cambria"/>
              </a:rPr>
              <a:t>Buğra </a:t>
            </a:r>
            <a:r>
              <a:rPr sz="800" spc="20" dirty="0">
                <a:latin typeface="Cambria"/>
                <a:cs typeface="Cambria"/>
              </a:rPr>
              <a:t>Han </a:t>
            </a:r>
            <a:r>
              <a:rPr sz="800" spc="5" dirty="0">
                <a:latin typeface="Cambria"/>
                <a:cs typeface="Cambria"/>
              </a:rPr>
              <a:t>dünyaya </a:t>
            </a:r>
            <a:r>
              <a:rPr sz="800" dirty="0">
                <a:latin typeface="Cambria"/>
                <a:cs typeface="Cambria"/>
              </a:rPr>
              <a:t>hâkim</a:t>
            </a:r>
            <a:r>
              <a:rPr sz="800" spc="25" dirty="0">
                <a:latin typeface="Cambria"/>
                <a:cs typeface="Cambria"/>
              </a:rPr>
              <a:t> </a:t>
            </a:r>
            <a:r>
              <a:rPr sz="800" spc="10" dirty="0">
                <a:latin typeface="Cambria"/>
                <a:cs typeface="Cambria"/>
              </a:rPr>
              <a:t>oldu;</a:t>
            </a:r>
            <a:endParaRPr sz="8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800" spc="10" dirty="0">
                <a:latin typeface="Cambria"/>
                <a:cs typeface="Cambria"/>
              </a:rPr>
              <a:t>adı </a:t>
            </a:r>
            <a:r>
              <a:rPr sz="800" dirty="0">
                <a:latin typeface="Cambria"/>
                <a:cs typeface="Cambria"/>
              </a:rPr>
              <a:t>kutlu </a:t>
            </a:r>
            <a:r>
              <a:rPr sz="800" spc="5" dirty="0">
                <a:latin typeface="Cambria"/>
                <a:cs typeface="Cambria"/>
              </a:rPr>
              <a:t>olsun, </a:t>
            </a:r>
            <a:r>
              <a:rPr sz="800" spc="-5" dirty="0">
                <a:latin typeface="Cambria"/>
                <a:cs typeface="Cambria"/>
              </a:rPr>
              <a:t>Tanrı </a:t>
            </a:r>
            <a:r>
              <a:rPr sz="800" spc="5" dirty="0">
                <a:latin typeface="Cambria"/>
                <a:cs typeface="Cambria"/>
              </a:rPr>
              <a:t>onu </a:t>
            </a:r>
            <a:r>
              <a:rPr sz="800" spc="-10" dirty="0">
                <a:latin typeface="Cambria"/>
                <a:cs typeface="Cambria"/>
              </a:rPr>
              <a:t>her </a:t>
            </a:r>
            <a:r>
              <a:rPr sz="800" spc="-5" dirty="0">
                <a:latin typeface="Cambria"/>
                <a:cs typeface="Cambria"/>
              </a:rPr>
              <a:t>iki </a:t>
            </a:r>
            <a:r>
              <a:rPr sz="800" spc="5" dirty="0">
                <a:latin typeface="Cambria"/>
                <a:cs typeface="Cambria"/>
              </a:rPr>
              <a:t>cihanda aziz etsin.  </a:t>
            </a:r>
            <a:r>
              <a:rPr sz="800" dirty="0">
                <a:latin typeface="Cambria"/>
                <a:cs typeface="Cambria"/>
              </a:rPr>
              <a:t>Devran </a:t>
            </a:r>
            <a:r>
              <a:rPr sz="800" spc="5" dirty="0">
                <a:latin typeface="Cambria"/>
                <a:cs typeface="Cambria"/>
              </a:rPr>
              <a:t>sana </a:t>
            </a:r>
            <a:r>
              <a:rPr sz="800" spc="-5" dirty="0">
                <a:latin typeface="Cambria"/>
                <a:cs typeface="Cambria"/>
              </a:rPr>
              <a:t>beylik ve </a:t>
            </a:r>
            <a:r>
              <a:rPr sz="800" dirty="0">
                <a:latin typeface="Cambria"/>
                <a:cs typeface="Cambria"/>
              </a:rPr>
              <a:t>taht</a:t>
            </a:r>
            <a:r>
              <a:rPr sz="800" spc="3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verdi;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latin typeface="Cambria"/>
                <a:cs typeface="Cambria"/>
              </a:rPr>
              <a:t>Tanrı </a:t>
            </a:r>
            <a:r>
              <a:rPr sz="800" dirty="0">
                <a:latin typeface="Cambria"/>
                <a:cs typeface="Cambria"/>
              </a:rPr>
              <a:t>bu taht ile bahtını</a:t>
            </a:r>
            <a:r>
              <a:rPr sz="800" spc="80" dirty="0">
                <a:latin typeface="Cambria"/>
                <a:cs typeface="Cambria"/>
              </a:rPr>
              <a:t> </a:t>
            </a:r>
            <a:r>
              <a:rPr sz="800" spc="5" dirty="0">
                <a:latin typeface="Cambria"/>
                <a:cs typeface="Cambria"/>
              </a:rPr>
              <a:t>daim </a:t>
            </a:r>
            <a:r>
              <a:rPr sz="800" dirty="0">
                <a:latin typeface="Cambria"/>
                <a:cs typeface="Cambria"/>
              </a:rPr>
              <a:t>etsin.</a:t>
            </a:r>
            <a:endParaRPr sz="800">
              <a:latin typeface="Cambria"/>
              <a:cs typeface="Cambria"/>
            </a:endParaRPr>
          </a:p>
          <a:p>
            <a:pPr marL="12700" marR="130175">
              <a:lnSpc>
                <a:spcPct val="100000"/>
              </a:lnSpc>
            </a:pPr>
            <a:r>
              <a:rPr sz="800" spc="-5" dirty="0">
                <a:latin typeface="Cambria"/>
                <a:cs typeface="Cambria"/>
              </a:rPr>
              <a:t>Ey devletli </a:t>
            </a:r>
            <a:r>
              <a:rPr sz="800" spc="5" dirty="0">
                <a:latin typeface="Cambria"/>
                <a:cs typeface="Cambria"/>
              </a:rPr>
              <a:t>hükümdar, </a:t>
            </a:r>
            <a:r>
              <a:rPr sz="800" spc="-5" dirty="0">
                <a:latin typeface="Cambria"/>
                <a:cs typeface="Cambria"/>
              </a:rPr>
              <a:t>Tanrı </a:t>
            </a:r>
            <a:r>
              <a:rPr sz="800" dirty="0">
                <a:latin typeface="Cambria"/>
                <a:cs typeface="Cambria"/>
              </a:rPr>
              <a:t>sana mutluluk </a:t>
            </a:r>
            <a:r>
              <a:rPr sz="800" spc="-5" dirty="0">
                <a:latin typeface="Cambria"/>
                <a:cs typeface="Cambria"/>
              </a:rPr>
              <a:t>verdi;  </a:t>
            </a:r>
            <a:r>
              <a:rPr sz="800" spc="5" dirty="0">
                <a:latin typeface="Cambria"/>
                <a:cs typeface="Cambria"/>
              </a:rPr>
              <a:t>adını </a:t>
            </a:r>
            <a:r>
              <a:rPr sz="800" spc="-5" dirty="0">
                <a:latin typeface="Cambria"/>
                <a:cs typeface="Cambria"/>
              </a:rPr>
              <a:t>bin </a:t>
            </a:r>
            <a:r>
              <a:rPr sz="800" spc="-10" dirty="0">
                <a:latin typeface="Cambria"/>
                <a:cs typeface="Cambria"/>
              </a:rPr>
              <a:t>kere zikrederek </a:t>
            </a:r>
            <a:r>
              <a:rPr sz="800" spc="5" dirty="0">
                <a:latin typeface="Cambria"/>
                <a:cs typeface="Cambria"/>
              </a:rPr>
              <a:t>ona </a:t>
            </a:r>
            <a:r>
              <a:rPr sz="800" spc="-10" dirty="0">
                <a:latin typeface="Cambria"/>
                <a:cs typeface="Cambria"/>
              </a:rPr>
              <a:t>şükretmek</a:t>
            </a:r>
            <a:r>
              <a:rPr sz="800" spc="-5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gerekir.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00098" y="6851268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>
                <a:moveTo>
                  <a:pt x="0" y="0"/>
                </a:moveTo>
                <a:lnTo>
                  <a:pt x="396024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787398" y="8007857"/>
            <a:ext cx="95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37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787398" y="8376665"/>
            <a:ext cx="95885" cy="227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Cambria"/>
                <a:cs typeface="Cambria"/>
              </a:rPr>
              <a:t>38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500" spc="-5" dirty="0">
                <a:latin typeface="Cambria"/>
                <a:cs typeface="Cambria"/>
              </a:rPr>
              <a:t>39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7229" y="6905625"/>
            <a:ext cx="3808729" cy="174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499"/>
              </a:lnSpc>
              <a:spcBef>
                <a:spcPts val="100"/>
              </a:spcBef>
            </a:pPr>
            <a:r>
              <a:rPr sz="800" i="1" spc="-5" dirty="0">
                <a:latin typeface="Cambria"/>
                <a:cs typeface="Cambria"/>
              </a:rPr>
              <a:t>imparatorluğun </a:t>
            </a:r>
            <a:r>
              <a:rPr sz="800" i="1" spc="5" dirty="0">
                <a:latin typeface="Cambria"/>
                <a:cs typeface="Cambria"/>
              </a:rPr>
              <a:t>hükümdarı </a:t>
            </a:r>
            <a:r>
              <a:rPr sz="800" i="1" dirty="0">
                <a:latin typeface="Cambria"/>
                <a:cs typeface="Cambria"/>
              </a:rPr>
              <a:t>olmakla </a:t>
            </a:r>
            <a:r>
              <a:rPr sz="800" i="1" spc="5" dirty="0">
                <a:latin typeface="Cambria"/>
                <a:cs typeface="Cambria"/>
              </a:rPr>
              <a:t>ilahi </a:t>
            </a:r>
            <a:r>
              <a:rPr sz="800" i="1" spc="-5" dirty="0">
                <a:latin typeface="Cambria"/>
                <a:cs typeface="Cambria"/>
              </a:rPr>
              <a:t>irade’yi yerine </a:t>
            </a:r>
            <a:r>
              <a:rPr sz="800" i="1" spc="15" dirty="0">
                <a:latin typeface="Cambria"/>
                <a:cs typeface="Cambria"/>
              </a:rPr>
              <a:t>getirmiştir…</a:t>
            </a:r>
            <a:r>
              <a:rPr sz="800" spc="15" dirty="0">
                <a:latin typeface="Cambria"/>
                <a:cs typeface="Cambria"/>
              </a:rPr>
              <a:t>” </a:t>
            </a:r>
            <a:r>
              <a:rPr sz="800" dirty="0">
                <a:latin typeface="Cambria"/>
                <a:cs typeface="Cambria"/>
              </a:rPr>
              <a:t>demektedir.  </a:t>
            </a:r>
            <a:r>
              <a:rPr sz="800" spc="5" dirty="0">
                <a:latin typeface="Cambria"/>
                <a:cs typeface="Cambria"/>
              </a:rPr>
              <a:t>Bkz.,Ostrogorsky, </a:t>
            </a:r>
            <a:r>
              <a:rPr sz="800" spc="15" dirty="0">
                <a:latin typeface="Cambria"/>
                <a:cs typeface="Cambria"/>
              </a:rPr>
              <a:t>Georg, </a:t>
            </a:r>
            <a:r>
              <a:rPr sz="800" dirty="0">
                <a:latin typeface="Cambria"/>
                <a:cs typeface="Cambria"/>
              </a:rPr>
              <a:t>“Bizans </a:t>
            </a:r>
            <a:r>
              <a:rPr sz="800" spc="-5" dirty="0">
                <a:latin typeface="Cambria"/>
                <a:cs typeface="Cambria"/>
              </a:rPr>
              <a:t>İmparatoru ve </a:t>
            </a:r>
            <a:r>
              <a:rPr sz="800" spc="-10" dirty="0">
                <a:latin typeface="Cambria"/>
                <a:cs typeface="Cambria"/>
              </a:rPr>
              <a:t>Hiyerarşik </a:t>
            </a:r>
            <a:r>
              <a:rPr sz="800" spc="10" dirty="0">
                <a:latin typeface="Cambria"/>
                <a:cs typeface="Cambria"/>
              </a:rPr>
              <a:t>Dünya </a:t>
            </a:r>
            <a:r>
              <a:rPr sz="800" spc="15" dirty="0">
                <a:latin typeface="Cambria"/>
                <a:cs typeface="Cambria"/>
              </a:rPr>
              <a:t>Düzeni”, </a:t>
            </a:r>
            <a:r>
              <a:rPr sz="800" spc="10" dirty="0">
                <a:latin typeface="Cambria"/>
                <a:cs typeface="Cambria"/>
              </a:rPr>
              <a:t>çev: </a:t>
            </a:r>
            <a:r>
              <a:rPr sz="800" spc="25" dirty="0">
                <a:latin typeface="Cambria"/>
                <a:cs typeface="Cambria"/>
              </a:rPr>
              <a:t>Öz-  </a:t>
            </a:r>
            <a:r>
              <a:rPr sz="800" spc="5" dirty="0">
                <a:latin typeface="Cambria"/>
                <a:cs typeface="Cambria"/>
              </a:rPr>
              <a:t>den Arıkan, </a:t>
            </a:r>
            <a:r>
              <a:rPr sz="800" i="1" spc="5" dirty="0">
                <a:latin typeface="Cambria"/>
                <a:cs typeface="Cambria"/>
              </a:rPr>
              <a:t>Cogito</a:t>
            </a:r>
            <a:r>
              <a:rPr sz="800" spc="5" dirty="0">
                <a:latin typeface="Cambria"/>
                <a:cs typeface="Cambria"/>
              </a:rPr>
              <a:t>, sayı: </a:t>
            </a:r>
            <a:r>
              <a:rPr sz="800" spc="15" dirty="0">
                <a:latin typeface="Cambria"/>
                <a:cs typeface="Cambria"/>
              </a:rPr>
              <a:t>17, </a:t>
            </a:r>
            <a:r>
              <a:rPr sz="800" spc="5" dirty="0">
                <a:latin typeface="Cambria"/>
                <a:cs typeface="Cambria"/>
              </a:rPr>
              <a:t>51-67, </a:t>
            </a:r>
            <a:r>
              <a:rPr sz="800" dirty="0">
                <a:latin typeface="Cambria"/>
                <a:cs typeface="Cambria"/>
              </a:rPr>
              <a:t>İstanbul </a:t>
            </a:r>
            <a:r>
              <a:rPr sz="800" spc="10" dirty="0">
                <a:latin typeface="Cambria"/>
                <a:cs typeface="Cambria"/>
              </a:rPr>
              <a:t>1999, </a:t>
            </a:r>
            <a:r>
              <a:rPr sz="800" spc="15" dirty="0">
                <a:latin typeface="Cambria"/>
                <a:cs typeface="Cambria"/>
              </a:rPr>
              <a:t>52. </a:t>
            </a:r>
            <a:r>
              <a:rPr sz="800" dirty="0">
                <a:latin typeface="Cambria"/>
                <a:cs typeface="Cambria"/>
              </a:rPr>
              <a:t>Araplarda </a:t>
            </a:r>
            <a:r>
              <a:rPr sz="800" spc="-10" dirty="0">
                <a:latin typeface="Cambria"/>
                <a:cs typeface="Cambria"/>
              </a:rPr>
              <a:t>ise </a:t>
            </a:r>
            <a:r>
              <a:rPr sz="800" spc="-5" dirty="0">
                <a:latin typeface="Cambria"/>
                <a:cs typeface="Cambria"/>
              </a:rPr>
              <a:t>ilk olarak </a:t>
            </a:r>
            <a:r>
              <a:rPr sz="800" dirty="0">
                <a:latin typeface="Cambria"/>
                <a:cs typeface="Cambria"/>
              </a:rPr>
              <a:t>bu an-  layışa </a:t>
            </a:r>
            <a:r>
              <a:rPr sz="800" spc="30" dirty="0">
                <a:latin typeface="Cambria"/>
                <a:cs typeface="Cambria"/>
              </a:rPr>
              <a:t>Hz. </a:t>
            </a:r>
            <a:r>
              <a:rPr sz="800" spc="10" dirty="0">
                <a:latin typeface="Cambria"/>
                <a:cs typeface="Cambria"/>
              </a:rPr>
              <a:t>Osman </a:t>
            </a:r>
            <a:r>
              <a:rPr sz="800" dirty="0">
                <a:latin typeface="Cambria"/>
                <a:cs typeface="Cambria"/>
              </a:rPr>
              <a:t>atıfta bulunmuştur. </a:t>
            </a:r>
            <a:r>
              <a:rPr sz="800" spc="60" dirty="0">
                <a:latin typeface="Cambria"/>
                <a:cs typeface="Cambria"/>
              </a:rPr>
              <a:t>O, </a:t>
            </a:r>
            <a:r>
              <a:rPr sz="800" dirty="0">
                <a:latin typeface="Cambria"/>
                <a:cs typeface="Cambria"/>
              </a:rPr>
              <a:t>iktidardan </a:t>
            </a:r>
            <a:r>
              <a:rPr sz="800" spc="5" dirty="0">
                <a:latin typeface="Cambria"/>
                <a:cs typeface="Cambria"/>
              </a:rPr>
              <a:t>“</a:t>
            </a:r>
            <a:r>
              <a:rPr sz="800" i="1" spc="5" dirty="0">
                <a:latin typeface="Cambria"/>
                <a:cs typeface="Cambria"/>
              </a:rPr>
              <a:t>Allah’ın </a:t>
            </a:r>
            <a:r>
              <a:rPr sz="800" i="1" dirty="0">
                <a:latin typeface="Cambria"/>
                <a:cs typeface="Cambria"/>
              </a:rPr>
              <a:t>kendisine </a:t>
            </a:r>
            <a:r>
              <a:rPr sz="800" i="1" spc="-5" dirty="0">
                <a:latin typeface="Cambria"/>
                <a:cs typeface="Cambria"/>
              </a:rPr>
              <a:t>giydirdiği  gömlek</a:t>
            </a:r>
            <a:r>
              <a:rPr sz="800" spc="-5" dirty="0">
                <a:latin typeface="Cambria"/>
                <a:cs typeface="Cambria"/>
              </a:rPr>
              <a:t>” olarak bahsetmektedir. </a:t>
            </a:r>
            <a:r>
              <a:rPr sz="800" spc="10" dirty="0">
                <a:latin typeface="Cambria"/>
                <a:cs typeface="Cambria"/>
              </a:rPr>
              <a:t>Bkz.,İbnŞebbe, </a:t>
            </a:r>
            <a:r>
              <a:rPr sz="800" spc="-5" dirty="0">
                <a:latin typeface="Cambria"/>
                <a:cs typeface="Cambria"/>
              </a:rPr>
              <a:t>Ebu </a:t>
            </a:r>
            <a:r>
              <a:rPr sz="800" spc="5" dirty="0">
                <a:latin typeface="Cambria"/>
                <a:cs typeface="Cambria"/>
              </a:rPr>
              <a:t>Zeyd Ömer </a:t>
            </a:r>
            <a:r>
              <a:rPr sz="800" dirty="0">
                <a:latin typeface="Cambria"/>
                <a:cs typeface="Cambria"/>
              </a:rPr>
              <a:t>en-Numeyrî </a:t>
            </a:r>
            <a:r>
              <a:rPr sz="800" spc="-10" dirty="0">
                <a:latin typeface="Cambria"/>
                <a:cs typeface="Cambria"/>
              </a:rPr>
              <a:t>el-Basrî  </a:t>
            </a:r>
            <a:r>
              <a:rPr sz="800" spc="5" dirty="0">
                <a:latin typeface="Cambria"/>
                <a:cs typeface="Cambria"/>
              </a:rPr>
              <a:t>(262 </a:t>
            </a:r>
            <a:r>
              <a:rPr sz="800" spc="-10" dirty="0">
                <a:latin typeface="Cambria"/>
                <a:cs typeface="Cambria"/>
              </a:rPr>
              <a:t>/ </a:t>
            </a:r>
            <a:r>
              <a:rPr sz="800" spc="15" dirty="0">
                <a:latin typeface="Cambria"/>
                <a:cs typeface="Cambria"/>
              </a:rPr>
              <a:t>845), </a:t>
            </a:r>
            <a:r>
              <a:rPr sz="800" i="1" dirty="0">
                <a:latin typeface="Cambria"/>
                <a:cs typeface="Cambria"/>
              </a:rPr>
              <a:t>KitâbuTârîhi’l-Medineti’l-Münevvere</a:t>
            </a:r>
            <a:r>
              <a:rPr sz="800" dirty="0">
                <a:latin typeface="Cambria"/>
                <a:cs typeface="Cambria"/>
              </a:rPr>
              <a:t>, </a:t>
            </a:r>
            <a:r>
              <a:rPr sz="800" spc="10" dirty="0">
                <a:latin typeface="Cambria"/>
                <a:cs typeface="Cambria"/>
              </a:rPr>
              <a:t>I-IV, thk: </a:t>
            </a:r>
            <a:r>
              <a:rPr sz="800" spc="25" dirty="0">
                <a:latin typeface="Cambria"/>
                <a:cs typeface="Cambria"/>
              </a:rPr>
              <a:t>F. </a:t>
            </a:r>
            <a:r>
              <a:rPr sz="800" spc="10" dirty="0">
                <a:latin typeface="Cambria"/>
                <a:cs typeface="Cambria"/>
              </a:rPr>
              <a:t>Muhammed </a:t>
            </a:r>
            <a:r>
              <a:rPr sz="800" spc="15" dirty="0">
                <a:latin typeface="Cambria"/>
                <a:cs typeface="Cambria"/>
              </a:rPr>
              <a:t>Şeltut, </a:t>
            </a:r>
            <a:r>
              <a:rPr sz="800" spc="-15" dirty="0">
                <a:latin typeface="Cambria"/>
                <a:cs typeface="Cambria"/>
              </a:rPr>
              <a:t>yer  </a:t>
            </a:r>
            <a:r>
              <a:rPr sz="800" spc="-5" dirty="0">
                <a:latin typeface="Cambria"/>
                <a:cs typeface="Cambria"/>
              </a:rPr>
              <a:t>ve tarih </a:t>
            </a:r>
            <a:r>
              <a:rPr sz="800" spc="5" dirty="0">
                <a:latin typeface="Cambria"/>
                <a:cs typeface="Cambria"/>
              </a:rPr>
              <a:t>yok, </a:t>
            </a:r>
            <a:r>
              <a:rPr sz="800" spc="20" dirty="0">
                <a:latin typeface="Cambria"/>
                <a:cs typeface="Cambria"/>
              </a:rPr>
              <a:t>IV, </a:t>
            </a:r>
            <a:r>
              <a:rPr sz="800" spc="5" dirty="0">
                <a:latin typeface="Cambria"/>
                <a:cs typeface="Cambria"/>
              </a:rPr>
              <a:t>1161; </a:t>
            </a:r>
            <a:r>
              <a:rPr sz="800" dirty="0">
                <a:latin typeface="Cambria"/>
                <a:cs typeface="Cambria"/>
              </a:rPr>
              <a:t>Bu anlayışın </a:t>
            </a:r>
            <a:r>
              <a:rPr sz="800" spc="-5" dirty="0">
                <a:latin typeface="Cambria"/>
                <a:cs typeface="Cambria"/>
              </a:rPr>
              <a:t>Osmanlılar‟da </a:t>
            </a:r>
            <a:r>
              <a:rPr sz="800" spc="10" dirty="0">
                <a:latin typeface="Cambria"/>
                <a:cs typeface="Cambria"/>
              </a:rPr>
              <a:t>da </a:t>
            </a:r>
            <a:r>
              <a:rPr sz="800" spc="5" dirty="0">
                <a:latin typeface="Cambria"/>
                <a:cs typeface="Cambria"/>
              </a:rPr>
              <a:t>devam </a:t>
            </a:r>
            <a:r>
              <a:rPr sz="800" dirty="0">
                <a:latin typeface="Cambria"/>
                <a:cs typeface="Cambria"/>
              </a:rPr>
              <a:t>ettiğini görmekteyiz.  </a:t>
            </a:r>
            <a:r>
              <a:rPr sz="800" spc="-5" dirty="0">
                <a:latin typeface="Cambria"/>
                <a:cs typeface="Cambria"/>
              </a:rPr>
              <a:t>Osmanlılar‟da </a:t>
            </a:r>
            <a:r>
              <a:rPr sz="800" dirty="0">
                <a:latin typeface="Cambria"/>
                <a:cs typeface="Cambria"/>
              </a:rPr>
              <a:t>hâkimiyetin </a:t>
            </a:r>
            <a:r>
              <a:rPr sz="800" spc="-5" dirty="0">
                <a:latin typeface="Cambria"/>
                <a:cs typeface="Cambria"/>
              </a:rPr>
              <a:t>menşei </a:t>
            </a:r>
            <a:r>
              <a:rPr sz="800" dirty="0">
                <a:latin typeface="Cambria"/>
                <a:cs typeface="Cambria"/>
              </a:rPr>
              <a:t>konusundaki </a:t>
            </a:r>
            <a:r>
              <a:rPr sz="800" spc="-5" dirty="0">
                <a:latin typeface="Cambria"/>
                <a:cs typeface="Cambria"/>
              </a:rPr>
              <a:t>tartışmalar </a:t>
            </a:r>
            <a:r>
              <a:rPr sz="800" spc="5" dirty="0">
                <a:latin typeface="Cambria"/>
                <a:cs typeface="Cambria"/>
              </a:rPr>
              <a:t>için </a:t>
            </a:r>
            <a:r>
              <a:rPr sz="800" spc="15" dirty="0">
                <a:latin typeface="Cambria"/>
                <a:cs typeface="Cambria"/>
              </a:rPr>
              <a:t>bkz., </a:t>
            </a:r>
            <a:r>
              <a:rPr sz="800" spc="5" dirty="0">
                <a:latin typeface="Cambria"/>
                <a:cs typeface="Cambria"/>
              </a:rPr>
              <a:t>İnalcık, </a:t>
            </a:r>
            <a:r>
              <a:rPr sz="800" spc="15" dirty="0">
                <a:latin typeface="Cambria"/>
                <a:cs typeface="Cambria"/>
              </a:rPr>
              <a:t>“Os-  </a:t>
            </a:r>
            <a:r>
              <a:rPr sz="800" spc="-10" dirty="0">
                <a:latin typeface="Cambria"/>
                <a:cs typeface="Cambria"/>
              </a:rPr>
              <a:t>manlılar‟da </a:t>
            </a:r>
            <a:r>
              <a:rPr sz="800" spc="10" dirty="0">
                <a:latin typeface="Cambria"/>
                <a:cs typeface="Cambria"/>
              </a:rPr>
              <a:t>Saltanat </a:t>
            </a:r>
            <a:r>
              <a:rPr sz="800" spc="-5" dirty="0">
                <a:latin typeface="Cambria"/>
                <a:cs typeface="Cambria"/>
              </a:rPr>
              <a:t>ve </a:t>
            </a:r>
            <a:r>
              <a:rPr sz="800" spc="5" dirty="0">
                <a:latin typeface="Cambria"/>
                <a:cs typeface="Cambria"/>
              </a:rPr>
              <a:t>VerâsetiUsûlü”, 74-81,</a:t>
            </a:r>
            <a:r>
              <a:rPr sz="800" spc="-8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93-94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800" spc="5" dirty="0">
                <a:latin typeface="Cambria"/>
                <a:cs typeface="Cambria"/>
              </a:rPr>
              <a:t>Kutadgu </a:t>
            </a:r>
            <a:r>
              <a:rPr sz="800" spc="-15" dirty="0">
                <a:latin typeface="Cambria"/>
                <a:cs typeface="Cambria"/>
              </a:rPr>
              <a:t>Bilig‟de </a:t>
            </a:r>
            <a:r>
              <a:rPr sz="800" spc="5" dirty="0">
                <a:latin typeface="Cambria"/>
                <a:cs typeface="Cambria"/>
              </a:rPr>
              <a:t>geçen </a:t>
            </a:r>
            <a:r>
              <a:rPr sz="800" dirty="0">
                <a:latin typeface="Cambria"/>
                <a:cs typeface="Cambria"/>
              </a:rPr>
              <a:t>“Bey” </a:t>
            </a:r>
            <a:r>
              <a:rPr sz="800" spc="5" dirty="0">
                <a:latin typeface="Cambria"/>
                <a:cs typeface="Cambria"/>
              </a:rPr>
              <a:t>sözcüğünden, “Devlet Başkanı”nı, </a:t>
            </a:r>
            <a:r>
              <a:rPr sz="800" dirty="0">
                <a:latin typeface="Cambria"/>
                <a:cs typeface="Cambria"/>
              </a:rPr>
              <a:t>“Beylik”ten</a:t>
            </a:r>
            <a:r>
              <a:rPr sz="800" spc="15" dirty="0">
                <a:latin typeface="Cambria"/>
                <a:cs typeface="Cambria"/>
              </a:rPr>
              <a:t> de,</a:t>
            </a:r>
            <a:endParaRPr sz="800">
              <a:latin typeface="Cambria"/>
              <a:cs typeface="Cambria"/>
            </a:endParaRPr>
          </a:p>
          <a:p>
            <a:pPr marL="12700" marR="5715" algn="just">
              <a:lnSpc>
                <a:spcPct val="101299"/>
              </a:lnSpc>
              <a:spcBef>
                <a:spcPts val="10"/>
              </a:spcBef>
            </a:pPr>
            <a:r>
              <a:rPr sz="800" spc="5" dirty="0">
                <a:latin typeface="Cambria"/>
                <a:cs typeface="Cambria"/>
              </a:rPr>
              <a:t>“Devlet”i anlamak mümkündür. </a:t>
            </a:r>
            <a:r>
              <a:rPr sz="800" spc="10" dirty="0">
                <a:latin typeface="Cambria"/>
                <a:cs typeface="Cambria"/>
              </a:rPr>
              <a:t>Bkz.,Kezer, 102, Donuk, </a:t>
            </a:r>
            <a:r>
              <a:rPr sz="800" i="1" dirty="0">
                <a:latin typeface="Cambria"/>
                <a:cs typeface="Cambria"/>
              </a:rPr>
              <a:t>İdari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-5" dirty="0">
                <a:latin typeface="Cambria"/>
                <a:cs typeface="Cambria"/>
              </a:rPr>
              <a:t>Askerî </a:t>
            </a:r>
            <a:r>
              <a:rPr sz="800" i="1" spc="5" dirty="0">
                <a:latin typeface="Cambria"/>
                <a:cs typeface="Cambria"/>
              </a:rPr>
              <a:t>Ünvan </a:t>
            </a:r>
            <a:r>
              <a:rPr sz="800" i="1" spc="-20" dirty="0">
                <a:latin typeface="Cambria"/>
                <a:cs typeface="Cambria"/>
              </a:rPr>
              <a:t>ve </a:t>
            </a:r>
            <a:r>
              <a:rPr sz="800" i="1" spc="-5" dirty="0">
                <a:latin typeface="Cambria"/>
                <a:cs typeface="Cambria"/>
              </a:rPr>
              <a:t>Te-  </a:t>
            </a:r>
            <a:r>
              <a:rPr sz="800" i="1" spc="5" dirty="0">
                <a:latin typeface="Cambria"/>
                <a:cs typeface="Cambria"/>
              </a:rPr>
              <a:t>rimler</a:t>
            </a:r>
            <a:r>
              <a:rPr sz="800" spc="5" dirty="0">
                <a:latin typeface="Cambria"/>
                <a:cs typeface="Cambria"/>
              </a:rPr>
              <a:t>,</a:t>
            </a:r>
            <a:r>
              <a:rPr sz="800" spc="3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5-8</a:t>
            </a:r>
            <a:endParaRPr sz="800">
              <a:latin typeface="Cambria"/>
              <a:cs typeface="Cambria"/>
            </a:endParaRPr>
          </a:p>
          <a:p>
            <a:pPr marL="12700" algn="just">
              <a:lnSpc>
                <a:spcPts val="950"/>
              </a:lnSpc>
            </a:pPr>
            <a:r>
              <a:rPr sz="800" spc="5" dirty="0">
                <a:latin typeface="Cambria"/>
                <a:cs typeface="Cambria"/>
              </a:rPr>
              <a:t>Kezer,</a:t>
            </a:r>
            <a:r>
              <a:rPr sz="800" spc="-4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111</a:t>
            </a:r>
            <a:endParaRPr sz="8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25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</a:t>
            </a:r>
            <a:r>
              <a:rPr sz="800" spc="18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256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523" y="1717293"/>
            <a:ext cx="2073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KUTADGU BİLİG’DE TÜRK CİHAN HÂKİMİYETİ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DÜŞÜNCESİ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6861" y="1787905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62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0360" y="1787905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31517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5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4745" y="9085833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39205" y="4893690"/>
            <a:ext cx="4114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0" dirty="0">
                <a:latin typeface="Cambria"/>
                <a:cs typeface="Cambria"/>
              </a:rPr>
              <a:t>db </a:t>
            </a:r>
            <a:r>
              <a:rPr sz="1100" dirty="0">
                <a:latin typeface="Calibri"/>
                <a:cs typeface="Calibri"/>
              </a:rPr>
              <a:t>|</a:t>
            </a:r>
            <a:r>
              <a:rPr sz="1100" spc="-1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51905" y="4897246"/>
            <a:ext cx="1620520" cy="0"/>
          </a:xfrm>
          <a:custGeom>
            <a:avLst/>
            <a:gdLst/>
            <a:ahLst/>
            <a:cxnLst/>
            <a:rect l="l" t="t" r="r" b="b"/>
            <a:pathLst>
              <a:path w="1620520">
                <a:moveTo>
                  <a:pt x="0" y="0"/>
                </a:moveTo>
                <a:lnTo>
                  <a:pt x="162026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019807" y="2050775"/>
          <a:ext cx="2947670" cy="974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5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116-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10" dirty="0">
                          <a:latin typeface="Cambria"/>
                          <a:cs typeface="Cambria"/>
                        </a:rPr>
                        <a:t>Ya </a:t>
                      </a:r>
                      <a:r>
                        <a:rPr sz="800" spc="20" dirty="0">
                          <a:latin typeface="Cambria"/>
                          <a:cs typeface="Cambria"/>
                        </a:rPr>
                        <a:t>Rab,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sen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onun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devletini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arttır,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bütün</a:t>
                      </a:r>
                      <a:r>
                        <a:rPr sz="800" spc="11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dileklerini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-10" dirty="0">
                          <a:latin typeface="Cambria"/>
                          <a:cs typeface="Cambria"/>
                        </a:rPr>
                        <a:t>yerine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getir,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her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işinde arka ve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destek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5" dirty="0">
                          <a:latin typeface="Cambria"/>
                          <a:cs typeface="Cambria"/>
                        </a:rPr>
                        <a:t>ol.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8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122-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55"/>
                        </a:lnSpc>
                      </a:pPr>
                      <a:r>
                        <a:rPr sz="800" spc="15" dirty="0">
                          <a:latin typeface="Cambria"/>
                          <a:cs typeface="Cambria"/>
                        </a:rPr>
                        <a:t>Daha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başka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ne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gibi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arzusu,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dileği</a:t>
                      </a:r>
                      <a:r>
                        <a:rPr sz="8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varsa,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Tanrı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ona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daima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arka ve destek</a:t>
                      </a:r>
                      <a:r>
                        <a:rPr sz="800" spc="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olsun.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19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1030-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20" dirty="0">
                          <a:latin typeface="Cambria"/>
                          <a:cs typeface="Cambria"/>
                        </a:rPr>
                        <a:t>Tanrı‟ya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şükretti,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onu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çok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 övdü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5" dirty="0">
                          <a:latin typeface="Cambria"/>
                          <a:cs typeface="Cambria"/>
                        </a:rPr>
                        <a:t>dedi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ki: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Ey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Rabbim,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sen merhametli ve</a:t>
                      </a:r>
                      <a:r>
                        <a:rPr sz="8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azizsin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60"/>
                        </a:lnSpc>
                      </a:pPr>
                      <a:r>
                        <a:rPr sz="800" spc="-5" dirty="0">
                          <a:latin typeface="Cambria"/>
                          <a:cs typeface="Cambria"/>
                        </a:rPr>
                        <a:t>1031-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spc="5" dirty="0">
                          <a:latin typeface="Cambria"/>
                          <a:cs typeface="Cambria"/>
                        </a:rPr>
                        <a:t>Bana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bütün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iyilikler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senden</a:t>
                      </a:r>
                      <a:r>
                        <a:rPr sz="80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geldi;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860"/>
                        </a:lnSpc>
                      </a:pPr>
                      <a:r>
                        <a:rPr sz="800" dirty="0">
                          <a:latin typeface="Cambria"/>
                          <a:cs typeface="Cambria"/>
                        </a:rPr>
                        <a:t>ben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senin </a:t>
                      </a:r>
                      <a:r>
                        <a:rPr sz="800" dirty="0">
                          <a:latin typeface="Cambria"/>
                          <a:cs typeface="Cambria"/>
                        </a:rPr>
                        <a:t>günahkâr </a:t>
                      </a:r>
                      <a:r>
                        <a:rPr sz="800" spc="-10" dirty="0">
                          <a:latin typeface="Cambria"/>
                          <a:cs typeface="Cambria"/>
                        </a:rPr>
                        <a:t>ve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kusurlu</a:t>
                      </a:r>
                      <a:r>
                        <a:rPr sz="8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800" spc="10" dirty="0">
                          <a:latin typeface="Cambria"/>
                          <a:cs typeface="Cambria"/>
                        </a:rPr>
                        <a:t>kulunum.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787398" y="3083178"/>
            <a:ext cx="3989070" cy="4892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1460" algn="just">
              <a:lnSpc>
                <a:spcPct val="99900"/>
              </a:lnSpc>
              <a:spcBef>
                <a:spcPts val="105"/>
              </a:spcBef>
            </a:pPr>
            <a:r>
              <a:rPr sz="1050" spc="10" dirty="0">
                <a:latin typeface="Cambria"/>
                <a:cs typeface="Cambria"/>
              </a:rPr>
              <a:t>Neticede, </a:t>
            </a:r>
            <a:r>
              <a:rPr sz="1050" spc="-10" dirty="0">
                <a:latin typeface="Cambria"/>
                <a:cs typeface="Cambria"/>
              </a:rPr>
              <a:t>Türkler siyasî </a:t>
            </a:r>
            <a:r>
              <a:rPr sz="1050" spc="-5" dirty="0">
                <a:latin typeface="Cambria"/>
                <a:cs typeface="Cambria"/>
              </a:rPr>
              <a:t>iktidarın </a:t>
            </a:r>
            <a:r>
              <a:rPr sz="1050" spc="5" dirty="0">
                <a:latin typeface="Cambria"/>
                <a:cs typeface="Cambria"/>
              </a:rPr>
              <a:t>kaynağını </a:t>
            </a:r>
            <a:r>
              <a:rPr sz="1050" spc="-30" dirty="0">
                <a:latin typeface="Cambria"/>
                <a:cs typeface="Cambria"/>
              </a:rPr>
              <a:t>Tanrı‟ya </a:t>
            </a:r>
            <a:r>
              <a:rPr sz="1050" spc="10" dirty="0">
                <a:latin typeface="Cambria"/>
                <a:cs typeface="Cambria"/>
              </a:rPr>
              <a:t>bağlama  </a:t>
            </a:r>
            <a:r>
              <a:rPr sz="1050" spc="-10" dirty="0">
                <a:latin typeface="Cambria"/>
                <a:cs typeface="Cambria"/>
              </a:rPr>
              <a:t>suretiyle </a:t>
            </a:r>
            <a:r>
              <a:rPr sz="1050" spc="-20" dirty="0">
                <a:latin typeface="Cambria"/>
                <a:cs typeface="Cambria"/>
              </a:rPr>
              <a:t>Hakan‟ı </a:t>
            </a:r>
            <a:r>
              <a:rPr sz="1050" spc="-5" dirty="0">
                <a:latin typeface="Cambria"/>
                <a:cs typeface="Cambria"/>
              </a:rPr>
              <a:t>Tanrı </a:t>
            </a:r>
            <a:r>
              <a:rPr sz="1050" spc="5" dirty="0">
                <a:latin typeface="Cambria"/>
                <a:cs typeface="Cambria"/>
              </a:rPr>
              <a:t>huzurunda </a:t>
            </a:r>
            <a:r>
              <a:rPr sz="1050" dirty="0">
                <a:latin typeface="Cambria"/>
                <a:cs typeface="Cambria"/>
              </a:rPr>
              <a:t>sorumlu </a:t>
            </a:r>
            <a:r>
              <a:rPr sz="1050" spc="5" dirty="0">
                <a:latin typeface="Cambria"/>
                <a:cs typeface="Cambria"/>
              </a:rPr>
              <a:t>tutmuşlar,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15" dirty="0">
                <a:latin typeface="Cambria"/>
                <a:cs typeface="Cambria"/>
              </a:rPr>
              <a:t>gün </a:t>
            </a:r>
            <a:r>
              <a:rPr sz="1050" spc="5" dirty="0">
                <a:latin typeface="Cambria"/>
                <a:cs typeface="Cambria"/>
              </a:rPr>
              <a:t>“millî  irade” </a:t>
            </a:r>
            <a:r>
              <a:rPr sz="1050" dirty="0">
                <a:latin typeface="Cambria"/>
                <a:cs typeface="Cambria"/>
              </a:rPr>
              <a:t>diye </a:t>
            </a:r>
            <a:r>
              <a:rPr sz="1050" spc="10" dirty="0">
                <a:latin typeface="Cambria"/>
                <a:cs typeface="Cambria"/>
              </a:rPr>
              <a:t>ifade edilen, </a:t>
            </a:r>
            <a:r>
              <a:rPr sz="1050" spc="-5" dirty="0">
                <a:latin typeface="Cambria"/>
                <a:cs typeface="Cambria"/>
              </a:rPr>
              <a:t>“yüksek otorite” </a:t>
            </a:r>
            <a:r>
              <a:rPr sz="1050" dirty="0">
                <a:latin typeface="Cambria"/>
                <a:cs typeface="Cambria"/>
              </a:rPr>
              <a:t>meselesini, </a:t>
            </a:r>
            <a:r>
              <a:rPr sz="1050" spc="15" dirty="0">
                <a:latin typeface="Cambria"/>
                <a:cs typeface="Cambria"/>
              </a:rPr>
              <a:t>daha </a:t>
            </a:r>
            <a:r>
              <a:rPr sz="1050" spc="10" dirty="0">
                <a:latin typeface="Cambria"/>
                <a:cs typeface="Cambria"/>
              </a:rPr>
              <a:t>o </a:t>
            </a:r>
            <a:r>
              <a:rPr sz="1050" spc="5" dirty="0">
                <a:latin typeface="Cambria"/>
                <a:cs typeface="Cambria"/>
              </a:rPr>
              <a:t>çağlar-  </a:t>
            </a:r>
            <a:r>
              <a:rPr sz="1050" spc="15" dirty="0">
                <a:latin typeface="Cambria"/>
                <a:cs typeface="Cambria"/>
              </a:rPr>
              <a:t>da </a:t>
            </a:r>
            <a:r>
              <a:rPr sz="1050" dirty="0">
                <a:latin typeface="Cambria"/>
                <a:cs typeface="Cambria"/>
              </a:rPr>
              <a:t>halletmiş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-5" dirty="0">
                <a:latin typeface="Cambria"/>
                <a:cs typeface="Cambria"/>
              </a:rPr>
              <a:t>insanları </a:t>
            </a:r>
            <a:r>
              <a:rPr sz="1050" spc="-15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hükümdarın </a:t>
            </a:r>
            <a:r>
              <a:rPr sz="1050" spc="-10" dirty="0">
                <a:latin typeface="Cambria"/>
                <a:cs typeface="Cambria"/>
              </a:rPr>
              <a:t>şahsî </a:t>
            </a:r>
            <a:r>
              <a:rPr sz="1050" dirty="0">
                <a:latin typeface="Cambria"/>
                <a:cs typeface="Cambria"/>
              </a:rPr>
              <a:t>insaf </a:t>
            </a:r>
            <a:r>
              <a:rPr sz="1050" spc="5" dirty="0">
                <a:latin typeface="Cambria"/>
                <a:cs typeface="Cambria"/>
              </a:rPr>
              <a:t>duygusuna  sığınmaktan </a:t>
            </a:r>
            <a:r>
              <a:rPr sz="1050" spc="-5" dirty="0">
                <a:latin typeface="Cambria"/>
                <a:cs typeface="Cambria"/>
              </a:rPr>
              <a:t>kurtarmışlardır.</a:t>
            </a:r>
            <a:r>
              <a:rPr sz="900" spc="-7" baseline="37037" dirty="0">
                <a:latin typeface="Cambria"/>
                <a:cs typeface="Cambria"/>
              </a:rPr>
              <a:t>40 </a:t>
            </a:r>
            <a:r>
              <a:rPr sz="1050" spc="-15" dirty="0">
                <a:latin typeface="Cambria"/>
                <a:cs typeface="Cambria"/>
              </a:rPr>
              <a:t>Hakan‟ı </a:t>
            </a:r>
            <a:r>
              <a:rPr sz="1050" spc="5" dirty="0">
                <a:latin typeface="Cambria"/>
                <a:cs typeface="Cambria"/>
              </a:rPr>
              <a:t>mutlak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iradeye </a:t>
            </a:r>
            <a:r>
              <a:rPr sz="1050" spc="-15" dirty="0">
                <a:latin typeface="Cambria"/>
                <a:cs typeface="Cambria"/>
              </a:rPr>
              <a:t>karşı so-  </a:t>
            </a:r>
            <a:r>
              <a:rPr sz="1050" spc="5" dirty="0">
                <a:latin typeface="Cambria"/>
                <a:cs typeface="Cambria"/>
              </a:rPr>
              <a:t>rumlu tutan 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10" dirty="0">
                <a:latin typeface="Cambria"/>
                <a:cs typeface="Cambria"/>
              </a:rPr>
              <a:t>Hâcib </a:t>
            </a:r>
            <a:r>
              <a:rPr sz="1050" spc="5" dirty="0">
                <a:latin typeface="Cambria"/>
                <a:cs typeface="Cambria"/>
              </a:rPr>
              <a:t>ile Hükümdarı </a:t>
            </a:r>
            <a:r>
              <a:rPr sz="1050" spc="-5" dirty="0">
                <a:latin typeface="Cambria"/>
                <a:cs typeface="Cambria"/>
              </a:rPr>
              <a:t>hiçbir </a:t>
            </a:r>
            <a:r>
              <a:rPr sz="1050" dirty="0">
                <a:latin typeface="Cambria"/>
                <a:cs typeface="Cambria"/>
              </a:rPr>
              <a:t>kaydı </a:t>
            </a:r>
            <a:r>
              <a:rPr sz="1050" spc="-15" dirty="0">
                <a:latin typeface="Cambria"/>
                <a:cs typeface="Cambria"/>
              </a:rPr>
              <a:t>şart </a:t>
            </a:r>
            <a:r>
              <a:rPr sz="1050" spc="5" dirty="0">
                <a:latin typeface="Cambria"/>
                <a:cs typeface="Cambria"/>
              </a:rPr>
              <a:t>altına  </a:t>
            </a:r>
            <a:r>
              <a:rPr sz="1050" spc="10" dirty="0">
                <a:latin typeface="Cambria"/>
                <a:cs typeface="Cambria"/>
              </a:rPr>
              <a:t>almayan </a:t>
            </a:r>
            <a:r>
              <a:rPr sz="1050" spc="5" dirty="0">
                <a:latin typeface="Cambria"/>
                <a:cs typeface="Cambria"/>
              </a:rPr>
              <a:t>Machiavelli </a:t>
            </a:r>
            <a:r>
              <a:rPr sz="1050" dirty="0">
                <a:latin typeface="Cambria"/>
                <a:cs typeface="Cambria"/>
              </a:rPr>
              <a:t>arasında</a:t>
            </a:r>
            <a:r>
              <a:rPr sz="900" baseline="37037" dirty="0">
                <a:latin typeface="Cambria"/>
                <a:cs typeface="Cambria"/>
              </a:rPr>
              <a:t>41 </a:t>
            </a:r>
            <a:r>
              <a:rPr sz="1050" spc="5" dirty="0">
                <a:latin typeface="Cambria"/>
                <a:cs typeface="Cambria"/>
              </a:rPr>
              <a:t>ciddi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dirty="0">
                <a:latin typeface="Cambria"/>
                <a:cs typeface="Cambria"/>
              </a:rPr>
              <a:t>anlayış </a:t>
            </a:r>
            <a:r>
              <a:rPr sz="1050" spc="-5" dirty="0">
                <a:latin typeface="Cambria"/>
                <a:cs typeface="Cambria"/>
              </a:rPr>
              <a:t>farkı </a:t>
            </a:r>
            <a:r>
              <a:rPr sz="1050" spc="15" dirty="0">
                <a:latin typeface="Cambria"/>
                <a:cs typeface="Cambria"/>
              </a:rPr>
              <a:t>olduğu </a:t>
            </a:r>
            <a:r>
              <a:rPr sz="1050" spc="10" dirty="0">
                <a:latin typeface="Cambria"/>
                <a:cs typeface="Cambria"/>
              </a:rPr>
              <a:t>da  </a:t>
            </a:r>
            <a:r>
              <a:rPr sz="1050" dirty="0">
                <a:latin typeface="Cambria"/>
                <a:cs typeface="Cambria"/>
              </a:rPr>
              <a:t>aşikârdır.</a:t>
            </a:r>
            <a:endParaRPr sz="1050">
              <a:latin typeface="Cambria"/>
              <a:cs typeface="Cambria"/>
            </a:endParaRPr>
          </a:p>
          <a:p>
            <a:pPr marL="263525">
              <a:lnSpc>
                <a:spcPct val="100000"/>
              </a:lnSpc>
              <a:spcBef>
                <a:spcPts val="600"/>
              </a:spcBef>
            </a:pPr>
            <a:r>
              <a:rPr sz="1050" b="1" spc="60" dirty="0">
                <a:latin typeface="Cambria"/>
                <a:cs typeface="Cambria"/>
              </a:rPr>
              <a:t>B-Hükümran </a:t>
            </a:r>
            <a:r>
              <a:rPr sz="1050" b="1" spc="-5" dirty="0">
                <a:latin typeface="Cambria"/>
                <a:cs typeface="Cambria"/>
              </a:rPr>
              <a:t>/ </a:t>
            </a:r>
            <a:r>
              <a:rPr sz="1050" b="1" spc="70" dirty="0">
                <a:latin typeface="Cambria"/>
                <a:cs typeface="Cambria"/>
              </a:rPr>
              <a:t>Hakan’ın</a:t>
            </a:r>
            <a:r>
              <a:rPr sz="1050" b="1" spc="15" dirty="0">
                <a:latin typeface="Cambria"/>
                <a:cs typeface="Cambria"/>
              </a:rPr>
              <a:t> </a:t>
            </a:r>
            <a:r>
              <a:rPr sz="1050" b="1" spc="50" dirty="0">
                <a:latin typeface="Cambria"/>
                <a:cs typeface="Cambria"/>
              </a:rPr>
              <a:t>Özellikleri</a:t>
            </a:r>
            <a:endParaRPr sz="1050">
              <a:latin typeface="Cambria"/>
              <a:cs typeface="Cambria"/>
            </a:endParaRPr>
          </a:p>
          <a:p>
            <a:pPr marL="12700" marR="5080" indent="251460" algn="just">
              <a:lnSpc>
                <a:spcPct val="99900"/>
              </a:lnSpc>
              <a:spcBef>
                <a:spcPts val="600"/>
              </a:spcBef>
            </a:pPr>
            <a:r>
              <a:rPr sz="1050" spc="10" dirty="0">
                <a:latin typeface="Cambria"/>
                <a:cs typeface="Cambria"/>
              </a:rPr>
              <a:t>Burada, </a:t>
            </a: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-20" dirty="0">
                <a:latin typeface="Cambria"/>
                <a:cs typeface="Cambria"/>
              </a:rPr>
              <a:t>Hâcib‟in </a:t>
            </a:r>
            <a:r>
              <a:rPr sz="1050" dirty="0">
                <a:latin typeface="Cambria"/>
                <a:cs typeface="Cambria"/>
              </a:rPr>
              <a:t>devlet başkanında olması </a:t>
            </a:r>
            <a:r>
              <a:rPr sz="1050" spc="-5" dirty="0">
                <a:latin typeface="Cambria"/>
                <a:cs typeface="Cambria"/>
              </a:rPr>
              <a:t>gereken  </a:t>
            </a:r>
            <a:r>
              <a:rPr sz="1050" dirty="0">
                <a:latin typeface="Cambria"/>
                <a:cs typeface="Cambria"/>
              </a:rPr>
              <a:t>özelliklere </a:t>
            </a:r>
            <a:r>
              <a:rPr sz="1050" spc="5" dirty="0">
                <a:latin typeface="Cambria"/>
                <a:cs typeface="Cambria"/>
              </a:rPr>
              <a:t>geçmeden </a:t>
            </a:r>
            <a:r>
              <a:rPr sz="1050" spc="15" dirty="0">
                <a:latin typeface="Cambria"/>
                <a:cs typeface="Cambria"/>
              </a:rPr>
              <a:t>önce, </a:t>
            </a:r>
            <a:r>
              <a:rPr sz="1050" spc="-5" dirty="0">
                <a:latin typeface="Cambria"/>
                <a:cs typeface="Cambria"/>
              </a:rPr>
              <a:t>batılıların </a:t>
            </a:r>
            <a:r>
              <a:rPr sz="1050" spc="15" dirty="0">
                <a:latin typeface="Cambria"/>
                <a:cs typeface="Cambria"/>
              </a:rPr>
              <a:t>ünlü </a:t>
            </a:r>
            <a:r>
              <a:rPr sz="1050" dirty="0">
                <a:latin typeface="Cambria"/>
                <a:cs typeface="Cambria"/>
              </a:rPr>
              <a:t>düşünürü  </a:t>
            </a:r>
            <a:r>
              <a:rPr sz="1050" spc="-5" dirty="0">
                <a:latin typeface="Cambria"/>
                <a:cs typeface="Cambria"/>
              </a:rPr>
              <a:t>Machiavelli‟nin </a:t>
            </a:r>
            <a:r>
              <a:rPr sz="1050" dirty="0">
                <a:latin typeface="Cambria"/>
                <a:cs typeface="Cambria"/>
              </a:rPr>
              <a:t>devlet başkanında olması gereken </a:t>
            </a:r>
            <a:r>
              <a:rPr sz="1050" spc="-5" dirty="0">
                <a:latin typeface="Cambria"/>
                <a:cs typeface="Cambria"/>
              </a:rPr>
              <a:t>özellikler olarak  sıraladıklarına </a:t>
            </a:r>
            <a:r>
              <a:rPr sz="1050" spc="10" dirty="0">
                <a:latin typeface="Cambria"/>
                <a:cs typeface="Cambria"/>
              </a:rPr>
              <a:t>bakmak, </a:t>
            </a:r>
            <a:r>
              <a:rPr sz="1050" spc="30" dirty="0">
                <a:latin typeface="Cambria"/>
                <a:cs typeface="Cambria"/>
              </a:rPr>
              <a:t>XI. </a:t>
            </a:r>
            <a:r>
              <a:rPr sz="1050" spc="5" dirty="0">
                <a:latin typeface="Cambria"/>
                <a:cs typeface="Cambria"/>
              </a:rPr>
              <a:t>yüzyıl </a:t>
            </a:r>
            <a:r>
              <a:rPr sz="1050" spc="-10" dirty="0">
                <a:latin typeface="Cambria"/>
                <a:cs typeface="Cambria"/>
              </a:rPr>
              <a:t>Türk </a:t>
            </a:r>
            <a:r>
              <a:rPr sz="1050" spc="-5" dirty="0">
                <a:latin typeface="Cambria"/>
                <a:cs typeface="Cambria"/>
              </a:rPr>
              <a:t>iktidar </a:t>
            </a:r>
            <a:r>
              <a:rPr sz="1050" dirty="0">
                <a:latin typeface="Cambria"/>
                <a:cs typeface="Cambria"/>
              </a:rPr>
              <a:t>anlayışı </a:t>
            </a:r>
            <a:r>
              <a:rPr sz="1050" spc="5" dirty="0">
                <a:latin typeface="Cambria"/>
                <a:cs typeface="Cambria"/>
              </a:rPr>
              <a:t>ile </a:t>
            </a:r>
            <a:r>
              <a:rPr sz="1050" spc="40" dirty="0">
                <a:latin typeface="Cambria"/>
                <a:cs typeface="Cambria"/>
              </a:rPr>
              <a:t>XV. </a:t>
            </a:r>
            <a:r>
              <a:rPr sz="1050" dirty="0">
                <a:latin typeface="Cambria"/>
                <a:cs typeface="Cambria"/>
              </a:rPr>
              <a:t>yüzyıl  Batı </a:t>
            </a:r>
            <a:r>
              <a:rPr sz="1050" spc="-5" dirty="0">
                <a:latin typeface="Cambria"/>
                <a:cs typeface="Cambria"/>
              </a:rPr>
              <a:t>iktidar </a:t>
            </a:r>
            <a:r>
              <a:rPr sz="1050" dirty="0">
                <a:latin typeface="Cambria"/>
                <a:cs typeface="Cambria"/>
              </a:rPr>
              <a:t>anlayışını kıyaslamak açısından </a:t>
            </a:r>
            <a:r>
              <a:rPr sz="1050" spc="5" dirty="0">
                <a:latin typeface="Cambria"/>
                <a:cs typeface="Cambria"/>
              </a:rPr>
              <a:t>önemlidir.  </a:t>
            </a:r>
            <a:r>
              <a:rPr sz="1050" spc="-10" dirty="0">
                <a:latin typeface="Cambria"/>
                <a:cs typeface="Cambria"/>
              </a:rPr>
              <a:t>Machiavelli‟ye </a:t>
            </a:r>
            <a:r>
              <a:rPr sz="1050" spc="15" dirty="0">
                <a:latin typeface="Cambria"/>
                <a:cs typeface="Cambria"/>
              </a:rPr>
              <a:t>göre, </a:t>
            </a:r>
            <a:r>
              <a:rPr sz="1050" spc="-5" dirty="0">
                <a:latin typeface="Cambria"/>
                <a:cs typeface="Cambria"/>
              </a:rPr>
              <a:t>yurttaşların yardımı </a:t>
            </a:r>
            <a:r>
              <a:rPr sz="1050" dirty="0">
                <a:latin typeface="Cambria"/>
                <a:cs typeface="Cambria"/>
              </a:rPr>
              <a:t>ile </a:t>
            </a:r>
            <a:r>
              <a:rPr sz="1050" spc="5" dirty="0">
                <a:latin typeface="Cambria"/>
                <a:cs typeface="Cambria"/>
              </a:rPr>
              <a:t>hükümdarlığa </a:t>
            </a:r>
            <a:r>
              <a:rPr sz="1050" spc="10" dirty="0">
                <a:latin typeface="Cambria"/>
                <a:cs typeface="Cambria"/>
              </a:rPr>
              <a:t>gelen  </a:t>
            </a:r>
            <a:r>
              <a:rPr sz="1050" spc="-5" dirty="0">
                <a:latin typeface="Cambria"/>
                <a:cs typeface="Cambria"/>
              </a:rPr>
              <a:t>kişinin </a:t>
            </a:r>
            <a:r>
              <a:rPr sz="1050" spc="5" dirty="0">
                <a:latin typeface="Cambria"/>
                <a:cs typeface="Cambria"/>
              </a:rPr>
              <a:t>“çok </a:t>
            </a:r>
            <a:r>
              <a:rPr sz="1050" dirty="0">
                <a:latin typeface="Cambria"/>
                <a:cs typeface="Cambria"/>
              </a:rPr>
              <a:t>değerli” olmasına </a:t>
            </a:r>
            <a:r>
              <a:rPr sz="1050" spc="-5" dirty="0">
                <a:latin typeface="Cambria"/>
                <a:cs typeface="Cambria"/>
              </a:rPr>
              <a:t>gerek </a:t>
            </a:r>
            <a:r>
              <a:rPr sz="1050" spc="5" dirty="0">
                <a:latin typeface="Cambria"/>
                <a:cs typeface="Cambria"/>
              </a:rPr>
              <a:t>yoktur. </a:t>
            </a:r>
            <a:r>
              <a:rPr sz="1050" spc="10" dirty="0">
                <a:latin typeface="Cambria"/>
                <a:cs typeface="Cambria"/>
              </a:rPr>
              <a:t>Yalnız </a:t>
            </a:r>
            <a:r>
              <a:rPr sz="1050" spc="-15" dirty="0">
                <a:latin typeface="Cambria"/>
                <a:cs typeface="Cambria"/>
              </a:rPr>
              <a:t>elverir </a:t>
            </a:r>
            <a:r>
              <a:rPr sz="1050" spc="25" dirty="0">
                <a:latin typeface="Cambria"/>
                <a:cs typeface="Cambria"/>
              </a:rPr>
              <a:t>ki, </a:t>
            </a:r>
            <a:r>
              <a:rPr sz="1050" dirty="0">
                <a:latin typeface="Cambria"/>
                <a:cs typeface="Cambria"/>
              </a:rPr>
              <a:t>“kur-  </a:t>
            </a:r>
            <a:r>
              <a:rPr sz="1050" spc="20" dirty="0">
                <a:latin typeface="Cambria"/>
                <a:cs typeface="Cambria"/>
              </a:rPr>
              <a:t>naz” </a:t>
            </a:r>
            <a:r>
              <a:rPr sz="1050" spc="10" dirty="0">
                <a:latin typeface="Cambria"/>
                <a:cs typeface="Cambria"/>
              </a:rPr>
              <a:t>olsun. </a:t>
            </a:r>
            <a:r>
              <a:rPr sz="1050" spc="5" dirty="0">
                <a:latin typeface="Cambria"/>
                <a:cs typeface="Cambria"/>
              </a:rPr>
              <a:t>Devlet </a:t>
            </a:r>
            <a:r>
              <a:rPr sz="1050" dirty="0">
                <a:latin typeface="Cambria"/>
                <a:cs typeface="Cambria"/>
              </a:rPr>
              <a:t>başkanının </a:t>
            </a:r>
            <a:r>
              <a:rPr sz="1050" spc="5" dirty="0">
                <a:latin typeface="Cambria"/>
                <a:cs typeface="Cambria"/>
              </a:rPr>
              <a:t>selâmeti, halkın </a:t>
            </a:r>
            <a:r>
              <a:rPr sz="1050" dirty="0">
                <a:latin typeface="Cambria"/>
                <a:cs typeface="Cambria"/>
              </a:rPr>
              <a:t>çaresizliğinde </a:t>
            </a:r>
            <a:r>
              <a:rPr sz="1050" spc="5" dirty="0">
                <a:latin typeface="Cambria"/>
                <a:cs typeface="Cambria"/>
              </a:rPr>
              <a:t>yat-  maktadır. </a:t>
            </a:r>
            <a:r>
              <a:rPr sz="1050" spc="-5" dirty="0">
                <a:latin typeface="Cambria"/>
                <a:cs typeface="Cambria"/>
              </a:rPr>
              <a:t>İktidarı </a:t>
            </a:r>
            <a:r>
              <a:rPr sz="1050" spc="-10" dirty="0">
                <a:latin typeface="Cambria"/>
                <a:cs typeface="Cambria"/>
              </a:rPr>
              <a:t>sürekli </a:t>
            </a:r>
            <a:r>
              <a:rPr sz="1050" spc="5" dirty="0">
                <a:latin typeface="Cambria"/>
                <a:cs typeface="Cambria"/>
              </a:rPr>
              <a:t>elde </a:t>
            </a:r>
            <a:r>
              <a:rPr sz="1050" dirty="0">
                <a:latin typeface="Cambria"/>
                <a:cs typeface="Cambria"/>
              </a:rPr>
              <a:t>tutabilmesi </a:t>
            </a:r>
            <a:r>
              <a:rPr sz="1050" spc="15" dirty="0">
                <a:latin typeface="Cambria"/>
                <a:cs typeface="Cambria"/>
              </a:rPr>
              <a:t>için, </a:t>
            </a:r>
            <a:r>
              <a:rPr sz="1050" spc="10" dirty="0">
                <a:latin typeface="Cambria"/>
                <a:cs typeface="Cambria"/>
              </a:rPr>
              <a:t>Machiavelli, </a:t>
            </a:r>
            <a:r>
              <a:rPr sz="1050" spc="15" dirty="0">
                <a:latin typeface="Cambria"/>
                <a:cs typeface="Cambria"/>
              </a:rPr>
              <a:t>hü-  </a:t>
            </a:r>
            <a:r>
              <a:rPr sz="1050" dirty="0">
                <a:latin typeface="Cambria"/>
                <a:cs typeface="Cambria"/>
              </a:rPr>
              <a:t>kümdarın “iyi </a:t>
            </a:r>
            <a:r>
              <a:rPr sz="1050" spc="5" dirty="0">
                <a:latin typeface="Cambria"/>
                <a:cs typeface="Cambria"/>
              </a:rPr>
              <a:t>olmamayı” </a:t>
            </a:r>
            <a:r>
              <a:rPr sz="1050" spc="-5" dirty="0">
                <a:latin typeface="Cambria"/>
                <a:cs typeface="Cambria"/>
              </a:rPr>
              <a:t>öğrenmesi </a:t>
            </a:r>
            <a:r>
              <a:rPr sz="1050" dirty="0">
                <a:latin typeface="Cambria"/>
                <a:cs typeface="Cambria"/>
              </a:rPr>
              <a:t>gerektiğini </a:t>
            </a:r>
            <a:r>
              <a:rPr sz="1050" spc="10" dirty="0">
                <a:latin typeface="Cambria"/>
                <a:cs typeface="Cambria"/>
              </a:rPr>
              <a:t>düşünür.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-5" dirty="0">
                <a:latin typeface="Cambria"/>
                <a:cs typeface="Cambria"/>
              </a:rPr>
              <a:t>devlet  başkanı </a:t>
            </a:r>
            <a:r>
              <a:rPr sz="1050" dirty="0">
                <a:latin typeface="Cambria"/>
                <a:cs typeface="Cambria"/>
              </a:rPr>
              <a:t>için </a:t>
            </a:r>
            <a:r>
              <a:rPr sz="1050" spc="-5" dirty="0">
                <a:latin typeface="Cambria"/>
                <a:cs typeface="Cambria"/>
              </a:rPr>
              <a:t>cömert </a:t>
            </a:r>
            <a:r>
              <a:rPr sz="1050" dirty="0">
                <a:latin typeface="Cambria"/>
                <a:cs typeface="Cambria"/>
              </a:rPr>
              <a:t>olmak </a:t>
            </a:r>
            <a:r>
              <a:rPr sz="1050" spc="20" dirty="0">
                <a:latin typeface="Cambria"/>
                <a:cs typeface="Cambria"/>
              </a:rPr>
              <a:t>değil, </a:t>
            </a:r>
            <a:r>
              <a:rPr sz="1050" spc="5" dirty="0">
                <a:latin typeface="Cambria"/>
                <a:cs typeface="Cambria"/>
              </a:rPr>
              <a:t>fakat “cömert” </a:t>
            </a:r>
            <a:r>
              <a:rPr sz="1050" dirty="0">
                <a:latin typeface="Cambria"/>
                <a:cs typeface="Cambria"/>
              </a:rPr>
              <a:t>tanınmak </a:t>
            </a:r>
            <a:r>
              <a:rPr sz="1050" spc="5" dirty="0">
                <a:latin typeface="Cambria"/>
                <a:cs typeface="Cambria"/>
              </a:rPr>
              <a:t>önemli-  </a:t>
            </a:r>
            <a:r>
              <a:rPr sz="1050" spc="10" dirty="0">
                <a:latin typeface="Cambria"/>
                <a:cs typeface="Cambria"/>
              </a:rPr>
              <a:t>dir. </a:t>
            </a:r>
            <a:r>
              <a:rPr sz="1050" spc="5" dirty="0">
                <a:latin typeface="Cambria"/>
                <a:cs typeface="Cambria"/>
              </a:rPr>
              <a:t>Devlet başkanı, </a:t>
            </a:r>
            <a:r>
              <a:rPr sz="1050" dirty="0">
                <a:latin typeface="Cambria"/>
                <a:cs typeface="Cambria"/>
              </a:rPr>
              <a:t>halkın </a:t>
            </a:r>
            <a:r>
              <a:rPr sz="1050" spc="-5" dirty="0">
                <a:latin typeface="Cambria"/>
                <a:cs typeface="Cambria"/>
              </a:rPr>
              <a:t>nefretini </a:t>
            </a:r>
            <a:r>
              <a:rPr sz="1050" spc="10" dirty="0">
                <a:latin typeface="Cambria"/>
                <a:cs typeface="Cambria"/>
              </a:rPr>
              <a:t>çekmeden, halka </a:t>
            </a:r>
            <a:r>
              <a:rPr sz="1050" spc="-10" dirty="0">
                <a:latin typeface="Cambria"/>
                <a:cs typeface="Cambria"/>
              </a:rPr>
              <a:t>yeteri </a:t>
            </a:r>
            <a:r>
              <a:rPr sz="1050" spc="-5" dirty="0">
                <a:latin typeface="Cambria"/>
                <a:cs typeface="Cambria"/>
              </a:rPr>
              <a:t>kadar  </a:t>
            </a:r>
            <a:r>
              <a:rPr sz="1050" spc="15" dirty="0">
                <a:latin typeface="Cambria"/>
                <a:cs typeface="Cambria"/>
              </a:rPr>
              <a:t>zulüm </a:t>
            </a:r>
            <a:r>
              <a:rPr sz="1050" spc="10" dirty="0">
                <a:latin typeface="Cambria"/>
                <a:cs typeface="Cambria"/>
              </a:rPr>
              <a:t>edecek, onu </a:t>
            </a:r>
            <a:r>
              <a:rPr sz="1050" spc="-10" dirty="0">
                <a:latin typeface="Cambria"/>
                <a:cs typeface="Cambria"/>
              </a:rPr>
              <a:t>çaresiz </a:t>
            </a:r>
            <a:r>
              <a:rPr sz="1050" spc="-5" dirty="0">
                <a:latin typeface="Cambria"/>
                <a:cs typeface="Cambria"/>
              </a:rPr>
              <a:t>bırakacak </a:t>
            </a:r>
            <a:r>
              <a:rPr sz="1050" spc="15" dirty="0">
                <a:latin typeface="Cambria"/>
                <a:cs typeface="Cambria"/>
              </a:rPr>
              <a:t>ama </a:t>
            </a:r>
            <a:r>
              <a:rPr sz="1050" dirty="0">
                <a:latin typeface="Cambria"/>
                <a:cs typeface="Cambria"/>
              </a:rPr>
              <a:t>bu </a:t>
            </a:r>
            <a:r>
              <a:rPr sz="1050" spc="5" dirty="0">
                <a:latin typeface="Cambria"/>
                <a:cs typeface="Cambria"/>
              </a:rPr>
              <a:t>arada vizyonu ihmal  </a:t>
            </a:r>
            <a:r>
              <a:rPr sz="1050" dirty="0">
                <a:latin typeface="Cambria"/>
                <a:cs typeface="Cambria"/>
              </a:rPr>
              <a:t>etmeyecektir. </a:t>
            </a:r>
            <a:r>
              <a:rPr sz="1050" spc="5" dirty="0">
                <a:latin typeface="Cambria"/>
                <a:cs typeface="Cambria"/>
              </a:rPr>
              <a:t>Devlet </a:t>
            </a:r>
            <a:r>
              <a:rPr sz="1050" dirty="0">
                <a:latin typeface="Cambria"/>
                <a:cs typeface="Cambria"/>
              </a:rPr>
              <a:t>başkanının </a:t>
            </a:r>
            <a:r>
              <a:rPr sz="1050" spc="-10" dirty="0">
                <a:latin typeface="Cambria"/>
                <a:cs typeface="Cambria"/>
              </a:rPr>
              <a:t>başka </a:t>
            </a:r>
            <a:r>
              <a:rPr sz="1050" spc="-20" dirty="0">
                <a:latin typeface="Cambria"/>
                <a:cs typeface="Cambria"/>
              </a:rPr>
              <a:t>bir </a:t>
            </a:r>
            <a:r>
              <a:rPr sz="1050" spc="5" dirty="0">
                <a:latin typeface="Cambria"/>
                <a:cs typeface="Cambria"/>
              </a:rPr>
              <a:t>özelliği de sözünde </a:t>
            </a:r>
            <a:r>
              <a:rPr sz="1050" dirty="0">
                <a:latin typeface="Cambria"/>
                <a:cs typeface="Cambria"/>
              </a:rPr>
              <a:t>dur-  </a:t>
            </a:r>
            <a:r>
              <a:rPr sz="1050" spc="5" dirty="0">
                <a:latin typeface="Cambria"/>
                <a:cs typeface="Cambria"/>
              </a:rPr>
              <a:t>mamasıdır. </a:t>
            </a:r>
            <a:r>
              <a:rPr sz="1050" dirty="0">
                <a:latin typeface="Cambria"/>
                <a:cs typeface="Cambria"/>
              </a:rPr>
              <a:t>Devleti korumak için </a:t>
            </a:r>
            <a:r>
              <a:rPr sz="1050" spc="15" dirty="0">
                <a:latin typeface="Cambria"/>
                <a:cs typeface="Cambria"/>
              </a:rPr>
              <a:t>çoğu </a:t>
            </a:r>
            <a:r>
              <a:rPr sz="1050" spc="5" dirty="0">
                <a:latin typeface="Cambria"/>
                <a:cs typeface="Cambria"/>
              </a:rPr>
              <a:t>kez </a:t>
            </a:r>
            <a:r>
              <a:rPr sz="1050" spc="-5" dirty="0">
                <a:latin typeface="Cambria"/>
                <a:cs typeface="Cambria"/>
              </a:rPr>
              <a:t>verdiği </a:t>
            </a:r>
            <a:r>
              <a:rPr sz="1050" spc="10" dirty="0">
                <a:latin typeface="Cambria"/>
                <a:cs typeface="Cambria"/>
              </a:rPr>
              <a:t>söze, </a:t>
            </a:r>
            <a:r>
              <a:rPr sz="1050" spc="5" dirty="0">
                <a:latin typeface="Cambria"/>
                <a:cs typeface="Cambria"/>
              </a:rPr>
              <a:t>merhamete,  insanlığa </a:t>
            </a:r>
            <a:r>
              <a:rPr sz="1050" spc="-10" dirty="0">
                <a:latin typeface="Cambria"/>
                <a:cs typeface="Cambria"/>
              </a:rPr>
              <a:t>ve </a:t>
            </a:r>
            <a:r>
              <a:rPr sz="1050" spc="5" dirty="0">
                <a:latin typeface="Cambria"/>
                <a:cs typeface="Cambria"/>
              </a:rPr>
              <a:t>dine </a:t>
            </a:r>
            <a:r>
              <a:rPr sz="1050" spc="-10" dirty="0">
                <a:latin typeface="Cambria"/>
                <a:cs typeface="Cambria"/>
              </a:rPr>
              <a:t>aykırı </a:t>
            </a:r>
            <a:r>
              <a:rPr sz="1050" spc="-5" dirty="0">
                <a:latin typeface="Cambria"/>
                <a:cs typeface="Cambria"/>
              </a:rPr>
              <a:t>davranışlarda </a:t>
            </a:r>
            <a:r>
              <a:rPr sz="1050" spc="5" dirty="0">
                <a:latin typeface="Cambria"/>
                <a:cs typeface="Cambria"/>
              </a:rPr>
              <a:t>bulunabilir. </a:t>
            </a:r>
            <a:r>
              <a:rPr sz="1050" spc="30" dirty="0">
                <a:latin typeface="Cambria"/>
                <a:cs typeface="Cambria"/>
              </a:rPr>
              <a:t>Onun </a:t>
            </a:r>
            <a:r>
              <a:rPr sz="1050" spc="-5" dirty="0">
                <a:latin typeface="Cambria"/>
                <a:cs typeface="Cambria"/>
              </a:rPr>
              <a:t>gerekli  </a:t>
            </a:r>
            <a:r>
              <a:rPr sz="1050" spc="10" dirty="0">
                <a:latin typeface="Cambria"/>
                <a:cs typeface="Cambria"/>
              </a:rPr>
              <a:t>olan </a:t>
            </a:r>
            <a:r>
              <a:rPr sz="1050" spc="-10" dirty="0">
                <a:latin typeface="Cambria"/>
                <a:cs typeface="Cambria"/>
              </a:rPr>
              <a:t>yerlerde </a:t>
            </a:r>
            <a:r>
              <a:rPr sz="1050" spc="5" dirty="0">
                <a:latin typeface="Cambria"/>
                <a:cs typeface="Cambria"/>
              </a:rPr>
              <a:t>kötülüğe </a:t>
            </a:r>
            <a:r>
              <a:rPr sz="1050" spc="-10" dirty="0">
                <a:latin typeface="Cambria"/>
                <a:cs typeface="Cambria"/>
              </a:rPr>
              <a:t>başvurmasını bilmesi</a:t>
            </a:r>
            <a:r>
              <a:rPr sz="1050" spc="85" dirty="0">
                <a:latin typeface="Cambria"/>
                <a:cs typeface="Cambria"/>
              </a:rPr>
              <a:t> </a:t>
            </a:r>
            <a:r>
              <a:rPr sz="1050" dirty="0">
                <a:latin typeface="Cambria"/>
                <a:cs typeface="Cambria"/>
              </a:rPr>
              <a:t>gerekmektedir.</a:t>
            </a:r>
            <a:r>
              <a:rPr sz="900" baseline="37037" dirty="0">
                <a:latin typeface="Cambria"/>
                <a:cs typeface="Cambria"/>
              </a:rPr>
              <a:t>42</a:t>
            </a:r>
            <a:endParaRPr sz="900" baseline="37037">
              <a:latin typeface="Cambria"/>
              <a:cs typeface="Cambria"/>
            </a:endParaRPr>
          </a:p>
          <a:p>
            <a:pPr marL="12700" marR="8255" indent="251460" algn="just">
              <a:lnSpc>
                <a:spcPct val="100000"/>
              </a:lnSpc>
              <a:spcBef>
                <a:spcPts val="600"/>
              </a:spcBef>
            </a:pPr>
            <a:r>
              <a:rPr sz="1050" spc="5" dirty="0">
                <a:latin typeface="Cambria"/>
                <a:cs typeface="Cambria"/>
              </a:rPr>
              <a:t>Yusuf </a:t>
            </a:r>
            <a:r>
              <a:rPr sz="1050" spc="15" dirty="0">
                <a:latin typeface="Cambria"/>
                <a:cs typeface="Cambria"/>
              </a:rPr>
              <a:t>Has </a:t>
            </a:r>
            <a:r>
              <a:rPr sz="1050" spc="-20" dirty="0">
                <a:latin typeface="Cambria"/>
                <a:cs typeface="Cambria"/>
              </a:rPr>
              <a:t>Hâcib‟e </a:t>
            </a:r>
            <a:r>
              <a:rPr sz="1050" dirty="0">
                <a:latin typeface="Cambria"/>
                <a:cs typeface="Cambria"/>
              </a:rPr>
              <a:t>göre </a:t>
            </a:r>
            <a:r>
              <a:rPr sz="1050" spc="5" dirty="0">
                <a:latin typeface="Cambria"/>
                <a:cs typeface="Cambria"/>
              </a:rPr>
              <a:t>ise, </a:t>
            </a:r>
            <a:r>
              <a:rPr sz="1050" dirty="0">
                <a:latin typeface="Cambria"/>
                <a:cs typeface="Cambria"/>
              </a:rPr>
              <a:t>devlet </a:t>
            </a:r>
            <a:r>
              <a:rPr sz="1050" spc="5" dirty="0">
                <a:latin typeface="Cambria"/>
                <a:cs typeface="Cambria"/>
              </a:rPr>
              <a:t>başkanı; güler </a:t>
            </a:r>
            <a:r>
              <a:rPr sz="1050" spc="20" dirty="0">
                <a:latin typeface="Cambria"/>
                <a:cs typeface="Cambria"/>
              </a:rPr>
              <a:t>yüzlü, </a:t>
            </a:r>
            <a:r>
              <a:rPr sz="1050" spc="-5" dirty="0">
                <a:latin typeface="Cambria"/>
                <a:cs typeface="Cambria"/>
              </a:rPr>
              <a:t>tatlı  </a:t>
            </a:r>
            <a:r>
              <a:rPr sz="1050" dirty="0">
                <a:latin typeface="Cambria"/>
                <a:cs typeface="Cambria"/>
              </a:rPr>
              <a:t>sözlü </a:t>
            </a:r>
            <a:r>
              <a:rPr sz="1050" spc="10" dirty="0">
                <a:latin typeface="Cambria"/>
                <a:cs typeface="Cambria"/>
              </a:rPr>
              <a:t>(2070-2072), </a:t>
            </a:r>
            <a:r>
              <a:rPr sz="1050" spc="5" dirty="0">
                <a:latin typeface="Cambria"/>
                <a:cs typeface="Cambria"/>
              </a:rPr>
              <a:t>alçak </a:t>
            </a:r>
            <a:r>
              <a:rPr sz="1050" spc="15" dirty="0">
                <a:latin typeface="Cambria"/>
                <a:cs typeface="Cambria"/>
              </a:rPr>
              <a:t>gönüllü </a:t>
            </a:r>
            <a:r>
              <a:rPr sz="1050" spc="20" dirty="0">
                <a:latin typeface="Cambria"/>
                <a:cs typeface="Cambria"/>
              </a:rPr>
              <a:t>(2073), </a:t>
            </a:r>
            <a:r>
              <a:rPr sz="1050" spc="-5" dirty="0">
                <a:latin typeface="Cambria"/>
                <a:cs typeface="Cambria"/>
              </a:rPr>
              <a:t>iyi </a:t>
            </a:r>
            <a:r>
              <a:rPr sz="1050" spc="5" dirty="0">
                <a:latin typeface="Cambria"/>
                <a:cs typeface="Cambria"/>
              </a:rPr>
              <a:t>yürekli, </a:t>
            </a:r>
            <a:r>
              <a:rPr sz="1050" spc="-5" dirty="0">
                <a:latin typeface="Cambria"/>
                <a:cs typeface="Cambria"/>
              </a:rPr>
              <a:t>aslı iyi </a:t>
            </a:r>
            <a:r>
              <a:rPr sz="1050" spc="20" dirty="0">
                <a:latin typeface="Cambria"/>
                <a:cs typeface="Cambria"/>
              </a:rPr>
              <a:t>(108,  455, </a:t>
            </a:r>
            <a:r>
              <a:rPr sz="1050" spc="5" dirty="0">
                <a:latin typeface="Cambria"/>
                <a:cs typeface="Cambria"/>
              </a:rPr>
              <a:t>457-458, 878-879, </a:t>
            </a:r>
            <a:r>
              <a:rPr sz="1050" spc="15" dirty="0">
                <a:latin typeface="Cambria"/>
                <a:cs typeface="Cambria"/>
              </a:rPr>
              <a:t>894, 1437, 5282), </a:t>
            </a:r>
            <a:r>
              <a:rPr sz="1050" dirty="0">
                <a:latin typeface="Cambria"/>
                <a:cs typeface="Cambria"/>
              </a:rPr>
              <a:t>sözü doğru </a:t>
            </a:r>
            <a:r>
              <a:rPr sz="1050" spc="20" dirty="0">
                <a:latin typeface="Cambria"/>
                <a:cs typeface="Cambria"/>
              </a:rPr>
              <a:t>(407,</a:t>
            </a:r>
            <a:r>
              <a:rPr sz="1050" spc="-95" dirty="0">
                <a:latin typeface="Cambria"/>
                <a:cs typeface="Cambria"/>
              </a:rPr>
              <a:t> </a:t>
            </a:r>
            <a:r>
              <a:rPr sz="1050" spc="15" dirty="0">
                <a:latin typeface="Cambria"/>
                <a:cs typeface="Cambria"/>
              </a:rPr>
              <a:t>5903),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00098" y="8203437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87398" y="8214207"/>
            <a:ext cx="95885" cy="38862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500" spc="-5" dirty="0">
                <a:latin typeface="Cambria"/>
                <a:cs typeface="Cambria"/>
              </a:rPr>
              <a:t>40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500" spc="-5" dirty="0">
                <a:latin typeface="Cambria"/>
                <a:cs typeface="Cambria"/>
              </a:rPr>
              <a:t>41</a:t>
            </a:r>
            <a:endParaRPr sz="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500" spc="-5" dirty="0">
                <a:latin typeface="Cambria"/>
                <a:cs typeface="Cambria"/>
              </a:rPr>
              <a:t>42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60"/>
              </a:lnSpc>
            </a:pPr>
            <a:r>
              <a:rPr spc="-5" dirty="0"/>
              <a:t>DİNBİLİMLERİ AKADEMİK ARAŞTIRMA DERGİSİ CİLT </a:t>
            </a:r>
            <a:r>
              <a:rPr spc="-10" dirty="0"/>
              <a:t>11 </a:t>
            </a:r>
            <a:r>
              <a:rPr spc="-5" dirty="0"/>
              <a:t>SAYI</a:t>
            </a:r>
            <a:r>
              <a:rPr spc="20" dirty="0"/>
              <a:t> </a:t>
            </a:r>
            <a:r>
              <a:rPr spc="-5" dirty="0"/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67229" y="8257793"/>
            <a:ext cx="2755900" cy="39052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1222375">
              <a:lnSpc>
                <a:spcPts val="950"/>
              </a:lnSpc>
              <a:spcBef>
                <a:spcPts val="140"/>
              </a:spcBef>
            </a:pPr>
            <a:r>
              <a:rPr sz="800" spc="5" dirty="0">
                <a:latin typeface="Cambria"/>
                <a:cs typeface="Cambria"/>
              </a:rPr>
              <a:t>Kafesoğlu, </a:t>
            </a:r>
            <a:r>
              <a:rPr sz="800" i="1" dirty="0">
                <a:latin typeface="Cambria"/>
                <a:cs typeface="Cambria"/>
              </a:rPr>
              <a:t>Türk </a:t>
            </a:r>
            <a:r>
              <a:rPr sz="800" i="1" spc="10" dirty="0">
                <a:latin typeface="Cambria"/>
                <a:cs typeface="Cambria"/>
              </a:rPr>
              <a:t>Milli Kültürü</a:t>
            </a:r>
            <a:r>
              <a:rPr sz="800" spc="10" dirty="0">
                <a:latin typeface="Cambria"/>
                <a:cs typeface="Cambria"/>
              </a:rPr>
              <a:t>, </a:t>
            </a:r>
            <a:r>
              <a:rPr sz="800" dirty="0">
                <a:latin typeface="Cambria"/>
                <a:cs typeface="Cambria"/>
              </a:rPr>
              <a:t>258  </a:t>
            </a:r>
            <a:r>
              <a:rPr sz="800" spc="10" dirty="0">
                <a:latin typeface="Cambria"/>
                <a:cs typeface="Cambria"/>
              </a:rPr>
              <a:t>Bkz.,Kezer,</a:t>
            </a:r>
            <a:r>
              <a:rPr sz="800" spc="5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30-31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30"/>
              </a:lnSpc>
            </a:pPr>
            <a:r>
              <a:rPr sz="800" spc="-5" dirty="0">
                <a:latin typeface="Cambria"/>
                <a:cs typeface="Cambria"/>
              </a:rPr>
              <a:t>Machiavelli‟de </a:t>
            </a:r>
            <a:r>
              <a:rPr sz="800" dirty="0">
                <a:latin typeface="Cambria"/>
                <a:cs typeface="Cambria"/>
              </a:rPr>
              <a:t>devlet başkanlığı </a:t>
            </a:r>
            <a:r>
              <a:rPr sz="800" spc="5" dirty="0">
                <a:latin typeface="Cambria"/>
                <a:cs typeface="Cambria"/>
              </a:rPr>
              <a:t>konusunda bkz.,Kezer,</a:t>
            </a:r>
            <a:r>
              <a:rPr sz="800" spc="30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30-39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6496</Words>
  <Application>Microsoft Office PowerPoint</Application>
  <PresentationFormat>Özel</PresentationFormat>
  <Paragraphs>501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Calibri</vt:lpstr>
      <vt:lpstr>Cambria</vt:lpstr>
      <vt:lpstr>Candara</vt:lpstr>
      <vt:lpstr>Times New Roman</vt:lpstr>
      <vt:lpstr>Wingdings 2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KUTADGU BİLİG’DE TÜRK CİHAN HAKİMİYETİ</dc:title>
  <dc:creator>www.nedir.org</dc:creator>
  <cp:lastModifiedBy>mehmet genç</cp:lastModifiedBy>
  <cp:revision>1</cp:revision>
  <dcterms:created xsi:type="dcterms:W3CDTF">2018-11-18T09:23:37Z</dcterms:created>
  <dcterms:modified xsi:type="dcterms:W3CDTF">2018-11-18T09:25:48Z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2011-07-22T00:00:00Z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2018-11-18T00:00:00Z</vt:filetime>
  </property>
</Properties>
</file>