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8" r:id="rId1"/>
  </p:sldMasterIdLst>
  <p:notesMasterIdLst>
    <p:notesMasterId r:id="rId14"/>
  </p:notesMasterIdLst>
  <p:sldIdLst>
    <p:sldId id="264" r:id="rId2"/>
    <p:sldId id="256" r:id="rId3"/>
    <p:sldId id="257" r:id="rId4"/>
    <p:sldId id="258" r:id="rId5"/>
    <p:sldId id="259" r:id="rId6"/>
    <p:sldId id="260" r:id="rId7"/>
    <p:sldId id="261" r:id="rId8"/>
    <p:sldId id="263"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5E95BC28-12FA-42F7-B966-8E4CD6B49C07}">
          <p14:sldIdLst>
            <p14:sldId id="264"/>
            <p14:sldId id="256"/>
            <p14:sldId id="257"/>
            <p14:sldId id="258"/>
            <p14:sldId id="259"/>
            <p14:sldId id="260"/>
            <p14:sldId id="261"/>
            <p14:sldId id="263"/>
            <p14:sldId id="265"/>
            <p14:sldId id="266"/>
            <p14:sldId id="267"/>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936B9-A41F-4E2A-A9B8-BF99DECF638E}" type="datetimeFigureOut">
              <a:rPr lang="tr-TR" smtClean="0"/>
              <a:t>26.04.2019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BD9BC6-B588-489C-AC87-0FB7AC346CCA}" type="slidenum">
              <a:rPr lang="tr-TR" smtClean="0"/>
              <a:t>‹#›</a:t>
            </a:fld>
            <a:endParaRPr lang="tr-TR"/>
          </a:p>
        </p:txBody>
      </p:sp>
    </p:spTree>
    <p:extLst>
      <p:ext uri="{BB962C8B-B14F-4D97-AF65-F5344CB8AC3E}">
        <p14:creationId xmlns:p14="http://schemas.microsoft.com/office/powerpoint/2010/main" val="130258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1BD9BC6-B588-489C-AC87-0FB7AC346CCA}" type="slidenum">
              <a:rPr lang="tr-TR" smtClean="0"/>
              <a:t>1</a:t>
            </a:fld>
            <a:endParaRPr lang="tr-TR"/>
          </a:p>
        </p:txBody>
      </p:sp>
    </p:spTree>
    <p:extLst>
      <p:ext uri="{BB962C8B-B14F-4D97-AF65-F5344CB8AC3E}">
        <p14:creationId xmlns:p14="http://schemas.microsoft.com/office/powerpoint/2010/main" val="3916168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06FA47A5-0C61-4AA4-BBE7-5A937C819B42}" type="datetimeFigureOut">
              <a:rPr lang="tr-TR" smtClean="0"/>
              <a:t>26.04.2019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23169232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FA47A5-0C61-4AA4-BBE7-5A937C819B42}" type="datetimeFigureOut">
              <a:rPr lang="tr-TR" smtClean="0"/>
              <a:t>26.04.2019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21939989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FA47A5-0C61-4AA4-BBE7-5A937C819B42}" type="datetimeFigureOut">
              <a:rPr lang="tr-TR" smtClean="0"/>
              <a:t>26.04.2019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4EC5C-2A60-4D52-B6BE-14329C130C5E}"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1264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FA47A5-0C61-4AA4-BBE7-5A937C819B42}" type="datetimeFigureOut">
              <a:rPr lang="tr-TR" smtClean="0"/>
              <a:t>26.04.2019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8165280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FA47A5-0C61-4AA4-BBE7-5A937C819B42}" type="datetimeFigureOut">
              <a:rPr lang="tr-TR" smtClean="0"/>
              <a:t>26.04.2019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4EC5C-2A60-4D52-B6BE-14329C130C5E}"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7036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FA47A5-0C61-4AA4-BBE7-5A937C819B42}" type="datetimeFigureOut">
              <a:rPr lang="tr-TR" smtClean="0"/>
              <a:t>26.04.2019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2263623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FA47A5-0C61-4AA4-BBE7-5A937C819B42}" type="datetimeFigureOut">
              <a:rPr lang="tr-TR" smtClean="0"/>
              <a:t>26.04.2019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33011451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FA47A5-0C61-4AA4-BBE7-5A937C819B42}" type="datetimeFigureOut">
              <a:rPr lang="tr-TR" smtClean="0"/>
              <a:t>26.04.2019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1564717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FA47A5-0C61-4AA4-BBE7-5A937C819B42}" type="datetimeFigureOut">
              <a:rPr lang="tr-TR" smtClean="0"/>
              <a:t>26.04.2019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2316015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FA47A5-0C61-4AA4-BBE7-5A937C819B42}" type="datetimeFigureOut">
              <a:rPr lang="tr-TR" smtClean="0"/>
              <a:t>26.04.2019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38019485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6FA47A5-0C61-4AA4-BBE7-5A937C819B42}" type="datetimeFigureOut">
              <a:rPr lang="tr-TR" smtClean="0"/>
              <a:t>26.04.2019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31717518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6FA47A5-0C61-4AA4-BBE7-5A937C819B42}" type="datetimeFigureOut">
              <a:rPr lang="tr-TR" smtClean="0"/>
              <a:t>26.04.2019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3956370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6FA47A5-0C61-4AA4-BBE7-5A937C819B42}" type="datetimeFigureOut">
              <a:rPr lang="tr-TR" smtClean="0"/>
              <a:t>26.04.2019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32261136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A47A5-0C61-4AA4-BBE7-5A937C819B42}" type="datetimeFigureOut">
              <a:rPr lang="tr-TR" smtClean="0"/>
              <a:t>26.04.2019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23836096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06FA47A5-0C61-4AA4-BBE7-5A937C819B42}" type="datetimeFigureOut">
              <a:rPr lang="tr-TR" smtClean="0"/>
              <a:t>26.04.2019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12757360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06FA47A5-0C61-4AA4-BBE7-5A937C819B42}" type="datetimeFigureOut">
              <a:rPr lang="tr-TR" smtClean="0"/>
              <a:t>26.04.2019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84EC5C-2A60-4D52-B6BE-14329C130C5E}" type="slidenum">
              <a:rPr lang="tr-TR" smtClean="0"/>
              <a:t>‹#›</a:t>
            </a:fld>
            <a:endParaRPr lang="tr-TR"/>
          </a:p>
        </p:txBody>
      </p:sp>
    </p:spTree>
    <p:extLst>
      <p:ext uri="{BB962C8B-B14F-4D97-AF65-F5344CB8AC3E}">
        <p14:creationId xmlns:p14="http://schemas.microsoft.com/office/powerpoint/2010/main" val="443673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FA47A5-0C61-4AA4-BBE7-5A937C819B42}" type="datetimeFigureOut">
              <a:rPr lang="tr-TR" smtClean="0"/>
              <a:t>26.04.2019</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5384EC5C-2A60-4D52-B6BE-14329C130C5E}" type="slidenum">
              <a:rPr lang="tr-TR" smtClean="0"/>
              <a:t>‹#›</a:t>
            </a:fld>
            <a:endParaRPr lang="tr-TR"/>
          </a:p>
        </p:txBody>
      </p:sp>
    </p:spTree>
    <p:extLst>
      <p:ext uri="{BB962C8B-B14F-4D97-AF65-F5344CB8AC3E}">
        <p14:creationId xmlns:p14="http://schemas.microsoft.com/office/powerpoint/2010/main" val="4222531472"/>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 id="2147483990" r:id="rId12"/>
    <p:sldLayoutId id="2147483991" r:id="rId13"/>
    <p:sldLayoutId id="2147483992" r:id="rId14"/>
    <p:sldLayoutId id="2147483993" r:id="rId15"/>
    <p:sldLayoutId id="2147483994" r:id="rId16"/>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74865" y="256244"/>
            <a:ext cx="7766936" cy="1646302"/>
          </a:xfrm>
        </p:spPr>
        <p:txBody>
          <a:bodyPr/>
          <a:lstStyle/>
          <a:p>
            <a:r>
              <a:rPr lang="tr-TR" dirty="0"/>
              <a:t>BİREYSEL VE TOPLUMSAL    SORUMLULUKLARIMIZ  </a:t>
            </a:r>
          </a:p>
        </p:txBody>
      </p:sp>
      <p:sp>
        <p:nvSpPr>
          <p:cNvPr id="3" name="Alt Başlık 2"/>
          <p:cNvSpPr>
            <a:spLocks noGrp="1"/>
          </p:cNvSpPr>
          <p:nvPr>
            <p:ph type="subTitle" idx="1"/>
          </p:nvPr>
        </p:nvSpPr>
        <p:spPr>
          <a:xfrm>
            <a:off x="1507067" y="4050833"/>
            <a:ext cx="11911478" cy="1096899"/>
          </a:xfrm>
        </p:spPr>
        <p:txBody>
          <a:bodyPr/>
          <a:lstStyle/>
          <a:p>
            <a:r>
              <a:rPr lang="tr-TR" dirty="0"/>
              <a:t>H</a:t>
            </a:r>
          </a:p>
          <a:p>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3711" y="2242964"/>
            <a:ext cx="5875433" cy="395953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363133766"/>
      </p:ext>
    </p:extLst>
  </p:cSld>
  <p:clrMapOvr>
    <a:masterClrMapping/>
  </p:clrMapOvr>
  <mc:AlternateContent xmlns:mc="http://schemas.openxmlformats.org/markup-compatibility/2006" xmlns:p15="http://schemas.microsoft.com/office/powerpoint/2012/main">
    <mc:Choice Requires="p15">
      <p:transition spd="slow">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5684840" y="565533"/>
            <a:ext cx="3411537" cy="25654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3712" y="768910"/>
            <a:ext cx="3268712" cy="246410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9" name="Resi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04392" y="3890904"/>
            <a:ext cx="5286217" cy="227854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2211560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3708553" y="2848969"/>
            <a:ext cx="5905500" cy="2730500"/>
          </a:xfr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094" y="275595"/>
            <a:ext cx="3888462" cy="2412694"/>
          </a:xfrm>
          <a:prstGeom prst="rect">
            <a:avLst/>
          </a:prstGeom>
        </p:spPr>
      </p:pic>
    </p:spTree>
    <p:extLst>
      <p:ext uri="{BB962C8B-B14F-4D97-AF65-F5344CB8AC3E}">
        <p14:creationId xmlns:p14="http://schemas.microsoft.com/office/powerpoint/2010/main" val="838712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057620" y="1528585"/>
            <a:ext cx="3733800" cy="319405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9284" y="1528585"/>
            <a:ext cx="3850568" cy="3156203"/>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241562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69764" y="406266"/>
            <a:ext cx="9144000" cy="750504"/>
          </a:xfrm>
        </p:spPr>
        <p:txBody>
          <a:bodyPr>
            <a:noAutofit/>
          </a:bodyPr>
          <a:lstStyle/>
          <a:p>
            <a:r>
              <a:rPr lang="tr-TR" sz="4000" dirty="0"/>
              <a:t>BİREYSEL SORUMLULUKLARIMIZ</a:t>
            </a:r>
          </a:p>
        </p:txBody>
      </p:sp>
      <p:sp>
        <p:nvSpPr>
          <p:cNvPr id="5" name="Alt Başlık 4"/>
          <p:cNvSpPr>
            <a:spLocks noGrp="1"/>
          </p:cNvSpPr>
          <p:nvPr>
            <p:ph type="subTitle" idx="1"/>
          </p:nvPr>
        </p:nvSpPr>
        <p:spPr>
          <a:xfrm>
            <a:off x="1524000" y="1255923"/>
            <a:ext cx="9144000" cy="5122843"/>
          </a:xfrm>
        </p:spPr>
        <p:txBody>
          <a:bodyPr>
            <a:normAutofit/>
          </a:bodyPr>
          <a:lstStyle/>
          <a:p>
            <a:pPr algn="l"/>
            <a:r>
              <a:rPr lang="tr-TR" dirty="0"/>
              <a:t>SORUMLULUK: Bireyin kendinden beklenen davranışları yapması, kendi hedefleri gerçekleştirmesidir. Bununla birlikte yaptığı veya yapacağı işlerin iyi ve kötü sonuçlarına katlanabileceğinin bilincinde olması da bir diğer tanım olarak kabul edilir.  </a:t>
            </a:r>
          </a:p>
          <a:p>
            <a:pPr algn="l"/>
            <a:r>
              <a:rPr lang="tr-TR" dirty="0"/>
              <a:t>     Bir insanın sorumluluk sahibi olabilmesi için kendi kararlarını verebilecek hukuki ve ruhsal yaş şartlarını taşıması gerekir. Bu yaş sınırı anayasamızda ve pek çok ülkede 18 olarak belirlenmiştir. Bireyin asıl kişisel sorumlulukları bu yaştan itibaren başlar.</a:t>
            </a:r>
          </a:p>
          <a:p>
            <a:pPr algn="l"/>
            <a:r>
              <a:rPr lang="tr-TR" dirty="0"/>
              <a:t>      Bireyin bireysel sorumlulukları ise bağlı olduğu aile, iş ve arkadaşlık ilişkilerine göre farklılık göstermektedir. Bireyin bireysel sorumluluğu bireylerin toplumda saygınlık kazanmasını veya kaybetmesini etkiler. Çünkü insanlar kendilerinden beklenen işleri yerine getirmez ve başarısız olurlarsa ileride toplumun saygınlığını kazanamazlar. Bu yüzden bireysel sorumluluğun toplumumuz açısından önemli bir yeri olmuştur.</a:t>
            </a:r>
          </a:p>
        </p:txBody>
      </p:sp>
      <p:sp>
        <p:nvSpPr>
          <p:cNvPr id="6" name="Sağ Ok 5"/>
          <p:cNvSpPr/>
          <p:nvPr/>
        </p:nvSpPr>
        <p:spPr>
          <a:xfrm>
            <a:off x="1652530" y="2308034"/>
            <a:ext cx="275422" cy="253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ağ Ok 7"/>
          <p:cNvSpPr/>
          <p:nvPr/>
        </p:nvSpPr>
        <p:spPr>
          <a:xfrm>
            <a:off x="1652530" y="3178366"/>
            <a:ext cx="336014" cy="3249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9" name="Resi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4207" y="4664418"/>
            <a:ext cx="2509379" cy="181350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894457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59402" y="1433761"/>
            <a:ext cx="432598" cy="611034"/>
          </a:xfrm>
        </p:spPr>
        <p:txBody>
          <a:bodyPr>
            <a:normAutofit fontScale="90000"/>
          </a:bodyPr>
          <a:lstStyle/>
          <a:p>
            <a:r>
              <a:rPr lang="tr-TR" dirty="0"/>
              <a:t>J</a:t>
            </a:r>
          </a:p>
        </p:txBody>
      </p:sp>
      <p:sp>
        <p:nvSpPr>
          <p:cNvPr id="3" name="İçerik Yer Tutucusu 2"/>
          <p:cNvSpPr>
            <a:spLocks noGrp="1"/>
          </p:cNvSpPr>
          <p:nvPr>
            <p:ph idx="1"/>
          </p:nvPr>
        </p:nvSpPr>
        <p:spPr>
          <a:xfrm>
            <a:off x="838200" y="365125"/>
            <a:ext cx="10515600" cy="5811838"/>
          </a:xfrm>
        </p:spPr>
        <p:txBody>
          <a:bodyPr/>
          <a:lstStyle/>
          <a:p>
            <a:pPr marL="0" indent="0">
              <a:buNone/>
            </a:pPr>
            <a:r>
              <a:rPr lang="tr-TR" dirty="0"/>
              <a:t>     Sorumluluk duygusunun gelişimi küçük yaşlardan itibaren başlar. Ailede sorumluluk bilincinin gelişmesi sayesinde çocuklarda da sorumluluk bilinci gelişir. Böylece çocuk ilerideki iş ve eğitim hayatına ailede en iyi şekilde hazırlanmış olur. Bu nedenle sorumluluk bilinci kazandırmada ailenin ve anne babanın önemli bir etkisi vardır. </a:t>
            </a:r>
          </a:p>
          <a:p>
            <a:pPr marL="0" indent="0">
              <a:buNone/>
            </a:pPr>
            <a:r>
              <a:rPr lang="tr-TR" dirty="0"/>
              <a:t>     Bireysel sorumluluk da ailede kazanılır. Disiplinli bir eğitim ve ailenin görgüsü çocuğun bireysel sorumluluklarını kazanmasında etkili olmaktadır. Çocukların başlıca bireysel sorumlulukları aileleri üzmemek, iyi okullarda okuyabilmek ve derslerine iyi bir şekilde geçebilmektir. İşe girmek için üniversiteyi kazanabilmek ve ileride iş sahibi olduktan sonra kuracağı ailesini iyi bir şekilde idare edebilmek ve geçimini sağlamaktadır. </a:t>
            </a:r>
          </a:p>
        </p:txBody>
      </p:sp>
      <p:sp>
        <p:nvSpPr>
          <p:cNvPr id="4" name="Sağ Ok 3"/>
          <p:cNvSpPr/>
          <p:nvPr/>
        </p:nvSpPr>
        <p:spPr>
          <a:xfrm>
            <a:off x="-770263" y="976159"/>
            <a:ext cx="65183" cy="191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991518" y="517793"/>
            <a:ext cx="286438" cy="1983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     </a:t>
            </a:r>
          </a:p>
        </p:txBody>
      </p:sp>
      <p:sp>
        <p:nvSpPr>
          <p:cNvPr id="6" name="Sağ Ok 5"/>
          <p:cNvSpPr/>
          <p:nvPr/>
        </p:nvSpPr>
        <p:spPr>
          <a:xfrm>
            <a:off x="991518" y="1563008"/>
            <a:ext cx="286438" cy="3525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8692" y="3178366"/>
            <a:ext cx="4501698" cy="324446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42724505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    TOPLUM İÇİNDEKİ SORUMLULUKLARIMIZ</a:t>
            </a:r>
            <a:endParaRPr lang="tr-TR" dirty="0"/>
          </a:p>
        </p:txBody>
      </p:sp>
      <p:sp>
        <p:nvSpPr>
          <p:cNvPr id="3" name="İçerik Yer Tutucusu 2"/>
          <p:cNvSpPr>
            <a:spLocks noGrp="1"/>
          </p:cNvSpPr>
          <p:nvPr>
            <p:ph idx="1"/>
          </p:nvPr>
        </p:nvSpPr>
        <p:spPr/>
        <p:txBody>
          <a:bodyPr/>
          <a:lstStyle/>
          <a:p>
            <a:r>
              <a:rPr lang="tr-TR"/>
              <a:t>       Topluma karşı sorumluluklarımızın başında, birbirimizi sevmek ve karşılıklı haklarımıza saygı göstermek gelmektedir. </a:t>
            </a:r>
          </a:p>
          <a:p>
            <a:r>
              <a:rPr lang="tr-TR"/>
              <a:t>       Toplumsal görevlerimizden biri de iyilikte yardımlaşmak, muhtaçlara yardım elini uzatmaktır.  </a:t>
            </a:r>
          </a:p>
          <a:p>
            <a:r>
              <a:rPr lang="tr-TR"/>
              <a:t>        İmkan ve olanaklar ihtiyaca göre en uygun bir şekilde kullanılmalı, ahlakî ölçülere göre gereken yerlere, gerektiği kadar harcanmalıdır. Bunların toplumun zararına kullanılması; harcamada lüks ve israftan kaçınılmalıdır.</a:t>
            </a:r>
          </a:p>
          <a:p>
            <a:r>
              <a:rPr lang="tr-TR"/>
              <a:t>         Çalışmak, üretmek ve kazanmak bireysel bir hak olduğu gibi, aynı zamanda kendimize, ailemize ve topluma karşı bir vazifedir. Kendimizin ve bakmakla yükümlü olduğumuz aile fertlerinin ihtiyaçlarını karşılamak, yakınlarımıza ve topluma yük olmamak için çalışmak, sosyal görevlerimiz arasındadır.</a:t>
            </a:r>
            <a:endParaRPr lang="tr-TR" dirty="0"/>
          </a:p>
        </p:txBody>
      </p:sp>
      <p:sp>
        <p:nvSpPr>
          <p:cNvPr id="4" name="Sağ Ok 3"/>
          <p:cNvSpPr/>
          <p:nvPr/>
        </p:nvSpPr>
        <p:spPr>
          <a:xfrm>
            <a:off x="1191196" y="2182565"/>
            <a:ext cx="439757" cy="3415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1169164" y="2892570"/>
            <a:ext cx="439757" cy="2974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1191197" y="3482496"/>
            <a:ext cx="439757" cy="297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p:cNvSpPr/>
          <p:nvPr/>
        </p:nvSpPr>
        <p:spPr>
          <a:xfrm>
            <a:off x="1157688" y="4516915"/>
            <a:ext cx="528808" cy="297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657832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95436" y="2586210"/>
            <a:ext cx="916053" cy="1239395"/>
          </a:xfrm>
        </p:spPr>
        <p:txBody>
          <a:bodyPr>
            <a:normAutofit/>
          </a:bodyPr>
          <a:lstStyle/>
          <a:p>
            <a:r>
              <a:rPr lang="tr-TR" dirty="0"/>
              <a:t>K</a:t>
            </a:r>
          </a:p>
        </p:txBody>
      </p:sp>
      <p:sp>
        <p:nvSpPr>
          <p:cNvPr id="3" name="İçerik Yer Tutucusu 2"/>
          <p:cNvSpPr>
            <a:spLocks noGrp="1"/>
          </p:cNvSpPr>
          <p:nvPr>
            <p:ph idx="1"/>
          </p:nvPr>
        </p:nvSpPr>
        <p:spPr>
          <a:xfrm>
            <a:off x="822593" y="672029"/>
            <a:ext cx="10515600" cy="5504934"/>
          </a:xfrm>
        </p:spPr>
        <p:txBody>
          <a:bodyPr/>
          <a:lstStyle/>
          <a:p>
            <a:pPr marL="0" indent="0">
              <a:buNone/>
            </a:pPr>
            <a:r>
              <a:rPr lang="tr-TR" dirty="0"/>
              <a:t>       Toplumsal görevlerimizden bir diğeri de, kamu mallarını korumak, haksız yollarla bunları elde etmeye çalışmamaktır. Bu haklar, af, sulh gibi bir yolla ıskat edilemez, kaldırılamaz veya değiştirilemez. Toplumda bütün fertlerin, bu hakları koruma</a:t>
            </a:r>
            <a:r>
              <a:rPr lang="tr-TR" sz="800" b="1" dirty="0"/>
              <a:t>, </a:t>
            </a:r>
            <a:r>
              <a:rPr lang="tr-TR" dirty="0"/>
              <a:t>kollama hak ve sorumluluğu vardır.</a:t>
            </a:r>
          </a:p>
        </p:txBody>
      </p:sp>
      <p:sp>
        <p:nvSpPr>
          <p:cNvPr id="4" name="Sağ Ok 3"/>
          <p:cNvSpPr/>
          <p:nvPr/>
        </p:nvSpPr>
        <p:spPr>
          <a:xfrm>
            <a:off x="822593" y="672029"/>
            <a:ext cx="505399" cy="3745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7604" y="1960745"/>
            <a:ext cx="4576961" cy="430234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41963787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48427"/>
          </a:xfrm>
        </p:spPr>
        <p:txBody>
          <a:bodyPr>
            <a:normAutofit/>
          </a:bodyPr>
          <a:lstStyle/>
          <a:p>
            <a:r>
              <a:rPr lang="tr-TR" dirty="0"/>
              <a:t>      TOPLUMA KARŞI SORUMLULUKLARIMIZ</a:t>
            </a:r>
          </a:p>
        </p:txBody>
      </p:sp>
      <p:sp>
        <p:nvSpPr>
          <p:cNvPr id="3" name="İçerik Yer Tutucusu 2"/>
          <p:cNvSpPr>
            <a:spLocks noGrp="1"/>
          </p:cNvSpPr>
          <p:nvPr>
            <p:ph idx="1"/>
          </p:nvPr>
        </p:nvSpPr>
        <p:spPr>
          <a:xfrm>
            <a:off x="838200" y="1013552"/>
            <a:ext cx="10515600" cy="5497417"/>
          </a:xfrm>
        </p:spPr>
        <p:txBody>
          <a:bodyPr/>
          <a:lstStyle/>
          <a:p>
            <a:r>
              <a:rPr lang="tr-TR" dirty="0"/>
              <a:t>Hoşgörülü ve iyimser olmak,</a:t>
            </a:r>
          </a:p>
          <a:p>
            <a:r>
              <a:rPr lang="tr-TR" dirty="0"/>
              <a:t>Olgun bir kişiliğe sahip olmak için çaba göstermek;</a:t>
            </a:r>
          </a:p>
          <a:p>
            <a:r>
              <a:rPr lang="tr-TR" dirty="0"/>
              <a:t>Eleştiriyi yerinde ve zamanında yapmak;</a:t>
            </a:r>
          </a:p>
          <a:p>
            <a:r>
              <a:rPr lang="tr-TR" dirty="0"/>
              <a:t>Giyime önem vermek;</a:t>
            </a:r>
          </a:p>
          <a:p>
            <a:r>
              <a:rPr lang="tr-TR" dirty="0"/>
              <a:t>Giysinin mevki yer ve zamana uygun olmasına özen göstermek; </a:t>
            </a:r>
          </a:p>
          <a:p>
            <a:r>
              <a:rPr lang="tr-TR" dirty="0"/>
              <a:t>Başkalarını rahatsız edici davranışlardan sakınmak; </a:t>
            </a:r>
          </a:p>
          <a:p>
            <a:r>
              <a:rPr lang="tr-TR" dirty="0"/>
              <a:t>Verilen sözü tutmak;</a:t>
            </a:r>
          </a:p>
          <a:p>
            <a:r>
              <a:rPr lang="tr-TR" dirty="0"/>
              <a:t>Ziyaretin kısa ve zamanlı olmasına özen göstermek;</a:t>
            </a:r>
          </a:p>
          <a:p>
            <a:r>
              <a:rPr lang="tr-TR" dirty="0"/>
              <a:t>Oturuş ve kalkışlarda hareketlere özen göstermek;</a:t>
            </a:r>
          </a:p>
          <a:p>
            <a:r>
              <a:rPr lang="tr-TR" dirty="0"/>
              <a:t>Gerektiğinde özür dilemesini bilmek;</a:t>
            </a:r>
          </a:p>
          <a:p>
            <a:endParaRPr lang="tr-TR" dirty="0"/>
          </a:p>
        </p:txBody>
      </p:sp>
    </p:spTree>
    <p:extLst>
      <p:ext uri="{BB962C8B-B14F-4D97-AF65-F5344CB8AC3E}">
        <p14:creationId xmlns:p14="http://schemas.microsoft.com/office/powerpoint/2010/main" val="176229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flipH="1" flipV="1">
            <a:off x="12554638" y="5119342"/>
            <a:ext cx="401200" cy="1057620"/>
          </a:xfrm>
        </p:spPr>
        <p:txBody>
          <a:bodyPr>
            <a:normAutofit fontScale="90000"/>
          </a:bodyPr>
          <a:lstStyle/>
          <a:p>
            <a:r>
              <a:rPr lang="tr-TR" dirty="0"/>
              <a:t>JJ</a:t>
            </a:r>
          </a:p>
        </p:txBody>
      </p:sp>
      <p:sp>
        <p:nvSpPr>
          <p:cNvPr id="3" name="İçerik Yer Tutucusu 2"/>
          <p:cNvSpPr>
            <a:spLocks noGrp="1"/>
          </p:cNvSpPr>
          <p:nvPr>
            <p:ph idx="1"/>
          </p:nvPr>
        </p:nvSpPr>
        <p:spPr>
          <a:xfrm>
            <a:off x="838200" y="429657"/>
            <a:ext cx="10013414" cy="5747305"/>
          </a:xfrm>
        </p:spPr>
        <p:txBody>
          <a:bodyPr/>
          <a:lstStyle/>
          <a:p>
            <a:r>
              <a:rPr lang="tr-TR" dirty="0"/>
              <a:t>Özel konuşma yapanların yanına gitmemek;</a:t>
            </a:r>
          </a:p>
          <a:p>
            <a:r>
              <a:rPr lang="tr-TR" dirty="0"/>
              <a:t>Uygun olmayan el ve sözlü şakalardan kaçınmak.</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766" y="1697461"/>
            <a:ext cx="6918594" cy="391276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4838958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03511"/>
          </a:xfrm>
        </p:spPr>
        <p:txBody>
          <a:bodyPr>
            <a:normAutofit/>
          </a:bodyPr>
          <a:lstStyle/>
          <a:p>
            <a:r>
              <a:rPr lang="tr-TR" dirty="0"/>
              <a:t>                       GÜZEL SÖZLER </a:t>
            </a:r>
          </a:p>
        </p:txBody>
      </p:sp>
      <p:sp>
        <p:nvSpPr>
          <p:cNvPr id="3" name="İçerik Yer Tutucusu 2"/>
          <p:cNvSpPr>
            <a:spLocks noGrp="1"/>
          </p:cNvSpPr>
          <p:nvPr>
            <p:ph idx="1"/>
          </p:nvPr>
        </p:nvSpPr>
        <p:spPr>
          <a:xfrm>
            <a:off x="838200" y="1068636"/>
            <a:ext cx="10515600" cy="4737253"/>
          </a:xfrm>
        </p:spPr>
        <p:txBody>
          <a:bodyPr/>
          <a:lstStyle/>
          <a:p>
            <a:r>
              <a:rPr lang="tr-TR" dirty="0"/>
              <a:t>Her insan herkes karşısında her şeyden sorumludur. (DOSTOYEVSKI)</a:t>
            </a:r>
          </a:p>
          <a:p>
            <a:r>
              <a:rPr lang="tr-TR" dirty="0"/>
              <a:t>Yalnızca yaptıklarımızdan değil, yapmadıklarımızdan da sorumluyuz.</a:t>
            </a:r>
          </a:p>
          <a:p>
            <a:r>
              <a:rPr lang="tr-TR" dirty="0"/>
              <a:t>Sorumluluktan kaçmak; insanın kendisine ihaneti olur.</a:t>
            </a:r>
          </a:p>
          <a:p>
            <a:r>
              <a:rPr lang="tr-TR" dirty="0"/>
              <a:t>Düşen bir çığda hiçbir kar tanesi kendisini olup bitenden sorumlu tutmaz. (OSCAR WILDE)</a:t>
            </a:r>
          </a:p>
          <a:p>
            <a:r>
              <a:rPr lang="tr-TR" dirty="0"/>
              <a:t>Adaletsizliği engelleyecek gücümüzün olmadığı zamanlar olabilir. Fakat itiraz etmeyi beceremediğiniz bir zaman asla olmamalı. (ELIE WIESEL)</a:t>
            </a:r>
          </a:p>
          <a:p>
            <a:r>
              <a:rPr lang="tr-TR" dirty="0"/>
              <a:t>İnsanı ayakta tutan iskelet ve kas sistemi değil, prensipleri, sorumlulukları ve inançlarıdır.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8448" y="4012836"/>
            <a:ext cx="3771670" cy="2110919"/>
          </a:xfrm>
          <a:prstGeom prst="rect">
            <a:avLst/>
          </a:prstGeom>
        </p:spPr>
      </p:pic>
    </p:spTree>
    <p:extLst>
      <p:ext uri="{BB962C8B-B14F-4D97-AF65-F5344CB8AC3E}">
        <p14:creationId xmlns:p14="http://schemas.microsoft.com/office/powerpoint/2010/main" val="1466744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060154" y="3662611"/>
            <a:ext cx="5816600" cy="237013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5479" y="609600"/>
            <a:ext cx="2114627" cy="222035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8840" y="513201"/>
            <a:ext cx="3031974" cy="219117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5547840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195</TotalTime>
  <Words>566</Words>
  <Application>Microsoft Office PowerPoint</Application>
  <PresentationFormat>Geniş ekran</PresentationFormat>
  <Paragraphs>39</Paragraphs>
  <Slides>12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Trebuchet MS</vt:lpstr>
      <vt:lpstr>Wingdings 3</vt:lpstr>
      <vt:lpstr>Kristal</vt:lpstr>
      <vt:lpstr>BİREYSEL VE TOPLUMSAL    SORUMLULUKLARIMIZ  </vt:lpstr>
      <vt:lpstr>BİREYSEL SORUMLULUKLARIMIZ</vt:lpstr>
      <vt:lpstr>J</vt:lpstr>
      <vt:lpstr>    TOPLUM İÇİNDEKİ SORUMLULUKLARIMIZ</vt:lpstr>
      <vt:lpstr>K</vt:lpstr>
      <vt:lpstr>      TOPLUMA KARŞI SORUMLULUKLARIMIZ</vt:lpstr>
      <vt:lpstr>JJ</vt:lpstr>
      <vt:lpstr>                       GÜZEL SÖZLER </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BİREYSEL VE TOPLUMSAL SORUMLULUKLARIMIZ</dc:title>
  <dc:creator>http://www.nedir.org</dc:creator>
  <cp:lastModifiedBy>mehmet genç</cp:lastModifiedBy>
  <cp:revision>23</cp:revision>
  <dcterms:created xsi:type="dcterms:W3CDTF">2014-11-27T20:18:22Z</dcterms:created>
  <dcterms:modified xsi:type="dcterms:W3CDTF">2019-04-26T07:59:42Z</dcterms:modified>
</cp:coreProperties>
</file>