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71" r:id="rId2"/>
    <p:sldId id="265" r:id="rId3"/>
    <p:sldId id="257" r:id="rId4"/>
    <p:sldId id="259" r:id="rId5"/>
    <p:sldId id="258" r:id="rId6"/>
    <p:sldId id="260" r:id="rId7"/>
    <p:sldId id="261" r:id="rId8"/>
    <p:sldId id="272"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6" autoAdjust="0"/>
    <p:restoredTop sz="94660"/>
  </p:normalViewPr>
  <p:slideViewPr>
    <p:cSldViewPr>
      <p:cViewPr varScale="1">
        <p:scale>
          <a:sx n="85" d="100"/>
          <a:sy n="85" d="100"/>
        </p:scale>
        <p:origin x="157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1"/>
      </p:bgRef>
    </p:bg>
    <p:spTree>
      <p:nvGrpSpPr>
        <p:cNvPr id="1" name=""/>
        <p:cNvGrpSpPr/>
        <p:nvPr/>
      </p:nvGrpSpPr>
      <p:grpSpPr>
        <a:xfrm>
          <a:off x="0" y="0"/>
          <a:ext cx="0" cy="0"/>
          <a:chOff x="0" y="0"/>
          <a:chExt cx="0" cy="0"/>
        </a:xfrm>
      </p:grpSpPr>
      <p:sp>
        <p:nvSpPr>
          <p:cNvPr id="8" name="7 Dikdörtgen"/>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11 Başlık"/>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tr-TR"/>
              <a:t>Asıl başlık stili için tıklatın</a:t>
            </a:r>
            <a:endParaRPr kumimoji="0" lang="en-US"/>
          </a:p>
        </p:txBody>
      </p:sp>
      <p:sp>
        <p:nvSpPr>
          <p:cNvPr id="25" name="24 Alt Başlık"/>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a:t>Asıl alt başlık stilini düzenlemek için tıklatın</a:t>
            </a:r>
            <a:endParaRPr kumimoji="0" lang="en-US"/>
          </a:p>
        </p:txBody>
      </p:sp>
      <p:sp>
        <p:nvSpPr>
          <p:cNvPr id="31" name="30 Veri Yer Tutucusu"/>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A23720DD-5B6D-40BF-8493-A6B52D484E6B}" type="datetimeFigureOut">
              <a:rPr lang="tr-TR" smtClean="0"/>
              <a:pPr/>
              <a:t>12.11.2018</a:t>
            </a:fld>
            <a:endParaRPr lang="tr-TR"/>
          </a:p>
        </p:txBody>
      </p:sp>
      <p:sp>
        <p:nvSpPr>
          <p:cNvPr id="18" name="17 Altbilgi Yer Tutucusu"/>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tr-TR"/>
          </a:p>
        </p:txBody>
      </p:sp>
      <p:sp>
        <p:nvSpPr>
          <p:cNvPr id="29" name="28 Slayt Numarası Yer Tutucusu"/>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F302176B-0E47-46AC-8F43-DAB4B8A37D06}"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A23720DD-5B6D-40BF-8493-A6B52D484E6B}" type="datetimeFigureOut">
              <a:rPr lang="tr-TR" smtClean="0"/>
              <a:pPr/>
              <a:t>12.11.2018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53200" y="274955"/>
            <a:ext cx="1524000" cy="5851525"/>
          </a:xfrm>
        </p:spPr>
        <p:txBody>
          <a:bodyPr vert="eaVert" ancho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274642"/>
            <a:ext cx="60198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a:xfrm>
            <a:off x="4242816" y="6557946"/>
            <a:ext cx="2002464" cy="226902"/>
          </a:xfrm>
        </p:spPr>
        <p:txBody>
          <a:bodyPr/>
          <a:lstStyle/>
          <a:p>
            <a:fld id="{A23720DD-5B6D-40BF-8493-A6B52D484E6B}" type="datetimeFigureOut">
              <a:rPr lang="tr-TR" smtClean="0"/>
              <a:pPr/>
              <a:t>12.11.2018</a:t>
            </a:fld>
            <a:endParaRPr lang="tr-TR"/>
          </a:p>
        </p:txBody>
      </p:sp>
      <p:sp>
        <p:nvSpPr>
          <p:cNvPr id="5" name="4 Altbilgi Yer Tutucusu"/>
          <p:cNvSpPr>
            <a:spLocks noGrp="1"/>
          </p:cNvSpPr>
          <p:nvPr>
            <p:ph type="ftr" sz="quarter" idx="11"/>
          </p:nvPr>
        </p:nvSpPr>
        <p:spPr>
          <a:xfrm>
            <a:off x="457200" y="6556248"/>
            <a:ext cx="3657600" cy="228600"/>
          </a:xfrm>
        </p:spPr>
        <p:txBody>
          <a:bodyPr/>
          <a:lstStyle/>
          <a:p>
            <a:endParaRPr lang="tr-TR"/>
          </a:p>
        </p:txBody>
      </p:sp>
      <p:sp>
        <p:nvSpPr>
          <p:cNvPr id="6" name="5 Slayt Numarası Yer Tutucusu"/>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A23720DD-5B6D-40BF-8493-A6B52D484E6B}" type="datetimeFigureOut">
              <a:rPr lang="tr-TR" smtClean="0"/>
              <a:pPr/>
              <a:t>12.11.2018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1">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A23720DD-5B6D-40BF-8493-A6B52D484E6B}" type="datetimeFigureOut">
              <a:rPr lang="tr-TR" smtClean="0"/>
              <a:pPr/>
              <a:t>12.11.2018</a:t>
            </a:fld>
            <a:endParaRPr lang="tr-TR"/>
          </a:p>
        </p:txBody>
      </p:sp>
      <p:sp>
        <p:nvSpPr>
          <p:cNvPr id="5" name="4 Altbilgi Yer Tutucusu"/>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tr-TR"/>
          </a:p>
        </p:txBody>
      </p:sp>
      <p:sp>
        <p:nvSpPr>
          <p:cNvPr id="6" name="5 Slayt Numarası Yer Tutucusu"/>
          <p:cNvSpPr>
            <a:spLocks noGrp="1"/>
          </p:cNvSpPr>
          <p:nvPr>
            <p:ph type="sldNum" sz="quarter" idx="12"/>
          </p:nvPr>
        </p:nvSpPr>
        <p:spPr>
          <a:xfrm>
            <a:off x="6733952" y="6555112"/>
            <a:ext cx="588336" cy="228600"/>
          </a:xfrm>
        </p:spPr>
        <p:txBody>
          <a:bodyPr/>
          <a:lstStyle/>
          <a:p>
            <a:fld id="{F302176B-0E47-46AC-8F43-DAB4B8A37D06}"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A23720DD-5B6D-40BF-8493-A6B52D484E6B}" type="datetimeFigureOut">
              <a:rPr lang="tr-TR" smtClean="0"/>
              <a:pPr/>
              <a:t>12.11.2018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nchor="b"/>
          <a:lstStyle>
            <a:lvl1pPr>
              <a:defRPr/>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A23720DD-5B6D-40BF-8493-A6B52D484E6B}" type="datetimeFigureOut">
              <a:rPr lang="tr-TR" smtClean="0"/>
              <a:pPr/>
              <a:t>12.11.2018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A23720DD-5B6D-40BF-8493-A6B52D484E6B}" type="datetimeFigureOut">
              <a:rPr lang="tr-TR" smtClean="0"/>
              <a:pPr/>
              <a:t>12.11.2018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solidFill>
                  <a:schemeClr val="tx2"/>
                </a:solidFill>
              </a:defRPr>
            </a:lvl1pPr>
            <a:extLst/>
          </a:lstStyle>
          <a:p>
            <a:fld id="{A23720DD-5B6D-40BF-8493-A6B52D484E6B}" type="datetimeFigureOut">
              <a:rPr lang="tr-TR" smtClean="0"/>
              <a:pPr/>
              <a:t>12.11.2018</a:t>
            </a:fld>
            <a:endParaRPr lang="tr-TR"/>
          </a:p>
        </p:txBody>
      </p:sp>
      <p:sp>
        <p:nvSpPr>
          <p:cNvPr id="3" name="2 Altbilgi Yer Tutucusu"/>
          <p:cNvSpPr>
            <a:spLocks noGrp="1"/>
          </p:cNvSpPr>
          <p:nvPr>
            <p:ph type="ftr" sz="quarter" idx="11"/>
          </p:nvPr>
        </p:nvSpPr>
        <p:spPr/>
        <p:txBody>
          <a:bodyPr/>
          <a:lstStyle>
            <a:lvl1pPr>
              <a:defRPr>
                <a:solidFill>
                  <a:schemeClr val="tx2"/>
                </a:solidFill>
              </a:defRPr>
            </a:lvl1pPr>
            <a:extLst/>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tr-TR"/>
              <a:t>Asıl başlık stili için tıklatın</a:t>
            </a:r>
            <a:endParaRPr kumimoji="0" lang="en-US"/>
          </a:p>
        </p:txBody>
      </p:sp>
      <p:sp>
        <p:nvSpPr>
          <p:cNvPr id="3" name="2 Metin Yer Tutucusu"/>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a:t>Asıl metin stillerini düzenlemek için tıklatın</a:t>
            </a:r>
          </a:p>
        </p:txBody>
      </p:sp>
      <p:sp>
        <p:nvSpPr>
          <p:cNvPr id="4" name="3 İçerik Yer Tutucusu"/>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A23720DD-5B6D-40BF-8493-A6B52D484E6B}" type="datetimeFigureOut">
              <a:rPr lang="tr-TR" smtClean="0"/>
              <a:pPr/>
              <a:t>12.11.2018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2"/>
      </p:bgRef>
    </p:bg>
    <p:spTree>
      <p:nvGrpSpPr>
        <p:cNvPr id="1" name=""/>
        <p:cNvGrpSpPr/>
        <p:nvPr/>
      </p:nvGrpSpPr>
      <p:grpSpPr>
        <a:xfrm>
          <a:off x="0" y="0"/>
          <a:ext cx="0" cy="0"/>
          <a:chOff x="0" y="0"/>
          <a:chExt cx="0" cy="0"/>
        </a:xfrm>
      </p:grpSpPr>
      <p:sp>
        <p:nvSpPr>
          <p:cNvPr id="8" name="7 Dikdörtgen"/>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Dikdörtgen"/>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tr-TR"/>
              <a:t>Asıl başlık stili için tıklatın</a:t>
            </a:r>
            <a:endParaRPr kumimoji="0" lang="en-US" dirty="0"/>
          </a:p>
        </p:txBody>
      </p:sp>
      <p:sp>
        <p:nvSpPr>
          <p:cNvPr id="4" name="3 Metin Yer Tutucusu"/>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12.11.2018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
        <p:nvSpPr>
          <p:cNvPr id="10" name="9 Resim Yer Tutucusu"/>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tr-TR"/>
              <a:t>Resim eklemek için simgeyi tıklatın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Başlık Yer Tutucusu"/>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tr-TR"/>
              <a:t>Asıl başlık stili için tıklatın</a:t>
            </a:r>
            <a:endParaRPr kumimoji="0" lang="en-US"/>
          </a:p>
        </p:txBody>
      </p:sp>
      <p:sp>
        <p:nvSpPr>
          <p:cNvPr id="31" name="30 Metin Yer Tutucusu"/>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27" name="26 Veri Yer Tutucusu"/>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A23720DD-5B6D-40BF-8493-A6B52D484E6B}" type="datetimeFigureOut">
              <a:rPr lang="tr-TR" smtClean="0"/>
              <a:pPr/>
              <a:t>12.11.2018</a:t>
            </a:fld>
            <a:endParaRPr lang="tr-TR"/>
          </a:p>
        </p:txBody>
      </p:sp>
      <p:sp>
        <p:nvSpPr>
          <p:cNvPr id="4" name="3 Altbilgi Yer Tutucusu"/>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tr-TR"/>
          </a:p>
        </p:txBody>
      </p:sp>
      <p:sp>
        <p:nvSpPr>
          <p:cNvPr id="16" name="15 Slayt Numarası Yer Tutucusu"/>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539552" y="620688"/>
            <a:ext cx="8229600" cy="4525963"/>
          </a:xfrm>
        </p:spPr>
        <p:txBody>
          <a:bodyPr>
            <a:normAutofit/>
          </a:bodyPr>
          <a:lstStyle/>
          <a:p>
            <a:endParaRPr lang="tr-TR" sz="9600" dirty="0"/>
          </a:p>
          <a:p>
            <a:r>
              <a:rPr lang="tr-TR" sz="9600" dirty="0"/>
              <a:t>     Hikaye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059832" y="332656"/>
            <a:ext cx="3096344" cy="648072"/>
          </a:xfrm>
        </p:spPr>
        <p:txBody>
          <a:bodyPr>
            <a:normAutofit/>
          </a:bodyPr>
          <a:lstStyle/>
          <a:p>
            <a:r>
              <a:rPr lang="tr-TR" dirty="0">
                <a:solidFill>
                  <a:schemeClr val="tx2"/>
                </a:solidFill>
                <a:latin typeface="Algerian" pitchFamily="82" charset="0"/>
              </a:rPr>
              <a:t>HİKAYE</a:t>
            </a:r>
            <a:endParaRPr lang="tr-TR" dirty="0">
              <a:solidFill>
                <a:schemeClr val="tx2"/>
              </a:solidFill>
            </a:endParaRPr>
          </a:p>
        </p:txBody>
      </p:sp>
      <p:sp>
        <p:nvSpPr>
          <p:cNvPr id="4" name="Alt Başlık 2"/>
          <p:cNvSpPr txBox="1">
            <a:spLocks/>
          </p:cNvSpPr>
          <p:nvPr/>
        </p:nvSpPr>
        <p:spPr>
          <a:xfrm>
            <a:off x="179512" y="1052736"/>
            <a:ext cx="6552728" cy="4577480"/>
          </a:xfrm>
          <a:prstGeom prst="rect">
            <a:avLst/>
          </a:prstGeom>
        </p:spPr>
        <p:txBody>
          <a:bodyPr vert="horz" lIns="91440" tIns="45720" rIns="91440" bIns="45720" rtlCol="0">
            <a:noAutofit/>
          </a:bodyPr>
          <a:lst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r>
              <a:rPr lang="tr-TR" sz="2000" b="1" dirty="0">
                <a:latin typeface="Calibri" pitchFamily="34" charset="0"/>
                <a:cs typeface="Calibri" pitchFamily="34" charset="0"/>
              </a:rPr>
              <a:t>Hikaye:</a:t>
            </a:r>
            <a:r>
              <a:rPr lang="tr-TR" sz="2000" dirty="0">
                <a:latin typeface="Calibri" pitchFamily="34" charset="0"/>
                <a:cs typeface="Calibri" pitchFamily="34" charset="0"/>
              </a:rPr>
              <a:t> </a:t>
            </a:r>
            <a:r>
              <a:rPr lang="tr-TR" sz="2000" dirty="0">
                <a:solidFill>
                  <a:schemeClr val="tx1"/>
                </a:solidFill>
                <a:latin typeface="Calibri" pitchFamily="34" charset="0"/>
                <a:cs typeface="Calibri" pitchFamily="34" charset="0"/>
              </a:rPr>
              <a:t>Yaşanmış ya da yaşanabilecek şekilde tasarlanmış olayları kişilere bağlı olarak belli bir yer ve zaman içinde anlatan türe hikâye denir.</a:t>
            </a:r>
          </a:p>
          <a:p>
            <a:endParaRPr lang="tr-TR" sz="2000" dirty="0">
              <a:latin typeface="Calibri" pitchFamily="34" charset="0"/>
              <a:cs typeface="Calibri" pitchFamily="34" charset="0"/>
            </a:endParaRPr>
          </a:p>
          <a:p>
            <a:r>
              <a:rPr lang="tr-TR" sz="2000" b="1" dirty="0">
                <a:latin typeface="Calibri" pitchFamily="34" charset="0"/>
                <a:cs typeface="Calibri" pitchFamily="34" charset="0"/>
              </a:rPr>
              <a:t>HİKAYENİN UNSURLARI:</a:t>
            </a:r>
          </a:p>
          <a:p>
            <a:r>
              <a:rPr lang="tr-TR" sz="2000" dirty="0">
                <a:latin typeface="Calibri" pitchFamily="34" charset="0"/>
                <a:cs typeface="Calibri" pitchFamily="34" charset="0"/>
              </a:rPr>
              <a:t>Olay: </a:t>
            </a:r>
            <a:r>
              <a:rPr lang="tr-TR" sz="2000" dirty="0">
                <a:solidFill>
                  <a:schemeClr val="tx1"/>
                </a:solidFill>
                <a:latin typeface="Calibri" pitchFamily="34" charset="0"/>
                <a:cs typeface="Calibri" pitchFamily="34" charset="0"/>
              </a:rPr>
              <a:t>Hikâyede üzerinde söz söylenen yaşantı ya da durumdur</a:t>
            </a:r>
          </a:p>
          <a:p>
            <a:endParaRPr lang="tr-TR" sz="2000" dirty="0">
              <a:latin typeface="Calibri" pitchFamily="34" charset="0"/>
              <a:cs typeface="Calibri" pitchFamily="34" charset="0"/>
            </a:endParaRPr>
          </a:p>
          <a:p>
            <a:r>
              <a:rPr lang="tr-TR" sz="2000" dirty="0">
                <a:latin typeface="Calibri" pitchFamily="34" charset="0"/>
                <a:cs typeface="Calibri" pitchFamily="34" charset="0"/>
              </a:rPr>
              <a:t> Kişiler: </a:t>
            </a:r>
            <a:r>
              <a:rPr lang="tr-TR" sz="2000" dirty="0">
                <a:solidFill>
                  <a:schemeClr val="tx1"/>
                </a:solidFill>
                <a:latin typeface="Calibri" pitchFamily="34" charset="0"/>
                <a:cs typeface="Calibri" pitchFamily="34" charset="0"/>
              </a:rPr>
              <a:t>Olayın oluşmasında etkili olan ya da olayı yaşayan insanlardır.</a:t>
            </a:r>
          </a:p>
          <a:p>
            <a:endParaRPr lang="tr-TR" sz="2000" dirty="0">
              <a:latin typeface="Calibri" pitchFamily="34" charset="0"/>
              <a:cs typeface="Calibri" pitchFamily="34" charset="0"/>
            </a:endParaRPr>
          </a:p>
          <a:p>
            <a:r>
              <a:rPr lang="tr-TR" sz="2000" dirty="0">
                <a:latin typeface="Calibri" pitchFamily="34" charset="0"/>
                <a:cs typeface="Calibri" pitchFamily="34" charset="0"/>
              </a:rPr>
              <a:t>Yer: </a:t>
            </a:r>
            <a:r>
              <a:rPr lang="tr-TR" sz="2000" dirty="0">
                <a:solidFill>
                  <a:schemeClr val="tx1"/>
                </a:solidFill>
                <a:latin typeface="Calibri" pitchFamily="34" charset="0"/>
                <a:cs typeface="Calibri" pitchFamily="34" charset="0"/>
              </a:rPr>
              <a:t>Olayın yaşandığı çevre veya mekândır.</a:t>
            </a:r>
          </a:p>
          <a:p>
            <a:endParaRPr lang="tr-TR" sz="2000" dirty="0">
              <a:latin typeface="Calibri" pitchFamily="34" charset="0"/>
              <a:cs typeface="Calibri" pitchFamily="34" charset="0"/>
            </a:endParaRPr>
          </a:p>
          <a:p>
            <a:r>
              <a:rPr lang="tr-TR" sz="2000" dirty="0">
                <a:latin typeface="Calibri" pitchFamily="34" charset="0"/>
                <a:cs typeface="Calibri" pitchFamily="34" charset="0"/>
              </a:rPr>
              <a:t>Zaman : </a:t>
            </a:r>
            <a:r>
              <a:rPr lang="tr-TR" sz="2000" dirty="0">
                <a:solidFill>
                  <a:schemeClr val="tx1"/>
                </a:solidFill>
                <a:latin typeface="Calibri" pitchFamily="34" charset="0"/>
                <a:cs typeface="Calibri" pitchFamily="34" charset="0"/>
              </a:rPr>
              <a:t>Olayın yaşandığı dönem, an mevsim ya da gündür.</a:t>
            </a:r>
          </a:p>
          <a:p>
            <a:endParaRPr lang="tr-TR" sz="2000" dirty="0">
              <a:solidFill>
                <a:schemeClr val="tx1"/>
              </a:solidFill>
              <a:latin typeface="Calibri" pitchFamily="34" charset="0"/>
              <a:cs typeface="Calibri" pitchFamily="34" charset="0"/>
            </a:endParaRPr>
          </a:p>
        </p:txBody>
      </p:sp>
      <p:pic>
        <p:nvPicPr>
          <p:cNvPr id="5" name="Picture 2" descr="C:\Users\Hüseyin\Desktop\DERSLER\A. ödevlerm\a. emine\ödev\9780307271716_custom-708c3814f4f95d9547ff6b05f6cc9f9bac1a89a1-s6-c3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63331" y="100077"/>
            <a:ext cx="1565211" cy="252448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C:\Users\Hüseyin\Desktop\download\17737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78695" y="2624558"/>
            <a:ext cx="1606309" cy="282591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C:\Users\Hüseyin\Desktop\download\LETAIF-I-RIVAYAT-AHMET-MITHAT-EFENDI__37885985_0.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08303" y="5450474"/>
            <a:ext cx="1876701" cy="1407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53438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 calcmode="lin" valueType="num">
                                      <p:cBhvr additive="base">
                                        <p:cTn id="1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9" end="9"/>
                                            </p:txEl>
                                          </p:spTgt>
                                        </p:tgtEl>
                                        <p:attrNameLst>
                                          <p:attrName>style.visibility</p:attrName>
                                        </p:attrNameLst>
                                      </p:cBhvr>
                                      <p:to>
                                        <p:strVal val="visible"/>
                                      </p:to>
                                    </p:set>
                                    <p:anim calcmode="lin" valueType="num">
                                      <p:cBhvr additive="base">
                                        <p:cTn id="15"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9" end="9"/>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 calcmode="lin" valueType="num">
                                      <p:cBhvr additive="base">
                                        <p:cTn id="2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anim calcmode="lin" valueType="num">
                                      <p:cBhvr additive="base">
                                        <p:cTn id="2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par>
                          <p:cTn id="29" fill="hold">
                            <p:stCondLst>
                              <p:cond delay="500"/>
                            </p:stCondLst>
                            <p:childTnLst>
                              <p:par>
                                <p:cTn id="30" presetID="10" presetClass="entr" presetSubtype="0" fill="hold" nodeType="after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500"/>
                                        <p:tgtEl>
                                          <p:spTgt spid="5"/>
                                        </p:tgtEl>
                                      </p:cBhvr>
                                    </p:animEffect>
                                  </p:childTnLst>
                                </p:cTn>
                              </p:par>
                            </p:childTnLst>
                          </p:cTn>
                        </p:par>
                        <p:par>
                          <p:cTn id="33" fill="hold">
                            <p:stCondLst>
                              <p:cond delay="1000"/>
                            </p:stCondLst>
                            <p:childTnLst>
                              <p:par>
                                <p:cTn id="34" presetID="10" presetClass="entr" presetSubtype="0" fill="hold" nodeType="after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fade">
                                      <p:cBhvr>
                                        <p:cTn id="36" dur="500"/>
                                        <p:tgtEl>
                                          <p:spTgt spid="6"/>
                                        </p:tgtEl>
                                      </p:cBhvr>
                                    </p:animEffect>
                                  </p:childTnLst>
                                </p:cTn>
                              </p:par>
                            </p:childTnLst>
                          </p:cTn>
                        </p:par>
                        <p:par>
                          <p:cTn id="37" fill="hold">
                            <p:stCondLst>
                              <p:cond delay="1500"/>
                            </p:stCondLst>
                            <p:childTnLst>
                              <p:par>
                                <p:cTn id="38" presetID="10" presetClass="entr" presetSubtype="0" fill="hold" nodeType="after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fade">
                                      <p:cBhvr>
                                        <p:cTn id="4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619672" y="281011"/>
            <a:ext cx="6378034" cy="943597"/>
          </a:xfrm>
        </p:spPr>
        <p:txBody>
          <a:bodyPr/>
          <a:lstStyle/>
          <a:p>
            <a:r>
              <a:rPr lang="tr-TR" dirty="0">
                <a:solidFill>
                  <a:schemeClr val="tx2"/>
                </a:solidFill>
                <a:latin typeface="Algerian" pitchFamily="82" charset="0"/>
              </a:rPr>
              <a:t>Hikaye türleri</a:t>
            </a:r>
          </a:p>
        </p:txBody>
      </p:sp>
      <p:sp>
        <p:nvSpPr>
          <p:cNvPr id="3" name="İçerik Yer Tutucusu 2"/>
          <p:cNvSpPr>
            <a:spLocks noGrp="1"/>
          </p:cNvSpPr>
          <p:nvPr>
            <p:ph idx="1"/>
          </p:nvPr>
        </p:nvSpPr>
        <p:spPr>
          <a:xfrm>
            <a:off x="457200" y="1844824"/>
            <a:ext cx="6131024" cy="4281339"/>
          </a:xfrm>
        </p:spPr>
        <p:txBody>
          <a:bodyPr>
            <a:normAutofit/>
          </a:bodyPr>
          <a:lstStyle/>
          <a:p>
            <a:pPr marL="0" indent="0">
              <a:buNone/>
            </a:pPr>
            <a:r>
              <a:rPr lang="tr-TR" sz="1600" b="1" dirty="0">
                <a:solidFill>
                  <a:schemeClr val="accent5">
                    <a:lumMod val="75000"/>
                  </a:schemeClr>
                </a:solidFill>
                <a:latin typeface="Calibri" pitchFamily="34" charset="0"/>
                <a:cs typeface="Calibri" pitchFamily="34" charset="0"/>
              </a:rPr>
              <a:t>1) Olay Hikayesi :</a:t>
            </a:r>
          </a:p>
          <a:p>
            <a:pPr marL="0" indent="0">
              <a:buNone/>
            </a:pPr>
            <a:endParaRPr lang="tr-TR" sz="1600" dirty="0">
              <a:latin typeface="Calibri" pitchFamily="34" charset="0"/>
              <a:cs typeface="Calibri" pitchFamily="34" charset="0"/>
            </a:endParaRPr>
          </a:p>
          <a:p>
            <a:r>
              <a:rPr lang="tr-TR" sz="1800" dirty="0">
                <a:latin typeface="Calibri" pitchFamily="34" charset="0"/>
                <a:cs typeface="Calibri" pitchFamily="34" charset="0"/>
              </a:rPr>
              <a:t>Bir olayı ele alarak, serim, düğüm, çözüm plânıyla anlatıp bir sonuca bağlayan öykülerdir. Kahramanlar ve çevrenin tasvirine yer verilir Bir fikir verilmeye çalışılır; okuyucuda merak ve heyecan uyandırılır. Bu tür, Fransız yazar </a:t>
            </a:r>
            <a:r>
              <a:rPr lang="tr-TR" sz="1800" dirty="0" err="1">
                <a:latin typeface="Calibri" pitchFamily="34" charset="0"/>
                <a:cs typeface="Calibri" pitchFamily="34" charset="0"/>
              </a:rPr>
              <a:t>Guy</a:t>
            </a:r>
            <a:r>
              <a:rPr lang="tr-TR" sz="1800" dirty="0">
                <a:latin typeface="Calibri" pitchFamily="34" charset="0"/>
                <a:cs typeface="Calibri" pitchFamily="34" charset="0"/>
              </a:rPr>
              <a:t> de </a:t>
            </a:r>
            <a:r>
              <a:rPr lang="tr-TR" sz="1800" dirty="0" err="1">
                <a:latin typeface="Calibri" pitchFamily="34" charset="0"/>
                <a:cs typeface="Calibri" pitchFamily="34" charset="0"/>
              </a:rPr>
              <a:t>Maupassant</a:t>
            </a:r>
            <a:r>
              <a:rPr lang="tr-TR" sz="1800" dirty="0">
                <a:latin typeface="Calibri" pitchFamily="34" charset="0"/>
                <a:cs typeface="Calibri" pitchFamily="34" charset="0"/>
              </a:rPr>
              <a:t> ( </a:t>
            </a:r>
            <a:r>
              <a:rPr lang="tr-TR" sz="1800" dirty="0" err="1">
                <a:latin typeface="Calibri" pitchFamily="34" charset="0"/>
                <a:cs typeface="Calibri" pitchFamily="34" charset="0"/>
              </a:rPr>
              <a:t>Guy</a:t>
            </a:r>
            <a:r>
              <a:rPr lang="tr-TR" sz="1800" dirty="0">
                <a:latin typeface="Calibri" pitchFamily="34" charset="0"/>
                <a:cs typeface="Calibri" pitchFamily="34" charset="0"/>
              </a:rPr>
              <a:t> </a:t>
            </a:r>
            <a:r>
              <a:rPr lang="tr-TR" sz="1800" dirty="0" err="1">
                <a:latin typeface="Calibri" pitchFamily="34" charset="0"/>
                <a:cs typeface="Calibri" pitchFamily="34" charset="0"/>
              </a:rPr>
              <a:t>dö</a:t>
            </a:r>
            <a:r>
              <a:rPr lang="tr-TR" sz="1800" dirty="0">
                <a:latin typeface="Calibri" pitchFamily="34" charset="0"/>
                <a:cs typeface="Calibri" pitchFamily="34" charset="0"/>
              </a:rPr>
              <a:t> </a:t>
            </a:r>
            <a:r>
              <a:rPr lang="tr-TR" sz="1800" dirty="0" err="1">
                <a:latin typeface="Calibri" pitchFamily="34" charset="0"/>
                <a:cs typeface="Calibri" pitchFamily="34" charset="0"/>
              </a:rPr>
              <a:t>Mopasan</a:t>
            </a:r>
            <a:r>
              <a:rPr lang="tr-TR" sz="1800" dirty="0">
                <a:latin typeface="Calibri" pitchFamily="34" charset="0"/>
                <a:cs typeface="Calibri" pitchFamily="34" charset="0"/>
              </a:rPr>
              <a:t>) tarafından yaygınlaştırıldığı için “</a:t>
            </a:r>
            <a:r>
              <a:rPr lang="tr-TR" sz="1800" dirty="0" err="1">
                <a:latin typeface="Calibri" pitchFamily="34" charset="0"/>
                <a:cs typeface="Calibri" pitchFamily="34" charset="0"/>
              </a:rPr>
              <a:t>Mopasan</a:t>
            </a:r>
            <a:r>
              <a:rPr lang="tr-TR" sz="1800" dirty="0">
                <a:latin typeface="Calibri" pitchFamily="34" charset="0"/>
                <a:cs typeface="Calibri" pitchFamily="34" charset="0"/>
              </a:rPr>
              <a:t> Tarzı Hikâye” de denir.</a:t>
            </a:r>
          </a:p>
          <a:p>
            <a:endParaRPr lang="tr-TR" sz="1800" dirty="0">
              <a:latin typeface="Calibri" pitchFamily="34" charset="0"/>
              <a:cs typeface="Calibri" pitchFamily="34" charset="0"/>
            </a:endParaRPr>
          </a:p>
          <a:p>
            <a:r>
              <a:rPr lang="tr-TR" sz="1800" dirty="0">
                <a:latin typeface="Calibri" pitchFamily="34" charset="0"/>
                <a:cs typeface="Calibri" pitchFamily="34" charset="0"/>
              </a:rPr>
              <a:t>Bu tarzın bizdeki en önemli temsilcileri: Ömer Seyfettin, Refik Halit Karay, Hüseyin Rahmi Gürpınar ve Reşat Nuri Güntekin’dir.</a:t>
            </a:r>
          </a:p>
          <a:p>
            <a:endParaRPr lang="tr-TR" dirty="0"/>
          </a:p>
        </p:txBody>
      </p:sp>
      <p:pic>
        <p:nvPicPr>
          <p:cNvPr id="5" name="Picture 5" descr="F:\ödevler\hikaye\Ömer Seyfetti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1747639"/>
            <a:ext cx="2115248" cy="2573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16376135"/>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par>
                                <p:cTn id="8" presetID="8" presetClass="emph" presetSubtype="0" fill="hold" grpId="0" nodeType="withEffect">
                                  <p:stCondLst>
                                    <p:cond delay="0"/>
                                  </p:stCondLst>
                                  <p:childTnLst>
                                    <p:animRot by="21600000">
                                      <p:cBhvr>
                                        <p:cTn id="9" dur="2000" fill="hold"/>
                                        <p:tgtEl>
                                          <p:spTgt spid="2"/>
                                        </p:tgtEl>
                                        <p:attrNameLst>
                                          <p:attrName>r</p:attrName>
                                        </p:attrNameLst>
                                      </p:cBhvr>
                                    </p:animRot>
                                  </p:childTnLst>
                                </p:cTn>
                              </p:par>
                            </p:childTnLst>
                          </p:cTn>
                        </p:par>
                        <p:par>
                          <p:cTn id="10" fill="hold">
                            <p:stCondLst>
                              <p:cond delay="2000"/>
                            </p:stCondLst>
                            <p:childTnLst>
                              <p:par>
                                <p:cTn id="11" presetID="42"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1000"/>
                                        <p:tgtEl>
                                          <p:spTgt spid="3">
                                            <p:txEl>
                                              <p:pRg st="2" end="2"/>
                                            </p:txEl>
                                          </p:spTgt>
                                        </p:tgtEl>
                                      </p:cBhvr>
                                    </p:animEffect>
                                    <p:anim calcmode="lin" valueType="num">
                                      <p:cBhvr>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1" fill="hold">
                            <p:stCondLst>
                              <p:cond delay="3000"/>
                            </p:stCondLst>
                            <p:childTnLst>
                              <p:par>
                                <p:cTn id="22" presetID="42" presetClass="entr" presetSubtype="0" fill="hold"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1340768"/>
            <a:ext cx="5554960" cy="3849291"/>
          </a:xfrm>
        </p:spPr>
        <p:txBody>
          <a:bodyPr>
            <a:normAutofit/>
          </a:bodyPr>
          <a:lstStyle/>
          <a:p>
            <a:pPr marL="0" indent="0">
              <a:buNone/>
            </a:pPr>
            <a:r>
              <a:rPr lang="tr-TR" sz="2000" b="1" dirty="0">
                <a:solidFill>
                  <a:schemeClr val="accent5">
                    <a:lumMod val="75000"/>
                  </a:schemeClr>
                </a:solidFill>
              </a:rPr>
              <a:t>2. Durum (Kesit) Hikayesi:</a:t>
            </a:r>
            <a:r>
              <a:rPr lang="tr-TR" sz="2000" dirty="0">
                <a:solidFill>
                  <a:schemeClr val="accent5">
                    <a:lumMod val="75000"/>
                  </a:schemeClr>
                </a:solidFill>
              </a:rPr>
              <a:t> </a:t>
            </a:r>
          </a:p>
          <a:p>
            <a:pPr marL="0" indent="0">
              <a:buNone/>
            </a:pPr>
            <a:endParaRPr lang="tr-TR" sz="2000" dirty="0"/>
          </a:p>
          <a:p>
            <a:r>
              <a:rPr lang="tr-TR" sz="1600" dirty="0">
                <a:latin typeface="Calibri" pitchFamily="34" charset="0"/>
                <a:cs typeface="Calibri" pitchFamily="34" charset="0"/>
              </a:rPr>
              <a:t>Bir olayı değil günlük yaşamın her hangi bir kesitini ele alıp anlatan öykülerdir Serim, düğüm, çözüm planına uyulmaz Belli bir sonucu da yoktur. Merak ve heyecandan çok duygu ve hayallere yer verilir; fikre önem verilmez, kişiler kendi doğal ortamlarında hissettirilir. Olayların ve durumların akışı okuyucunun hayal gücüne bırakılır.</a:t>
            </a:r>
          </a:p>
          <a:p>
            <a:r>
              <a:rPr lang="tr-TR" sz="1600" dirty="0">
                <a:latin typeface="Calibri" pitchFamily="34" charset="0"/>
                <a:cs typeface="Calibri" pitchFamily="34" charset="0"/>
              </a:rPr>
              <a:t>Bu tarzın dünya edebiyatında ilk temsilcisi Rus yazar </a:t>
            </a:r>
            <a:r>
              <a:rPr lang="tr-TR" sz="1600" dirty="0" err="1">
                <a:latin typeface="Calibri" pitchFamily="34" charset="0"/>
                <a:cs typeface="Calibri" pitchFamily="34" charset="0"/>
              </a:rPr>
              <a:t>Anton</a:t>
            </a:r>
            <a:r>
              <a:rPr lang="tr-TR" sz="1600" dirty="0">
                <a:latin typeface="Calibri" pitchFamily="34" charset="0"/>
                <a:cs typeface="Calibri" pitchFamily="34" charset="0"/>
              </a:rPr>
              <a:t> Çehov olduğu için “ Çehov Tarzı Hikâye” de denir.</a:t>
            </a:r>
          </a:p>
          <a:p>
            <a:r>
              <a:rPr lang="tr-TR" sz="1600" dirty="0">
                <a:latin typeface="Calibri" pitchFamily="34" charset="0"/>
                <a:cs typeface="Calibri" pitchFamily="34" charset="0"/>
              </a:rPr>
              <a:t>Bizdeki en güçlü temsilcileri : Sait Faik Abasıyanık, Memduh Şevket Esendal ve Tarık Buğra’dır</a:t>
            </a:r>
          </a:p>
          <a:p>
            <a:endParaRPr lang="tr-TR" dirty="0"/>
          </a:p>
        </p:txBody>
      </p:sp>
      <p:pic>
        <p:nvPicPr>
          <p:cNvPr id="4" name="Picture 8" descr="F:\ödevler\hikaye\Sait Faik Abasıyanık.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72200" y="1844824"/>
            <a:ext cx="2160411" cy="2808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8079163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par>
                          <p:cTn id="11" fill="hold">
                            <p:stCondLst>
                              <p:cond delay="1000"/>
                            </p:stCondLst>
                            <p:childTnLst>
                              <p:par>
                                <p:cTn id="12" presetID="26" presetClass="entr" presetSubtype="0" fill="hold"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80">
                                          <p:stCondLst>
                                            <p:cond delay="0"/>
                                          </p:stCondLst>
                                        </p:cTn>
                                        <p:tgtEl>
                                          <p:spTgt spid="3">
                                            <p:txEl>
                                              <p:pRg st="0" end="0"/>
                                            </p:txEl>
                                          </p:spTgt>
                                        </p:tgtEl>
                                      </p:cBhvr>
                                    </p:animEffect>
                                    <p:anim calcmode="lin" valueType="num">
                                      <p:cBhvr>
                                        <p:cTn id="1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0" end="0"/>
                                            </p:txEl>
                                          </p:spTgt>
                                        </p:tgtEl>
                                      </p:cBhvr>
                                      <p:to x="100000" y="60000"/>
                                    </p:animScale>
                                    <p:animScale>
                                      <p:cBhvr>
                                        <p:cTn id="21" dur="166" decel="50000">
                                          <p:stCondLst>
                                            <p:cond delay="676"/>
                                          </p:stCondLst>
                                        </p:cTn>
                                        <p:tgtEl>
                                          <p:spTgt spid="3">
                                            <p:txEl>
                                              <p:pRg st="0" end="0"/>
                                            </p:txEl>
                                          </p:spTgt>
                                        </p:tgtEl>
                                      </p:cBhvr>
                                      <p:to x="100000" y="100000"/>
                                    </p:animScale>
                                    <p:animScale>
                                      <p:cBhvr>
                                        <p:cTn id="22" dur="26">
                                          <p:stCondLst>
                                            <p:cond delay="1312"/>
                                          </p:stCondLst>
                                        </p:cTn>
                                        <p:tgtEl>
                                          <p:spTgt spid="3">
                                            <p:txEl>
                                              <p:pRg st="0" end="0"/>
                                            </p:txEl>
                                          </p:spTgt>
                                        </p:tgtEl>
                                      </p:cBhvr>
                                      <p:to x="100000" y="80000"/>
                                    </p:animScale>
                                    <p:animScale>
                                      <p:cBhvr>
                                        <p:cTn id="23" dur="166" decel="50000">
                                          <p:stCondLst>
                                            <p:cond delay="1338"/>
                                          </p:stCondLst>
                                        </p:cTn>
                                        <p:tgtEl>
                                          <p:spTgt spid="3">
                                            <p:txEl>
                                              <p:pRg st="0" end="0"/>
                                            </p:txEl>
                                          </p:spTgt>
                                        </p:tgtEl>
                                      </p:cBhvr>
                                      <p:to x="100000" y="100000"/>
                                    </p:animScale>
                                    <p:animScale>
                                      <p:cBhvr>
                                        <p:cTn id="24" dur="26">
                                          <p:stCondLst>
                                            <p:cond delay="1642"/>
                                          </p:stCondLst>
                                        </p:cTn>
                                        <p:tgtEl>
                                          <p:spTgt spid="3">
                                            <p:txEl>
                                              <p:pRg st="0" end="0"/>
                                            </p:txEl>
                                          </p:spTgt>
                                        </p:tgtEl>
                                      </p:cBhvr>
                                      <p:to x="100000" y="90000"/>
                                    </p:animScale>
                                    <p:animScale>
                                      <p:cBhvr>
                                        <p:cTn id="25" dur="166" decel="50000">
                                          <p:stCondLst>
                                            <p:cond delay="1668"/>
                                          </p:stCondLst>
                                        </p:cTn>
                                        <p:tgtEl>
                                          <p:spTgt spid="3">
                                            <p:txEl>
                                              <p:pRg st="0" end="0"/>
                                            </p:txEl>
                                          </p:spTgt>
                                        </p:tgtEl>
                                      </p:cBhvr>
                                      <p:to x="100000" y="100000"/>
                                    </p:animScale>
                                    <p:animScale>
                                      <p:cBhvr>
                                        <p:cTn id="26" dur="26">
                                          <p:stCondLst>
                                            <p:cond delay="1808"/>
                                          </p:stCondLst>
                                        </p:cTn>
                                        <p:tgtEl>
                                          <p:spTgt spid="3">
                                            <p:txEl>
                                              <p:pRg st="0" end="0"/>
                                            </p:txEl>
                                          </p:spTgt>
                                        </p:tgtEl>
                                      </p:cBhvr>
                                      <p:to x="100000" y="95000"/>
                                    </p:animScale>
                                    <p:animScale>
                                      <p:cBhvr>
                                        <p:cTn id="27" dur="166" decel="50000">
                                          <p:stCondLst>
                                            <p:cond delay="1834"/>
                                          </p:stCondLst>
                                        </p:cTn>
                                        <p:tgtEl>
                                          <p:spTgt spid="3">
                                            <p:txEl>
                                              <p:pRg st="0" end="0"/>
                                            </p:txEl>
                                          </p:spTgt>
                                        </p:tgtEl>
                                      </p:cBhvr>
                                      <p:to x="100000" y="100000"/>
                                    </p:animScale>
                                  </p:childTnLst>
                                </p:cTn>
                              </p:par>
                              <p:par>
                                <p:cTn id="28" presetID="26" presetClass="entr" presetSubtype="0" fill="hold" nodeType="with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wipe(down)">
                                      <p:cBhvr>
                                        <p:cTn id="30" dur="580">
                                          <p:stCondLst>
                                            <p:cond delay="0"/>
                                          </p:stCondLst>
                                        </p:cTn>
                                        <p:tgtEl>
                                          <p:spTgt spid="3">
                                            <p:txEl>
                                              <p:pRg st="2" end="2"/>
                                            </p:txEl>
                                          </p:spTgt>
                                        </p:tgtEl>
                                      </p:cBhvr>
                                    </p:animEffect>
                                    <p:anim calcmode="lin" valueType="num">
                                      <p:cBhvr>
                                        <p:cTn id="31"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2" end="2"/>
                                            </p:txEl>
                                          </p:spTgt>
                                        </p:tgtEl>
                                      </p:cBhvr>
                                      <p:to x="100000" y="60000"/>
                                    </p:animScale>
                                    <p:animScale>
                                      <p:cBhvr>
                                        <p:cTn id="37" dur="166" decel="50000">
                                          <p:stCondLst>
                                            <p:cond delay="676"/>
                                          </p:stCondLst>
                                        </p:cTn>
                                        <p:tgtEl>
                                          <p:spTgt spid="3">
                                            <p:txEl>
                                              <p:pRg st="2" end="2"/>
                                            </p:txEl>
                                          </p:spTgt>
                                        </p:tgtEl>
                                      </p:cBhvr>
                                      <p:to x="100000" y="100000"/>
                                    </p:animScale>
                                    <p:animScale>
                                      <p:cBhvr>
                                        <p:cTn id="38" dur="26">
                                          <p:stCondLst>
                                            <p:cond delay="1312"/>
                                          </p:stCondLst>
                                        </p:cTn>
                                        <p:tgtEl>
                                          <p:spTgt spid="3">
                                            <p:txEl>
                                              <p:pRg st="2" end="2"/>
                                            </p:txEl>
                                          </p:spTgt>
                                        </p:tgtEl>
                                      </p:cBhvr>
                                      <p:to x="100000" y="80000"/>
                                    </p:animScale>
                                    <p:animScale>
                                      <p:cBhvr>
                                        <p:cTn id="39" dur="166" decel="50000">
                                          <p:stCondLst>
                                            <p:cond delay="1338"/>
                                          </p:stCondLst>
                                        </p:cTn>
                                        <p:tgtEl>
                                          <p:spTgt spid="3">
                                            <p:txEl>
                                              <p:pRg st="2" end="2"/>
                                            </p:txEl>
                                          </p:spTgt>
                                        </p:tgtEl>
                                      </p:cBhvr>
                                      <p:to x="100000" y="100000"/>
                                    </p:animScale>
                                    <p:animScale>
                                      <p:cBhvr>
                                        <p:cTn id="40" dur="26">
                                          <p:stCondLst>
                                            <p:cond delay="1642"/>
                                          </p:stCondLst>
                                        </p:cTn>
                                        <p:tgtEl>
                                          <p:spTgt spid="3">
                                            <p:txEl>
                                              <p:pRg st="2" end="2"/>
                                            </p:txEl>
                                          </p:spTgt>
                                        </p:tgtEl>
                                      </p:cBhvr>
                                      <p:to x="100000" y="90000"/>
                                    </p:animScale>
                                    <p:animScale>
                                      <p:cBhvr>
                                        <p:cTn id="41" dur="166" decel="50000">
                                          <p:stCondLst>
                                            <p:cond delay="1668"/>
                                          </p:stCondLst>
                                        </p:cTn>
                                        <p:tgtEl>
                                          <p:spTgt spid="3">
                                            <p:txEl>
                                              <p:pRg st="2" end="2"/>
                                            </p:txEl>
                                          </p:spTgt>
                                        </p:tgtEl>
                                      </p:cBhvr>
                                      <p:to x="100000" y="100000"/>
                                    </p:animScale>
                                    <p:animScale>
                                      <p:cBhvr>
                                        <p:cTn id="42" dur="26">
                                          <p:stCondLst>
                                            <p:cond delay="1808"/>
                                          </p:stCondLst>
                                        </p:cTn>
                                        <p:tgtEl>
                                          <p:spTgt spid="3">
                                            <p:txEl>
                                              <p:pRg st="2" end="2"/>
                                            </p:txEl>
                                          </p:spTgt>
                                        </p:tgtEl>
                                      </p:cBhvr>
                                      <p:to x="100000" y="95000"/>
                                    </p:animScale>
                                    <p:animScale>
                                      <p:cBhvr>
                                        <p:cTn id="43" dur="166" decel="50000">
                                          <p:stCondLst>
                                            <p:cond delay="1834"/>
                                          </p:stCondLst>
                                        </p:cTn>
                                        <p:tgtEl>
                                          <p:spTgt spid="3">
                                            <p:txEl>
                                              <p:pRg st="2" end="2"/>
                                            </p:txEl>
                                          </p:spTgt>
                                        </p:tgtEl>
                                      </p:cBhvr>
                                      <p:to x="100000" y="100000"/>
                                    </p:animScale>
                                  </p:childTnLst>
                                </p:cTn>
                              </p:par>
                            </p:childTnLst>
                          </p:cTn>
                        </p:par>
                        <p:par>
                          <p:cTn id="44" fill="hold">
                            <p:stCondLst>
                              <p:cond delay="3000"/>
                            </p:stCondLst>
                            <p:childTnLst>
                              <p:par>
                                <p:cTn id="45" presetID="26" presetClass="entr" presetSubtype="0" fill="hold" nodeType="after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animEffect transition="in" filter="wipe(down)">
                                      <p:cBhvr>
                                        <p:cTn id="47" dur="580">
                                          <p:stCondLst>
                                            <p:cond delay="0"/>
                                          </p:stCondLst>
                                        </p:cTn>
                                        <p:tgtEl>
                                          <p:spTgt spid="3">
                                            <p:txEl>
                                              <p:pRg st="3" end="3"/>
                                            </p:txEl>
                                          </p:spTgt>
                                        </p:tgtEl>
                                      </p:cBhvr>
                                    </p:animEffect>
                                    <p:anim calcmode="lin" valueType="num">
                                      <p:cBhvr>
                                        <p:cTn id="48"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9"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50"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51"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52"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53" dur="26">
                                          <p:stCondLst>
                                            <p:cond delay="650"/>
                                          </p:stCondLst>
                                        </p:cTn>
                                        <p:tgtEl>
                                          <p:spTgt spid="3">
                                            <p:txEl>
                                              <p:pRg st="3" end="3"/>
                                            </p:txEl>
                                          </p:spTgt>
                                        </p:tgtEl>
                                      </p:cBhvr>
                                      <p:to x="100000" y="60000"/>
                                    </p:animScale>
                                    <p:animScale>
                                      <p:cBhvr>
                                        <p:cTn id="54" dur="166" decel="50000">
                                          <p:stCondLst>
                                            <p:cond delay="676"/>
                                          </p:stCondLst>
                                        </p:cTn>
                                        <p:tgtEl>
                                          <p:spTgt spid="3">
                                            <p:txEl>
                                              <p:pRg st="3" end="3"/>
                                            </p:txEl>
                                          </p:spTgt>
                                        </p:tgtEl>
                                      </p:cBhvr>
                                      <p:to x="100000" y="100000"/>
                                    </p:animScale>
                                    <p:animScale>
                                      <p:cBhvr>
                                        <p:cTn id="55" dur="26">
                                          <p:stCondLst>
                                            <p:cond delay="1312"/>
                                          </p:stCondLst>
                                        </p:cTn>
                                        <p:tgtEl>
                                          <p:spTgt spid="3">
                                            <p:txEl>
                                              <p:pRg st="3" end="3"/>
                                            </p:txEl>
                                          </p:spTgt>
                                        </p:tgtEl>
                                      </p:cBhvr>
                                      <p:to x="100000" y="80000"/>
                                    </p:animScale>
                                    <p:animScale>
                                      <p:cBhvr>
                                        <p:cTn id="56" dur="166" decel="50000">
                                          <p:stCondLst>
                                            <p:cond delay="1338"/>
                                          </p:stCondLst>
                                        </p:cTn>
                                        <p:tgtEl>
                                          <p:spTgt spid="3">
                                            <p:txEl>
                                              <p:pRg st="3" end="3"/>
                                            </p:txEl>
                                          </p:spTgt>
                                        </p:tgtEl>
                                      </p:cBhvr>
                                      <p:to x="100000" y="100000"/>
                                    </p:animScale>
                                    <p:animScale>
                                      <p:cBhvr>
                                        <p:cTn id="57" dur="26">
                                          <p:stCondLst>
                                            <p:cond delay="1642"/>
                                          </p:stCondLst>
                                        </p:cTn>
                                        <p:tgtEl>
                                          <p:spTgt spid="3">
                                            <p:txEl>
                                              <p:pRg st="3" end="3"/>
                                            </p:txEl>
                                          </p:spTgt>
                                        </p:tgtEl>
                                      </p:cBhvr>
                                      <p:to x="100000" y="90000"/>
                                    </p:animScale>
                                    <p:animScale>
                                      <p:cBhvr>
                                        <p:cTn id="58" dur="166" decel="50000">
                                          <p:stCondLst>
                                            <p:cond delay="1668"/>
                                          </p:stCondLst>
                                        </p:cTn>
                                        <p:tgtEl>
                                          <p:spTgt spid="3">
                                            <p:txEl>
                                              <p:pRg st="3" end="3"/>
                                            </p:txEl>
                                          </p:spTgt>
                                        </p:tgtEl>
                                      </p:cBhvr>
                                      <p:to x="100000" y="100000"/>
                                    </p:animScale>
                                    <p:animScale>
                                      <p:cBhvr>
                                        <p:cTn id="59" dur="26">
                                          <p:stCondLst>
                                            <p:cond delay="1808"/>
                                          </p:stCondLst>
                                        </p:cTn>
                                        <p:tgtEl>
                                          <p:spTgt spid="3">
                                            <p:txEl>
                                              <p:pRg st="3" end="3"/>
                                            </p:txEl>
                                          </p:spTgt>
                                        </p:tgtEl>
                                      </p:cBhvr>
                                      <p:to x="100000" y="95000"/>
                                    </p:animScale>
                                    <p:animScale>
                                      <p:cBhvr>
                                        <p:cTn id="60" dur="166" decel="50000">
                                          <p:stCondLst>
                                            <p:cond delay="1834"/>
                                          </p:stCondLst>
                                        </p:cTn>
                                        <p:tgtEl>
                                          <p:spTgt spid="3">
                                            <p:txEl>
                                              <p:pRg st="3" end="3"/>
                                            </p:txEl>
                                          </p:spTgt>
                                        </p:tgtEl>
                                      </p:cBhvr>
                                      <p:to x="100000" y="100000"/>
                                    </p:animScale>
                                  </p:childTnLst>
                                </p:cTn>
                              </p:par>
                            </p:childTnLst>
                          </p:cTn>
                        </p:par>
                        <p:par>
                          <p:cTn id="61" fill="hold">
                            <p:stCondLst>
                              <p:cond delay="5000"/>
                            </p:stCondLst>
                            <p:childTnLst>
                              <p:par>
                                <p:cTn id="62" presetID="26" presetClass="entr" presetSubtype="0" fill="hold" nodeType="afterEffect">
                                  <p:stCondLst>
                                    <p:cond delay="0"/>
                                  </p:stCondLst>
                                  <p:childTnLst>
                                    <p:set>
                                      <p:cBhvr>
                                        <p:cTn id="63" dur="1" fill="hold">
                                          <p:stCondLst>
                                            <p:cond delay="0"/>
                                          </p:stCondLst>
                                        </p:cTn>
                                        <p:tgtEl>
                                          <p:spTgt spid="3">
                                            <p:txEl>
                                              <p:pRg st="4" end="4"/>
                                            </p:txEl>
                                          </p:spTgt>
                                        </p:tgtEl>
                                        <p:attrNameLst>
                                          <p:attrName>style.visibility</p:attrName>
                                        </p:attrNameLst>
                                      </p:cBhvr>
                                      <p:to>
                                        <p:strVal val="visible"/>
                                      </p:to>
                                    </p:set>
                                    <p:animEffect transition="in" filter="wipe(down)">
                                      <p:cBhvr>
                                        <p:cTn id="64" dur="580">
                                          <p:stCondLst>
                                            <p:cond delay="0"/>
                                          </p:stCondLst>
                                        </p:cTn>
                                        <p:tgtEl>
                                          <p:spTgt spid="3">
                                            <p:txEl>
                                              <p:pRg st="4" end="4"/>
                                            </p:txEl>
                                          </p:spTgt>
                                        </p:tgtEl>
                                      </p:cBhvr>
                                    </p:animEffect>
                                    <p:anim calcmode="lin" valueType="num">
                                      <p:cBhvr>
                                        <p:cTn id="65"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66"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67"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68"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69"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70" dur="26">
                                          <p:stCondLst>
                                            <p:cond delay="650"/>
                                          </p:stCondLst>
                                        </p:cTn>
                                        <p:tgtEl>
                                          <p:spTgt spid="3">
                                            <p:txEl>
                                              <p:pRg st="4" end="4"/>
                                            </p:txEl>
                                          </p:spTgt>
                                        </p:tgtEl>
                                      </p:cBhvr>
                                      <p:to x="100000" y="60000"/>
                                    </p:animScale>
                                    <p:animScale>
                                      <p:cBhvr>
                                        <p:cTn id="71" dur="166" decel="50000">
                                          <p:stCondLst>
                                            <p:cond delay="676"/>
                                          </p:stCondLst>
                                        </p:cTn>
                                        <p:tgtEl>
                                          <p:spTgt spid="3">
                                            <p:txEl>
                                              <p:pRg st="4" end="4"/>
                                            </p:txEl>
                                          </p:spTgt>
                                        </p:tgtEl>
                                      </p:cBhvr>
                                      <p:to x="100000" y="100000"/>
                                    </p:animScale>
                                    <p:animScale>
                                      <p:cBhvr>
                                        <p:cTn id="72" dur="26">
                                          <p:stCondLst>
                                            <p:cond delay="1312"/>
                                          </p:stCondLst>
                                        </p:cTn>
                                        <p:tgtEl>
                                          <p:spTgt spid="3">
                                            <p:txEl>
                                              <p:pRg st="4" end="4"/>
                                            </p:txEl>
                                          </p:spTgt>
                                        </p:tgtEl>
                                      </p:cBhvr>
                                      <p:to x="100000" y="80000"/>
                                    </p:animScale>
                                    <p:animScale>
                                      <p:cBhvr>
                                        <p:cTn id="73" dur="166" decel="50000">
                                          <p:stCondLst>
                                            <p:cond delay="1338"/>
                                          </p:stCondLst>
                                        </p:cTn>
                                        <p:tgtEl>
                                          <p:spTgt spid="3">
                                            <p:txEl>
                                              <p:pRg st="4" end="4"/>
                                            </p:txEl>
                                          </p:spTgt>
                                        </p:tgtEl>
                                      </p:cBhvr>
                                      <p:to x="100000" y="100000"/>
                                    </p:animScale>
                                    <p:animScale>
                                      <p:cBhvr>
                                        <p:cTn id="74" dur="26">
                                          <p:stCondLst>
                                            <p:cond delay="1642"/>
                                          </p:stCondLst>
                                        </p:cTn>
                                        <p:tgtEl>
                                          <p:spTgt spid="3">
                                            <p:txEl>
                                              <p:pRg st="4" end="4"/>
                                            </p:txEl>
                                          </p:spTgt>
                                        </p:tgtEl>
                                      </p:cBhvr>
                                      <p:to x="100000" y="90000"/>
                                    </p:animScale>
                                    <p:animScale>
                                      <p:cBhvr>
                                        <p:cTn id="75" dur="166" decel="50000">
                                          <p:stCondLst>
                                            <p:cond delay="1668"/>
                                          </p:stCondLst>
                                        </p:cTn>
                                        <p:tgtEl>
                                          <p:spTgt spid="3">
                                            <p:txEl>
                                              <p:pRg st="4" end="4"/>
                                            </p:txEl>
                                          </p:spTgt>
                                        </p:tgtEl>
                                      </p:cBhvr>
                                      <p:to x="100000" y="100000"/>
                                    </p:animScale>
                                    <p:animScale>
                                      <p:cBhvr>
                                        <p:cTn id="76" dur="26">
                                          <p:stCondLst>
                                            <p:cond delay="1808"/>
                                          </p:stCondLst>
                                        </p:cTn>
                                        <p:tgtEl>
                                          <p:spTgt spid="3">
                                            <p:txEl>
                                              <p:pRg st="4" end="4"/>
                                            </p:txEl>
                                          </p:spTgt>
                                        </p:tgtEl>
                                      </p:cBhvr>
                                      <p:to x="100000" y="95000"/>
                                    </p:animScale>
                                    <p:animScale>
                                      <p:cBhvr>
                                        <p:cTn id="77"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628800"/>
            <a:ext cx="7770832" cy="3816423"/>
          </a:xfrm>
        </p:spPr>
        <p:txBody>
          <a:bodyPr>
            <a:normAutofit/>
          </a:bodyPr>
          <a:lstStyle/>
          <a:p>
            <a:pPr marL="0" indent="0">
              <a:buNone/>
            </a:pPr>
            <a:r>
              <a:rPr lang="tr-TR" sz="2000" b="1" dirty="0">
                <a:solidFill>
                  <a:schemeClr val="accent5">
                    <a:lumMod val="75000"/>
                  </a:schemeClr>
                </a:solidFill>
              </a:rPr>
              <a:t>3) Ben Merkezli Hikaye :</a:t>
            </a:r>
          </a:p>
          <a:p>
            <a:pPr marL="0" indent="0">
              <a:buNone/>
            </a:pPr>
            <a:endParaRPr lang="tr-TR" sz="2000" b="1" dirty="0"/>
          </a:p>
          <a:p>
            <a:r>
              <a:rPr lang="tr-TR" sz="2000" dirty="0"/>
              <a:t> İ</a:t>
            </a:r>
            <a:r>
              <a:rPr lang="tr-TR" sz="2000" dirty="0">
                <a:latin typeface="Calibri" pitchFamily="34" charset="0"/>
                <a:cs typeface="Calibri" pitchFamily="34" charset="0"/>
              </a:rPr>
              <a:t>nsanların her gün gördükleri fakat düşünemedikleri bazı durumların gerisindeki gerçekleri, hayaller ve bir takım olağanüstülüklerle gösteren hikâyelerdir.</a:t>
            </a:r>
          </a:p>
          <a:p>
            <a:r>
              <a:rPr lang="tr-TR" sz="2000" dirty="0">
                <a:latin typeface="Calibri" pitchFamily="34" charset="0"/>
                <a:cs typeface="Calibri" pitchFamily="34" charset="0"/>
              </a:rPr>
              <a:t>Hikâyede bir tür olarak 1920’lerde ilk defa batıda görülen bu anlayışın en güçlü temsilcisi Fransız Kafka’dır. Bizdeki ilk temsilcisi Haldun Taner’dir. Genellikle büyük şehirlerdeki yozlaşmış tipleri, sosyal ve toplumsal bozuklukları , felsefi bir yaklaşımla, ince bir yergi ve yer yer alay katarak, irdeler biçimde gözler önüne serer.</a:t>
            </a:r>
          </a:p>
          <a:p>
            <a:endParaRPr lang="tr-TR" dirty="0"/>
          </a:p>
        </p:txBody>
      </p:sp>
    </p:spTree>
    <p:extLst>
      <p:ext uri="{BB962C8B-B14F-4D97-AF65-F5344CB8AC3E}">
        <p14:creationId xmlns:p14="http://schemas.microsoft.com/office/powerpoint/2010/main" val="820119365"/>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childTnLst>
                          </p:cTn>
                        </p:par>
                        <p:par>
                          <p:cTn id="15" fill="hold">
                            <p:stCondLst>
                              <p:cond delay="500"/>
                            </p:stCondLst>
                            <p:childTnLst>
                              <p:par>
                                <p:cTn id="16" presetID="53" presetClass="entr" presetSubtype="16" fill="hold" nodeType="after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p:cTn id="1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548680"/>
            <a:ext cx="7776864" cy="5577483"/>
          </a:xfrm>
        </p:spPr>
        <p:txBody>
          <a:bodyPr>
            <a:normAutofit/>
          </a:bodyPr>
          <a:lstStyle/>
          <a:p>
            <a:pPr>
              <a:buNone/>
            </a:pPr>
            <a:endParaRPr lang="tr-TR" sz="2400" dirty="0"/>
          </a:p>
          <a:p>
            <a:r>
              <a:rPr lang="tr-TR" sz="2400" dirty="0">
                <a:solidFill>
                  <a:schemeClr val="accent5">
                    <a:lumMod val="75000"/>
                  </a:schemeClr>
                </a:solidFill>
              </a:rPr>
              <a:t>Hikayede dil ve anlatım</a:t>
            </a:r>
            <a:r>
              <a:rPr lang="tr-TR" sz="2400" dirty="0"/>
              <a:t>: Hikâyenin dili açık, akıcı ve günlük konuşma dilinden farklı olarak, etkili sözcük, deyim atasözü ve tamlamalarla zenginleştirilmiş güzel bir dil olmalıdır.</a:t>
            </a:r>
          </a:p>
          <a:p>
            <a:endParaRPr lang="tr-TR" sz="2400" dirty="0"/>
          </a:p>
          <a:p>
            <a:r>
              <a:rPr lang="tr-TR" sz="2400" dirty="0">
                <a:solidFill>
                  <a:schemeClr val="accent5">
                    <a:lumMod val="75000"/>
                  </a:schemeClr>
                </a:solidFill>
              </a:rPr>
              <a:t>Anlatıcı</a:t>
            </a:r>
            <a:r>
              <a:rPr lang="tr-TR" sz="2400" b="1" dirty="0"/>
              <a:t>:</a:t>
            </a:r>
            <a:r>
              <a:rPr lang="tr-TR" sz="2400" dirty="0"/>
              <a:t>  Hikâye kahramanlarından birinin ağzından yapılan anlatım “hikâyede birinci kişili anlatım” ; yazarın ağzından anlatılanlar “hikâyede üçüncü kişili anlatım”  denir.</a:t>
            </a:r>
          </a:p>
          <a:p>
            <a:endParaRPr lang="tr-TR" dirty="0"/>
          </a:p>
        </p:txBody>
      </p:sp>
    </p:spTree>
    <p:extLst>
      <p:ext uri="{BB962C8B-B14F-4D97-AF65-F5344CB8AC3E}">
        <p14:creationId xmlns:p14="http://schemas.microsoft.com/office/powerpoint/2010/main" val="2686341752"/>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additive="base">
                                        <p:cTn id="1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dirty="0">
                <a:solidFill>
                  <a:schemeClr val="tx2"/>
                </a:solidFill>
                <a:latin typeface="Algerian" pitchFamily="82" charset="0"/>
              </a:rPr>
              <a:t>Hikayenin bölümleri </a:t>
            </a:r>
          </a:p>
        </p:txBody>
      </p:sp>
      <p:sp>
        <p:nvSpPr>
          <p:cNvPr id="3" name="İçerik Yer Tutucusu 2"/>
          <p:cNvSpPr>
            <a:spLocks noGrp="1"/>
          </p:cNvSpPr>
          <p:nvPr>
            <p:ph idx="1"/>
          </p:nvPr>
        </p:nvSpPr>
        <p:spPr/>
        <p:txBody>
          <a:bodyPr>
            <a:normAutofit lnSpcReduction="10000"/>
          </a:bodyPr>
          <a:lstStyle/>
          <a:p>
            <a:r>
              <a:rPr lang="tr-TR" sz="2200" dirty="0"/>
              <a:t>1) SERİM: Hikayenin giriş </a:t>
            </a:r>
            <a:r>
              <a:rPr lang="tr-TR" sz="2200" dirty="0" err="1"/>
              <a:t>bölümüdür.Bu</a:t>
            </a:r>
            <a:r>
              <a:rPr lang="tr-TR" sz="2200" dirty="0"/>
              <a:t> bölümde olayın geçtiği çevre , kişiler tanıtılarak ana olaya giriş yapılır.</a:t>
            </a:r>
          </a:p>
          <a:p>
            <a:endParaRPr lang="tr-TR" sz="2200" dirty="0"/>
          </a:p>
          <a:p>
            <a:r>
              <a:rPr lang="tr-TR" sz="2200" dirty="0"/>
              <a:t>2) DÜĞÜM : Hikayenin bütün yönleriyle anlatıldığı en geniş bölümdür.</a:t>
            </a:r>
          </a:p>
          <a:p>
            <a:endParaRPr lang="tr-TR" sz="2200" dirty="0"/>
          </a:p>
          <a:p>
            <a:r>
              <a:rPr lang="tr-TR" sz="2200" dirty="0"/>
              <a:t>3) ÇÖZÜM : Hikayenin sonuç bölümü olup merakın bir sonuca bağlanarak giderildiği bölümdür</a:t>
            </a:r>
          </a:p>
          <a:p>
            <a:endParaRPr lang="tr-TR" sz="2200" dirty="0"/>
          </a:p>
          <a:p>
            <a:r>
              <a:rPr lang="tr-TR" sz="2200" dirty="0"/>
              <a:t>Ancak bütün hikayelerde bu plân  uygulanmaz , bazı öykülerde başlangıç ve sonuç bölümü yoktur .Bu bölümler okuyucu tarafından tamamlanır.</a:t>
            </a:r>
          </a:p>
          <a:p>
            <a:endParaRPr lang="tr-TR" dirty="0"/>
          </a:p>
        </p:txBody>
      </p:sp>
    </p:spTree>
    <p:extLst>
      <p:ext uri="{BB962C8B-B14F-4D97-AF65-F5344CB8AC3E}">
        <p14:creationId xmlns:p14="http://schemas.microsoft.com/office/powerpoint/2010/main" val="325305414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par>
                          <p:cTn id="8" fill="hold">
                            <p:stCondLst>
                              <p:cond delay="500"/>
                            </p:stCondLst>
                            <p:childTnLst>
                              <p:par>
                                <p:cTn id="9" presetID="34" presetClass="emph" presetSubtype="0" fill="hold" nodeType="afterEffect">
                                  <p:stCondLst>
                                    <p:cond delay="0"/>
                                  </p:stCondLst>
                                  <p:iterate type="lt">
                                    <p:tmPct val="10000"/>
                                  </p:iterate>
                                  <p:childTnLst>
                                    <p:animMotion origin="layout" path="M 0.0 0.0 L 0.0 -0.07213" pathEditMode="relative" ptsTypes="">
                                      <p:cBhvr>
                                        <p:cTn id="10" dur="250" accel="50000" decel="50000" autoRev="1" fill="hold">
                                          <p:stCondLst>
                                            <p:cond delay="0"/>
                                          </p:stCondLst>
                                        </p:cTn>
                                        <p:tgtEl>
                                          <p:spTgt spid="3">
                                            <p:txEl>
                                              <p:pRg st="0" end="0"/>
                                            </p:txEl>
                                          </p:spTgt>
                                        </p:tgtEl>
                                        <p:attrNameLst>
                                          <p:attrName>ppt_x</p:attrName>
                                          <p:attrName>ppt_y</p:attrName>
                                        </p:attrNameLst>
                                      </p:cBhvr>
                                    </p:animMotion>
                                    <p:animRot by="1500000">
                                      <p:cBhvr>
                                        <p:cTn id="11" dur="125" fill="hold">
                                          <p:stCondLst>
                                            <p:cond delay="0"/>
                                          </p:stCondLst>
                                        </p:cTn>
                                        <p:tgtEl>
                                          <p:spTgt spid="3">
                                            <p:txEl>
                                              <p:pRg st="0" end="0"/>
                                            </p:txEl>
                                          </p:spTgt>
                                        </p:tgtEl>
                                        <p:attrNameLst>
                                          <p:attrName>r</p:attrName>
                                        </p:attrNameLst>
                                      </p:cBhvr>
                                    </p:animRot>
                                    <p:animRot by="-1500000">
                                      <p:cBhvr>
                                        <p:cTn id="12" dur="125" fill="hold">
                                          <p:stCondLst>
                                            <p:cond delay="125"/>
                                          </p:stCondLst>
                                        </p:cTn>
                                        <p:tgtEl>
                                          <p:spTgt spid="3">
                                            <p:txEl>
                                              <p:pRg st="0" end="0"/>
                                            </p:txEl>
                                          </p:spTgt>
                                        </p:tgtEl>
                                        <p:attrNameLst>
                                          <p:attrName>r</p:attrName>
                                        </p:attrNameLst>
                                      </p:cBhvr>
                                    </p:animRot>
                                    <p:animRot by="-1500000">
                                      <p:cBhvr>
                                        <p:cTn id="13" dur="125" fill="hold">
                                          <p:stCondLst>
                                            <p:cond delay="250"/>
                                          </p:stCondLst>
                                        </p:cTn>
                                        <p:tgtEl>
                                          <p:spTgt spid="3">
                                            <p:txEl>
                                              <p:pRg st="0" end="0"/>
                                            </p:txEl>
                                          </p:spTgt>
                                        </p:tgtEl>
                                        <p:attrNameLst>
                                          <p:attrName>r</p:attrName>
                                        </p:attrNameLst>
                                      </p:cBhvr>
                                    </p:animRot>
                                    <p:animRot by="1500000">
                                      <p:cBhvr>
                                        <p:cTn id="14" dur="125" fill="hold">
                                          <p:stCondLst>
                                            <p:cond delay="375"/>
                                          </p:stCondLst>
                                        </p:cTn>
                                        <p:tgtEl>
                                          <p:spTgt spid="3">
                                            <p:txEl>
                                              <p:pRg st="0" end="0"/>
                                            </p:txEl>
                                          </p:spTgt>
                                        </p:tgtEl>
                                        <p:attrNameLst>
                                          <p:attrName>r</p:attrName>
                                        </p:attrNameLst>
                                      </p:cBhvr>
                                    </p:animRot>
                                  </p:childTnLst>
                                </p:cTn>
                              </p:par>
                            </p:childTnLst>
                          </p:cTn>
                        </p:par>
                        <p:par>
                          <p:cTn id="15" fill="hold">
                            <p:stCondLst>
                              <p:cond delay="5900"/>
                            </p:stCondLst>
                            <p:childTnLst>
                              <p:par>
                                <p:cTn id="16" presetID="34" presetClass="emph" presetSubtype="0" fill="hold" nodeType="afterEffect">
                                  <p:stCondLst>
                                    <p:cond delay="0"/>
                                  </p:stCondLst>
                                  <p:iterate type="lt">
                                    <p:tmPct val="10000"/>
                                  </p:iterate>
                                  <p:childTnLst>
                                    <p:animMotion origin="layout" path="M 0.0 0.0 L 0.0 -0.07213" pathEditMode="relative" ptsTypes="">
                                      <p:cBhvr>
                                        <p:cTn id="17" dur="250" accel="50000" decel="50000" autoRev="1" fill="hold">
                                          <p:stCondLst>
                                            <p:cond delay="0"/>
                                          </p:stCondLst>
                                        </p:cTn>
                                        <p:tgtEl>
                                          <p:spTgt spid="3">
                                            <p:txEl>
                                              <p:pRg st="2" end="2"/>
                                            </p:txEl>
                                          </p:spTgt>
                                        </p:tgtEl>
                                        <p:attrNameLst>
                                          <p:attrName>ppt_x</p:attrName>
                                          <p:attrName>ppt_y</p:attrName>
                                        </p:attrNameLst>
                                      </p:cBhvr>
                                    </p:animMotion>
                                    <p:animRot by="1500000">
                                      <p:cBhvr>
                                        <p:cTn id="18" dur="125" fill="hold">
                                          <p:stCondLst>
                                            <p:cond delay="0"/>
                                          </p:stCondLst>
                                        </p:cTn>
                                        <p:tgtEl>
                                          <p:spTgt spid="3">
                                            <p:txEl>
                                              <p:pRg st="2" end="2"/>
                                            </p:txEl>
                                          </p:spTgt>
                                        </p:tgtEl>
                                        <p:attrNameLst>
                                          <p:attrName>r</p:attrName>
                                        </p:attrNameLst>
                                      </p:cBhvr>
                                    </p:animRot>
                                    <p:animRot by="-1500000">
                                      <p:cBhvr>
                                        <p:cTn id="19" dur="125" fill="hold">
                                          <p:stCondLst>
                                            <p:cond delay="125"/>
                                          </p:stCondLst>
                                        </p:cTn>
                                        <p:tgtEl>
                                          <p:spTgt spid="3">
                                            <p:txEl>
                                              <p:pRg st="2" end="2"/>
                                            </p:txEl>
                                          </p:spTgt>
                                        </p:tgtEl>
                                        <p:attrNameLst>
                                          <p:attrName>r</p:attrName>
                                        </p:attrNameLst>
                                      </p:cBhvr>
                                    </p:animRot>
                                    <p:animRot by="-1500000">
                                      <p:cBhvr>
                                        <p:cTn id="20" dur="125" fill="hold">
                                          <p:stCondLst>
                                            <p:cond delay="250"/>
                                          </p:stCondLst>
                                        </p:cTn>
                                        <p:tgtEl>
                                          <p:spTgt spid="3">
                                            <p:txEl>
                                              <p:pRg st="2" end="2"/>
                                            </p:txEl>
                                          </p:spTgt>
                                        </p:tgtEl>
                                        <p:attrNameLst>
                                          <p:attrName>r</p:attrName>
                                        </p:attrNameLst>
                                      </p:cBhvr>
                                    </p:animRot>
                                    <p:animRot by="1500000">
                                      <p:cBhvr>
                                        <p:cTn id="21" dur="125" fill="hold">
                                          <p:stCondLst>
                                            <p:cond delay="375"/>
                                          </p:stCondLst>
                                        </p:cTn>
                                        <p:tgtEl>
                                          <p:spTgt spid="3">
                                            <p:txEl>
                                              <p:pRg st="2" end="2"/>
                                            </p:txEl>
                                          </p:spTgt>
                                        </p:tgtEl>
                                        <p:attrNameLst>
                                          <p:attrName>r</p:attrName>
                                        </p:attrNameLst>
                                      </p:cBhvr>
                                    </p:animRot>
                                  </p:childTnLst>
                                </p:cTn>
                              </p:par>
                            </p:childTnLst>
                          </p:cTn>
                        </p:par>
                        <p:par>
                          <p:cTn id="22" fill="hold">
                            <p:stCondLst>
                              <p:cond delay="9300"/>
                            </p:stCondLst>
                            <p:childTnLst>
                              <p:par>
                                <p:cTn id="23" presetID="34" presetClass="emph" presetSubtype="0" fill="hold" nodeType="afterEffect">
                                  <p:stCondLst>
                                    <p:cond delay="0"/>
                                  </p:stCondLst>
                                  <p:iterate type="lt">
                                    <p:tmPct val="10000"/>
                                  </p:iterate>
                                  <p:childTnLst>
                                    <p:animMotion origin="layout" path="M 0.0 0.0 L 0.0 -0.07213" pathEditMode="relative" ptsTypes="">
                                      <p:cBhvr>
                                        <p:cTn id="24" dur="250" accel="50000" decel="50000" autoRev="1" fill="hold">
                                          <p:stCondLst>
                                            <p:cond delay="0"/>
                                          </p:stCondLst>
                                        </p:cTn>
                                        <p:tgtEl>
                                          <p:spTgt spid="3">
                                            <p:txEl>
                                              <p:pRg st="4" end="4"/>
                                            </p:txEl>
                                          </p:spTgt>
                                        </p:tgtEl>
                                        <p:attrNameLst>
                                          <p:attrName>ppt_x</p:attrName>
                                          <p:attrName>ppt_y</p:attrName>
                                        </p:attrNameLst>
                                      </p:cBhvr>
                                    </p:animMotion>
                                    <p:animRot by="1500000">
                                      <p:cBhvr>
                                        <p:cTn id="25" dur="125" fill="hold">
                                          <p:stCondLst>
                                            <p:cond delay="0"/>
                                          </p:stCondLst>
                                        </p:cTn>
                                        <p:tgtEl>
                                          <p:spTgt spid="3">
                                            <p:txEl>
                                              <p:pRg st="4" end="4"/>
                                            </p:txEl>
                                          </p:spTgt>
                                        </p:tgtEl>
                                        <p:attrNameLst>
                                          <p:attrName>r</p:attrName>
                                        </p:attrNameLst>
                                      </p:cBhvr>
                                    </p:animRot>
                                    <p:animRot by="-1500000">
                                      <p:cBhvr>
                                        <p:cTn id="26" dur="125" fill="hold">
                                          <p:stCondLst>
                                            <p:cond delay="125"/>
                                          </p:stCondLst>
                                        </p:cTn>
                                        <p:tgtEl>
                                          <p:spTgt spid="3">
                                            <p:txEl>
                                              <p:pRg st="4" end="4"/>
                                            </p:txEl>
                                          </p:spTgt>
                                        </p:tgtEl>
                                        <p:attrNameLst>
                                          <p:attrName>r</p:attrName>
                                        </p:attrNameLst>
                                      </p:cBhvr>
                                    </p:animRot>
                                    <p:animRot by="-1500000">
                                      <p:cBhvr>
                                        <p:cTn id="27" dur="125" fill="hold">
                                          <p:stCondLst>
                                            <p:cond delay="250"/>
                                          </p:stCondLst>
                                        </p:cTn>
                                        <p:tgtEl>
                                          <p:spTgt spid="3">
                                            <p:txEl>
                                              <p:pRg st="4" end="4"/>
                                            </p:txEl>
                                          </p:spTgt>
                                        </p:tgtEl>
                                        <p:attrNameLst>
                                          <p:attrName>r</p:attrName>
                                        </p:attrNameLst>
                                      </p:cBhvr>
                                    </p:animRot>
                                    <p:animRot by="1500000">
                                      <p:cBhvr>
                                        <p:cTn id="28" dur="125" fill="hold">
                                          <p:stCondLst>
                                            <p:cond delay="375"/>
                                          </p:stCondLst>
                                        </p:cTn>
                                        <p:tgtEl>
                                          <p:spTgt spid="3">
                                            <p:txEl>
                                              <p:pRg st="4" end="4"/>
                                            </p:txEl>
                                          </p:spTgt>
                                        </p:tgtEl>
                                        <p:attrNameLst>
                                          <p:attrName>r</p:attrName>
                                        </p:attrNameLst>
                                      </p:cBhvr>
                                    </p:animRot>
                                  </p:childTnLst>
                                </p:cTn>
                              </p:par>
                            </p:childTnLst>
                          </p:cTn>
                        </p:par>
                        <p:par>
                          <p:cTn id="29" fill="hold">
                            <p:stCondLst>
                              <p:cond delay="13600"/>
                            </p:stCondLst>
                            <p:childTnLst>
                              <p:par>
                                <p:cTn id="30" presetID="34" presetClass="emph" presetSubtype="0" fill="hold" nodeType="afterEffect">
                                  <p:stCondLst>
                                    <p:cond delay="0"/>
                                  </p:stCondLst>
                                  <p:iterate type="lt">
                                    <p:tmPct val="10000"/>
                                  </p:iterate>
                                  <p:childTnLst>
                                    <p:animMotion origin="layout" path="M 0.0 0.0 L 0.0 -0.07213" pathEditMode="relative" ptsTypes="">
                                      <p:cBhvr>
                                        <p:cTn id="31" dur="250" accel="50000" decel="50000" autoRev="1" fill="hold">
                                          <p:stCondLst>
                                            <p:cond delay="0"/>
                                          </p:stCondLst>
                                        </p:cTn>
                                        <p:tgtEl>
                                          <p:spTgt spid="3">
                                            <p:txEl>
                                              <p:pRg st="6" end="6"/>
                                            </p:txEl>
                                          </p:spTgt>
                                        </p:tgtEl>
                                        <p:attrNameLst>
                                          <p:attrName>ppt_x</p:attrName>
                                          <p:attrName>ppt_y</p:attrName>
                                        </p:attrNameLst>
                                      </p:cBhvr>
                                    </p:animMotion>
                                    <p:animRot by="1500000">
                                      <p:cBhvr>
                                        <p:cTn id="32" dur="125" fill="hold">
                                          <p:stCondLst>
                                            <p:cond delay="0"/>
                                          </p:stCondLst>
                                        </p:cTn>
                                        <p:tgtEl>
                                          <p:spTgt spid="3">
                                            <p:txEl>
                                              <p:pRg st="6" end="6"/>
                                            </p:txEl>
                                          </p:spTgt>
                                        </p:tgtEl>
                                        <p:attrNameLst>
                                          <p:attrName>r</p:attrName>
                                        </p:attrNameLst>
                                      </p:cBhvr>
                                    </p:animRot>
                                    <p:animRot by="-1500000">
                                      <p:cBhvr>
                                        <p:cTn id="33" dur="125" fill="hold">
                                          <p:stCondLst>
                                            <p:cond delay="125"/>
                                          </p:stCondLst>
                                        </p:cTn>
                                        <p:tgtEl>
                                          <p:spTgt spid="3">
                                            <p:txEl>
                                              <p:pRg st="6" end="6"/>
                                            </p:txEl>
                                          </p:spTgt>
                                        </p:tgtEl>
                                        <p:attrNameLst>
                                          <p:attrName>r</p:attrName>
                                        </p:attrNameLst>
                                      </p:cBhvr>
                                    </p:animRot>
                                    <p:animRot by="-1500000">
                                      <p:cBhvr>
                                        <p:cTn id="34" dur="125" fill="hold">
                                          <p:stCondLst>
                                            <p:cond delay="250"/>
                                          </p:stCondLst>
                                        </p:cTn>
                                        <p:tgtEl>
                                          <p:spTgt spid="3">
                                            <p:txEl>
                                              <p:pRg st="6" end="6"/>
                                            </p:txEl>
                                          </p:spTgt>
                                        </p:tgtEl>
                                        <p:attrNameLst>
                                          <p:attrName>r</p:attrName>
                                        </p:attrNameLst>
                                      </p:cBhvr>
                                    </p:animRot>
                                    <p:animRot by="1500000">
                                      <p:cBhvr>
                                        <p:cTn id="35" dur="125" fill="hold">
                                          <p:stCondLst>
                                            <p:cond delay="375"/>
                                          </p:stCondLst>
                                        </p:cTn>
                                        <p:tgtEl>
                                          <p:spTgt spid="3">
                                            <p:txEl>
                                              <p:pRg st="6" end="6"/>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HİKAYENİN TARİHİ GELİŞİMİ</a:t>
            </a:r>
          </a:p>
        </p:txBody>
      </p:sp>
      <p:sp>
        <p:nvSpPr>
          <p:cNvPr id="3" name="2 İçerik Yer Tutucusu"/>
          <p:cNvSpPr>
            <a:spLocks noGrp="1"/>
          </p:cNvSpPr>
          <p:nvPr>
            <p:ph idx="1"/>
          </p:nvPr>
        </p:nvSpPr>
        <p:spPr/>
        <p:txBody>
          <a:bodyPr>
            <a:normAutofit fontScale="62500" lnSpcReduction="20000"/>
          </a:bodyPr>
          <a:lstStyle/>
          <a:p>
            <a:r>
              <a:rPr lang="tr-TR" sz="2800" dirty="0"/>
              <a:t>Hikâyeye bugünkü anlamda ilk edebi kimlik kazandıran İtalyan yazar </a:t>
            </a:r>
            <a:r>
              <a:rPr lang="tr-TR" sz="2800" dirty="0" err="1"/>
              <a:t>Boccacio’dur</a:t>
            </a:r>
            <a:r>
              <a:rPr lang="tr-TR" sz="2800" dirty="0"/>
              <a:t>. XVI. Yüzyılda yazdığı “</a:t>
            </a:r>
            <a:r>
              <a:rPr lang="tr-TR" sz="2800" dirty="0" err="1"/>
              <a:t>Decameron</a:t>
            </a:r>
            <a:r>
              <a:rPr lang="tr-TR" sz="2800" dirty="0"/>
              <a:t>” adlı eseriyle ilk öykü örneğini vermiştir. Rönesans’ın etkisiyle de XIX. Yüzyıl edebiyatının en yaygın türü olmuştur.</a:t>
            </a:r>
          </a:p>
          <a:p>
            <a:endParaRPr lang="tr-TR" sz="2800" dirty="0"/>
          </a:p>
          <a:p>
            <a:endParaRPr lang="tr-TR" sz="2800" dirty="0"/>
          </a:p>
          <a:p>
            <a:r>
              <a:rPr lang="tr-TR" sz="2800" dirty="0"/>
              <a:t>Bizde, destanlar, halk hikâyeleri , ve masallarla eski bir temeli olan bu tür, 14 ve 15.yüzyılda “Dede Korkut Hikâyeleri” ile destandan halk hikayeciliğine geçişin ilk örnekleri verilmiştir.</a:t>
            </a:r>
          </a:p>
          <a:p>
            <a:endParaRPr lang="tr-TR" sz="2800" dirty="0"/>
          </a:p>
          <a:p>
            <a:endParaRPr lang="tr-TR" sz="2800" dirty="0"/>
          </a:p>
          <a:p>
            <a:r>
              <a:rPr lang="tr-TR" sz="2800" dirty="0"/>
              <a:t>19. yüzyılda Tanzimat’la gelen yeniliklerle birlikte batılı anlamda ilk örneğini Ahmet Mithat Efendi “</a:t>
            </a:r>
            <a:r>
              <a:rPr lang="tr-TR" sz="2800" dirty="0" err="1"/>
              <a:t>Letaif</a:t>
            </a:r>
            <a:r>
              <a:rPr lang="tr-TR" sz="2800" dirty="0"/>
              <a:t>-i Rivayet ( söylene gelen güzel şeyler) adlı eserini yazarak vermiş; “Kısadan Hisse” ile bu türü geliştirmiş, Sami Paşazade Sezai : “Küçük Şeyler” adlı eseriyle modern hikâyeyi oluşturmuştur. Bağımsız bir tür olma özelliğini ise Milli Edebiyat döneminde Ömer Seyfettin’le kazanmıştır.</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engin">
  <a:themeElements>
    <a:clrScheme name="Zengin">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Zengin">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Zengin">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134</TotalTime>
  <Words>256</Words>
  <Application>Microsoft Office PowerPoint</Application>
  <PresentationFormat>Ekran Gösterisi (4:3)</PresentationFormat>
  <Paragraphs>48</Paragraphs>
  <Slides>8</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8</vt:i4>
      </vt:variant>
    </vt:vector>
  </HeadingPairs>
  <TitlesOfParts>
    <vt:vector size="15" baseType="lpstr">
      <vt:lpstr>Algerian</vt:lpstr>
      <vt:lpstr>Arial</vt:lpstr>
      <vt:lpstr>Calibri</vt:lpstr>
      <vt:lpstr>Trebuchet MS</vt:lpstr>
      <vt:lpstr>Wingdings</vt:lpstr>
      <vt:lpstr>Wingdings 2</vt:lpstr>
      <vt:lpstr>Zengin</vt:lpstr>
      <vt:lpstr>PowerPoint Sunusu</vt:lpstr>
      <vt:lpstr>HİKAYE</vt:lpstr>
      <vt:lpstr>Hikaye türleri</vt:lpstr>
      <vt:lpstr>PowerPoint Sunusu</vt:lpstr>
      <vt:lpstr>PowerPoint Sunusu</vt:lpstr>
      <vt:lpstr>PowerPoint Sunusu</vt:lpstr>
      <vt:lpstr>Hikayenin bölümleri </vt:lpstr>
      <vt:lpstr>HİKAYENİN TARİHİ GELİŞİMİ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Hikaye Nedir</dc:title>
  <dc:creator>http://www.nedir.org</dc:creator>
  <cp:lastModifiedBy>mehmet genç</cp:lastModifiedBy>
  <cp:revision>20</cp:revision>
  <dcterms:created xsi:type="dcterms:W3CDTF">2013-11-11T16:39:12Z</dcterms:created>
  <dcterms:modified xsi:type="dcterms:W3CDTF">2018-11-12T10:19:56Z</dcterms:modified>
</cp:coreProperties>
</file>