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24"/>
  </p:notesMasterIdLst>
  <p:sldIdLst>
    <p:sldId id="256" r:id="rId2"/>
    <p:sldId id="257" r:id="rId3"/>
    <p:sldId id="258" r:id="rId4"/>
    <p:sldId id="261" r:id="rId5"/>
    <p:sldId id="274" r:id="rId6"/>
    <p:sldId id="266" r:id="rId7"/>
    <p:sldId id="268" r:id="rId8"/>
    <p:sldId id="267" r:id="rId9"/>
    <p:sldId id="270" r:id="rId10"/>
    <p:sldId id="273" r:id="rId11"/>
    <p:sldId id="275" r:id="rId12"/>
    <p:sldId id="276" r:id="rId13"/>
    <p:sldId id="277" r:id="rId14"/>
    <p:sldId id="278" r:id="rId15"/>
    <p:sldId id="279" r:id="rId16"/>
    <p:sldId id="280" r:id="rId17"/>
    <p:sldId id="282" r:id="rId18"/>
    <p:sldId id="283" r:id="rId19"/>
    <p:sldId id="284" r:id="rId20"/>
    <p:sldId id="285" r:id="rId21"/>
    <p:sldId id="286" r:id="rId22"/>
    <p:sldId id="287" r:id="rId2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0" autoAdjust="0"/>
    <p:restoredTop sz="94575" autoAdjust="0"/>
  </p:normalViewPr>
  <p:slideViewPr>
    <p:cSldViewPr>
      <p:cViewPr varScale="1">
        <p:scale>
          <a:sx n="85" d="100"/>
          <a:sy n="85" d="100"/>
        </p:scale>
        <p:origin x="16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32"/>
    </p:cViewPr>
  </p:sorterViewPr>
  <p:notesViewPr>
    <p:cSldViewPr>
      <p:cViewPr varScale="1">
        <p:scale>
          <a:sx n="40" d="100"/>
          <a:sy n="40" d="100"/>
        </p:scale>
        <p:origin x="-150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E14EF24-62E0-49ED-AFC9-236129E62C6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92B5CD2-6F81-4BD7-BAC9-2F5D5BB610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47EFFEA1-0483-4507-9705-7230D0B5A96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73E8BD8D-E500-42CB-85F3-D71DE442BD2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0D4F6E16-C252-406A-B000-2BBA41956B0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B428D76B-8593-4DBB-9BE7-4163C9C8F0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BF7DA2-7F75-4DC7-9CED-2F3867361014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A32C2158-21F9-4C42-8D33-EFBD378E5F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CA4DC1E-F503-4B0F-B8BF-154E7C1F82AD}" type="slidenum">
              <a:rPr lang="tr-TR" altLang="tr-TR"/>
              <a:pPr eaLnBrk="1" hangingPunct="1"/>
              <a:t>4</a:t>
            </a:fld>
            <a:endParaRPr lang="tr-TR" altLang="tr-TR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86D5D976-2225-46F9-9FF9-782DD631A88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74DB7D64-5631-40BA-8589-8191A37410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tr-TR" altLang="tr-TR" b="1">
                <a:latin typeface="Arial" panose="020B0604020202020204" pitchFamily="34" charset="0"/>
              </a:rPr>
              <a:t>Sultan III. Osman'ın Tuğrası</a:t>
            </a:r>
            <a:r>
              <a:rPr lang="tr-TR" altLang="tr-TR">
                <a:latin typeface="Arial" panose="020B0604020202020204" pitchFamily="34" charset="0"/>
              </a:rPr>
              <a:t> Ahşap üstüne Edirnekari, 1757. İstanbul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F4E763B8-1E18-40D7-891F-D65ED9CCD5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F2F1C3A-7C9A-4BCA-83CD-83FF45D4A9E0}" type="slidenum">
              <a:rPr lang="tr-TR" altLang="tr-TR"/>
              <a:pPr eaLnBrk="1" hangingPunct="1"/>
              <a:t>5</a:t>
            </a:fld>
            <a:endParaRPr lang="tr-TR" altLang="tr-TR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46BDB3FD-CC10-4815-95D4-5C1F6BDB488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C92693E6-592F-47F6-BB17-6E34E08578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tr-TR" altLang="tr-TR">
                <a:latin typeface="Arial" panose="020B0604020202020204" pitchFamily="34" charset="0"/>
              </a:rPr>
              <a:t>Ayasofya İstanbul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61216A6D-A260-44C8-AA30-05A7D21348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C6B98-E635-4FAA-AE86-2DC49B625777}" type="slidenum">
              <a:rPr lang="tr-TR" altLang="tr-TR"/>
              <a:pPr eaLnBrk="1" hangingPunct="1"/>
              <a:t>9</a:t>
            </a:fld>
            <a:endParaRPr lang="tr-TR" altLang="tr-TR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95F89B05-4D7D-4ADD-9624-DF2C44005A4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9E1673D4-4FEE-44F5-B7BB-F56B779BAD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22837B16-919D-4D85-AFCB-6E41E7788F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E38BFD2-88D4-4AC1-85FC-524531DEAADF}" type="slidenum">
              <a:rPr lang="tr-TR" altLang="tr-TR"/>
              <a:pPr eaLnBrk="1" hangingPunct="1"/>
              <a:t>10</a:t>
            </a:fld>
            <a:endParaRPr lang="tr-TR" altLang="tr-TR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D5D86DC-F628-451F-AEFA-9CC68FE1A5A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48C9E85-B1F6-4C1C-BE56-166E3FE935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tr-TR" altLang="tr-TR">
                <a:latin typeface="Arial" panose="020B0604020202020204" pitchFamily="34" charset="0"/>
              </a:rPr>
              <a:t>Gelinlik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Ana başlık stilini düzenlemek için tıklatın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tr-TR"/>
              <a:t>Ana alt başlık stilini düzenlemek için tıklatın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60B5A8-DE4C-47EC-9A6A-55482D20A5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FD9DC7-241C-45BF-9851-32BF86A6AC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D120E3-6611-4246-A765-F0CEF5E8BE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BAFD2-EC55-4453-AA17-BEBE0B2CBF6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4824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B3909B-E2CC-412D-8953-37961FDA10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16DF32-E2BE-439E-9468-311B5BCE6E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B326B3-D68B-47E7-93A9-6B61AB0431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20766C-89DD-4790-BA8E-85CB1F042F6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14159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805A34-4D60-4B16-AD62-DF90926772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5B5FF9-0B41-4F97-9C95-597EB0CDD7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042D76-BFA5-42F7-9E7A-4626B7C5A5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0336F5-E12D-4FDA-9EAE-5C9296EACA8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93708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741613" y="762000"/>
            <a:ext cx="5484812" cy="9144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7841C7-FD83-4DA0-8DA5-220CCF4867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455544-76DF-4C5B-A30F-C9D751749C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44D262-83C9-4810-B110-0FB8542FBB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062C74-1B6E-4D46-9264-90471CBD845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40941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35BC19-2110-4B71-AC67-B68FD3FDD1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541132-2137-419F-B69B-91D9525C01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540E94-494F-49EC-B8D1-87D05B1AC1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A02A35-5F5C-4555-BF8F-20A6532E0D2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751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26120C-383F-41A6-B303-542FCC34F4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AAA08D-4DC9-4AA8-93E6-DDEBEEDD51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0654F9-8707-4410-97CA-892AA00B66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6692E-CC5F-4372-B19B-28B9764CE9D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8074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7BAF96-EA3B-4F04-8068-D5D414074E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97E43D-65DA-479F-A681-9DC0729C9E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E3075B-12DC-4716-8A8A-082411FDA6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83F8AF-9039-4B8E-A399-441908E7AF7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138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2A64825-4C16-480E-9583-3AB6C195AE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C842478-8F59-4351-84BD-BD0438A8FB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B81AE54-6D0D-435B-A4E5-A8C220614C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4BF37-D73B-46EA-A25F-5AB38C516A6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65719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FBF3CDC-B33C-434D-91C2-624D9BCFF7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8E26261-F347-4417-A4E2-98D7556440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175070E-09AB-4D0E-82FE-0BA8D569D4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79408E-E313-4069-8342-55ED9AF462C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3810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A01B333-065A-4D38-A791-6A70147874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70E8A8B-13E3-40F6-94E1-1BD12672B4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F86D229-5158-4729-A1EA-867A83975A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972DFF-11A0-40BD-870F-D06EC4FBE57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73477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A0185A-9B19-40BB-B49F-0DF197EE4B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7431BC-BF9F-428E-8561-B215B591C4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5E58C6-C2F9-432E-A6F1-FFE94972FB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0B5075-1A20-40CF-8DF0-92575541498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99741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74D121-4094-497B-B4F7-C152D0D524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4F6850-E591-4295-AB4F-9512D03CC1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D5A104-3FED-4CF0-B583-BF2ADD66E1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46323D-F894-4C70-BF7D-E06F8AAAF87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3210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2CA3489-6730-46E9-AE69-5713B8A104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Ana başlık stilini düzenlemek için tıklatın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226C229-DD3A-43B9-9782-214B89F187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Ana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92164" name="Rectangle 4">
            <a:extLst>
              <a:ext uri="{FF2B5EF4-FFF2-40B4-BE49-F238E27FC236}">
                <a16:creationId xmlns:a16="http://schemas.microsoft.com/office/drawing/2014/main" id="{2460ECEB-5B62-4376-B01A-50C6ECA76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80D0AD4F-A6EB-43D1-9623-159D7896275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79551B"/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2166" name="Rectangle 6">
            <a:extLst>
              <a:ext uri="{FF2B5EF4-FFF2-40B4-BE49-F238E27FC236}">
                <a16:creationId xmlns:a16="http://schemas.microsoft.com/office/drawing/2014/main" id="{68590397-680B-4C32-B79A-0E9846D364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9551B"/>
                </a:solidFill>
                <a:latin typeface="Palatino Linotype" panose="02040502050505030304" pitchFamily="18" charset="0"/>
              </a:defRPr>
            </a:lvl1pPr>
          </a:lstStyle>
          <a:p>
            <a:fld id="{F5F709AE-434E-465C-B13A-A1556FB47137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2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79551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>
            <a:extLst>
              <a:ext uri="{FF2B5EF4-FFF2-40B4-BE49-F238E27FC236}">
                <a16:creationId xmlns:a16="http://schemas.microsoft.com/office/drawing/2014/main" id="{56758392-A320-48D5-91AB-421A5B542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aphicFrame>
        <p:nvGraphicFramePr>
          <p:cNvPr id="2052" name="Object 4">
            <a:extLst>
              <a:ext uri="{FF2B5EF4-FFF2-40B4-BE49-F238E27FC236}">
                <a16:creationId xmlns:a16="http://schemas.microsoft.com/office/drawing/2014/main" id="{AE4C53B1-6DAA-433C-9C9A-5F84EEC521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03350" y="2414588"/>
          <a:ext cx="6335713" cy="202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Photo Editor Fotoğrafı" r:id="rId3" imgW="4296375" imgH="980952" progId="MSPhotoEd.3">
                  <p:embed/>
                </p:oleObj>
              </mc:Choice>
              <mc:Fallback>
                <p:oleObj name="Photo Editor Fotoğrafı" r:id="rId3" imgW="4296375" imgH="980952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414588"/>
                        <a:ext cx="6335713" cy="202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7">
            <a:extLst>
              <a:ext uri="{FF2B5EF4-FFF2-40B4-BE49-F238E27FC236}">
                <a16:creationId xmlns:a16="http://schemas.microsoft.com/office/drawing/2014/main" id="{CF1D41BC-C2CD-4743-BF6F-10A054F06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836613"/>
            <a:ext cx="77771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3600" b="1" dirty="0">
                <a:solidFill>
                  <a:schemeClr val="bg1"/>
                </a:solidFill>
                <a:latin typeface="Comic Sans MS" panose="030F0702030302020204" pitchFamily="66" charset="0"/>
              </a:rPr>
              <a:t>KÜLTÜR VE KÜLTÜRÜN ÖĞELERİ</a:t>
            </a:r>
            <a:r>
              <a:rPr lang="tr-TR" altLang="tr-TR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gelinlik">
            <a:extLst>
              <a:ext uri="{FF2B5EF4-FFF2-40B4-BE49-F238E27FC236}">
                <a16:creationId xmlns:a16="http://schemas.microsoft.com/office/drawing/2014/main" id="{3B9A6F7A-36CE-4C6A-AC24-902A29D98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59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83" name="Picture 3" descr="gelin başlığı">
            <a:extLst>
              <a:ext uri="{FF2B5EF4-FFF2-40B4-BE49-F238E27FC236}">
                <a16:creationId xmlns:a16="http://schemas.microsoft.com/office/drawing/2014/main" id="{BF791435-A299-4DEA-9CD4-B9692E6AA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0"/>
            <a:ext cx="3889375" cy="352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84" name="Picture 4" descr="kadn giysileri">
            <a:extLst>
              <a:ext uri="{FF2B5EF4-FFF2-40B4-BE49-F238E27FC236}">
                <a16:creationId xmlns:a16="http://schemas.microsoft.com/office/drawing/2014/main" id="{224BD812-BAB9-4F80-B16D-297E2B9624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573463"/>
            <a:ext cx="4356100" cy="328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5" name="Rectangle 5">
            <a:extLst>
              <a:ext uri="{FF2B5EF4-FFF2-40B4-BE49-F238E27FC236}">
                <a16:creationId xmlns:a16="http://schemas.microsoft.com/office/drawing/2014/main" id="{E9E36E53-92C4-4936-9880-727339CDD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260350"/>
            <a:ext cx="324008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>
                <a:solidFill>
                  <a:schemeClr val="accent1"/>
                </a:solidFill>
                <a:latin typeface="Comic Sans MS" panose="030F0702030302020204" pitchFamily="66" charset="0"/>
              </a:rPr>
              <a:t>Çanakkale Edremit yöresinde gelin başlığı </a:t>
            </a:r>
            <a:br>
              <a:rPr lang="tr-TR" altLang="tr-TR">
                <a:solidFill>
                  <a:schemeClr val="accent1"/>
                </a:solidFill>
                <a:latin typeface="Comic Sans MS" panose="030F0702030302020204" pitchFamily="66" charset="0"/>
              </a:rPr>
            </a:br>
            <a:endParaRPr lang="tr-TR" altLang="tr-TR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71686" name="Rectangle 6">
            <a:extLst>
              <a:ext uri="{FF2B5EF4-FFF2-40B4-BE49-F238E27FC236}">
                <a16:creationId xmlns:a16="http://schemas.microsoft.com/office/drawing/2014/main" id="{C5E86E80-7D34-4179-9C48-564863CE6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3933825"/>
            <a:ext cx="178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b="1">
                <a:latin typeface="Comic Sans MS" panose="030F0702030302020204" pitchFamily="66" charset="0"/>
              </a:rPr>
              <a:t>Kadın giysileri</a:t>
            </a:r>
            <a:r>
              <a:rPr lang="tr-TR" altLang="tr-TR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71687" name="Rectangle 7">
            <a:extLst>
              <a:ext uri="{FF2B5EF4-FFF2-40B4-BE49-F238E27FC236}">
                <a16:creationId xmlns:a16="http://schemas.microsoft.com/office/drawing/2014/main" id="{8334294D-2681-416D-85E0-D6A5A9773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71538"/>
            <a:ext cx="2411413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b="1">
                <a:solidFill>
                  <a:schemeClr val="bg2"/>
                </a:solidFill>
                <a:latin typeface="Comic Sans MS" panose="030F0702030302020204" pitchFamily="66" charset="0"/>
              </a:rPr>
              <a:t>Gelinlik</a:t>
            </a:r>
            <a:r>
              <a:rPr lang="tr-TR" altLang="tr-TR">
                <a:solidFill>
                  <a:schemeClr val="bg2"/>
                </a:solidFill>
                <a:latin typeface="Comic Sans MS" panose="030F0702030302020204" pitchFamily="66" charset="0"/>
              </a:rPr>
              <a:t> </a:t>
            </a:r>
            <a:br>
              <a:rPr lang="tr-TR" altLang="tr-TR">
                <a:solidFill>
                  <a:schemeClr val="bg2"/>
                </a:solidFill>
                <a:latin typeface="Comic Sans MS" panose="030F0702030302020204" pitchFamily="66" charset="0"/>
              </a:rPr>
            </a:br>
            <a:r>
              <a:rPr lang="tr-TR" altLang="tr-TR">
                <a:solidFill>
                  <a:schemeClr val="bg2"/>
                </a:solidFill>
                <a:latin typeface="Comic Sans MS" panose="030F0702030302020204" pitchFamily="66" charset="0"/>
              </a:rPr>
              <a:t>XIX. yüzyıl, İstanbul, atlas üzerine sim, pul işlemeli (Sadberk Hanım Müzesi)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/>
      <p:bldP spid="71686" grpId="0"/>
      <p:bldP spid="7168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2" name="Rectangle 6">
            <a:extLst>
              <a:ext uri="{FF2B5EF4-FFF2-40B4-BE49-F238E27FC236}">
                <a16:creationId xmlns:a16="http://schemas.microsoft.com/office/drawing/2014/main" id="{9BF4FB2F-69A0-485F-B08A-F6884C2073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674688"/>
            <a:ext cx="8424863" cy="56340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000" b="1">
                <a:solidFill>
                  <a:srgbClr val="000099"/>
                </a:solidFill>
                <a:latin typeface="Comic Sans MS" panose="030F0702030302020204" pitchFamily="66" charset="0"/>
              </a:rPr>
              <a:t>Manevi öğeler ise şunlardır:</a:t>
            </a:r>
            <a:endParaRPr lang="tr-TR" altLang="tr-TR" sz="200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000">
                <a:solidFill>
                  <a:srgbClr val="000099"/>
                </a:solidFill>
                <a:latin typeface="Comic Sans MS" panose="030F0702030302020204" pitchFamily="66" charset="0"/>
              </a:rPr>
              <a:t>Dil, ahlak kuralları, din, estetik anlayışlar örf ve adetler, gelenek ve görenekler, düşünce eserleri, tarih bilinci, vatan, bayrak, istiklal marşı vb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sz="200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000">
                <a:solidFill>
                  <a:srgbClr val="000099"/>
                </a:solidFill>
                <a:latin typeface="Comic Sans MS" panose="030F0702030302020204" pitchFamily="66" charset="0"/>
              </a:rPr>
              <a:t>Kültürün maddi ve manevi öğelerini birbirinden ayrı görmek olanaksızdır. Çünkü bunlar birbirlerinden sürekli etkilenmektedirler Ortaya konulmuş bir </a:t>
            </a:r>
            <a:r>
              <a:rPr lang="tr-TR" altLang="tr-TR" sz="2000" b="1" u="sng">
                <a:solidFill>
                  <a:srgbClr val="000099"/>
                </a:solidFill>
                <a:latin typeface="Comic Sans MS" panose="030F0702030302020204" pitchFamily="66" charset="0"/>
              </a:rPr>
              <a:t>maddi öğenin</a:t>
            </a:r>
            <a:r>
              <a:rPr lang="tr-TR" altLang="tr-TR" sz="2000" b="1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000" b="1" u="sng">
                <a:solidFill>
                  <a:srgbClr val="000099"/>
                </a:solidFill>
                <a:latin typeface="Comic Sans MS" panose="030F0702030302020204" pitchFamily="66" charset="0"/>
              </a:rPr>
              <a:t>arkasında</a:t>
            </a:r>
            <a:r>
              <a:rPr lang="tr-TR" altLang="tr-TR" sz="2000" u="sng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000" b="1" u="sng">
                <a:solidFill>
                  <a:srgbClr val="000099"/>
                </a:solidFill>
                <a:latin typeface="Comic Sans MS" panose="030F0702030302020204" pitchFamily="66" charset="0"/>
              </a:rPr>
              <a:t>mutlaka manevi unsurların</a:t>
            </a:r>
            <a:r>
              <a:rPr lang="tr-TR" altLang="tr-TR" sz="2000" b="1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000">
                <a:solidFill>
                  <a:srgbClr val="000099"/>
                </a:solidFill>
                <a:latin typeface="Comic Sans MS" panose="030F0702030302020204" pitchFamily="66" charset="0"/>
              </a:rPr>
              <a:t>etkisi vardır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sz="200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2000">
                <a:solidFill>
                  <a:srgbClr val="000099"/>
                </a:solidFill>
                <a:latin typeface="Comic Sans MS" panose="030F0702030302020204" pitchFamily="66" charset="0"/>
              </a:rPr>
              <a:t>Bütün bu kültür öğeleri Türkiye Cumhuriyeti Devletinin koruması altındadır. Bunun için, her Türk vatandaşının bu değerlere sahip çıkması gerekir. </a:t>
            </a:r>
            <a:r>
              <a:rPr lang="tr-TR" altLang="tr-TR" sz="2000" b="1" u="sng">
                <a:solidFill>
                  <a:srgbClr val="000099"/>
                </a:solidFill>
                <a:latin typeface="Comic Sans MS" panose="030F0702030302020204" pitchFamily="66" charset="0"/>
              </a:rPr>
              <a:t>Kültürel değerlerine sahip çıkmayan uluslar özgürlüklerini korumada sıkıntıya düşerler</a:t>
            </a:r>
            <a:r>
              <a:rPr lang="tr-TR" altLang="tr-TR" sz="2000" u="sng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5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5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57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>
            <a:extLst>
              <a:ext uri="{FF2B5EF4-FFF2-40B4-BE49-F238E27FC236}">
                <a16:creationId xmlns:a16="http://schemas.microsoft.com/office/drawing/2014/main" id="{BF986060-C500-4F10-9097-E731EC6CB5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8163" y="674688"/>
            <a:ext cx="8137525" cy="5418137"/>
          </a:xfrm>
        </p:spPr>
        <p:txBody>
          <a:bodyPr/>
          <a:lstStyle/>
          <a:p>
            <a:pPr eaLnBrk="1" hangingPunct="1"/>
            <a:r>
              <a:rPr lang="tr-TR" altLang="tr-TR" b="1">
                <a:solidFill>
                  <a:srgbClr val="000099"/>
                </a:solidFill>
                <a:latin typeface="Comic Sans MS" panose="030F0702030302020204" pitchFamily="66" charset="0"/>
              </a:rPr>
              <a:t> Kültürün özellikleri nelerdir?</a:t>
            </a:r>
            <a:endParaRPr lang="tr-TR" altLang="tr-TR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tr-TR" altLang="tr-TR">
                <a:solidFill>
                  <a:srgbClr val="000099"/>
                </a:solidFill>
                <a:latin typeface="Comic Sans MS" panose="030F0702030302020204" pitchFamily="66" charset="0"/>
              </a:rPr>
              <a:t> Kültürün özellikleri:</a:t>
            </a:r>
          </a:p>
          <a:p>
            <a:pPr eaLnBrk="1" hangingPunct="1"/>
            <a:r>
              <a:rPr lang="tr-TR" altLang="tr-TR">
                <a:solidFill>
                  <a:srgbClr val="000099"/>
                </a:solidFill>
                <a:latin typeface="Comic Sans MS" panose="030F0702030302020204" pitchFamily="66" charset="0"/>
              </a:rPr>
              <a:t> Kültür öğrenilir.</a:t>
            </a:r>
          </a:p>
          <a:p>
            <a:pPr eaLnBrk="1" hangingPunct="1"/>
            <a:r>
              <a:rPr lang="tr-TR" altLang="tr-TR">
                <a:solidFill>
                  <a:srgbClr val="000099"/>
                </a:solidFill>
                <a:latin typeface="Comic Sans MS" panose="030F0702030302020204" pitchFamily="66" charset="0"/>
              </a:rPr>
              <a:t> Kültür tarihîdir ve süreklidir.</a:t>
            </a:r>
          </a:p>
          <a:p>
            <a:pPr eaLnBrk="1" hangingPunct="1"/>
            <a:r>
              <a:rPr lang="tr-TR" altLang="tr-TR">
                <a:solidFill>
                  <a:srgbClr val="000099"/>
                </a:solidFill>
                <a:latin typeface="Comic Sans MS" panose="030F0702030302020204" pitchFamily="66" charset="0"/>
              </a:rPr>
              <a:t> Kültür toplumsaldır.</a:t>
            </a:r>
          </a:p>
          <a:p>
            <a:pPr eaLnBrk="1" hangingPunct="1"/>
            <a:r>
              <a:rPr lang="tr-TR" altLang="tr-TR">
                <a:solidFill>
                  <a:srgbClr val="000099"/>
                </a:solidFill>
                <a:latin typeface="Comic Sans MS" panose="030F0702030302020204" pitchFamily="66" charset="0"/>
              </a:rPr>
              <a:t> Kültür, insan ihtiyaçlarını karşılayıcı ve doyum sağlayıcıdır.</a:t>
            </a:r>
          </a:p>
          <a:p>
            <a:pPr eaLnBrk="1" hangingPunct="1"/>
            <a:r>
              <a:rPr lang="tr-TR" altLang="tr-TR">
                <a:solidFill>
                  <a:srgbClr val="000099"/>
                </a:solidFill>
                <a:latin typeface="Comic Sans MS" panose="030F0702030302020204" pitchFamily="66" charset="0"/>
              </a:rPr>
              <a:t> Kültür değişkendir.</a:t>
            </a:r>
          </a:p>
          <a:p>
            <a:pPr eaLnBrk="1" hangingPunct="1"/>
            <a:r>
              <a:rPr lang="tr-TR" altLang="tr-TR">
                <a:solidFill>
                  <a:srgbClr val="000099"/>
                </a:solidFill>
                <a:latin typeface="Comic Sans MS" panose="030F0702030302020204" pitchFamily="66" charset="0"/>
              </a:rPr>
              <a:t> Kültür bütünleştiricidir.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8" name="Rectangle 6">
            <a:extLst>
              <a:ext uri="{FF2B5EF4-FFF2-40B4-BE49-F238E27FC236}">
                <a16:creationId xmlns:a16="http://schemas.microsoft.com/office/drawing/2014/main" id="{14C521E9-30F2-4DF3-B7B7-512AEA7647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4675" y="476250"/>
            <a:ext cx="7885113" cy="5516563"/>
          </a:xfrm>
        </p:spPr>
        <p:txBody>
          <a:bodyPr anchor="ctr"/>
          <a:lstStyle/>
          <a:p>
            <a:pPr eaLnBrk="1" hangingPunct="1"/>
            <a:r>
              <a:rPr lang="tr-TR" altLang="tr-TR" b="1">
                <a:solidFill>
                  <a:srgbClr val="000099"/>
                </a:solidFill>
              </a:rPr>
              <a:t> Kültür hangi bilimlerle iç içedir?</a:t>
            </a:r>
            <a:endParaRPr lang="tr-TR" altLang="tr-TR">
              <a:solidFill>
                <a:srgbClr val="000099"/>
              </a:solidFill>
            </a:endParaRPr>
          </a:p>
          <a:p>
            <a:pPr eaLnBrk="1" hangingPunct="1"/>
            <a:r>
              <a:rPr lang="tr-TR" altLang="tr-TR">
                <a:solidFill>
                  <a:srgbClr val="000099"/>
                </a:solidFill>
              </a:rPr>
              <a:t> Kültür; tarih, biyoloji, ekoloji (çevre bilimi), tıp, ahlâk, din, coğrafya, eğitim, linguistik</a:t>
            </a:r>
          </a:p>
          <a:p>
            <a:pPr eaLnBrk="1" hangingPunct="1"/>
            <a:r>
              <a:rPr lang="tr-TR" altLang="tr-TR">
                <a:solidFill>
                  <a:srgbClr val="000099"/>
                </a:solidFill>
              </a:rPr>
              <a:t> (dil bilimi), antropoloji (insan bilimi), arkeoloji (yer bilimi), sosyoloji</a:t>
            </a:r>
          </a:p>
          <a:p>
            <a:pPr eaLnBrk="1" hangingPunct="1"/>
            <a:r>
              <a:rPr lang="tr-TR" altLang="tr-TR">
                <a:solidFill>
                  <a:srgbClr val="000099"/>
                </a:solidFill>
              </a:rPr>
              <a:t> (toplum bilimi), siyaset gibi bilim dalları ile doğrudan veya dolaylı ilişki içerisindedir.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98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9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98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kültürel çeşitlilik ile ilgili görsel sonucu">
            <a:extLst>
              <a:ext uri="{FF2B5EF4-FFF2-40B4-BE49-F238E27FC236}">
                <a16:creationId xmlns:a16="http://schemas.microsoft.com/office/drawing/2014/main" id="{4363C19E-A236-4BAF-A227-D9F8099C068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6387" name="AutoShape 5" descr="kültürel çeşitlilik ile ilgili görsel sonucu">
            <a:extLst>
              <a:ext uri="{FF2B5EF4-FFF2-40B4-BE49-F238E27FC236}">
                <a16:creationId xmlns:a16="http://schemas.microsoft.com/office/drawing/2014/main" id="{89A9CAF9-70DA-4F40-A088-2D17AD8FF3D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pic>
        <p:nvPicPr>
          <p:cNvPr id="16388" name="Picture 6" descr="C:\Users\Fatih\Desktop\indir (1).jpg">
            <a:extLst>
              <a:ext uri="{FF2B5EF4-FFF2-40B4-BE49-F238E27FC236}">
                <a16:creationId xmlns:a16="http://schemas.microsoft.com/office/drawing/2014/main" id="{BD448705-FA55-491E-8C37-319DE427E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1109663"/>
            <a:ext cx="6421438" cy="460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Fatih\Desktop\indir (2).jpg">
            <a:extLst>
              <a:ext uri="{FF2B5EF4-FFF2-40B4-BE49-F238E27FC236}">
                <a16:creationId xmlns:a16="http://schemas.microsoft.com/office/drawing/2014/main" id="{82698B88-E1DC-4D5F-8309-8D9623355B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63" y="981075"/>
            <a:ext cx="6550025" cy="493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Fatih\Desktop\images.jpg">
            <a:extLst>
              <a:ext uri="{FF2B5EF4-FFF2-40B4-BE49-F238E27FC236}">
                <a16:creationId xmlns:a16="http://schemas.microsoft.com/office/drawing/2014/main" id="{B4560BB6-EAF7-4283-9820-2AB6A2D2E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950" y="1196975"/>
            <a:ext cx="6624638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kültürel farklılık ile ilgili görsel sonucu">
            <a:extLst>
              <a:ext uri="{FF2B5EF4-FFF2-40B4-BE49-F238E27FC236}">
                <a16:creationId xmlns:a16="http://schemas.microsoft.com/office/drawing/2014/main" id="{48FC48D1-77F0-4E94-B6E1-E1E4D439F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700213"/>
            <a:ext cx="621665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kültürel farklılık ile ilgili görsel sonucu">
            <a:extLst>
              <a:ext uri="{FF2B5EF4-FFF2-40B4-BE49-F238E27FC236}">
                <a16:creationId xmlns:a16="http://schemas.microsoft.com/office/drawing/2014/main" id="{FE92B6B2-7728-4C36-8A58-7AC58F272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052513"/>
            <a:ext cx="6240462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milli birlik ve beraberlik ile ilgili görsel sonucu">
            <a:extLst>
              <a:ext uri="{FF2B5EF4-FFF2-40B4-BE49-F238E27FC236}">
                <a16:creationId xmlns:a16="http://schemas.microsoft.com/office/drawing/2014/main" id="{CA3B6C90-3BD6-4939-A024-8F3AEE9BE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908050"/>
            <a:ext cx="6489700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1926C1A-F8D3-47A4-AA90-447C86A62D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6450" y="492125"/>
            <a:ext cx="8229600" cy="633413"/>
          </a:xfrm>
        </p:spPr>
        <p:txBody>
          <a:bodyPr/>
          <a:lstStyle/>
          <a:p>
            <a:pPr eaLnBrk="1" hangingPunct="1">
              <a:defRPr/>
            </a:pPr>
            <a:r>
              <a:rPr lang="tr-TR" sz="18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Kültür ne demektir?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37CDFA3-F364-4275-A214-D717252E92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6450" y="930275"/>
            <a:ext cx="7653338" cy="1562100"/>
          </a:xfrm>
        </p:spPr>
        <p:txBody>
          <a:bodyPr anchor="ctr"/>
          <a:lstStyle/>
          <a:p>
            <a:pPr eaLnBrk="1" hangingPunct="1">
              <a:buFontTx/>
              <a:buNone/>
            </a:pPr>
            <a:r>
              <a:rPr lang="tr-TR" altLang="tr-TR" sz="1800" b="1">
                <a:latin typeface="Comic Sans MS" panose="030F0702030302020204" pitchFamily="66" charset="0"/>
                <a:cs typeface="Times New Roman" panose="02020603050405020304" pitchFamily="18" charset="0"/>
              </a:rPr>
              <a:t>Kültür bir ulus veya toplumun tarih boyunca geçirdi</a:t>
            </a:r>
            <a:r>
              <a:rPr lang="tr-TR" altLang="tr-TR" sz="1800" b="1">
                <a:latin typeface="Comic Sans MS" panose="030F0702030302020204" pitchFamily="66" charset="0"/>
                <a:ea typeface="Times New Roman" panose="02020603050405020304" pitchFamily="18" charset="0"/>
                <a:cs typeface="Tahoma" panose="020B0604030504040204" pitchFamily="34" charset="0"/>
              </a:rPr>
              <a:t>ğ</a:t>
            </a:r>
            <a:r>
              <a:rPr lang="tr-TR" altLang="tr-TR" sz="1800" b="1">
                <a:latin typeface="Comic Sans MS" panose="030F0702030302020204" pitchFamily="66" charset="0"/>
                <a:cs typeface="Times New Roman" panose="02020603050405020304" pitchFamily="18" charset="0"/>
              </a:rPr>
              <a:t>i yaşantılar sonucunda oluşturduğu maddi ve manevi birikimi demektir Daha kısa bir ifadeyle kültür bir toplumun yaşam biçimidir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BC6A498D-FF40-49F1-9D91-0551C31C0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441575"/>
            <a:ext cx="74168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000099"/>
                </a:solidFill>
                <a:latin typeface="Comic Sans MS" panose="030F0702030302020204" pitchFamily="66" charset="0"/>
              </a:rPr>
              <a:t>Kültürün öğelerini iki grupta incelemek mümkündür Birinci gruba girenlere </a:t>
            </a:r>
            <a:r>
              <a:rPr lang="tr-TR" altLang="tr-TR" b="1" i="1">
                <a:solidFill>
                  <a:srgbClr val="000099"/>
                </a:solidFill>
                <a:latin typeface="Comic Sans MS" panose="030F0702030302020204" pitchFamily="66" charset="0"/>
              </a:rPr>
              <a:t>maddi unsurlar</a:t>
            </a:r>
            <a:r>
              <a:rPr lang="tr-TR" altLang="tr-TR" b="1">
                <a:solidFill>
                  <a:srgbClr val="000099"/>
                </a:solidFill>
                <a:latin typeface="Comic Sans MS" panose="030F0702030302020204" pitchFamily="66" charset="0"/>
              </a:rPr>
              <a:t> ikinci gruba girenlere ise manevi unsurlar denir </a:t>
            </a: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B014EBD5-C5A6-4CAB-BD87-C3B6D643B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3606800"/>
            <a:ext cx="770413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000099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Kültürün maddi öğeleri; Toplumun her türlü araç, gereç ve teknikleridir. Maddi kültür, toplumun gelişim aşamasındaki teknolojik ilerlemesini, üretimini, teknik hüner ve becerilerini yansıtır.</a:t>
            </a:r>
          </a:p>
        </p:txBody>
      </p:sp>
      <p:sp>
        <p:nvSpPr>
          <p:cNvPr id="10249" name="Rectangle 9">
            <a:extLst>
              <a:ext uri="{FF2B5EF4-FFF2-40B4-BE49-F238E27FC236}">
                <a16:creationId xmlns:a16="http://schemas.microsoft.com/office/drawing/2014/main" id="{BEC22F4C-4649-406F-B3C7-63B58272E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5014913"/>
            <a:ext cx="76327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000099"/>
                </a:solidFill>
                <a:latin typeface="Comic Sans MS" panose="030F0702030302020204" pitchFamily="66" charset="0"/>
              </a:rPr>
              <a:t>Manevi kültür, toplumların kendine özgü davranışlar olduğu için, milli ve orijinaldir. Gerçek kültür de budur. </a:t>
            </a:r>
            <a:r>
              <a:rPr lang="tr-TR" altLang="tr-TR" b="1" u="sng">
                <a:solidFill>
                  <a:srgbClr val="000099"/>
                </a:solidFill>
                <a:latin typeface="Comic Sans MS" panose="030F0702030302020204" pitchFamily="66" charset="0"/>
              </a:rPr>
              <a:t>Eğer bir kültürün özü terk edilecek olursa veya toptan terk edilirse, o milletten, o toplumdan  eser kalmaz.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  <p:bldP spid="10245" grpId="0"/>
      <p:bldP spid="10247" grpId="0"/>
      <p:bldP spid="1024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milli birlik ve beraberlik ile ilgili görsel sonucu">
            <a:extLst>
              <a:ext uri="{FF2B5EF4-FFF2-40B4-BE49-F238E27FC236}">
                <a16:creationId xmlns:a16="http://schemas.microsoft.com/office/drawing/2014/main" id="{0B757876-830C-4EF9-BE75-4BEC7D4A8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663" y="908050"/>
            <a:ext cx="6824662" cy="511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milli birlik ve beraberlik ile ilgili görsel sonucu">
            <a:extLst>
              <a:ext uri="{FF2B5EF4-FFF2-40B4-BE49-F238E27FC236}">
                <a16:creationId xmlns:a16="http://schemas.microsoft.com/office/drawing/2014/main" id="{A86AF7DA-EF37-4183-8C9B-78D9E4A4B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908050"/>
            <a:ext cx="692150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kardeşlik ile ilgili görsel sonucu">
            <a:extLst>
              <a:ext uri="{FF2B5EF4-FFF2-40B4-BE49-F238E27FC236}">
                <a16:creationId xmlns:a16="http://schemas.microsoft.com/office/drawing/2014/main" id="{70834EE5-E750-48DA-9193-D5B538784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981075"/>
            <a:ext cx="7072312" cy="475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ED5705E-CA16-4E07-9E4C-4481E77C66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2400" b="1">
                <a:solidFill>
                  <a:srgbClr val="000099"/>
                </a:solidFill>
                <a:latin typeface="Comic Sans MS" panose="030F0702030302020204" pitchFamily="66" charset="0"/>
              </a:rPr>
              <a:t>Kültürün maddi öğelerini şunlardır: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13A07D2-B523-4888-B83E-FF252E6A499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741613" y="1828800"/>
            <a:ext cx="5094287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000">
                <a:latin typeface="Comic Sans MS" panose="030F0702030302020204" pitchFamily="66" charset="0"/>
              </a:rPr>
              <a:t>Sanat,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>
                <a:latin typeface="Comic Sans MS" panose="030F0702030302020204" pitchFamily="66" charset="0"/>
              </a:rPr>
              <a:t>Mimari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>
                <a:latin typeface="Comic Sans MS" panose="030F0702030302020204" pitchFamily="66" charset="0"/>
              </a:rPr>
              <a:t>Edebiyat eserleri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>
                <a:latin typeface="Comic Sans MS" panose="030F0702030302020204" pitchFamily="66" charset="0"/>
              </a:rPr>
              <a:t>Köprüler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>
                <a:latin typeface="Comic Sans MS" panose="030F0702030302020204" pitchFamily="66" charset="0"/>
              </a:rPr>
              <a:t>Kervansaraylar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>
                <a:latin typeface="Comic Sans MS" panose="030F0702030302020204" pitchFamily="66" charset="0"/>
              </a:rPr>
              <a:t>Camiler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>
                <a:latin typeface="Comic Sans MS" panose="030F0702030302020204" pitchFamily="66" charset="0"/>
              </a:rPr>
              <a:t>Müzik aletleri ve eserleri,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>
                <a:latin typeface="Comic Sans MS" panose="030F0702030302020204" pitchFamily="66" charset="0"/>
              </a:rPr>
              <a:t>Destanlar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>
                <a:latin typeface="Comic Sans MS" panose="030F0702030302020204" pitchFamily="66" charset="0"/>
              </a:rPr>
              <a:t>Bu gruba örnek olarak verilebilir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000">
                <a:latin typeface="Comic Sans MS" panose="030F0702030302020204" pitchFamily="66" charset="0"/>
              </a:rPr>
              <a:t>Giyim-kuşamla  ilgili öğeler ile günlük hayatta kullanılan çeşitli araç ve gereçlerde maddi kültür öğeleridir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3" name="Picture 5" descr="dinsel_sumela">
            <a:extLst>
              <a:ext uri="{FF2B5EF4-FFF2-40B4-BE49-F238E27FC236}">
                <a16:creationId xmlns:a16="http://schemas.microsoft.com/office/drawing/2014/main" id="{32894509-3A7D-4528-9B24-7A30B3F59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0"/>
            <a:ext cx="3348037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Picture 7" descr="mısır çarşısı">
            <a:extLst>
              <a:ext uri="{FF2B5EF4-FFF2-40B4-BE49-F238E27FC236}">
                <a16:creationId xmlns:a16="http://schemas.microsoft.com/office/drawing/2014/main" id="{11A56521-AEC1-4B42-A088-88B1CF2AD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0"/>
            <a:ext cx="2752725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Picture 8" descr="tugra">
            <a:extLst>
              <a:ext uri="{FF2B5EF4-FFF2-40B4-BE49-F238E27FC236}">
                <a16:creationId xmlns:a16="http://schemas.microsoft.com/office/drawing/2014/main" id="{8B055AC1-CA0B-4AC3-B557-1E4BE5B86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429000"/>
            <a:ext cx="3348037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9" name="Picture 11" descr="van kalesi">
            <a:extLst>
              <a:ext uri="{FF2B5EF4-FFF2-40B4-BE49-F238E27FC236}">
                <a16:creationId xmlns:a16="http://schemas.microsoft.com/office/drawing/2014/main" id="{18D1FFDD-21B4-4BF4-BDE3-39569CFF76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2916238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1" name="Picture 13" descr="sultan ahmet meydan çeşmesi">
            <a:extLst>
              <a:ext uri="{FF2B5EF4-FFF2-40B4-BE49-F238E27FC236}">
                <a16:creationId xmlns:a16="http://schemas.microsoft.com/office/drawing/2014/main" id="{C408797B-FD24-4AB3-BDC3-B8D7B1FF6C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87675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3" name="Picture 15" descr="kız kalesi">
            <a:extLst>
              <a:ext uri="{FF2B5EF4-FFF2-40B4-BE49-F238E27FC236}">
                <a16:creationId xmlns:a16="http://schemas.microsoft.com/office/drawing/2014/main" id="{E89EA89F-DF6C-4B89-88CA-F58461AAF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500438"/>
            <a:ext cx="2736850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64" name="Rectangle 16">
            <a:extLst>
              <a:ext uri="{FF2B5EF4-FFF2-40B4-BE49-F238E27FC236}">
                <a16:creationId xmlns:a16="http://schemas.microsoft.com/office/drawing/2014/main" id="{AB32D79F-DB0F-46C7-82B2-ACA0DFD33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3582988"/>
            <a:ext cx="2530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tr-TR" altLang="tr-TR">
                <a:solidFill>
                  <a:schemeClr val="accent1"/>
                </a:solidFill>
                <a:latin typeface="Comic Sans MS" panose="030F0702030302020204" pitchFamily="66" charset="0"/>
              </a:rPr>
              <a:t>İçel erdemli kız kalesi</a:t>
            </a:r>
          </a:p>
        </p:txBody>
      </p:sp>
      <p:sp>
        <p:nvSpPr>
          <p:cNvPr id="27665" name="Rectangle 17">
            <a:extLst>
              <a:ext uri="{FF2B5EF4-FFF2-40B4-BE49-F238E27FC236}">
                <a16:creationId xmlns:a16="http://schemas.microsoft.com/office/drawing/2014/main" id="{8CE0BE67-8D8D-4151-ADBB-350551E3A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1188" y="9525"/>
            <a:ext cx="35893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tr-TR" altLang="tr-TR">
                <a:solidFill>
                  <a:schemeClr val="accent1"/>
                </a:solidFill>
                <a:latin typeface="Comic Sans MS" panose="030F0702030302020204" pitchFamily="66" charset="0"/>
              </a:rPr>
              <a:t>Trabzon Maçka Sümela manastı </a:t>
            </a:r>
          </a:p>
        </p:txBody>
      </p:sp>
      <p:sp>
        <p:nvSpPr>
          <p:cNvPr id="27666" name="Rectangle 18">
            <a:extLst>
              <a:ext uri="{FF2B5EF4-FFF2-40B4-BE49-F238E27FC236}">
                <a16:creationId xmlns:a16="http://schemas.microsoft.com/office/drawing/2014/main" id="{24067C4C-EE4A-43EF-98D2-FBB5C0A46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9525"/>
            <a:ext cx="2306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tr-TR" altLang="tr-TR">
                <a:latin typeface="Comic Sans MS" panose="030F0702030302020204" pitchFamily="66" charset="0"/>
              </a:rPr>
              <a:t>İstanbul Mısır Çarşı</a:t>
            </a:r>
          </a:p>
        </p:txBody>
      </p:sp>
      <p:sp>
        <p:nvSpPr>
          <p:cNvPr id="27667" name="Rectangle 19">
            <a:extLst>
              <a:ext uri="{FF2B5EF4-FFF2-40B4-BE49-F238E27FC236}">
                <a16:creationId xmlns:a16="http://schemas.microsoft.com/office/drawing/2014/main" id="{FCD546EB-A7CB-44C0-899D-C4CAE8189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509963"/>
            <a:ext cx="13096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tr-TR" altLang="tr-TR">
                <a:latin typeface="Comic Sans MS" panose="030F0702030302020204" pitchFamily="66" charset="0"/>
              </a:rPr>
              <a:t>Van kalesi </a:t>
            </a:r>
          </a:p>
        </p:txBody>
      </p:sp>
      <p:sp>
        <p:nvSpPr>
          <p:cNvPr id="27668" name="Rectangle 20">
            <a:extLst>
              <a:ext uri="{FF2B5EF4-FFF2-40B4-BE49-F238E27FC236}">
                <a16:creationId xmlns:a16="http://schemas.microsoft.com/office/drawing/2014/main" id="{F54E300E-A08C-4F7D-9296-8ADFE4EB1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40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>
                <a:solidFill>
                  <a:schemeClr val="accent1"/>
                </a:solidFill>
                <a:latin typeface="Comic Sans MS" panose="030F0702030302020204" pitchFamily="66" charset="0"/>
              </a:rPr>
              <a:t>Sultanahmet Meydan Çeşmesi </a:t>
            </a:r>
          </a:p>
        </p:txBody>
      </p:sp>
      <p:sp>
        <p:nvSpPr>
          <p:cNvPr id="27669" name="Rectangle 21">
            <a:extLst>
              <a:ext uri="{FF2B5EF4-FFF2-40B4-BE49-F238E27FC236}">
                <a16:creationId xmlns:a16="http://schemas.microsoft.com/office/drawing/2014/main" id="{86F64F9A-FA71-4289-BE6F-02614EF3D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1988" y="3500438"/>
            <a:ext cx="3282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>
                <a:latin typeface="Comic Sans MS" panose="030F0702030302020204" pitchFamily="66" charset="0"/>
              </a:rPr>
              <a:t>Sultan</a:t>
            </a:r>
            <a:r>
              <a:rPr lang="tr-TR" altLang="tr-TR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>
                <a:latin typeface="Comic Sans MS" panose="030F0702030302020204" pitchFamily="66" charset="0"/>
              </a:rPr>
              <a:t>III. Osman'ın Tuğrası</a:t>
            </a:r>
          </a:p>
          <a:p>
            <a:pPr algn="ctr" eaLnBrk="1" hangingPunct="1"/>
            <a:r>
              <a:rPr lang="tr-TR" altLang="tr-TR">
                <a:latin typeface="Comic Sans MS" panose="030F0702030302020204" pitchFamily="66" charset="0"/>
              </a:rPr>
              <a:t>İstanbul</a:t>
            </a:r>
            <a:r>
              <a:rPr lang="tr-TR" altLang="tr-TR">
                <a:solidFill>
                  <a:schemeClr val="accent1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4" grpId="0"/>
      <p:bldP spid="27665" grpId="0"/>
      <p:bldP spid="27666" grpId="0"/>
      <p:bldP spid="27667" grpId="0"/>
      <p:bldP spid="27668" grpId="0"/>
      <p:bldP spid="276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2" name="Picture 4" descr="dinsel_ayasofya">
            <a:extLst>
              <a:ext uri="{FF2B5EF4-FFF2-40B4-BE49-F238E27FC236}">
                <a16:creationId xmlns:a16="http://schemas.microsoft.com/office/drawing/2014/main" id="{D553766A-2653-458A-9877-3D80497CEB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56100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3" name="Picture 5" descr="dinsel_suleymaniye_cami-1">
            <a:extLst>
              <a:ext uri="{FF2B5EF4-FFF2-40B4-BE49-F238E27FC236}">
                <a16:creationId xmlns:a16="http://schemas.microsoft.com/office/drawing/2014/main" id="{9CF666E6-994E-4535-B15E-A26D0B418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0"/>
            <a:ext cx="4787900" cy="352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6" descr="dinsel_sultan_ahmet_cami2">
            <a:extLst>
              <a:ext uri="{FF2B5EF4-FFF2-40B4-BE49-F238E27FC236}">
                <a16:creationId xmlns:a16="http://schemas.microsoft.com/office/drawing/2014/main" id="{274F263A-6F9B-4090-AF2E-93F8FD2E5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0438"/>
            <a:ext cx="4284663" cy="334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5" name="Picture 7" descr="208">
            <a:extLst>
              <a:ext uri="{FF2B5EF4-FFF2-40B4-BE49-F238E27FC236}">
                <a16:creationId xmlns:a16="http://schemas.microsoft.com/office/drawing/2014/main" id="{97F4D05C-9061-41B2-9493-7F0EF5342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3500438"/>
            <a:ext cx="4859337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6" name="Rectangle 8">
            <a:extLst>
              <a:ext uri="{FF2B5EF4-FFF2-40B4-BE49-F238E27FC236}">
                <a16:creationId xmlns:a16="http://schemas.microsoft.com/office/drawing/2014/main" id="{F4B1106C-52A5-4F02-8715-8CB5C9210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0"/>
            <a:ext cx="1978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tr-TR" altLang="tr-TR">
                <a:solidFill>
                  <a:schemeClr val="bg2"/>
                </a:solidFill>
                <a:latin typeface="Tahoma" panose="020B0604030504040204" pitchFamily="34" charset="0"/>
              </a:rPr>
              <a:t>Ayasofya İstanbul</a:t>
            </a:r>
          </a:p>
        </p:txBody>
      </p:sp>
      <p:sp>
        <p:nvSpPr>
          <p:cNvPr id="73737" name="Rectangle 9">
            <a:extLst>
              <a:ext uri="{FF2B5EF4-FFF2-40B4-BE49-F238E27FC236}">
                <a16:creationId xmlns:a16="http://schemas.microsoft.com/office/drawing/2014/main" id="{A5FF2BE8-58F4-4C3E-8FF6-026DFEB63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0"/>
            <a:ext cx="2746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Süleymaniye İstanbul </a:t>
            </a:r>
          </a:p>
        </p:txBody>
      </p:sp>
      <p:sp>
        <p:nvSpPr>
          <p:cNvPr id="73738" name="Rectangle 10">
            <a:extLst>
              <a:ext uri="{FF2B5EF4-FFF2-40B4-BE49-F238E27FC236}">
                <a16:creationId xmlns:a16="http://schemas.microsoft.com/office/drawing/2014/main" id="{73E88E73-D6FB-4742-921B-924F13B43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716338"/>
            <a:ext cx="283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tr-TR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Sultan Ahmet İstanbul </a:t>
            </a:r>
          </a:p>
        </p:txBody>
      </p:sp>
      <p:sp>
        <p:nvSpPr>
          <p:cNvPr id="73739" name="Rectangle 11">
            <a:extLst>
              <a:ext uri="{FF2B5EF4-FFF2-40B4-BE49-F238E27FC236}">
                <a16:creationId xmlns:a16="http://schemas.microsoft.com/office/drawing/2014/main" id="{BD9AA822-9651-4221-BDA9-2DD11809C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3789363"/>
            <a:ext cx="4137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tr-TR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Eminönü Yeni cami ve mısır çarşısı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6" grpId="0"/>
      <p:bldP spid="73737" grpId="0"/>
      <p:bldP spid="73738" grpId="0"/>
      <p:bldP spid="737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50" name="Picture 62" descr="malabadi köprüsü">
            <a:extLst>
              <a:ext uri="{FF2B5EF4-FFF2-40B4-BE49-F238E27FC236}">
                <a16:creationId xmlns:a16="http://schemas.microsoft.com/office/drawing/2014/main" id="{78500462-F7E0-48C2-83EA-5C3B72E82159}"/>
              </a:ext>
            </a:extLst>
          </p:cNvPr>
          <p:cNvPicPr>
            <a:picLocks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0"/>
            <a:ext cx="4500563" cy="3429000"/>
          </a:xfrm>
          <a:noFill/>
        </p:spPr>
      </p:pic>
      <p:pic>
        <p:nvPicPr>
          <p:cNvPr id="37987" name="Picture 99" descr="bedesten">
            <a:extLst>
              <a:ext uri="{FF2B5EF4-FFF2-40B4-BE49-F238E27FC236}">
                <a16:creationId xmlns:a16="http://schemas.microsoft.com/office/drawing/2014/main" id="{79969890-FE89-46C6-A433-1C4244D4A40B}"/>
              </a:ext>
            </a:extLst>
          </p:cNvPr>
          <p:cNvPicPr>
            <a:picLocks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3573463"/>
            <a:ext cx="4392613" cy="3284537"/>
          </a:xfrm>
          <a:noFill/>
        </p:spPr>
      </p:pic>
      <p:pic>
        <p:nvPicPr>
          <p:cNvPr id="37990" name="Picture 102" descr="rumeli-lhisarı">
            <a:extLst>
              <a:ext uri="{FF2B5EF4-FFF2-40B4-BE49-F238E27FC236}">
                <a16:creationId xmlns:a16="http://schemas.microsoft.com/office/drawing/2014/main" id="{B58A6C80-5990-4406-9C3E-B1CD56A89E25}"/>
              </a:ext>
            </a:extLst>
          </p:cNvPr>
          <p:cNvPicPr>
            <a:picLocks noChangeAspect="1" noChangeArrowheads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0"/>
            <a:ext cx="3960812" cy="3429000"/>
          </a:xfrm>
          <a:noFill/>
        </p:spPr>
      </p:pic>
      <p:sp>
        <p:nvSpPr>
          <p:cNvPr id="37996" name="Rectangle 108">
            <a:extLst>
              <a:ext uri="{FF2B5EF4-FFF2-40B4-BE49-F238E27FC236}">
                <a16:creationId xmlns:a16="http://schemas.microsoft.com/office/drawing/2014/main" id="{393CA6FF-D29E-4934-B905-5EF35C3EAE2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3538537" cy="431800"/>
          </a:xfrm>
        </p:spPr>
        <p:txBody>
          <a:bodyPr/>
          <a:lstStyle/>
          <a:p>
            <a:pPr eaLnBrk="1" hangingPunct="1"/>
            <a:r>
              <a:rPr lang="tr-TR" altLang="tr-TR" sz="1200">
                <a:latin typeface="Comic Sans MS" panose="030F0702030302020204" pitchFamily="66" charset="0"/>
              </a:rPr>
              <a:t>Diyarbakır Malabadi köprüsü</a:t>
            </a:r>
          </a:p>
        </p:txBody>
      </p:sp>
      <p:sp>
        <p:nvSpPr>
          <p:cNvPr id="37997" name="Rectangle 109">
            <a:extLst>
              <a:ext uri="{FF2B5EF4-FFF2-40B4-BE49-F238E27FC236}">
                <a16:creationId xmlns:a16="http://schemas.microsoft.com/office/drawing/2014/main" id="{FC22376A-0E27-4302-9B93-0E2E34737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0"/>
            <a:ext cx="3240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tr-TR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Rumeli hisarı</a:t>
            </a:r>
          </a:p>
        </p:txBody>
      </p:sp>
      <p:sp>
        <p:nvSpPr>
          <p:cNvPr id="37998" name="Rectangle 110">
            <a:extLst>
              <a:ext uri="{FF2B5EF4-FFF2-40B4-BE49-F238E27FC236}">
                <a16:creationId xmlns:a16="http://schemas.microsoft.com/office/drawing/2014/main" id="{8C170392-A2D6-4347-B9E6-5915C4D02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850" y="3644900"/>
            <a:ext cx="1995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tr-TR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Edirne bedesteni</a:t>
            </a:r>
          </a:p>
        </p:txBody>
      </p:sp>
      <p:sp>
        <p:nvSpPr>
          <p:cNvPr id="37999" name="Rectangle 111">
            <a:extLst>
              <a:ext uri="{FF2B5EF4-FFF2-40B4-BE49-F238E27FC236}">
                <a16:creationId xmlns:a16="http://schemas.microsoft.com/office/drawing/2014/main" id="{D7D727B2-2664-40A6-8F2B-5A5FCA106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3798888"/>
            <a:ext cx="2873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Konya Karatay Medresesi</a:t>
            </a:r>
          </a:p>
        </p:txBody>
      </p:sp>
      <p:pic>
        <p:nvPicPr>
          <p:cNvPr id="38000" name="Picture 112" descr="bozdoğan köprüsü">
            <a:extLst>
              <a:ext uri="{FF2B5EF4-FFF2-40B4-BE49-F238E27FC236}">
                <a16:creationId xmlns:a16="http://schemas.microsoft.com/office/drawing/2014/main" id="{7E0446D8-42C0-4E79-BA1A-997720EE3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644900"/>
            <a:ext cx="4105275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001" name="Rectangle 113">
            <a:extLst>
              <a:ext uri="{FF2B5EF4-FFF2-40B4-BE49-F238E27FC236}">
                <a16:creationId xmlns:a16="http://schemas.microsoft.com/office/drawing/2014/main" id="{FEE4556A-9A0F-4230-BF8C-1A5F09BDE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3654425"/>
            <a:ext cx="4225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İstanbul Saraçhane Bozdoğan köprüsü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7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7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7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7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8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8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6" grpId="0"/>
      <p:bldP spid="37997" grpId="0"/>
      <p:bldP spid="37998" grpId="0"/>
      <p:bldP spid="380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7" name="Picture 9" descr="244-256_page_05_image_0001">
            <a:extLst>
              <a:ext uri="{FF2B5EF4-FFF2-40B4-BE49-F238E27FC236}">
                <a16:creationId xmlns:a16="http://schemas.microsoft.com/office/drawing/2014/main" id="{7415DA00-A3C9-4ECC-8168-A7F8E3C1B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0"/>
            <a:ext cx="3419475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8" name="Picture 10" descr="244-256_page_05_image_0002">
            <a:extLst>
              <a:ext uri="{FF2B5EF4-FFF2-40B4-BE49-F238E27FC236}">
                <a16:creationId xmlns:a16="http://schemas.microsoft.com/office/drawing/2014/main" id="{002D9E31-80AF-4685-976D-30E2D7059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0"/>
            <a:ext cx="3814762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9" name="Picture 11" descr="244-256_page_05_image_0004">
            <a:extLst>
              <a:ext uri="{FF2B5EF4-FFF2-40B4-BE49-F238E27FC236}">
                <a16:creationId xmlns:a16="http://schemas.microsoft.com/office/drawing/2014/main" id="{2220BCFF-4406-413C-B16D-5BD2930D9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4813300"/>
            <a:ext cx="6192838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1" name="Picture 5" descr="194">
            <a:extLst>
              <a:ext uri="{FF2B5EF4-FFF2-40B4-BE49-F238E27FC236}">
                <a16:creationId xmlns:a16="http://schemas.microsoft.com/office/drawing/2014/main" id="{2F614D42-CB78-4B22-A41D-11468D4AF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0"/>
            <a:ext cx="3995738" cy="379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3" name="Picture 7" descr="rüstem paşa kervansarayı">
            <a:extLst>
              <a:ext uri="{FF2B5EF4-FFF2-40B4-BE49-F238E27FC236}">
                <a16:creationId xmlns:a16="http://schemas.microsoft.com/office/drawing/2014/main" id="{DB1BF1CE-59DD-45BF-B5D1-C6DC2A2092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0"/>
            <a:ext cx="4035425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4" name="Rectangle 8">
            <a:extLst>
              <a:ext uri="{FF2B5EF4-FFF2-40B4-BE49-F238E27FC236}">
                <a16:creationId xmlns:a16="http://schemas.microsoft.com/office/drawing/2014/main" id="{ABD4E1A5-7E74-4A37-A938-8044C6802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9525"/>
            <a:ext cx="3681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Rüstem paşa kervansarayı Edirne</a:t>
            </a:r>
          </a:p>
        </p:txBody>
      </p:sp>
      <p:pic>
        <p:nvPicPr>
          <p:cNvPr id="55305" name="Picture 9" descr="mevlevi dergahı">
            <a:extLst>
              <a:ext uri="{FF2B5EF4-FFF2-40B4-BE49-F238E27FC236}">
                <a16:creationId xmlns:a16="http://schemas.microsoft.com/office/drawing/2014/main" id="{EFBCC897-A324-430C-8DE8-545001A35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933825"/>
            <a:ext cx="4103688" cy="278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9" name="Picture 13" descr="hacı bektaş dergahı">
            <a:extLst>
              <a:ext uri="{FF2B5EF4-FFF2-40B4-BE49-F238E27FC236}">
                <a16:creationId xmlns:a16="http://schemas.microsoft.com/office/drawing/2014/main" id="{338EB640-E17A-4418-97CB-7F0C6EC825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978275"/>
            <a:ext cx="381635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13" name="Rectangle 17">
            <a:extLst>
              <a:ext uri="{FF2B5EF4-FFF2-40B4-BE49-F238E27FC236}">
                <a16:creationId xmlns:a16="http://schemas.microsoft.com/office/drawing/2014/main" id="{563D1C4D-AE79-4E73-A3BB-39FD7BA44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4005263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tr-TR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Mevlevi dergahı Konya </a:t>
            </a:r>
          </a:p>
        </p:txBody>
      </p:sp>
      <p:sp>
        <p:nvSpPr>
          <p:cNvPr id="55314" name="Rectangle 18">
            <a:extLst>
              <a:ext uri="{FF2B5EF4-FFF2-40B4-BE49-F238E27FC236}">
                <a16:creationId xmlns:a16="http://schemas.microsoft.com/office/drawing/2014/main" id="{B06AF846-B837-4E64-8B89-CBED09131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4086225"/>
            <a:ext cx="3357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Hacı Bektaş dergahı Nevşehir</a:t>
            </a:r>
          </a:p>
        </p:txBody>
      </p:sp>
      <p:sp>
        <p:nvSpPr>
          <p:cNvPr id="55315" name="Rectangle 19">
            <a:extLst>
              <a:ext uri="{FF2B5EF4-FFF2-40B4-BE49-F238E27FC236}">
                <a16:creationId xmlns:a16="http://schemas.microsoft.com/office/drawing/2014/main" id="{8E66A7CD-44DA-4F10-A3F7-96EF697463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0"/>
            <a:ext cx="30241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tr-TR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Alaattin Kervansaray Konya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4" grpId="0"/>
      <p:bldP spid="55313" grpId="0"/>
      <p:bldP spid="55314" grpId="0"/>
      <p:bldP spid="553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3" name="Picture 5" descr="177">
            <a:extLst>
              <a:ext uri="{FF2B5EF4-FFF2-40B4-BE49-F238E27FC236}">
                <a16:creationId xmlns:a16="http://schemas.microsoft.com/office/drawing/2014/main" id="{70CBB71A-701F-4980-A89C-6385F332E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65463" cy="37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4" name="Rectangle 6">
            <a:extLst>
              <a:ext uri="{FF2B5EF4-FFF2-40B4-BE49-F238E27FC236}">
                <a16:creationId xmlns:a16="http://schemas.microsoft.com/office/drawing/2014/main" id="{21E1194C-7BE2-4A3F-95D9-7F1893050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0"/>
            <a:ext cx="2098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tr-TR" altLang="tr-TR">
                <a:latin typeface="Tahoma" panose="020B0604030504040204" pitchFamily="34" charset="0"/>
              </a:rPr>
              <a:t>Sivas Gök medrese</a:t>
            </a:r>
          </a:p>
        </p:txBody>
      </p:sp>
      <p:pic>
        <p:nvPicPr>
          <p:cNvPr id="63496" name="Picture 8" descr="206">
            <a:extLst>
              <a:ext uri="{FF2B5EF4-FFF2-40B4-BE49-F238E27FC236}">
                <a16:creationId xmlns:a16="http://schemas.microsoft.com/office/drawing/2014/main" id="{522A394E-555B-4986-840E-3BD7D3CC0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0"/>
            <a:ext cx="3024187" cy="37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8" name="Picture 10" descr="207-2">
            <a:extLst>
              <a:ext uri="{FF2B5EF4-FFF2-40B4-BE49-F238E27FC236}">
                <a16:creationId xmlns:a16="http://schemas.microsoft.com/office/drawing/2014/main" id="{4F2E2B9B-F523-47F9-8826-D3904B6EC2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175" y="0"/>
            <a:ext cx="2917825" cy="370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9" name="Rectangle 11">
            <a:extLst>
              <a:ext uri="{FF2B5EF4-FFF2-40B4-BE49-F238E27FC236}">
                <a16:creationId xmlns:a16="http://schemas.microsoft.com/office/drawing/2014/main" id="{488908CF-ADF9-4200-ADEE-316F0FFE0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0"/>
            <a:ext cx="2265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tr-TR" altLang="tr-TR">
                <a:latin typeface="Tahoma" panose="020B0604030504040204" pitchFamily="34" charset="0"/>
              </a:rPr>
              <a:t>İstanbul kapalı çarşı </a:t>
            </a:r>
          </a:p>
        </p:txBody>
      </p:sp>
      <p:sp>
        <p:nvSpPr>
          <p:cNvPr id="63500" name="Rectangle 12">
            <a:extLst>
              <a:ext uri="{FF2B5EF4-FFF2-40B4-BE49-F238E27FC236}">
                <a16:creationId xmlns:a16="http://schemas.microsoft.com/office/drawing/2014/main" id="{53AE72A8-22F6-429C-B999-F976E65A4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0"/>
            <a:ext cx="2265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tr-TR" altLang="tr-TR">
                <a:latin typeface="Tahoma" panose="020B0604030504040204" pitchFamily="34" charset="0"/>
              </a:rPr>
              <a:t>İstanbul kapalı çarşı </a:t>
            </a:r>
          </a:p>
        </p:txBody>
      </p:sp>
      <p:pic>
        <p:nvPicPr>
          <p:cNvPr id="11272" name="Picture 14" descr="dinsel_selimiye_cami">
            <a:extLst>
              <a:ext uri="{FF2B5EF4-FFF2-40B4-BE49-F238E27FC236}">
                <a16:creationId xmlns:a16="http://schemas.microsoft.com/office/drawing/2014/main" id="{61033600-18A0-455B-A765-D08ACF61F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16338"/>
            <a:ext cx="3059113" cy="314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503" name="Rectangle 15">
            <a:extLst>
              <a:ext uri="{FF2B5EF4-FFF2-40B4-BE49-F238E27FC236}">
                <a16:creationId xmlns:a16="http://schemas.microsoft.com/office/drawing/2014/main" id="{05637D66-18FB-4063-B5D6-3708AEB49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860800"/>
            <a:ext cx="18684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tr-TR" altLang="tr-TR">
                <a:latin typeface="Tahoma" panose="020B0604030504040204" pitchFamily="34" charset="0"/>
              </a:rPr>
              <a:t>Edirne  Selimiye </a:t>
            </a:r>
          </a:p>
        </p:txBody>
      </p:sp>
      <p:pic>
        <p:nvPicPr>
          <p:cNvPr id="63505" name="Picture 17" descr="nadirsah-1-t">
            <a:extLst>
              <a:ext uri="{FF2B5EF4-FFF2-40B4-BE49-F238E27FC236}">
                <a16:creationId xmlns:a16="http://schemas.microsoft.com/office/drawing/2014/main" id="{2668E693-AD61-4257-92B2-556C82435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827463"/>
            <a:ext cx="2881313" cy="303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506" name="Rectangle 18">
            <a:extLst>
              <a:ext uri="{FF2B5EF4-FFF2-40B4-BE49-F238E27FC236}">
                <a16:creationId xmlns:a16="http://schemas.microsoft.com/office/drawing/2014/main" id="{2FA7F298-2FFC-4AEF-9282-E47A58A63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6237288"/>
            <a:ext cx="2911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chemeClr val="accent1"/>
                </a:solidFill>
                <a:latin typeface="Tahoma" panose="020B0604030504040204" pitchFamily="34" charset="0"/>
              </a:rPr>
              <a:t>Topkapı Nadirşah Tahtı</a:t>
            </a:r>
            <a:r>
              <a:rPr lang="tr-TR" altLang="tr-TR">
                <a:solidFill>
                  <a:schemeClr val="accent1"/>
                </a:solidFill>
                <a:latin typeface="Tahoma" panose="020B0604030504040204" pitchFamily="34" charset="0"/>
              </a:rPr>
              <a:t> </a:t>
            </a:r>
          </a:p>
        </p:txBody>
      </p:sp>
      <p:pic>
        <p:nvPicPr>
          <p:cNvPr id="63508" name="Picture 20" descr="mihrisah-b">
            <a:extLst>
              <a:ext uri="{FF2B5EF4-FFF2-40B4-BE49-F238E27FC236}">
                <a16:creationId xmlns:a16="http://schemas.microsoft.com/office/drawing/2014/main" id="{68BB7D43-4D30-4946-B8B2-B7F7BB643F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789363"/>
            <a:ext cx="2960687" cy="306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509" name="Rectangle 21">
            <a:extLst>
              <a:ext uri="{FF2B5EF4-FFF2-40B4-BE49-F238E27FC236}">
                <a16:creationId xmlns:a16="http://schemas.microsoft.com/office/drawing/2014/main" id="{FA6D2FB8-89B6-450E-BD6B-AB9048E09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3860800"/>
            <a:ext cx="30591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>
                <a:solidFill>
                  <a:schemeClr val="bg2"/>
                </a:solidFill>
                <a:latin typeface="Tahoma" panose="020B0604030504040204" pitchFamily="34" charset="0"/>
              </a:rPr>
              <a:t>Mihrişan Sultan Meydan Çeşmesi İst.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/>
      <p:bldP spid="63499" grpId="0"/>
      <p:bldP spid="63500" grpId="0"/>
      <p:bldP spid="63503" grpId="0"/>
      <p:bldP spid="63506" grpId="0"/>
      <p:bldP spid="63509" grpId="0"/>
    </p:bldLst>
  </p:timing>
</p:sld>
</file>

<file path=ppt/theme/theme1.xml><?xml version="1.0" encoding="utf-8"?>
<a:theme xmlns:a="http://schemas.openxmlformats.org/drawingml/2006/main" name="Korint sütunları tasarım şablonu">
  <a:themeElements>
    <a:clrScheme name="Korint sütunları tasarım şablonu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Korint sütunları tasarım şablonu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orint sütunları tasarım şablon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rint sütunları tasarım şablon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rint sütunları tasarım şablon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rint sütunları tasarım şablon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rint sütunları tasarım şablon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rint sütunları tasarım şablon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rint sütunları tasarım şablon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rint sütunları tasarım şablon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rint sütunları tasarım şablon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rint sütunları tasarım şablon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rint sütunları tasarım şablon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rint sütunları tasarım şablon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Sunu2</Template>
  <TotalTime>305</TotalTime>
  <Words>463</Words>
  <Application>Microsoft Office PowerPoint</Application>
  <PresentationFormat>Ekran Gösterisi (4:3)</PresentationFormat>
  <Paragraphs>71</Paragraphs>
  <Slides>22</Slides>
  <Notes>4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30" baseType="lpstr">
      <vt:lpstr>Arial</vt:lpstr>
      <vt:lpstr>Palatino Linotype</vt:lpstr>
      <vt:lpstr>Comic Sans MS</vt:lpstr>
      <vt:lpstr>Times New Roman</vt:lpstr>
      <vt:lpstr>Tahoma</vt:lpstr>
      <vt:lpstr>Wingdings</vt:lpstr>
      <vt:lpstr>Korint sütunları tasarım şablonu</vt:lpstr>
      <vt:lpstr>Microsoft Photo Editor 3.0 Fotoğrafı</vt:lpstr>
      <vt:lpstr>PowerPoint Sunusu</vt:lpstr>
      <vt:lpstr>Kültür ne demektir? </vt:lpstr>
      <vt:lpstr>Kültürün maddi öğelerini şunlardır:</vt:lpstr>
      <vt:lpstr>PowerPoint Sunusu</vt:lpstr>
      <vt:lpstr>PowerPoint Sunusu</vt:lpstr>
      <vt:lpstr>Diyarbakır Malabadi köprüsü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Kültür ve Öğeleri</dc:title>
  <dc:creator>http://www.nedir.org</dc:creator>
  <cp:lastModifiedBy>mehmet genç</cp:lastModifiedBy>
  <cp:revision>28</cp:revision>
  <dcterms:created xsi:type="dcterms:W3CDTF">2004-10-23T23:59:07Z</dcterms:created>
  <dcterms:modified xsi:type="dcterms:W3CDTF">2018-11-12T11:20:22Z</dcterms:modified>
</cp:coreProperties>
</file>