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3"/>
  </p:notesMasterIdLst>
  <p:sldIdLst>
    <p:sldId id="256" r:id="rId2"/>
    <p:sldId id="257" r:id="rId3"/>
    <p:sldId id="262" r:id="rId4"/>
    <p:sldId id="263" r:id="rId5"/>
    <p:sldId id="259" r:id="rId6"/>
    <p:sldId id="264" r:id="rId7"/>
    <p:sldId id="265" r:id="rId8"/>
    <p:sldId id="260" r:id="rId9"/>
    <p:sldId id="282" r:id="rId10"/>
    <p:sldId id="261" r:id="rId11"/>
    <p:sldId id="267" r:id="rId12"/>
    <p:sldId id="268" r:id="rId13"/>
    <p:sldId id="269" r:id="rId14"/>
    <p:sldId id="281" r:id="rId15"/>
    <p:sldId id="270" r:id="rId16"/>
    <p:sldId id="277" r:id="rId17"/>
    <p:sldId id="279" r:id="rId18"/>
    <p:sldId id="271" r:id="rId19"/>
    <p:sldId id="273" r:id="rId20"/>
    <p:sldId id="274" r:id="rId21"/>
    <p:sldId id="280" r:id="rId2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omic Sans MS" panose="030F0702030302020204" pitchFamily="66" charset="0"/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omic Sans MS" panose="030F0702030302020204" pitchFamily="66" charset="0"/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omic Sans MS" panose="030F0702030302020204" pitchFamily="66" charset="0"/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omic Sans MS" panose="030F0702030302020204" pitchFamily="66" charset="0"/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Comic Sans MS" panose="030F0702030302020204" pitchFamily="66" charset="0"/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sz="2400" u="sng" kern="1200">
        <a:solidFill>
          <a:srgbClr val="000000"/>
        </a:solidFill>
        <a:latin typeface="Comic Sans MS" panose="030F0702030302020204" pitchFamily="66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0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Kitap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0">
                    <a:srgbClr val="ED13ED"/>
                  </a:gs>
                  <a:gs pos="50000">
                    <a:srgbClr val="3399FF">
                      <a:tint val="44500"/>
                      <a:satMod val="160000"/>
                    </a:srgbClr>
                  </a:gs>
                  <a:gs pos="100000">
                    <a:srgbClr val="3399FF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extLst>
              <c:ext xmlns:c16="http://schemas.microsoft.com/office/drawing/2014/chart" uri="{C3380CC4-5D6E-409C-BE32-E72D297353CC}">
                <c16:uniqueId val="{00000000-D22E-4DA3-9884-21D41ACBB8EC}"/>
              </c:ext>
            </c:extLst>
          </c:dPt>
          <c:dPt>
            <c:idx val="1"/>
            <c:bubble3D val="0"/>
            <c:explosion val="19"/>
            <c:extLst>
              <c:ext xmlns:c16="http://schemas.microsoft.com/office/drawing/2014/chart" uri="{C3380CC4-5D6E-409C-BE32-E72D297353CC}">
                <c16:uniqueId val="{00000001-D22E-4DA3-9884-21D41ACBB8E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75%</a:t>
                    </a:r>
                  </a:p>
                </c:rich>
              </c:tx>
              <c:spPr>
                <a:effectLst>
                  <a:outerShdw blurRad="50800" dist="50800" dir="5400000" algn="ctr" rotWithShape="0">
                    <a:schemeClr val="tx1"/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2E-4DA3-9884-21D41ACBB8E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/>
                      <a:t>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2E-4DA3-9884-21D41ACBB8EC}"/>
                </c:ext>
              </c:extLst>
            </c:dLbl>
            <c:spPr>
              <a:effectLst>
                <a:outerShdw blurRad="50800" dist="50800" dir="5400000" algn="ctr" rotWithShape="0">
                  <a:schemeClr val="tx1"/>
                </a:out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Sayfa1!$A$22:$A$23</c:f>
              <c:strCache>
                <c:ptCount val="2"/>
                <c:pt idx="0">
                  <c:v>KENT NÜFUSU</c:v>
                </c:pt>
                <c:pt idx="1">
                  <c:v>KIR NÜFUSU</c:v>
                </c:pt>
              </c:strCache>
            </c:strRef>
          </c:cat>
          <c:val>
            <c:numRef>
              <c:f>Sayfa1!$B$22:$B$23</c:f>
              <c:numCache>
                <c:formatCode>0%</c:formatCode>
                <c:ptCount val="2"/>
                <c:pt idx="0">
                  <c:v>0.750000000000001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2E-4DA3-9884-21D41ACBB8E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sz="2000">
              <a:solidFill>
                <a:srgbClr val="FF0000"/>
              </a:solidFill>
            </a:defRPr>
          </a:pPr>
          <a:endParaRPr lang="tr-TR"/>
        </a:p>
      </c:txPr>
    </c:legend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D39BB41B-EA9A-4B65-BBCE-2AD9CF1F80C4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003300" y="695325"/>
            <a:ext cx="4846638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230A518E-D032-47C4-B805-FE801089C49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403B089-94DF-4795-AB0B-1014DFD2EAE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F78D564-6531-4417-A30A-173D83516DE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A0F4127-7B8B-462A-B50E-A467DCE4D00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CFD270F-9B8A-4437-A4C5-353F35968D4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u="none">
                <a:latin typeface="Arial" panose="020B0604020202020204" pitchFamily="34" charset="0"/>
              </a:defRPr>
            </a:lvl1pPr>
          </a:lstStyle>
          <a:p>
            <a:fld id="{827C19A6-196E-4310-8533-85EF47719A72}" type="slidenum">
              <a:rPr lang="en-GB" altLang="tr-TR"/>
              <a:pPr/>
              <a:t>‹#›</a:t>
            </a:fld>
            <a:endParaRPr lang="en-GB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>
            <a:extLst>
              <a:ext uri="{FF2B5EF4-FFF2-40B4-BE49-F238E27FC236}">
                <a16:creationId xmlns:a16="http://schemas.microsoft.com/office/drawing/2014/main" id="{3D5AE75B-FCBE-4449-A9EC-B84E29092B6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E3420750-7622-41F0-8AAC-476798445077}" type="slidenum">
              <a:rPr lang="en-GB" altLang="tr-TR" sz="1400" u="none">
                <a:latin typeface="Arial" panose="020B0604020202020204" pitchFamily="34" charset="0"/>
              </a:rPr>
              <a:pPr eaLnBrk="1" hangingPunct="1"/>
              <a:t>1</a:t>
            </a:fld>
            <a:endParaRPr lang="en-GB" altLang="tr-TR" sz="1400" u="none">
              <a:latin typeface="Arial" panose="020B0604020202020204" pitchFamily="34" charset="0"/>
            </a:endParaRPr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D9204318-91C9-4956-9FC6-818A1D08E3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1B39A3C8-31E0-4118-88B5-B41085903E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DA817924-48D9-445B-9E57-39A2629E7AD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6FCBFF03-41AE-407B-9D08-B3DFD11E3323}" type="slidenum">
              <a:rPr lang="en-GB" altLang="tr-TR" sz="1400" u="none">
                <a:latin typeface="Arial" panose="020B0604020202020204" pitchFamily="34" charset="0"/>
              </a:rPr>
              <a:pPr eaLnBrk="1" hangingPunct="1"/>
              <a:t>2</a:t>
            </a:fld>
            <a:endParaRPr lang="en-GB" altLang="tr-TR" sz="1400" u="none">
              <a:latin typeface="Arial" panose="020B0604020202020204" pitchFamily="34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10F23B88-F3E5-48A2-AE65-2EF8AF135B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402303B9-56EB-4AAA-8530-4DEEC2699AE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52DE4D66-C356-4101-9F21-A2104B7F82A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A8D6830-D747-48DE-96F0-C6ABF19B9B76}" type="slidenum">
              <a:rPr lang="en-GB" altLang="tr-TR" sz="1400" u="none">
                <a:latin typeface="Arial" panose="020B0604020202020204" pitchFamily="34" charset="0"/>
              </a:rPr>
              <a:pPr eaLnBrk="1" hangingPunct="1"/>
              <a:t>5</a:t>
            </a:fld>
            <a:endParaRPr lang="en-GB" altLang="tr-TR" sz="1400" u="none">
              <a:latin typeface="Arial" panose="020B060402020202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7AD85390-391D-4396-B5C3-6555668A8E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40BD3E34-F584-4362-935F-BF40685D2C8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DD8147-C71B-40B5-9FE0-4C0539073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09CCD6-1E62-4B39-BB47-FAA58C8CC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D7BB47-7412-457C-B23E-C20616C7E1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F62D4-71C6-4C3F-8FE3-96FEB937D15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338489"/>
      </p:ext>
    </p:extLst>
  </p:cSld>
  <p:clrMapOvr>
    <a:masterClrMapping/>
  </p:clrMapOvr>
  <p:transition spd="med" advClick="0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CC3435-B7A6-419B-A036-E373F94F7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EFE064-222C-4144-9FAB-D81B8B0A6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5FD2C7-EB6E-4467-8F9A-9E007218BE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47C2F-51A8-4363-821B-3A6649847DF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73368406"/>
      </p:ext>
    </p:extLst>
  </p:cSld>
  <p:clrMapOvr>
    <a:masterClrMapping/>
  </p:clrMapOvr>
  <p:transition spd="med" advClick="0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242523-8CC9-4E84-9912-BA73566B1B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F0F6-309B-400E-8EE8-F1A2B8270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4FD11F-1FBE-489D-92B2-7A98C63F5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4B58E-CAF4-42AB-89A1-9D1E16A89CA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93280661"/>
      </p:ext>
    </p:extLst>
  </p:cSld>
  <p:clrMapOvr>
    <a:masterClrMapping/>
  </p:clrMapOvr>
  <p:transition spd="med" advClick="0" advTm="12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A41CED-A3E9-4EF0-B953-EB570529CB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49B566-0147-44E6-AA80-A8D907FE16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5C1908-BA70-439B-88EF-2C33AA26D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B3C7C-0CA4-4AF7-9DEE-687A549871A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50345449"/>
      </p:ext>
    </p:extLst>
  </p:cSld>
  <p:clrMapOvr>
    <a:masterClrMapping/>
  </p:clrMapOvr>
  <p:transition spd="med" advClick="0" advTm="12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39E537-673B-4B01-AE1E-C85BEE7B5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8092A9-74A7-4539-9816-16DC38571A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784573-D54D-4472-98C2-3E6307EE67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19E49-943B-4236-ACFE-09807733CCB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71520155"/>
      </p:ext>
    </p:extLst>
  </p:cSld>
  <p:clrMapOvr>
    <a:masterClrMapping/>
  </p:clrMapOvr>
  <p:transition spd="med" advClick="0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F51FE6-6DD0-4B03-85FC-E82F1D8092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61602B-DBC8-448E-A61E-82D31A701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A1B81F-C4B6-4C39-BD55-92EE9EB2B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7C77B-3610-420F-BD05-B6A446E272E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3561974"/>
      </p:ext>
    </p:extLst>
  </p:cSld>
  <p:clrMapOvr>
    <a:masterClrMapping/>
  </p:clrMapOvr>
  <p:transition spd="med" advClick="0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6F2FF7-3CD0-4AC5-8425-98C8DA0C8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184E5A-E547-433B-96F7-4F402602D9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887C6-0D6B-4D2D-8090-7C78803649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120D4-2200-4220-A1BA-42934C4CF4A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71990568"/>
      </p:ext>
    </p:extLst>
  </p:cSld>
  <p:clrMapOvr>
    <a:masterClrMapping/>
  </p:clrMapOvr>
  <p:transition spd="med" advClick="0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333247-E44A-4C59-91B3-0CB8A965B5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78D6DA-7C04-4230-ADA0-E2FD1B173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8AEC93-34A2-4D9D-B878-9AAE576B82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87F11-ACC8-41D2-9868-B693C8E41AE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10327797"/>
      </p:ext>
    </p:extLst>
  </p:cSld>
  <p:clrMapOvr>
    <a:masterClrMapping/>
  </p:clrMapOvr>
  <p:transition spd="med" advClick="0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5977E1-0FB9-493B-AD7D-FBE07E5FF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A53F9A-8AD8-4C8F-A162-8C0DEA2815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73328C-61A9-4A0D-A38C-00531324E9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D5F57-26A0-4CEB-A8EE-E3E2CF17D63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3994341"/>
      </p:ext>
    </p:extLst>
  </p:cSld>
  <p:clrMapOvr>
    <a:masterClrMapping/>
  </p:clrMapOvr>
  <p:transition spd="med" advClick="0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DD089AE-0C39-4C3D-BF06-23B7D0CA6C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5AE236-7BF0-434F-A82D-2D5FEE0F37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5E9170-6DB2-4D96-BF69-9A3B2146F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A2138-FFD6-462A-86BA-E5BF9F6ED40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9640367"/>
      </p:ext>
    </p:extLst>
  </p:cSld>
  <p:clrMapOvr>
    <a:masterClrMapping/>
  </p:clrMapOvr>
  <p:transition spd="med" advClick="0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9F9862-BD7A-450A-B073-4075A47BE5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C09428-0621-453F-8258-926691B83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2CA645-40AB-489C-AA7C-BB3692A10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4863A-02DC-4652-ADCE-7AD3EE64280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40873449"/>
      </p:ext>
    </p:extLst>
  </p:cSld>
  <p:clrMapOvr>
    <a:masterClrMapping/>
  </p:clrMapOvr>
  <p:transition spd="med" advClick="0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CBC267-ADD3-4E74-883C-1B03E9586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A1E4B4-C707-47D3-BC15-F3C692F516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A2CA12-349F-4B13-9AF5-B29E75561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72F88-632C-4490-85EC-89EE9159E24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5737195"/>
      </p:ext>
    </p:extLst>
  </p:cSld>
  <p:clrMapOvr>
    <a:masterClrMapping/>
  </p:clrMapOvr>
  <p:transition spd="med" advClick="0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6F532B-4938-4B0A-B1F9-3B339CC2E3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D2899D-4973-4121-A320-FE72B2E20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63E92C-E9A1-4953-9F1D-5A301DC17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F7700-C5EC-4A83-A555-DA8F67819B3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6349050"/>
      </p:ext>
    </p:extLst>
  </p:cSld>
  <p:clrMapOvr>
    <a:masterClrMapping/>
  </p:clrMapOvr>
  <p:transition spd="med" advClick="0"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C8AA1A8-5ACB-4817-82C0-5D571D487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F4E0A9C-C6DA-4ED7-927F-D52FC3E13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1F04439-0B0C-42DE-9937-061EFEA018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40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516AC542-E016-4639-A348-6819E825A6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400" u="none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98111C3-BFB4-42DA-8E4B-85A666E90C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400" u="none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2105487-D1F2-4653-94F6-73170F72F77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50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5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seyfettin\Desktop\D&#252;nya%20-%20Enstrumental%20Fon%20M&#252;zik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66E658-EC79-4E64-8142-0DC5AE69D2C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30650"/>
            <a:ext cx="6400800" cy="1752600"/>
          </a:xfrm>
        </p:spPr>
        <p:txBody>
          <a:bodyPr lIns="0" tIns="0" rIns="0" bIns="0" anchor="ctr"/>
          <a:lstStyle/>
          <a:p>
            <a:pPr marL="0" indent="0" algn="ctr" eaLnBrk="1" hangingPunct="1">
              <a:buFontTx/>
              <a:buNone/>
            </a:pPr>
            <a:endParaRPr lang="tr-TR" altLang="tr-TR"/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362E0FF0-7C37-4B80-B7D3-B7EB8C526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4673600"/>
            <a:ext cx="2684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14D8DB38-47CC-4575-8576-4F19A434E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2CF1F13F-8107-40F8-B0A8-C9526E598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3952875"/>
            <a:ext cx="390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54" name="Rectangle 1">
            <a:extLst>
              <a:ext uri="{FF2B5EF4-FFF2-40B4-BE49-F238E27FC236}">
                <a16:creationId xmlns:a16="http://schemas.microsoft.com/office/drawing/2014/main" id="{DF908109-5957-4EC9-A89B-4DF5B543E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3800" y="2060575"/>
            <a:ext cx="3779838" cy="620713"/>
          </a:xfrm>
          <a:noFill/>
        </p:spPr>
        <p:txBody>
          <a:bodyPr lIns="0" tIns="0" rIns="0" bIns="0"/>
          <a:lstStyle/>
          <a:p>
            <a:pPr eaLnBrk="1" hangingPunct="1"/>
            <a:r>
              <a:rPr lang="tr-TR" altLang="tr-TR" sz="2800" b="1">
                <a:solidFill>
                  <a:schemeClr val="bg1"/>
                </a:solidFill>
                <a:latin typeface="Comic Sans MS" panose="030F0702030302020204" pitchFamily="66" charset="0"/>
              </a:rPr>
              <a:t>TÜRKİYE’DE GÖÇLER</a:t>
            </a:r>
          </a:p>
        </p:txBody>
      </p:sp>
      <p:pic>
        <p:nvPicPr>
          <p:cNvPr id="7" name="Dünya - Enstrumental Fon Müzik.mp3">
            <a:hlinkClick r:id="" action="ppaction://media"/>
            <a:extLst>
              <a:ext uri="{FF2B5EF4-FFF2-40B4-BE49-F238E27FC236}">
                <a16:creationId xmlns:a16="http://schemas.microsoft.com/office/drawing/2014/main" id="{79D4EB89-3FB2-4967-88EB-D83FD15AF923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050" grpId="0" build="p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E550C7D-CA43-481B-AAFA-76C9EAABD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Mevsimlik Göçe Örnekler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C0FF0B7-EE94-49F0-ACBE-3753B86314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  Örn1= Yaylacık faaliyeti</a:t>
            </a: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  Örn2= İnşaat işçilerinin göçü</a:t>
            </a: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  Örn3= Turizm çalışanlarının göçü ve turizme katılanların göçü</a:t>
            </a: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  Örn4=Tarım işçilerinin göçü</a:t>
            </a: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  A) Pamuk işçileri</a:t>
            </a: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  B) Fındık işçileri</a:t>
            </a:r>
          </a:p>
        </p:txBody>
      </p:sp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BE6A85D2-460B-4A97-9B2D-64A4EC240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>
                <a:latin typeface="Comic Sans MS" panose="030F0702030302020204" pitchFamily="66" charset="0"/>
              </a:rPr>
              <a:t>Türkiye’den Yurt Dışına İşçi Göçleri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6186294-3966-4581-8E98-D4B5B822320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eaLnBrk="1" hangingPunct="1"/>
            <a:r>
              <a:rPr lang="tr-TR" altLang="tr-TR" sz="2800" u="sng">
                <a:latin typeface="Comic Sans MS" panose="030F0702030302020204" pitchFamily="66" charset="0"/>
              </a:rPr>
              <a:t>SORU:</a:t>
            </a:r>
            <a:r>
              <a:rPr lang="tr-TR" altLang="tr-TR" sz="2800">
                <a:latin typeface="Comic Sans MS" panose="030F0702030302020204" pitchFamily="66" charset="0"/>
              </a:rPr>
              <a:t> Grafiğe göre , 1960’lı yıllarda nüfuz artış hızının azalmasının sebebi nedir?</a:t>
            </a:r>
          </a:p>
          <a:p>
            <a:pPr eaLnBrk="1" hangingPunct="1"/>
            <a:r>
              <a:rPr lang="tr-TR" altLang="tr-TR" sz="2800" u="sng">
                <a:latin typeface="Comic Sans MS" panose="030F0702030302020204" pitchFamily="66" charset="0"/>
              </a:rPr>
              <a:t>CEVAP </a:t>
            </a:r>
            <a:r>
              <a:rPr lang="tr-TR" altLang="tr-TR" sz="2800">
                <a:latin typeface="Comic Sans MS" panose="030F0702030302020204" pitchFamily="66" charset="0"/>
              </a:rPr>
              <a:t>: Türkiye’den başta Almanya olmak üzere Avrupa ülkelerine yönelik işçi göçü 1958-1961 yılları arasında yaşanmıştır.</a:t>
            </a:r>
          </a:p>
          <a:p>
            <a:pPr eaLnBrk="1" hangingPunct="1"/>
            <a:endParaRPr lang="tr-TR" altLang="tr-TR" sz="2800"/>
          </a:p>
        </p:txBody>
      </p:sp>
      <p:pic>
        <p:nvPicPr>
          <p:cNvPr id="12292" name="Picture 6" descr="Türkiye'de nüfus artış hızı grafiği">
            <a:extLst>
              <a:ext uri="{FF2B5EF4-FFF2-40B4-BE49-F238E27FC236}">
                <a16:creationId xmlns:a16="http://schemas.microsoft.com/office/drawing/2014/main" id="{4E96A49F-69EF-4F50-9509-66A99DEF30E8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2213" y="2735263"/>
            <a:ext cx="2566987" cy="2255837"/>
          </a:xfrm>
          <a:noFill/>
        </p:spPr>
      </p:pic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709998A7-122C-426B-92D1-1E5C62BCD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rgbClr val="FF0066"/>
                </a:solidFill>
                <a:latin typeface="Comic Sans MS" panose="030F0702030302020204" pitchFamily="66" charset="0"/>
              </a:rPr>
              <a:t>Türkiye’de işçi gücünün zaman içinde hızla artmasının nedenleri;</a:t>
            </a:r>
          </a:p>
          <a:p>
            <a:pPr eaLnBrk="1" hangingPunct="1"/>
            <a:r>
              <a:rPr lang="tr-TR" altLang="tr-TR">
                <a:solidFill>
                  <a:srgbClr val="3333CC"/>
                </a:solidFill>
                <a:latin typeface="Comic Sans MS" panose="030F0702030302020204" pitchFamily="66" charset="0"/>
              </a:rPr>
              <a:t>1- Hızlı nüfuz artışı.</a:t>
            </a:r>
          </a:p>
          <a:p>
            <a:pPr eaLnBrk="1" hangingPunct="1"/>
            <a:r>
              <a:rPr lang="tr-TR" altLang="tr-TR">
                <a:solidFill>
                  <a:srgbClr val="3333CC"/>
                </a:solidFill>
                <a:latin typeface="Comic Sans MS" panose="030F0702030302020204" pitchFamily="66" charset="0"/>
              </a:rPr>
              <a:t>2- Kırsal alandaki isteklerin çoğalması ve çeşitlenmesi.</a:t>
            </a:r>
          </a:p>
          <a:p>
            <a:pPr eaLnBrk="1" hangingPunct="1"/>
            <a:r>
              <a:rPr lang="tr-TR" altLang="tr-TR">
                <a:solidFill>
                  <a:srgbClr val="3333CC"/>
                </a:solidFill>
                <a:latin typeface="Comic Sans MS" panose="030F0702030302020204" pitchFamily="66" charset="0"/>
              </a:rPr>
              <a:t>3- Gelir dağılımındaki bozukluklar.</a:t>
            </a:r>
          </a:p>
          <a:p>
            <a:pPr eaLnBrk="1" hangingPunct="1"/>
            <a:r>
              <a:rPr lang="tr-TR" altLang="tr-TR">
                <a:solidFill>
                  <a:srgbClr val="3333CC"/>
                </a:solidFill>
                <a:latin typeface="Comic Sans MS" panose="030F0702030302020204" pitchFamily="66" charset="0"/>
              </a:rPr>
              <a:t>4- İstihdam sorunları.</a:t>
            </a:r>
          </a:p>
          <a:p>
            <a:pPr eaLnBrk="1" hangingPunct="1"/>
            <a:r>
              <a:rPr lang="tr-TR" altLang="tr-TR">
                <a:solidFill>
                  <a:srgbClr val="3333CC"/>
                </a:solidFill>
                <a:latin typeface="Comic Sans MS" panose="030F0702030302020204" pitchFamily="66" charset="0"/>
              </a:rPr>
              <a:t>5- Kırsal kesimdeki gelirin düşük olması</a:t>
            </a:r>
          </a:p>
        </p:txBody>
      </p:sp>
    </p:spTree>
  </p:cSld>
  <p:clrMapOvr>
    <a:masterClrMapping/>
  </p:clrMapOvr>
  <p:transition spd="med" advClick="0" advTm="12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876E834-39DA-4425-ABEB-552391BFD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rgbClr val="FF0066"/>
                </a:solidFill>
                <a:latin typeface="Comic Sans MS" panose="030F0702030302020204" pitchFamily="66" charset="0"/>
              </a:rPr>
              <a:t>BEYİN GÖÇÜ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3E7C657-9F9F-478C-A7EB-0D3D869FF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rgbClr val="3333CC"/>
                </a:solidFill>
                <a:latin typeface="Comic Sans MS" panose="030F0702030302020204" pitchFamily="66" charset="0"/>
              </a:rPr>
              <a:t>Bilim adamlarının, yetişmiş eğitimli insanların yurt dışına olan göçü</a:t>
            </a:r>
            <a:r>
              <a:rPr lang="tr-TR" altLang="tr-TR">
                <a:solidFill>
                  <a:srgbClr val="3333CC"/>
                </a:solidFill>
              </a:rPr>
              <a:t>.</a:t>
            </a:r>
          </a:p>
        </p:txBody>
      </p:sp>
    </p:spTree>
  </p:cSld>
  <p:clrMapOvr>
    <a:masterClrMapping/>
  </p:clrMapOvr>
  <p:transition spd="med" advClick="0" advTm="12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seyfettin\Desktop\images-5.jpg">
            <a:extLst>
              <a:ext uri="{FF2B5EF4-FFF2-40B4-BE49-F238E27FC236}">
                <a16:creationId xmlns:a16="http://schemas.microsoft.com/office/drawing/2014/main" id="{67592FAB-B198-441C-A24D-EE78ABE25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C:\Users\seyfettin\Desktop\176744.jpg">
            <a:extLst>
              <a:ext uri="{FF2B5EF4-FFF2-40B4-BE49-F238E27FC236}">
                <a16:creationId xmlns:a16="http://schemas.microsoft.com/office/drawing/2014/main" id="{EA430659-5B1D-440E-A660-EAF55FB32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C:\Users\seyfettin\Desktop\562030f862123.jpg">
            <a:extLst>
              <a:ext uri="{FF2B5EF4-FFF2-40B4-BE49-F238E27FC236}">
                <a16:creationId xmlns:a16="http://schemas.microsoft.com/office/drawing/2014/main" id="{98D9B40C-CFB0-4572-B93B-C1833E1B1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4500562" cy="32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2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16F7D56-F499-42B1-BE80-2CDFF393B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FF0066"/>
                </a:solidFill>
                <a:latin typeface="Comic Sans MS" panose="030F0702030302020204" pitchFamily="66" charset="0"/>
              </a:rPr>
              <a:t>BEYİN GÖÇÜNÜN ETKİLERİ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74CA538-1DDB-450C-8FF8-364BD0599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altLang="tr-TR" b="1">
              <a:solidFill>
                <a:srgbClr val="0000FF"/>
              </a:solidFill>
            </a:endParaRPr>
          </a:p>
          <a:p>
            <a:pPr eaLnBrk="1" hangingPunct="1"/>
            <a:endParaRPr lang="tr-TR" altLang="tr-TR" b="1">
              <a:solidFill>
                <a:srgbClr val="0000FF"/>
              </a:solidFill>
            </a:endParaRPr>
          </a:p>
          <a:p>
            <a:pPr eaLnBrk="1" hangingPunct="1"/>
            <a:endParaRPr lang="tr-TR" altLang="tr-TR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93DE64AE-9AF6-4E67-995F-2DCB5BDBB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1195388"/>
            <a:ext cx="1871662" cy="7207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4C36E993-1C1E-4FC6-ABA7-29C9969AE2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0113" y="1196975"/>
            <a:ext cx="1800225" cy="7207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DDD4FFB8-BFF7-4036-B44C-EF19E3FBA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2165350"/>
            <a:ext cx="4670425" cy="284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FF0066"/>
                </a:solidFill>
                <a:latin typeface="Arial" panose="020B0604020202020204" pitchFamily="34" charset="0"/>
              </a:rPr>
              <a:t>BEYİN GÖÇÜ VEREN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FF0066"/>
                </a:solidFill>
                <a:latin typeface="Arial" panose="020B0604020202020204" pitchFamily="34" charset="0"/>
              </a:rPr>
              <a:t>ÜLKELER.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  <a:latin typeface="Arial" panose="020B0604020202020204" pitchFamily="34" charset="0"/>
              </a:rPr>
              <a:t>Gelişmekte ve ya az gelişmiş ülkeler.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  <a:latin typeface="Arial" panose="020B0604020202020204" pitchFamily="34" charset="0"/>
              </a:rPr>
              <a:t>Kalkınma hızları azalır.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  <a:latin typeface="Arial" panose="020B0604020202020204" pitchFamily="34" charset="0"/>
              </a:rPr>
              <a:t>Örnek: Hindistan, Pakistan, Çin, Filipinler, Cezayir, Fas, Tunus, İran, Nijerya 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B881153B-991D-4ABC-907C-7F7C9DE29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3" y="2236788"/>
            <a:ext cx="3713162" cy="284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FF0066"/>
                </a:solidFill>
                <a:latin typeface="Arial" panose="020B0604020202020204" pitchFamily="34" charset="0"/>
              </a:rPr>
              <a:t>BEYİN GÜCÜ ALAN ÜLKELER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  <a:latin typeface="Arial" panose="020B0604020202020204" pitchFamily="34" charset="0"/>
              </a:rPr>
              <a:t>Gelişmiş ülkeler.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  <a:latin typeface="Arial" panose="020B0604020202020204" pitchFamily="34" charset="0"/>
              </a:rPr>
              <a:t>Kalkınma hızları artar.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  <a:latin typeface="Arial" panose="020B0604020202020204" pitchFamily="34" charset="0"/>
              </a:rPr>
              <a:t>Örnek: İngiltere, ABD, Hollanda, İsviçre…. 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BD30CCC-789E-47F5-A46D-DE238DB10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Türkiye’de Kentsel ve Kırsal Nüfus</a:t>
            </a:r>
          </a:p>
        </p:txBody>
      </p:sp>
      <p:pic>
        <p:nvPicPr>
          <p:cNvPr id="17411" name="Picture 3" descr="kentsel ve kırsal nüfus grafiği">
            <a:extLst>
              <a:ext uri="{FF2B5EF4-FFF2-40B4-BE49-F238E27FC236}">
                <a16:creationId xmlns:a16="http://schemas.microsoft.com/office/drawing/2014/main" id="{C2748F5F-05F9-4933-858D-E86112A7F26C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738" y="2060575"/>
            <a:ext cx="4276725" cy="3168650"/>
          </a:xfrm>
          <a:noFill/>
        </p:spPr>
      </p:pic>
      <p:pic>
        <p:nvPicPr>
          <p:cNvPr id="17412" name="Picture 4" descr="kent ve kır nüfusu">
            <a:extLst>
              <a:ext uri="{FF2B5EF4-FFF2-40B4-BE49-F238E27FC236}">
                <a16:creationId xmlns:a16="http://schemas.microsoft.com/office/drawing/2014/main" id="{4114CE81-2F4F-41A6-A4C5-905A5ADBF59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4413" y="2505075"/>
            <a:ext cx="3686175" cy="2714625"/>
          </a:xfrm>
          <a:noFill/>
        </p:spPr>
      </p:pic>
    </p:spTree>
  </p:cSld>
  <p:clrMapOvr>
    <a:masterClrMapping/>
  </p:clrMapOvr>
  <p:transition spd="med" advClick="0" advTm="12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Grafik">
            <a:extLst>
              <a:ext uri="{FF2B5EF4-FFF2-40B4-BE49-F238E27FC236}">
                <a16:creationId xmlns:a16="http://schemas.microsoft.com/office/drawing/2014/main" id="{6DF7EFAE-D126-4DE7-A4B3-CB5848DE8D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3" name="WordArt 4" descr="Beyaz mermer">
            <a:extLst>
              <a:ext uri="{FF2B5EF4-FFF2-40B4-BE49-F238E27FC236}">
                <a16:creationId xmlns:a16="http://schemas.microsoft.com/office/drawing/2014/main" id="{1FB7676D-A5F4-43B4-932D-E6B1001C4D7B}"/>
              </a:ext>
            </a:extLst>
          </p:cNvPr>
          <p:cNvSpPr>
            <a:spLocks noGrp="1" noChangeArrowheads="1" noChangeShapeType="1" noTextEdit="1"/>
          </p:cNvSpPr>
          <p:nvPr/>
        </p:nvSpPr>
        <p:spPr bwMode="auto">
          <a:xfrm>
            <a:off x="158824" y="228600"/>
            <a:ext cx="8877672" cy="752128"/>
          </a:xfrm>
          <a:prstGeom prst="rect">
            <a:avLst/>
          </a:prstGeom>
        </p:spPr>
        <p:txBody>
          <a:bodyPr wrap="none" fromWordArt="1">
            <a:scene3d>
              <a:camera prst="legacyObliqueRight"/>
              <a:lightRig rig="legacyHarsh3" dir="t"/>
            </a:scene3d>
            <a:sp3d extrusionH="1000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a:bodyPr>
          <a:lstStyle/>
          <a:p>
            <a:pPr>
              <a:defRPr/>
            </a:pPr>
            <a:r>
              <a:rPr lang="tr-TR" sz="3200" kern="10" dirty="0">
                <a:ln/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/>
                  </a:outerShdw>
                </a:effectLst>
                <a:latin typeface="Arial Black"/>
              </a:rPr>
              <a:t>NÜFUSUN KIRSAL-KENTSEL DURUMU</a:t>
            </a:r>
          </a:p>
          <a:p>
            <a:pPr>
              <a:defRPr/>
            </a:pPr>
            <a:r>
              <a:rPr lang="tr-TR" sz="3200" kern="10">
                <a:ln/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/>
                  </a:outerShdw>
                </a:effectLst>
                <a:latin typeface="Arial Black"/>
              </a:rPr>
              <a:t>2009 yılı verilerine göre;</a:t>
            </a:r>
          </a:p>
          <a:p>
            <a:pPr>
              <a:defRPr/>
            </a:pPr>
            <a:endParaRPr lang="tr-TR" sz="3200" kern="10" dirty="0">
              <a:ln/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38100" dir="2700000" algn="tl" rotWithShape="0">
                  <a:srgbClr val="000000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med" advClick="0" advTm="12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211488F-A777-4DC2-9209-0815B30E3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>
                <a:solidFill>
                  <a:srgbClr val="FF0066"/>
                </a:solidFill>
                <a:latin typeface="Comic Sans MS" panose="030F0702030302020204" pitchFamily="66" charset="0"/>
              </a:rPr>
              <a:t>TÜRKİYE’DE GÖÇÜN YÖNÜ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8ECA924D-AB99-4D66-A8C1-7AC268692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642350" cy="324008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600">
                <a:latin typeface="Comic Sans MS" panose="030F0702030302020204" pitchFamily="66" charset="0"/>
              </a:rPr>
              <a:t>DOĞUDAN                                                      BATIYA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600">
                <a:latin typeface="Comic Sans MS" panose="030F0702030302020204" pitchFamily="66" charset="0"/>
              </a:rPr>
              <a:t>Kırsal kesimden                                                Kentsel kesime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600">
                <a:latin typeface="Comic Sans MS" panose="030F0702030302020204" pitchFamily="66" charset="0"/>
              </a:rPr>
              <a:t>Geri kalmış bölgeden                                         Gelişmiş bölgeye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600">
                <a:latin typeface="Comic Sans MS" panose="030F0702030302020204" pitchFamily="66" charset="0"/>
              </a:rPr>
              <a:t>Küçük kentlerden                                              Büyük kentlere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600">
                <a:latin typeface="Comic Sans MS" panose="030F0702030302020204" pitchFamily="66" charset="0"/>
              </a:rPr>
              <a:t>İç kesimlerden                                                 Kıyı kesimlere</a:t>
            </a:r>
          </a:p>
          <a:p>
            <a:pPr eaLnBrk="1" hangingPunct="1">
              <a:lnSpc>
                <a:spcPct val="80000"/>
              </a:lnSpc>
            </a:pPr>
            <a:endParaRPr lang="tr-TR" altLang="tr-TR" sz="160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1600">
                <a:latin typeface="Comic Sans MS" panose="030F0702030302020204" pitchFamily="66" charset="0"/>
              </a:rPr>
              <a:t>Not:Ülkemizde en çok göç, küçük kentlerden büyük kentlere doğru gerçekleşmektedir.</a:t>
            </a:r>
          </a:p>
        </p:txBody>
      </p:sp>
      <p:sp>
        <p:nvSpPr>
          <p:cNvPr id="19460" name="Line 5">
            <a:extLst>
              <a:ext uri="{FF2B5EF4-FFF2-40B4-BE49-F238E27FC236}">
                <a16:creationId xmlns:a16="http://schemas.microsoft.com/office/drawing/2014/main" id="{778A83D7-8235-45DB-83B0-C47D373C1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2492375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  <p:sp>
        <p:nvSpPr>
          <p:cNvPr id="19461" name="Line 6">
            <a:extLst>
              <a:ext uri="{FF2B5EF4-FFF2-40B4-BE49-F238E27FC236}">
                <a16:creationId xmlns:a16="http://schemas.microsoft.com/office/drawing/2014/main" id="{F3DF20AB-39D0-446C-908E-5AA8C381F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4288" y="292417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  <p:sp>
        <p:nvSpPr>
          <p:cNvPr id="19462" name="Line 7">
            <a:extLst>
              <a:ext uri="{FF2B5EF4-FFF2-40B4-BE49-F238E27FC236}">
                <a16:creationId xmlns:a16="http://schemas.microsoft.com/office/drawing/2014/main" id="{B5BB4190-31C6-4D7D-8DB6-57B95AB12A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775" y="35004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  <p:sp>
        <p:nvSpPr>
          <p:cNvPr id="19463" name="Line 8">
            <a:extLst>
              <a:ext uri="{FF2B5EF4-FFF2-40B4-BE49-F238E27FC236}">
                <a16:creationId xmlns:a16="http://schemas.microsoft.com/office/drawing/2014/main" id="{565A6D57-2729-406F-BCB9-33A5DCAD8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40052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  <p:sp>
        <p:nvSpPr>
          <p:cNvPr id="19464" name="Line 9">
            <a:extLst>
              <a:ext uri="{FF2B5EF4-FFF2-40B4-BE49-F238E27FC236}">
                <a16:creationId xmlns:a16="http://schemas.microsoft.com/office/drawing/2014/main" id="{7A84CF4B-E1F6-43DA-9227-3F256043B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45085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med" advClick="0" advTm="12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88C457-429E-4EF6-BEF4-70E20C253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FF0066"/>
                </a:solidFill>
                <a:latin typeface="Comic Sans MS" panose="030F0702030302020204" pitchFamily="66" charset="0"/>
              </a:rPr>
              <a:t>GÖÇÜN SONUÇLARI</a:t>
            </a:r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9B2A4E54-1634-42D3-A71D-E1458D2F2C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250" y="1195388"/>
            <a:ext cx="1800225" cy="7207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BB793EF6-99EE-459D-9227-990498C73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8988" y="1195388"/>
            <a:ext cx="1871662" cy="7207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C4E6ACB0-CA22-49CF-B8E4-12CD57593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87563"/>
            <a:ext cx="3713163" cy="42211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FF0066"/>
                </a:solidFill>
              </a:rPr>
              <a:t>GÖÇ VEREN YERDE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1- Nüfus azalışı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2- Tarımsal üretimde azalma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3- Çevrenin bakımsızlaşması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4- Okul, sağlık ocağı vb. hizmet binalarının kapanması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794A42E5-D621-4D82-98EA-716D50963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89138"/>
            <a:ext cx="3455988" cy="47704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FF0066"/>
                </a:solidFill>
              </a:rPr>
              <a:t>GÖÇ ALAN YERDE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FF0066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1-  Nüfus artışı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2- Çarpık kentleşme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3- Çevre kirliliği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4- Sosyal hizmetlerde aksama 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5- Eğitim ve sağlık hizmetlerindeki yetersizlik</a:t>
            </a:r>
          </a:p>
          <a:p>
            <a:pPr defTabSz="914400" eaLnBrk="1" hangingPunct="1">
              <a:buClrTx/>
              <a:buSzTx/>
              <a:buFontTx/>
              <a:buNone/>
            </a:pPr>
            <a:endParaRPr lang="tr-TR" altLang="tr-TR" sz="1800" b="1" u="none">
              <a:solidFill>
                <a:srgbClr val="0000FF"/>
              </a:solidFill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</a:rPr>
              <a:t>6- Kent yaşamına uyum zorluğu </a:t>
            </a:r>
            <a:endParaRPr lang="tr-TR" altLang="tr-TR" sz="1800" b="1" u="none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defTabSz="914400" eaLnBrk="1" hangingPunct="1">
              <a:buClrTx/>
              <a:buSzTx/>
              <a:buFontTx/>
              <a:buNone/>
            </a:pPr>
            <a:r>
              <a:rPr lang="tr-TR" altLang="tr-TR" sz="1800" b="1" u="none">
                <a:solidFill>
                  <a:srgbClr val="0000FF"/>
                </a:solidFill>
                <a:latin typeface="Arial" panose="020B0604020202020204" pitchFamily="34" charset="0"/>
              </a:rPr>
              <a:t>7-İşsizliğin artması</a:t>
            </a:r>
          </a:p>
        </p:txBody>
      </p:sp>
    </p:spTree>
  </p:cSld>
  <p:clrMapOvr>
    <a:masterClrMapping/>
  </p:clrMapOvr>
  <p:transition spd="med"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4C4F7D1-9B14-4488-AF6B-14E3D8090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64613" cy="5257800"/>
          </a:xfrm>
        </p:spPr>
        <p:txBody>
          <a:bodyPr lIns="90000" tIns="46800" rIns="90000" bIns="46800"/>
          <a:lstStyle/>
          <a:p>
            <a:pPr eaLnBrk="1" hangingPunct="1">
              <a:buFont typeface="Comic Sans MS" panose="030F0702030302020204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tr-TR">
                <a:latin typeface="Comic Sans MS" panose="030F0702030302020204" pitchFamily="66" charset="0"/>
              </a:rPr>
              <a:t>İnsanların , yaşadıkları bölgede mevsimlik veya daha uzun süreli yer değişikliğidir.</a:t>
            </a:r>
          </a:p>
          <a:p>
            <a:pPr eaLnBrk="1" hangingPunct="1">
              <a:buFont typeface="Comic Sans MS" panose="030F0702030302020204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tr-TR">
              <a:latin typeface="Comic Sans MS" panose="030F0702030302020204" pitchFamily="66" charset="0"/>
            </a:endParaRPr>
          </a:p>
          <a:p>
            <a:pPr algn="ctr" eaLnBrk="1" hangingPunct="1">
              <a:buFont typeface="Comic Sans MS" panose="030F0702030302020204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tr-TR">
                <a:latin typeface="Comic Sans MS" panose="030F0702030302020204" pitchFamily="66" charset="0"/>
              </a:rPr>
              <a:t>Dünya’da Göçün Nedenleri</a:t>
            </a:r>
          </a:p>
          <a:p>
            <a:pPr eaLnBrk="1" hangingPunct="1">
              <a:buFont typeface="Comic Sans MS" panose="030F0702030302020204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tr-TR">
              <a:latin typeface="Comic Sans MS" panose="030F0702030302020204" pitchFamily="66" charset="0"/>
            </a:endParaRPr>
          </a:p>
          <a:p>
            <a:pPr eaLnBrk="1" hangingPunct="1">
              <a:spcBef>
                <a:spcPts val="500"/>
              </a:spcBef>
              <a:buClr>
                <a:srgbClr val="99CC00"/>
              </a:buClr>
              <a:buFont typeface="Comic Sans MS" panose="030F0702030302020204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tr-TR" sz="2000">
              <a:solidFill>
                <a:srgbClr val="99CC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ts val="500"/>
              </a:spcBef>
              <a:buClr>
                <a:srgbClr val="99CC00"/>
              </a:buClr>
              <a:buFont typeface="Comic Sans MS" panose="030F0702030302020204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tr-TR" sz="2000" b="1">
                <a:solidFill>
                  <a:srgbClr val="99CC00"/>
                </a:solidFill>
                <a:latin typeface="Comic Sans MS" panose="030F0702030302020204" pitchFamily="66" charset="0"/>
              </a:rPr>
              <a:t>Doğal Nedenler</a:t>
            </a:r>
            <a:r>
              <a:rPr lang="en-GB" altLang="tr-TR" sz="2000">
                <a:latin typeface="Comic Sans MS" panose="030F0702030302020204" pitchFamily="66" charset="0"/>
              </a:rPr>
              <a:t>   </a:t>
            </a:r>
            <a:r>
              <a:rPr lang="en-GB" altLang="tr-TR" sz="2000" i="1">
                <a:solidFill>
                  <a:srgbClr val="FF5050"/>
                </a:solidFill>
                <a:latin typeface="Comic Sans MS" panose="030F0702030302020204" pitchFamily="66" charset="0"/>
              </a:rPr>
              <a:t>Siyasi Nedenler</a:t>
            </a:r>
            <a:r>
              <a:rPr lang="en-GB" altLang="tr-TR" sz="2000">
                <a:latin typeface="Comic Sans MS" panose="030F0702030302020204" pitchFamily="66" charset="0"/>
              </a:rPr>
              <a:t>   </a:t>
            </a:r>
            <a:r>
              <a:rPr lang="en-GB" altLang="tr-TR" sz="2000" b="1">
                <a:solidFill>
                  <a:srgbClr val="FF9900"/>
                </a:solidFill>
                <a:latin typeface="Comic Sans MS" panose="030F0702030302020204" pitchFamily="66" charset="0"/>
              </a:rPr>
              <a:t>Ekonomik Nedenler</a:t>
            </a:r>
            <a:r>
              <a:rPr lang="en-GB" altLang="tr-TR" sz="2000">
                <a:latin typeface="Comic Sans MS" panose="030F0702030302020204" pitchFamily="66" charset="0"/>
              </a:rPr>
              <a:t>  </a:t>
            </a:r>
            <a:r>
              <a:rPr lang="en-GB" altLang="tr-TR" sz="2000">
                <a:solidFill>
                  <a:srgbClr val="FF66CC"/>
                </a:solidFill>
                <a:latin typeface="Comic Sans MS" panose="030F0702030302020204" pitchFamily="66" charset="0"/>
              </a:rPr>
              <a:t>Sosyal Nedenler</a:t>
            </a:r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30CB67E6-0A37-4A3B-A73B-85CCABF3B7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5863" y="3933825"/>
            <a:ext cx="939800" cy="7191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A8287615-F2B2-4BE9-B8E9-7AC53CA42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3860800"/>
            <a:ext cx="1587" cy="7921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2EB5B9AB-A9C5-4DD1-B2A6-BA1FC4E52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3933825"/>
            <a:ext cx="431800" cy="7905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99EA4508-C000-4D6F-91D9-78626799F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3933825"/>
            <a:ext cx="1079500" cy="7191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079" name="Rectangle 1">
            <a:extLst>
              <a:ext uri="{FF2B5EF4-FFF2-40B4-BE49-F238E27FC236}">
                <a16:creationId xmlns:a16="http://schemas.microsoft.com/office/drawing/2014/main" id="{EACF5C79-2929-4515-9437-2AE3888A7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 lIns="90000" tIns="46800" rIns="90000" bIns="46800"/>
          <a:lstStyle/>
          <a:p>
            <a:pPr eaLnBrk="1" hangingPunct="1">
              <a:buFont typeface="Comic Sans MS" panose="030F0702030302020204" pitchFamily="6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tr-TR" b="1">
                <a:latin typeface="Comic Sans MS" panose="030F0702030302020204" pitchFamily="66" charset="0"/>
              </a:rPr>
              <a:t>GÖÇ</a:t>
            </a:r>
          </a:p>
        </p:txBody>
      </p:sp>
    </p:spTree>
  </p:cSld>
  <p:clrMapOvr>
    <a:masterClrMapping/>
  </p:clrMapOvr>
  <p:transition spd="med" advClick="0" advTm="12000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12C8C3A-557B-476B-973B-9D9F3E0B9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>
                <a:solidFill>
                  <a:srgbClr val="FF0066"/>
                </a:solidFill>
                <a:latin typeface="Comic Sans MS" panose="030F0702030302020204" pitchFamily="66" charset="0"/>
              </a:rPr>
              <a:t>GÖÇÜ ÖNLEMEK İÇİN NELER YAPILABİLİR.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2788ED5-1C2D-4F2D-96A6-6036BF89B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800">
                <a:latin typeface="Comic Sans MS" panose="030F0702030302020204" pitchFamily="66" charset="0"/>
              </a:rPr>
              <a:t>1- Modern tarım yöntemleri yaygınlaştırılmalı</a:t>
            </a:r>
          </a:p>
          <a:p>
            <a:pPr eaLnBrk="1" hangingPunct="1"/>
            <a:endParaRPr lang="tr-TR" altLang="tr-TR" sz="280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800">
                <a:latin typeface="Comic Sans MS" panose="030F0702030302020204" pitchFamily="66" charset="0"/>
              </a:rPr>
              <a:t>2- Besi ve ahır hayvancılığı geliştirilmeli.</a:t>
            </a:r>
          </a:p>
          <a:p>
            <a:pPr eaLnBrk="1" hangingPunct="1"/>
            <a:endParaRPr lang="tr-TR" altLang="tr-TR" sz="280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800">
                <a:latin typeface="Comic Sans MS" panose="030F0702030302020204" pitchFamily="66" charset="0"/>
              </a:rPr>
              <a:t>3- Tarıma dayalı sanayi kolları kırsal alanlara kaydırılmalı.</a:t>
            </a:r>
          </a:p>
          <a:p>
            <a:pPr eaLnBrk="1" hangingPunct="1"/>
            <a:endParaRPr lang="tr-TR" altLang="tr-TR" sz="2800"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 sz="2800">
                <a:latin typeface="Comic Sans MS" panose="030F0702030302020204" pitchFamily="66" charset="0"/>
              </a:rPr>
              <a:t>4- Kırsal kesimde sosyal hizmetler yaygınlaştırılmalı  </a:t>
            </a:r>
          </a:p>
          <a:p>
            <a:pPr eaLnBrk="1" hangingPunct="1"/>
            <a:endParaRPr lang="tr-TR" altLang="tr-TR" sz="2800"/>
          </a:p>
        </p:txBody>
      </p:sp>
    </p:spTree>
  </p:cSld>
  <p:clrMapOvr>
    <a:masterClrMapping/>
  </p:clrMapOvr>
  <p:transition spd="med" advClick="0" advTm="12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Metin kutusu">
            <a:extLst>
              <a:ext uri="{FF2B5EF4-FFF2-40B4-BE49-F238E27FC236}">
                <a16:creationId xmlns:a16="http://schemas.microsoft.com/office/drawing/2014/main" id="{3BFE3350-1ED6-47E8-AE12-8D5505B0A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33464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1pPr>
            <a:lvl2pPr marL="742950" indent="-28575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2pPr>
            <a:lvl3pPr marL="11430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3pPr>
            <a:lvl4pPr marL="16002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4pPr>
            <a:lvl5pPr marL="2057400" indent="-228600" eaLnBrk="0" hangingPunct="0"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defRPr sz="2400" u="sng">
                <a:solidFill>
                  <a:srgbClr val="000000"/>
                </a:solidFill>
                <a:latin typeface="Comic Sans MS" panose="030F0702030302020204" pitchFamily="66" charset="0"/>
                <a:ea typeface="MS Gothic" panose="020B0609070205080204" pitchFamily="49" charset="-128"/>
              </a:defRPr>
            </a:lvl9pPr>
          </a:lstStyle>
          <a:p>
            <a:pPr eaLnBrk="1" hangingPunct="1"/>
            <a:r>
              <a:rPr lang="tr-TR" altLang="tr-TR" u="none">
                <a:solidFill>
                  <a:srgbClr val="FF0000"/>
                </a:solidFill>
              </a:rPr>
              <a:t>Adı :</a:t>
            </a:r>
            <a:r>
              <a:rPr lang="tr-TR" altLang="tr-TR" u="none"/>
              <a:t> Furkan</a:t>
            </a:r>
          </a:p>
          <a:p>
            <a:pPr eaLnBrk="1" hangingPunct="1"/>
            <a:r>
              <a:rPr lang="tr-TR" altLang="tr-TR" u="none">
                <a:solidFill>
                  <a:srgbClr val="FF0000"/>
                </a:solidFill>
              </a:rPr>
              <a:t>Soyadı :</a:t>
            </a:r>
            <a:r>
              <a:rPr lang="tr-TR" altLang="tr-TR" u="none"/>
              <a:t> Altunoğlu</a:t>
            </a:r>
          </a:p>
          <a:p>
            <a:pPr eaLnBrk="1" hangingPunct="1"/>
            <a:r>
              <a:rPr lang="tr-TR" altLang="tr-TR" u="none">
                <a:solidFill>
                  <a:srgbClr val="FF0000"/>
                </a:solidFill>
              </a:rPr>
              <a:t>Numarası :</a:t>
            </a:r>
            <a:r>
              <a:rPr lang="tr-TR" altLang="tr-TR" u="none"/>
              <a:t> 1251</a:t>
            </a:r>
          </a:p>
          <a:p>
            <a:pPr eaLnBrk="1" hangingPunct="1"/>
            <a:r>
              <a:rPr lang="tr-TR" altLang="tr-TR" u="none">
                <a:solidFill>
                  <a:srgbClr val="FF0000"/>
                </a:solidFill>
              </a:rPr>
              <a:t>Sınıfı :</a:t>
            </a:r>
            <a:r>
              <a:rPr lang="tr-TR" altLang="tr-TR" u="none"/>
              <a:t> 10/B</a:t>
            </a:r>
          </a:p>
          <a:p>
            <a:pPr eaLnBrk="1" hangingPunct="1"/>
            <a:r>
              <a:rPr lang="tr-TR" altLang="tr-TR" u="none">
                <a:solidFill>
                  <a:srgbClr val="FF0000"/>
                </a:solidFill>
              </a:rPr>
              <a:t>Öğretmen :</a:t>
            </a:r>
            <a:r>
              <a:rPr lang="tr-TR" altLang="tr-TR" u="none"/>
              <a:t> Koray Dağ</a:t>
            </a:r>
          </a:p>
        </p:txBody>
      </p:sp>
      <p:pic>
        <p:nvPicPr>
          <p:cNvPr id="22531" name="Picture 3" descr="C:\Users\seyfettin\Desktop\AAEAAQAAAAAAAAZdAAAAJDg4ZDRiMDBiLThjN2YtNGY0YS1iZjI2LTM0MjNhNDg3MTU3Yg.jpg">
            <a:extLst>
              <a:ext uri="{FF2B5EF4-FFF2-40B4-BE49-F238E27FC236}">
                <a16:creationId xmlns:a16="http://schemas.microsoft.com/office/drawing/2014/main" id="{5997EF12-5A41-472E-9C9A-E413A397D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Kalp">
            <a:extLst>
              <a:ext uri="{FF2B5EF4-FFF2-40B4-BE49-F238E27FC236}">
                <a16:creationId xmlns:a16="http://schemas.microsoft.com/office/drawing/2014/main" id="{737E7CDB-E1D5-4C4F-8FA5-1DA6DA9C58E0}"/>
              </a:ext>
            </a:extLst>
          </p:cNvPr>
          <p:cNvSpPr/>
          <p:nvPr/>
        </p:nvSpPr>
        <p:spPr bwMode="auto">
          <a:xfrm rot="1167552">
            <a:off x="8210550" y="406400"/>
            <a:ext cx="574675" cy="757238"/>
          </a:xfrm>
          <a:prstGeom prst="hear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endParaRPr lang="tr-TR">
              <a:solidFill>
                <a:srgbClr val="000000"/>
              </a:solidFill>
              <a:latin typeface="Comic Sans MS" pitchFamily="66" charset="0"/>
              <a:ea typeface="MS Gothic" pitchFamily="49" charset="-128"/>
            </a:endParaRPr>
          </a:p>
        </p:txBody>
      </p:sp>
      <p:sp>
        <p:nvSpPr>
          <p:cNvPr id="9" name="8 Gülen Yüz">
            <a:extLst>
              <a:ext uri="{FF2B5EF4-FFF2-40B4-BE49-F238E27FC236}">
                <a16:creationId xmlns:a16="http://schemas.microsoft.com/office/drawing/2014/main" id="{C30E8BFA-4205-4513-96A7-43DD3F21FEDA}"/>
              </a:ext>
            </a:extLst>
          </p:cNvPr>
          <p:cNvSpPr/>
          <p:nvPr/>
        </p:nvSpPr>
        <p:spPr bwMode="auto">
          <a:xfrm>
            <a:off x="6443663" y="1125538"/>
            <a:ext cx="720725" cy="650875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endParaRPr lang="tr-TR">
              <a:solidFill>
                <a:srgbClr val="000000"/>
              </a:solidFill>
              <a:latin typeface="Comic Sans MS" pitchFamily="66" charset="0"/>
              <a:ea typeface="MS Gothic" pitchFamily="49" charset="-128"/>
            </a:endParaRPr>
          </a:p>
        </p:txBody>
      </p:sp>
    </p:spTree>
  </p:cSld>
  <p:clrMapOvr>
    <a:masterClrMapping/>
  </p:clrMapOvr>
  <p:transition spd="med" advClick="0" advTm="12000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4D8C7345-7B55-40A1-B99B-BBD3331F401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7338"/>
            <a:ext cx="9144000" cy="4525962"/>
          </a:xfrm>
        </p:spPr>
        <p:txBody>
          <a:bodyPr/>
          <a:lstStyle/>
          <a:p>
            <a:pPr eaLnBrk="1" hangingPunct="1"/>
            <a:r>
              <a:rPr lang="tr-TR" altLang="tr-TR" sz="2400" b="1" u="sng">
                <a:latin typeface="Comic Sans MS" panose="030F0702030302020204" pitchFamily="66" charset="0"/>
              </a:rPr>
              <a:t>Doğal Nedenler                         Siyasi Nedenler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Erezyon                                   .Savaşlar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Kuraklık                                   .Siyasi Rejim Değişiklikleri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Deprem                                   .Terör olayları ve iç karışıklık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Volkanizma                              .Nüfus mübadelesi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Heyelan                                   .Siyasi ve toplumsal baskılar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Sel Baskını</a:t>
            </a:r>
          </a:p>
        </p:txBody>
      </p:sp>
      <p:sp>
        <p:nvSpPr>
          <p:cNvPr id="4099" name="Line 4">
            <a:extLst>
              <a:ext uri="{FF2B5EF4-FFF2-40B4-BE49-F238E27FC236}">
                <a16:creationId xmlns:a16="http://schemas.microsoft.com/office/drawing/2014/main" id="{37148E4F-BCC3-48CE-90CD-1EF3E77291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83075" y="0"/>
            <a:ext cx="1588" cy="6858000"/>
          </a:xfrm>
          <a:prstGeom prst="line">
            <a:avLst/>
          </a:prstGeom>
          <a:noFill/>
          <a:ln w="63500">
            <a:solidFill>
              <a:srgbClr val="333333"/>
            </a:solidFill>
            <a:prstDash val="sysDot"/>
            <a:round/>
            <a:headEnd type="diamond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med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9E5C5B56-74EF-4A51-80BA-4048829C73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tr-TR" altLang="tr-TR" sz="2400" b="1" u="sng">
                <a:latin typeface="Comic Sans MS" panose="030F0702030302020204" pitchFamily="66" charset="0"/>
              </a:rPr>
              <a:t>Ekonomik Nedenler           Sosyal Nedenler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İş imkanları ve işsizlik           .Eğitim ve sağlık imkanları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Doğal kaynakların varlığı        .Turizm</a:t>
            </a:r>
          </a:p>
        </p:txBody>
      </p:sp>
      <p:sp>
        <p:nvSpPr>
          <p:cNvPr id="5123" name="Line 4">
            <a:extLst>
              <a:ext uri="{FF2B5EF4-FFF2-40B4-BE49-F238E27FC236}">
                <a16:creationId xmlns:a16="http://schemas.microsoft.com/office/drawing/2014/main" id="{8DF4327E-848A-4D18-9461-EF3F22EA57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438" y="0"/>
            <a:ext cx="0" cy="6858000"/>
          </a:xfrm>
          <a:prstGeom prst="line">
            <a:avLst/>
          </a:prstGeom>
          <a:noFill/>
          <a:ln w="63500">
            <a:solidFill>
              <a:srgbClr val="333333"/>
            </a:solidFill>
            <a:prstDash val="dash"/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med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A8BE650C-0D59-402C-ADCB-9FDD9679B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0" tIns="0" rIns="0" bIns="0"/>
          <a:lstStyle/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TÜRKİYE’DE GÖÇLER </a:t>
            </a: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3AFC7369-4BF7-495A-8FD0-575A9FD40B5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/>
              <a:t> </a:t>
            </a:r>
          </a:p>
        </p:txBody>
      </p:sp>
      <p:pic>
        <p:nvPicPr>
          <p:cNvPr id="6148" name="Picture 7" descr="türkiye'de Göç">
            <a:extLst>
              <a:ext uri="{FF2B5EF4-FFF2-40B4-BE49-F238E27FC236}">
                <a16:creationId xmlns:a16="http://schemas.microsoft.com/office/drawing/2014/main" id="{8E6C74FA-F579-47AC-ABFB-4F0931DCE3A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412875"/>
            <a:ext cx="6769100" cy="4321175"/>
          </a:xfrm>
          <a:noFill/>
        </p:spPr>
      </p:pic>
    </p:spTree>
  </p:cSld>
  <p:clrMapOvr>
    <a:masterClrMapping/>
  </p:clrMapOvr>
  <p:transition spd="med" advClick="0" advTm="12000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FDF10E5-DFD1-4D08-9BC9-1FA097E01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Türkiye’de Göçün Nedenleri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9CFADAC-1F2F-43F4-A0FF-FDC1114C4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tr-TR" altLang="tr-TR" sz="2400" b="1" u="sng">
                <a:latin typeface="Comic Sans MS" panose="030F0702030302020204" pitchFamily="66" charset="0"/>
              </a:rPr>
              <a:t>                   İTİCİ NEDENLER</a:t>
            </a:r>
          </a:p>
          <a:p>
            <a:pPr eaLnBrk="1" hangingPunct="1"/>
            <a:r>
              <a:rPr lang="tr-TR" altLang="tr-TR" sz="2400" i="1">
                <a:solidFill>
                  <a:schemeClr val="hlink"/>
                </a:solidFill>
                <a:latin typeface="Comic Sans MS" panose="030F0702030302020204" pitchFamily="66" charset="0"/>
              </a:rPr>
              <a:t>Göç veren yerdeki olumsuzluklar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Hızlı nüfus artışı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Toprakların miras yolu ile parçalanması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İşsizlik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Alt yapı sorunları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Eğitim ve sağlık hizmetlerindeki yetersizlik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Terör olayları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Tarımda makineleşme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Erezyon nedeniyle toprakların verimsizleşmesi</a:t>
            </a:r>
          </a:p>
          <a:p>
            <a:pPr eaLnBrk="1" hangingPunct="1"/>
            <a:endParaRPr lang="tr-TR" altLang="tr-TR" sz="2400" i="1">
              <a:latin typeface="Comic Sans MS" panose="030F0702030302020204" pitchFamily="66" charset="0"/>
            </a:endParaRPr>
          </a:p>
          <a:p>
            <a:pPr eaLnBrk="1" hangingPunct="1"/>
            <a:endParaRPr lang="tr-TR" altLang="tr-TR" sz="2400" i="1">
              <a:latin typeface="Comic Sans MS" panose="030F0702030302020204" pitchFamily="66" charset="0"/>
            </a:endParaRP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506C45D0-96DA-4D7F-BCB8-F10A85E3A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989138"/>
            <a:ext cx="3563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med" advClick="0" advTm="1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>
            <a:extLst>
              <a:ext uri="{FF2B5EF4-FFF2-40B4-BE49-F238E27FC236}">
                <a16:creationId xmlns:a16="http://schemas.microsoft.com/office/drawing/2014/main" id="{06AEE72B-EACF-43E0-AD7C-4842D5FF6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Türkiye’de Göçün Sebepleri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EB26CB1-D552-453F-A960-E27273302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                </a:t>
            </a:r>
            <a:r>
              <a:rPr lang="tr-TR" altLang="tr-TR" sz="2400" b="1" u="sng">
                <a:latin typeface="Comic Sans MS" panose="030F0702030302020204" pitchFamily="66" charset="0"/>
              </a:rPr>
              <a:t>ÇEKİCİ NEDENLER</a:t>
            </a:r>
          </a:p>
          <a:p>
            <a:pPr eaLnBrk="1" hangingPunct="1"/>
            <a:r>
              <a:rPr lang="tr-TR" altLang="tr-TR" sz="2400" i="1">
                <a:solidFill>
                  <a:schemeClr val="hlink"/>
                </a:solidFill>
                <a:latin typeface="Comic Sans MS" panose="030F0702030302020204" pitchFamily="66" charset="0"/>
              </a:rPr>
              <a:t>Göç alan bölgelerdeki avantajlar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İş imkanları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Alt ve üst yapı(Eğitim-Sağlık) hizmetlerinin daha gelişmiş olması</a:t>
            </a:r>
          </a:p>
          <a:p>
            <a:pPr eaLnBrk="1" hangingPunct="1"/>
            <a:r>
              <a:rPr lang="tr-TR" altLang="tr-TR" sz="2400" i="1">
                <a:latin typeface="Comic Sans MS" panose="030F0702030302020204" pitchFamily="66" charset="0"/>
              </a:rPr>
              <a:t>Kültürel çekicilikler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CB2A0F90-6C94-4C7C-8E53-132E46701B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0" y="2060575"/>
            <a:ext cx="2411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319D7F52-C424-4417-95BA-C0608D512E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2060575"/>
            <a:ext cx="3924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med" advClick="0" advTm="12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2BDE478-2883-4DF0-9C9F-104BBD804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>
                <a:latin typeface="Comic Sans MS" panose="030F0702030302020204" pitchFamily="66" charset="0"/>
              </a:rPr>
              <a:t>Süresine Göre Göçler</a:t>
            </a:r>
            <a:br>
              <a:rPr lang="tr-TR" altLang="tr-TR">
                <a:latin typeface="Comic Sans MS" panose="030F0702030302020204" pitchFamily="66" charset="0"/>
              </a:rPr>
            </a:br>
            <a:endParaRPr lang="tr-TR" altLang="tr-TR">
              <a:latin typeface="Comic Sans MS" panose="030F0702030302020204" pitchFamily="66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211AAAB-A66F-491B-B2CB-E3FDCA531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lvl="1" eaLnBrk="1" hangingPunct="1"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Sürekli Göçler                     Mevsimlik Göçler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Göç eylemine katılan                            Göçe katılan insanlar           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insanlar,gittikleri                                sezonluk yer değiştirirler 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yerlerde bir yıldan                              ve sezon sonunda tekrar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az olmamak koşulu ile                          göç verdikleri yörelere 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latin typeface="Comic Sans MS" panose="030F0702030302020204" pitchFamily="66" charset="0"/>
              </a:rPr>
              <a:t>yerleşirler.                                          dönerler.    </a:t>
            </a:r>
          </a:p>
        </p:txBody>
      </p:sp>
      <p:sp>
        <p:nvSpPr>
          <p:cNvPr id="9220" name="Line 5">
            <a:extLst>
              <a:ext uri="{FF2B5EF4-FFF2-40B4-BE49-F238E27FC236}">
                <a16:creationId xmlns:a16="http://schemas.microsoft.com/office/drawing/2014/main" id="{A1CFA691-5C89-4B06-92F1-CE82A18130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2138" y="981075"/>
            <a:ext cx="1223962" cy="6477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  <p:sp>
        <p:nvSpPr>
          <p:cNvPr id="9221" name="Line 6">
            <a:extLst>
              <a:ext uri="{FF2B5EF4-FFF2-40B4-BE49-F238E27FC236}">
                <a16:creationId xmlns:a16="http://schemas.microsoft.com/office/drawing/2014/main" id="{8086D240-BA43-4855-804B-90CEAFF59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981075"/>
            <a:ext cx="107950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tr-TR"/>
          </a:p>
        </p:txBody>
      </p:sp>
    </p:spTree>
  </p:cSld>
  <p:clrMapOvr>
    <a:masterClrMapping/>
  </p:clrMapOvr>
  <p:transition spd="med" advClick="0" advTm="12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eyfettin\Desktop\a.jpg">
            <a:extLst>
              <a:ext uri="{FF2B5EF4-FFF2-40B4-BE49-F238E27FC236}">
                <a16:creationId xmlns:a16="http://schemas.microsoft.com/office/drawing/2014/main" id="{047F40ED-177A-4E75-A724-10F84B769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C:\Users\seyfettin\Desktop\turkler-neden-goc-etti-.jpg">
            <a:extLst>
              <a:ext uri="{FF2B5EF4-FFF2-40B4-BE49-F238E27FC236}">
                <a16:creationId xmlns:a16="http://schemas.microsoft.com/office/drawing/2014/main" id="{873799CF-5CA6-401D-A651-022111E7F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2000">
    <p:diamond/>
  </p:transition>
</p:sld>
</file>

<file path=ppt/theme/theme1.xml><?xml version="1.0" encoding="utf-8"?>
<a:theme xmlns:a="http://schemas.openxmlformats.org/drawingml/2006/main" name="Varsayılan Tasarım">
  <a:themeElements>
    <a:clrScheme name="Varsayılan Tasarım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41313" marR="0" indent="-341313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omic Sans MS" pitchFamily="66" charset="0"/>
          <a:buNone/>
          <a:tabLst>
            <a:tab pos="341313" algn="l"/>
            <a:tab pos="1255713" algn="l"/>
            <a:tab pos="2170113" algn="l"/>
            <a:tab pos="3084513" algn="l"/>
            <a:tab pos="3998913" algn="l"/>
            <a:tab pos="4913313" algn="l"/>
            <a:tab pos="5827713" algn="l"/>
            <a:tab pos="6742113" algn="l"/>
            <a:tab pos="7656513" algn="l"/>
            <a:tab pos="8570913" algn="l"/>
            <a:tab pos="9485313" algn="l"/>
            <a:tab pos="10399713" algn="l"/>
          </a:tabLst>
          <a:defRPr kumimoji="0" lang="en-GB" sz="2400" b="0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341313" marR="0" indent="-341313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omic Sans MS" pitchFamily="66" charset="0"/>
          <a:buNone/>
          <a:tabLst>
            <a:tab pos="341313" algn="l"/>
            <a:tab pos="1255713" algn="l"/>
            <a:tab pos="2170113" algn="l"/>
            <a:tab pos="3084513" algn="l"/>
            <a:tab pos="3998913" algn="l"/>
            <a:tab pos="4913313" algn="l"/>
            <a:tab pos="5827713" algn="l"/>
            <a:tab pos="6742113" algn="l"/>
            <a:tab pos="7656513" algn="l"/>
            <a:tab pos="8570913" algn="l"/>
            <a:tab pos="9485313" algn="l"/>
            <a:tab pos="10399713" algn="l"/>
          </a:tabLst>
          <a:defRPr kumimoji="0" lang="en-GB" sz="2400" b="0" i="0" u="sng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  <a:ea typeface="MS Gothic" pitchFamily="49" charset="-128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ağ Zirvesi 5">
    <a:dk1>
      <a:srgbClr val="463416"/>
    </a:dk1>
    <a:lt1>
      <a:srgbClr val="FFFFFF"/>
    </a:lt1>
    <a:dk2>
      <a:srgbClr val="003399"/>
    </a:dk2>
    <a:lt2>
      <a:srgbClr val="E3E3FF"/>
    </a:lt2>
    <a:accent1>
      <a:srgbClr val="3399FF"/>
    </a:accent1>
    <a:accent2>
      <a:srgbClr val="33CCCC"/>
    </a:accent2>
    <a:accent3>
      <a:srgbClr val="AAADCA"/>
    </a:accent3>
    <a:accent4>
      <a:srgbClr val="DADADA"/>
    </a:accent4>
    <a:accent5>
      <a:srgbClr val="ADCAFF"/>
    </a:accent5>
    <a:accent6>
      <a:srgbClr val="2DB9B9"/>
    </a:accent6>
    <a:hlink>
      <a:srgbClr val="00FFCC"/>
    </a:hlink>
    <a:folHlink>
      <a:srgbClr val="808000"/>
    </a:folHlink>
  </a:clrScheme>
  <a:fontScheme name="Dağ Zirvesi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521</Words>
  <Application>Microsoft Office PowerPoint</Application>
  <PresentationFormat>Ekran Gösterisi (4:3)</PresentationFormat>
  <Paragraphs>136</Paragraphs>
  <Slides>21</Slides>
  <Notes>3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6" baseType="lpstr">
      <vt:lpstr>Comic Sans MS</vt:lpstr>
      <vt:lpstr>MS Gothic</vt:lpstr>
      <vt:lpstr>Arial</vt:lpstr>
      <vt:lpstr>Times New Roman</vt:lpstr>
      <vt:lpstr>Varsayılan Tasarım</vt:lpstr>
      <vt:lpstr>TÜRKİYE’DE GÖÇLER</vt:lpstr>
      <vt:lpstr>GÖÇ</vt:lpstr>
      <vt:lpstr>PowerPoint Sunusu</vt:lpstr>
      <vt:lpstr>PowerPoint Sunusu</vt:lpstr>
      <vt:lpstr>TÜRKİYE’DE GÖÇLER </vt:lpstr>
      <vt:lpstr>Türkiye’de Göçün Nedenleri</vt:lpstr>
      <vt:lpstr>Türkiye’de Göçün Sebepleri</vt:lpstr>
      <vt:lpstr>Süresine Göre Göçler </vt:lpstr>
      <vt:lpstr>PowerPoint Sunusu</vt:lpstr>
      <vt:lpstr>Mevsimlik Göçe Örnekler</vt:lpstr>
      <vt:lpstr>Türkiye’den Yurt Dışına İşçi Göçleri</vt:lpstr>
      <vt:lpstr>PowerPoint Sunusu</vt:lpstr>
      <vt:lpstr>BEYİN GÖÇÜ</vt:lpstr>
      <vt:lpstr>PowerPoint Sunusu</vt:lpstr>
      <vt:lpstr>BEYİN GÖÇÜNÜN ETKİLERİ</vt:lpstr>
      <vt:lpstr>Türkiye’de Kentsel ve Kırsal Nüfus</vt:lpstr>
      <vt:lpstr>PowerPoint Sunusu</vt:lpstr>
      <vt:lpstr>TÜRKİYE’DE GÖÇÜN YÖNÜ</vt:lpstr>
      <vt:lpstr>GÖÇÜN SONUÇLARI</vt:lpstr>
      <vt:lpstr>GÖÇÜ ÖNLEMEK İÇİN NELER YAPILABİLİR.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Türkiye'de Göçler</dc:title>
  <dc:creator>http://www.nedir.org</dc:creator>
  <cp:lastModifiedBy>mehmet genç</cp:lastModifiedBy>
  <cp:revision>24</cp:revision>
  <dcterms:modified xsi:type="dcterms:W3CDTF">2018-11-20T08:14:09Z</dcterms:modified>
</cp:coreProperties>
</file>