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4"/>
  </p:notesMasterIdLst>
  <p:sldIdLst>
    <p:sldId id="256" r:id="rId2"/>
    <p:sldId id="257" r:id="rId3"/>
    <p:sldId id="258" r:id="rId4"/>
    <p:sldId id="259" r:id="rId5"/>
    <p:sldId id="260" r:id="rId6"/>
    <p:sldId id="288" r:id="rId7"/>
    <p:sldId id="275" r:id="rId8"/>
    <p:sldId id="276" r:id="rId9"/>
    <p:sldId id="277" r:id="rId10"/>
    <p:sldId id="278" r:id="rId11"/>
    <p:sldId id="279" r:id="rId12"/>
    <p:sldId id="261" r:id="rId13"/>
    <p:sldId id="262" r:id="rId14"/>
    <p:sldId id="263" r:id="rId15"/>
    <p:sldId id="264" r:id="rId16"/>
    <p:sldId id="265" r:id="rId17"/>
    <p:sldId id="266" r:id="rId18"/>
    <p:sldId id="267" r:id="rId19"/>
    <p:sldId id="268" r:id="rId20"/>
    <p:sldId id="269" r:id="rId21"/>
    <p:sldId id="270" r:id="rId22"/>
    <p:sldId id="284" r:id="rId23"/>
    <p:sldId id="271" r:id="rId24"/>
    <p:sldId id="280" r:id="rId25"/>
    <p:sldId id="282" r:id="rId26"/>
    <p:sldId id="281" r:id="rId27"/>
    <p:sldId id="272" r:id="rId28"/>
    <p:sldId id="286" r:id="rId29"/>
    <p:sldId id="285" r:id="rId30"/>
    <p:sldId id="287" r:id="rId31"/>
    <p:sldId id="273" r:id="rId32"/>
    <p:sldId id="289" r:id="rId33"/>
  </p:sldIdLst>
  <p:sldSz cx="9144000" cy="6858000" type="screen4x3"/>
  <p:notesSz cx="6858000" cy="9144000"/>
  <p:defaultTextStyle>
    <a:defPPr>
      <a:defRPr lang="tr-TR"/>
    </a:defPPr>
    <a:lvl1pPr algn="l" rtl="0" fontAlgn="base">
      <a:spcBef>
        <a:spcPct val="0"/>
      </a:spcBef>
      <a:spcAft>
        <a:spcPct val="0"/>
      </a:spcAft>
      <a:defRPr kumimoji="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mn-ea"/>
        <a:cs typeface="+mn-cs"/>
      </a:defRPr>
    </a:lvl5pPr>
    <a:lvl6pPr marL="2286000" algn="l" defTabSz="914400" rtl="0" eaLnBrk="1" latinLnBrk="0" hangingPunct="1">
      <a:defRPr kumimoji="1" kern="1200">
        <a:solidFill>
          <a:schemeClr val="tx1"/>
        </a:solidFill>
        <a:latin typeface="Arial" panose="020B0604020202020204" pitchFamily="34" charset="0"/>
        <a:ea typeface="+mn-ea"/>
        <a:cs typeface="+mn-cs"/>
      </a:defRPr>
    </a:lvl6pPr>
    <a:lvl7pPr marL="2743200" algn="l" defTabSz="914400" rtl="0" eaLnBrk="1" latinLnBrk="0" hangingPunct="1">
      <a:defRPr kumimoji="1" kern="1200">
        <a:solidFill>
          <a:schemeClr val="tx1"/>
        </a:solidFill>
        <a:latin typeface="Arial" panose="020B0604020202020204" pitchFamily="34" charset="0"/>
        <a:ea typeface="+mn-ea"/>
        <a:cs typeface="+mn-cs"/>
      </a:defRPr>
    </a:lvl7pPr>
    <a:lvl8pPr marL="3200400" algn="l" defTabSz="914400" rtl="0" eaLnBrk="1" latinLnBrk="0" hangingPunct="1">
      <a:defRPr kumimoji="1" kern="1200">
        <a:solidFill>
          <a:schemeClr val="tx1"/>
        </a:solidFill>
        <a:latin typeface="Arial" panose="020B0604020202020204" pitchFamily="34" charset="0"/>
        <a:ea typeface="+mn-ea"/>
        <a:cs typeface="+mn-cs"/>
      </a:defRPr>
    </a:lvl8pPr>
    <a:lvl9pPr marL="3657600" algn="l" defTabSz="914400" rtl="0" eaLnBrk="1" latinLnBrk="0" hangingPunct="1">
      <a:defRPr kumimoj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C0C0C0"/>
    <a:srgbClr val="009900"/>
    <a:srgbClr val="FF00FF"/>
    <a:srgbClr val="66FF99"/>
    <a:srgbClr val="FF0000"/>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FB44702E-C089-4849-B8EB-A8FD10D5485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200"/>
            </a:lvl1pPr>
          </a:lstStyle>
          <a:p>
            <a:endParaRPr lang="tr-TR" altLang="tr-TR"/>
          </a:p>
        </p:txBody>
      </p:sp>
      <p:sp>
        <p:nvSpPr>
          <p:cNvPr id="74755" name="Rectangle 3">
            <a:extLst>
              <a:ext uri="{FF2B5EF4-FFF2-40B4-BE49-F238E27FC236}">
                <a16:creationId xmlns:a16="http://schemas.microsoft.com/office/drawing/2014/main" id="{D4A919EE-96FC-4E0B-8ED1-A57640BD9851}"/>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vl1pPr>
          </a:lstStyle>
          <a:p>
            <a:endParaRPr lang="tr-TR" altLang="tr-TR"/>
          </a:p>
        </p:txBody>
      </p:sp>
      <p:sp>
        <p:nvSpPr>
          <p:cNvPr id="74756" name="Rectangle 4">
            <a:extLst>
              <a:ext uri="{FF2B5EF4-FFF2-40B4-BE49-F238E27FC236}">
                <a16:creationId xmlns:a16="http://schemas.microsoft.com/office/drawing/2014/main" id="{25D5C04B-DE6A-449B-8034-6470988DF3FA}"/>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4757" name="Rectangle 5">
            <a:extLst>
              <a:ext uri="{FF2B5EF4-FFF2-40B4-BE49-F238E27FC236}">
                <a16:creationId xmlns:a16="http://schemas.microsoft.com/office/drawing/2014/main" id="{1C3D1E2F-73B1-43CE-8A7C-1E6FE26F9DB3}"/>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74758" name="Rectangle 6">
            <a:extLst>
              <a:ext uri="{FF2B5EF4-FFF2-40B4-BE49-F238E27FC236}">
                <a16:creationId xmlns:a16="http://schemas.microsoft.com/office/drawing/2014/main" id="{7B779D8F-DE4B-48AC-BED5-C8EE3D0A0477}"/>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200"/>
            </a:lvl1pPr>
          </a:lstStyle>
          <a:p>
            <a:endParaRPr lang="tr-TR" altLang="tr-TR"/>
          </a:p>
        </p:txBody>
      </p:sp>
      <p:sp>
        <p:nvSpPr>
          <p:cNvPr id="74759" name="Rectangle 7">
            <a:extLst>
              <a:ext uri="{FF2B5EF4-FFF2-40B4-BE49-F238E27FC236}">
                <a16:creationId xmlns:a16="http://schemas.microsoft.com/office/drawing/2014/main" id="{D5000BC3-B2FA-403F-9D9D-E0A8A0264044}"/>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vl1pPr>
          </a:lstStyle>
          <a:p>
            <a:fld id="{AE9FF2B7-4941-41C4-8001-66E0BF4EC25E}" type="slidenum">
              <a:rPr lang="tr-TR" altLang="tr-TR"/>
              <a:pPr/>
              <a:t>‹#›</a:t>
            </a:fld>
            <a:endParaRPr lang="tr-TR" alt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32770" name="Group 2">
            <a:extLst>
              <a:ext uri="{FF2B5EF4-FFF2-40B4-BE49-F238E27FC236}">
                <a16:creationId xmlns:a16="http://schemas.microsoft.com/office/drawing/2014/main" id="{673E771C-380B-41C6-8B8D-F7B0784C3D72}"/>
              </a:ext>
            </a:extLst>
          </p:cNvPr>
          <p:cNvGrpSpPr>
            <a:grpSpLocks/>
          </p:cNvGrpSpPr>
          <p:nvPr/>
        </p:nvGrpSpPr>
        <p:grpSpPr bwMode="auto">
          <a:xfrm>
            <a:off x="4365625" y="1951038"/>
            <a:ext cx="4770438" cy="5062537"/>
            <a:chOff x="2750" y="1229"/>
            <a:chExt cx="3005" cy="3189"/>
          </a:xfrm>
        </p:grpSpPr>
        <p:sp>
          <p:nvSpPr>
            <p:cNvPr id="32771" name="AutoShape 3">
              <a:extLst>
                <a:ext uri="{FF2B5EF4-FFF2-40B4-BE49-F238E27FC236}">
                  <a16:creationId xmlns:a16="http://schemas.microsoft.com/office/drawing/2014/main" id="{BD9105B5-7579-4B7C-B112-8E09735DDD3B}"/>
                </a:ext>
              </a:extLst>
            </p:cNvPr>
            <p:cNvSpPr>
              <a:spLocks noChangeArrowheads="1"/>
            </p:cNvSpPr>
            <p:nvPr/>
          </p:nvSpPr>
          <p:spPr bwMode="auto">
            <a:xfrm rot="13500000" flipH="1">
              <a:off x="4453" y="3780"/>
              <a:ext cx="568" cy="568"/>
            </a:xfrm>
            <a:prstGeom prst="rtTriangle">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2772" name="AutoShape 4">
              <a:extLst>
                <a:ext uri="{FF2B5EF4-FFF2-40B4-BE49-F238E27FC236}">
                  <a16:creationId xmlns:a16="http://schemas.microsoft.com/office/drawing/2014/main" id="{CAFC17EF-7C78-4782-834C-137601AF598A}"/>
                </a:ext>
              </a:extLst>
            </p:cNvPr>
            <p:cNvSpPr>
              <a:spLocks noChangeArrowheads="1"/>
            </p:cNvSpPr>
            <p:nvPr/>
          </p:nvSpPr>
          <p:spPr bwMode="auto">
            <a:xfrm rot="16200000">
              <a:off x="4711" y="3319"/>
              <a:ext cx="858" cy="852"/>
            </a:xfrm>
            <a:prstGeom prst="rtTriangle">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2773" name="AutoShape 5">
              <a:extLst>
                <a:ext uri="{FF2B5EF4-FFF2-40B4-BE49-F238E27FC236}">
                  <a16:creationId xmlns:a16="http://schemas.microsoft.com/office/drawing/2014/main" id="{73268A3D-626B-46A6-ACAB-A8CF4335AF83}"/>
                </a:ext>
              </a:extLst>
            </p:cNvPr>
            <p:cNvSpPr>
              <a:spLocks noChangeArrowheads="1"/>
            </p:cNvSpPr>
            <p:nvPr/>
          </p:nvSpPr>
          <p:spPr bwMode="auto">
            <a:xfrm>
              <a:off x="4947" y="2612"/>
              <a:ext cx="808" cy="808"/>
            </a:xfrm>
            <a:prstGeom prst="diamond">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2774" name="AutoShape 6">
              <a:extLst>
                <a:ext uri="{FF2B5EF4-FFF2-40B4-BE49-F238E27FC236}">
                  <a16:creationId xmlns:a16="http://schemas.microsoft.com/office/drawing/2014/main" id="{593A590D-8CDF-4379-AC1A-850C13FE99BD}"/>
                </a:ext>
              </a:extLst>
            </p:cNvPr>
            <p:cNvSpPr>
              <a:spLocks noChangeArrowheads="1"/>
            </p:cNvSpPr>
            <p:nvPr/>
          </p:nvSpPr>
          <p:spPr bwMode="auto">
            <a:xfrm rot="13500000">
              <a:off x="2750" y="3164"/>
              <a:ext cx="1254" cy="1254"/>
            </a:xfrm>
            <a:prstGeom prst="rtTriangle">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2775" name="AutoShape 7">
              <a:extLst>
                <a:ext uri="{FF2B5EF4-FFF2-40B4-BE49-F238E27FC236}">
                  <a16:creationId xmlns:a16="http://schemas.microsoft.com/office/drawing/2014/main" id="{0E8042CB-DF26-4C8D-8F45-A982A90B0DED}"/>
                </a:ext>
              </a:extLst>
            </p:cNvPr>
            <p:cNvSpPr>
              <a:spLocks noChangeArrowheads="1"/>
            </p:cNvSpPr>
            <p:nvPr/>
          </p:nvSpPr>
          <p:spPr bwMode="auto">
            <a:xfrm rot="8100000" flipH="1">
              <a:off x="3721" y="2495"/>
              <a:ext cx="568" cy="568"/>
            </a:xfrm>
            <a:prstGeom prst="rtTriangle">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32776" name="Group 8">
              <a:extLst>
                <a:ext uri="{FF2B5EF4-FFF2-40B4-BE49-F238E27FC236}">
                  <a16:creationId xmlns:a16="http://schemas.microsoft.com/office/drawing/2014/main" id="{C2CFA1FB-0453-486E-9F1C-506CCCCD2D6C}"/>
                </a:ext>
              </a:extLst>
            </p:cNvPr>
            <p:cNvGrpSpPr>
              <a:grpSpLocks/>
            </p:cNvGrpSpPr>
            <p:nvPr/>
          </p:nvGrpSpPr>
          <p:grpSpPr bwMode="auto">
            <a:xfrm>
              <a:off x="4384" y="2184"/>
              <a:ext cx="402" cy="1198"/>
              <a:chOff x="4384" y="2184"/>
              <a:chExt cx="402" cy="1198"/>
            </a:xfrm>
          </p:grpSpPr>
          <p:sp>
            <p:nvSpPr>
              <p:cNvPr id="32777" name="Line 9">
                <a:extLst>
                  <a:ext uri="{FF2B5EF4-FFF2-40B4-BE49-F238E27FC236}">
                    <a16:creationId xmlns:a16="http://schemas.microsoft.com/office/drawing/2014/main" id="{68B7F4CE-8A89-48D6-BE22-E72A5DAC4652}"/>
                  </a:ext>
                </a:extLst>
              </p:cNvPr>
              <p:cNvSpPr>
                <a:spLocks noChangeShapeType="1"/>
              </p:cNvSpPr>
              <p:nvPr/>
            </p:nvSpPr>
            <p:spPr bwMode="auto">
              <a:xfrm>
                <a:off x="4784" y="2194"/>
                <a:ext cx="0" cy="784"/>
              </a:xfrm>
              <a:prstGeom prst="line">
                <a:avLst/>
              </a:prstGeom>
              <a:noFill/>
              <a:ln w="127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2778" name="Line 10">
                <a:extLst>
                  <a:ext uri="{FF2B5EF4-FFF2-40B4-BE49-F238E27FC236}">
                    <a16:creationId xmlns:a16="http://schemas.microsoft.com/office/drawing/2014/main" id="{A2AD4F11-FAA4-49CD-9CDD-BBCF1442CC08}"/>
                  </a:ext>
                </a:extLst>
              </p:cNvPr>
              <p:cNvSpPr>
                <a:spLocks noChangeShapeType="1"/>
              </p:cNvSpPr>
              <p:nvPr/>
            </p:nvSpPr>
            <p:spPr bwMode="auto">
              <a:xfrm>
                <a:off x="4388" y="2582"/>
                <a:ext cx="0" cy="800"/>
              </a:xfrm>
              <a:prstGeom prst="line">
                <a:avLst/>
              </a:prstGeom>
              <a:noFill/>
              <a:ln w="127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2779" name="Line 11">
                <a:extLst>
                  <a:ext uri="{FF2B5EF4-FFF2-40B4-BE49-F238E27FC236}">
                    <a16:creationId xmlns:a16="http://schemas.microsoft.com/office/drawing/2014/main" id="{DEE6B13D-2D64-4E18-BBF7-A6F1C1648262}"/>
                  </a:ext>
                </a:extLst>
              </p:cNvPr>
              <p:cNvSpPr>
                <a:spLocks noChangeShapeType="1"/>
              </p:cNvSpPr>
              <p:nvPr/>
            </p:nvSpPr>
            <p:spPr bwMode="auto">
              <a:xfrm flipV="1">
                <a:off x="4388" y="2980"/>
                <a:ext cx="398" cy="398"/>
              </a:xfrm>
              <a:prstGeom prst="line">
                <a:avLst/>
              </a:prstGeom>
              <a:noFill/>
              <a:ln w="127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2780" name="Line 12">
                <a:extLst>
                  <a:ext uri="{FF2B5EF4-FFF2-40B4-BE49-F238E27FC236}">
                    <a16:creationId xmlns:a16="http://schemas.microsoft.com/office/drawing/2014/main" id="{D0E2A499-7C9A-4886-B848-27FAF4EE24D0}"/>
                  </a:ext>
                </a:extLst>
              </p:cNvPr>
              <p:cNvSpPr>
                <a:spLocks noChangeShapeType="1"/>
              </p:cNvSpPr>
              <p:nvPr/>
            </p:nvSpPr>
            <p:spPr bwMode="auto">
              <a:xfrm flipV="1">
                <a:off x="4384" y="2184"/>
                <a:ext cx="402" cy="402"/>
              </a:xfrm>
              <a:prstGeom prst="line">
                <a:avLst/>
              </a:prstGeom>
              <a:noFill/>
              <a:ln w="127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32781" name="AutoShape 13">
              <a:extLst>
                <a:ext uri="{FF2B5EF4-FFF2-40B4-BE49-F238E27FC236}">
                  <a16:creationId xmlns:a16="http://schemas.microsoft.com/office/drawing/2014/main" id="{1D40F5C6-4042-4318-A142-898BC5D3FF38}"/>
                </a:ext>
              </a:extLst>
            </p:cNvPr>
            <p:cNvSpPr>
              <a:spLocks noChangeArrowheads="1"/>
            </p:cNvSpPr>
            <p:nvPr/>
          </p:nvSpPr>
          <p:spPr bwMode="auto">
            <a:xfrm rot="18900000">
              <a:off x="4388" y="1229"/>
              <a:ext cx="1254" cy="1254"/>
            </a:xfrm>
            <a:prstGeom prst="rtTriangle">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32782" name="Rectangle 14">
            <a:extLst>
              <a:ext uri="{FF2B5EF4-FFF2-40B4-BE49-F238E27FC236}">
                <a16:creationId xmlns:a16="http://schemas.microsoft.com/office/drawing/2014/main" id="{869A4404-461A-4D2B-8269-3BD789D038BB}"/>
              </a:ext>
            </a:extLst>
          </p:cNvPr>
          <p:cNvSpPr>
            <a:spLocks noGrp="1" noChangeArrowheads="1"/>
          </p:cNvSpPr>
          <p:nvPr>
            <p:ph type="ctrTitle" sz="quarter"/>
          </p:nvPr>
        </p:nvSpPr>
        <p:spPr>
          <a:xfrm>
            <a:off x="914400" y="228600"/>
            <a:ext cx="7772400" cy="2438400"/>
          </a:xfrm>
        </p:spPr>
        <p:txBody>
          <a:bodyPr anchor="b"/>
          <a:lstStyle>
            <a:lvl1pPr>
              <a:lnSpc>
                <a:spcPct val="100000"/>
              </a:lnSpc>
              <a:defRPr sz="6600">
                <a:solidFill>
                  <a:schemeClr val="tx2"/>
                </a:solidFill>
              </a:defRPr>
            </a:lvl1pPr>
          </a:lstStyle>
          <a:p>
            <a:pPr lvl="0"/>
            <a:r>
              <a:rPr lang="tr-TR" altLang="tr-TR" noProof="0"/>
              <a:t>Asıl başlığı</a:t>
            </a:r>
          </a:p>
        </p:txBody>
      </p:sp>
      <p:grpSp>
        <p:nvGrpSpPr>
          <p:cNvPr id="32783" name="Group 15">
            <a:extLst>
              <a:ext uri="{FF2B5EF4-FFF2-40B4-BE49-F238E27FC236}">
                <a16:creationId xmlns:a16="http://schemas.microsoft.com/office/drawing/2014/main" id="{29A4253A-8F48-4EA1-8130-36C7C412F834}"/>
              </a:ext>
            </a:extLst>
          </p:cNvPr>
          <p:cNvGrpSpPr>
            <a:grpSpLocks/>
          </p:cNvGrpSpPr>
          <p:nvPr/>
        </p:nvGrpSpPr>
        <p:grpSpPr bwMode="auto">
          <a:xfrm>
            <a:off x="3344863" y="2457450"/>
            <a:ext cx="5449887" cy="4497388"/>
            <a:chOff x="2107" y="1548"/>
            <a:chExt cx="3433" cy="2833"/>
          </a:xfrm>
        </p:grpSpPr>
        <p:sp>
          <p:nvSpPr>
            <p:cNvPr id="32784" name="AutoShape 16">
              <a:extLst>
                <a:ext uri="{FF2B5EF4-FFF2-40B4-BE49-F238E27FC236}">
                  <a16:creationId xmlns:a16="http://schemas.microsoft.com/office/drawing/2014/main" id="{707B1D2D-6DBD-4521-B2B6-74A907835206}"/>
                </a:ext>
              </a:extLst>
            </p:cNvPr>
            <p:cNvSpPr>
              <a:spLocks noChangeArrowheads="1"/>
            </p:cNvSpPr>
            <p:nvPr/>
          </p:nvSpPr>
          <p:spPr bwMode="auto">
            <a:xfrm>
              <a:off x="4732" y="2114"/>
              <a:ext cx="808" cy="808"/>
            </a:xfrm>
            <a:prstGeom prst="diamond">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2785" name="Freeform 17">
              <a:extLst>
                <a:ext uri="{FF2B5EF4-FFF2-40B4-BE49-F238E27FC236}">
                  <a16:creationId xmlns:a16="http://schemas.microsoft.com/office/drawing/2014/main" id="{A13E44D1-C052-4751-A3F9-F3E427673C4E}"/>
                </a:ext>
              </a:extLst>
            </p:cNvPr>
            <p:cNvSpPr>
              <a:spLocks/>
            </p:cNvSpPr>
            <p:nvPr/>
          </p:nvSpPr>
          <p:spPr bwMode="auto">
            <a:xfrm>
              <a:off x="4061" y="1935"/>
              <a:ext cx="403" cy="1192"/>
            </a:xfrm>
            <a:custGeom>
              <a:avLst/>
              <a:gdLst>
                <a:gd name="T0" fmla="*/ 399 w 403"/>
                <a:gd name="T1" fmla="*/ 0 h 1192"/>
                <a:gd name="T2" fmla="*/ 0 w 403"/>
                <a:gd name="T3" fmla="*/ 399 h 1192"/>
                <a:gd name="T4" fmla="*/ 0 w 403"/>
                <a:gd name="T5" fmla="*/ 1191 h 1192"/>
                <a:gd name="T6" fmla="*/ 402 w 403"/>
                <a:gd name="T7" fmla="*/ 789 h 1192"/>
                <a:gd name="T8" fmla="*/ 399 w 403"/>
                <a:gd name="T9" fmla="*/ 0 h 1192"/>
              </a:gdLst>
              <a:ahLst/>
              <a:cxnLst>
                <a:cxn ang="0">
                  <a:pos x="T0" y="T1"/>
                </a:cxn>
                <a:cxn ang="0">
                  <a:pos x="T2" y="T3"/>
                </a:cxn>
                <a:cxn ang="0">
                  <a:pos x="T4" y="T5"/>
                </a:cxn>
                <a:cxn ang="0">
                  <a:pos x="T6" y="T7"/>
                </a:cxn>
                <a:cxn ang="0">
                  <a:pos x="T8" y="T9"/>
                </a:cxn>
              </a:cxnLst>
              <a:rect l="0" t="0" r="r" b="b"/>
              <a:pathLst>
                <a:path w="403" h="1192">
                  <a:moveTo>
                    <a:pt x="399" y="0"/>
                  </a:moveTo>
                  <a:lnTo>
                    <a:pt x="0" y="399"/>
                  </a:lnTo>
                  <a:lnTo>
                    <a:pt x="0" y="1191"/>
                  </a:lnTo>
                  <a:lnTo>
                    <a:pt x="402" y="789"/>
                  </a:lnTo>
                  <a:lnTo>
                    <a:pt x="399" y="0"/>
                  </a:lnTo>
                </a:path>
              </a:pathLst>
            </a:custGeom>
            <a:solidFill>
              <a:schemeClr val="accent1"/>
            </a:solidFill>
            <a:ln w="12700" cap="flat" cmpd="sng">
              <a:solidFill>
                <a:schemeClr val="accent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2786" name="AutoShape 18">
              <a:extLst>
                <a:ext uri="{FF2B5EF4-FFF2-40B4-BE49-F238E27FC236}">
                  <a16:creationId xmlns:a16="http://schemas.microsoft.com/office/drawing/2014/main" id="{2C17D07C-EA78-4B84-96A6-D1B61E6E3232}"/>
                </a:ext>
              </a:extLst>
            </p:cNvPr>
            <p:cNvSpPr>
              <a:spLocks noChangeArrowheads="1"/>
            </p:cNvSpPr>
            <p:nvPr/>
          </p:nvSpPr>
          <p:spPr bwMode="auto">
            <a:xfrm rot="18900000">
              <a:off x="2527" y="2630"/>
              <a:ext cx="1254" cy="1254"/>
            </a:xfrm>
            <a:prstGeom prst="rtTriangle">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2787" name="AutoShape 19">
              <a:extLst>
                <a:ext uri="{FF2B5EF4-FFF2-40B4-BE49-F238E27FC236}">
                  <a16:creationId xmlns:a16="http://schemas.microsoft.com/office/drawing/2014/main" id="{E243F1F6-C3B9-487B-AF3A-DE9B6D57C97B}"/>
                </a:ext>
              </a:extLst>
            </p:cNvPr>
            <p:cNvSpPr>
              <a:spLocks noChangeArrowheads="1"/>
            </p:cNvSpPr>
            <p:nvPr/>
          </p:nvSpPr>
          <p:spPr bwMode="auto">
            <a:xfrm rot="13500000" flipH="1">
              <a:off x="3812" y="3813"/>
              <a:ext cx="568" cy="568"/>
            </a:xfrm>
            <a:prstGeom prst="rtTriangle">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2788" name="AutoShape 20">
              <a:extLst>
                <a:ext uri="{FF2B5EF4-FFF2-40B4-BE49-F238E27FC236}">
                  <a16:creationId xmlns:a16="http://schemas.microsoft.com/office/drawing/2014/main" id="{86B10F80-98C5-4D0D-AE28-6B27AA86822A}"/>
                </a:ext>
              </a:extLst>
            </p:cNvPr>
            <p:cNvSpPr>
              <a:spLocks noChangeArrowheads="1"/>
            </p:cNvSpPr>
            <p:nvPr/>
          </p:nvSpPr>
          <p:spPr bwMode="auto">
            <a:xfrm rot="16200000">
              <a:off x="4423" y="2927"/>
              <a:ext cx="858" cy="852"/>
            </a:xfrm>
            <a:prstGeom prst="rtTriangle">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2789" name="AutoShape 21">
              <a:extLst>
                <a:ext uri="{FF2B5EF4-FFF2-40B4-BE49-F238E27FC236}">
                  <a16:creationId xmlns:a16="http://schemas.microsoft.com/office/drawing/2014/main" id="{41B73362-137B-4921-97A0-D0B10BE55EBF}"/>
                </a:ext>
              </a:extLst>
            </p:cNvPr>
            <p:cNvSpPr>
              <a:spLocks noChangeArrowheads="1"/>
            </p:cNvSpPr>
            <p:nvPr/>
          </p:nvSpPr>
          <p:spPr bwMode="auto">
            <a:xfrm rot="10800000">
              <a:off x="2107" y="1548"/>
              <a:ext cx="1254" cy="1254"/>
            </a:xfrm>
            <a:prstGeom prst="rtTriangle">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2790" name="AutoShape 22">
              <a:extLst>
                <a:ext uri="{FF2B5EF4-FFF2-40B4-BE49-F238E27FC236}">
                  <a16:creationId xmlns:a16="http://schemas.microsoft.com/office/drawing/2014/main" id="{DDD340DB-58D3-432D-A5F1-82C38A22F110}"/>
                </a:ext>
              </a:extLst>
            </p:cNvPr>
            <p:cNvSpPr>
              <a:spLocks noChangeArrowheads="1"/>
            </p:cNvSpPr>
            <p:nvPr/>
          </p:nvSpPr>
          <p:spPr bwMode="auto">
            <a:xfrm rot="8100000" flipH="1">
              <a:off x="3410" y="2702"/>
              <a:ext cx="568" cy="568"/>
            </a:xfrm>
            <a:prstGeom prst="rtTriangle">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32791" name="Rectangle 23">
            <a:extLst>
              <a:ext uri="{FF2B5EF4-FFF2-40B4-BE49-F238E27FC236}">
                <a16:creationId xmlns:a16="http://schemas.microsoft.com/office/drawing/2014/main" id="{317943C4-491A-41CB-AE61-52295DF0C5AA}"/>
              </a:ext>
            </a:extLst>
          </p:cNvPr>
          <p:cNvSpPr>
            <a:spLocks noChangeArrowheads="1"/>
          </p:cNvSpPr>
          <p:nvPr/>
        </p:nvSpPr>
        <p:spPr bwMode="auto">
          <a:xfrm>
            <a:off x="6588125" y="5181600"/>
            <a:ext cx="2555875" cy="381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2400"/>
          </a:p>
        </p:txBody>
      </p:sp>
      <p:sp>
        <p:nvSpPr>
          <p:cNvPr id="32792" name="Rectangle 24">
            <a:extLst>
              <a:ext uri="{FF2B5EF4-FFF2-40B4-BE49-F238E27FC236}">
                <a16:creationId xmlns:a16="http://schemas.microsoft.com/office/drawing/2014/main" id="{1E630DD1-7CE3-4F35-8340-27F0A090E93F}"/>
              </a:ext>
            </a:extLst>
          </p:cNvPr>
          <p:cNvSpPr>
            <a:spLocks noGrp="1" noChangeArrowheads="1"/>
          </p:cNvSpPr>
          <p:nvPr>
            <p:ph type="subTitle" sz="quarter" idx="1"/>
          </p:nvPr>
        </p:nvSpPr>
        <p:spPr>
          <a:xfrm>
            <a:off x="4876800" y="4733925"/>
            <a:ext cx="4259263" cy="377825"/>
          </a:xfrm>
          <a:solidFill>
            <a:schemeClr val="tx2"/>
          </a:solidFill>
          <a:ln w="12700">
            <a:solidFill>
              <a:schemeClr val="tx2"/>
            </a:solidFill>
            <a:miter lim="800000"/>
            <a:headEnd/>
            <a:tailEnd/>
          </a:ln>
        </p:spPr>
        <p:txBody>
          <a:bodyPr lIns="91440" tIns="0" rIns="91440" bIns="0" anchor="b">
            <a:spAutoFit/>
          </a:bodyPr>
          <a:lstStyle>
            <a:lvl1pPr marL="0" indent="0">
              <a:spcBef>
                <a:spcPct val="0"/>
              </a:spcBef>
              <a:buClrTx/>
              <a:buSzTx/>
              <a:buFontTx/>
              <a:buNone/>
              <a:defRPr sz="2400">
                <a:solidFill>
                  <a:schemeClr val="bg1"/>
                </a:solidFill>
              </a:defRPr>
            </a:lvl1pPr>
          </a:lstStyle>
          <a:p>
            <a:pPr lvl="0"/>
            <a:r>
              <a:rPr lang="tr-TR" altLang="tr-TR" noProof="0"/>
              <a:t>Alt başlık</a:t>
            </a:r>
          </a:p>
        </p:txBody>
      </p:sp>
      <p:sp>
        <p:nvSpPr>
          <p:cNvPr id="32793" name="Rectangle 25">
            <a:extLst>
              <a:ext uri="{FF2B5EF4-FFF2-40B4-BE49-F238E27FC236}">
                <a16:creationId xmlns:a16="http://schemas.microsoft.com/office/drawing/2014/main" id="{D2D19542-FD1C-4C3B-BE72-34B968844D9A}"/>
              </a:ext>
            </a:extLst>
          </p:cNvPr>
          <p:cNvSpPr>
            <a:spLocks noGrp="1" noChangeArrowheads="1"/>
          </p:cNvSpPr>
          <p:nvPr>
            <p:ph type="dt" sz="half" idx="2"/>
          </p:nvPr>
        </p:nvSpPr>
        <p:spPr/>
        <p:txBody>
          <a:bodyPr/>
          <a:lstStyle>
            <a:lvl1pPr>
              <a:defRPr/>
            </a:lvl1pPr>
          </a:lstStyle>
          <a:p>
            <a:r>
              <a:rPr lang="tr-TR" altLang="tr-TR"/>
              <a:t>Cografya.Biz</a:t>
            </a:r>
          </a:p>
        </p:txBody>
      </p:sp>
      <p:sp>
        <p:nvSpPr>
          <p:cNvPr id="32794" name="Rectangle 26">
            <a:extLst>
              <a:ext uri="{FF2B5EF4-FFF2-40B4-BE49-F238E27FC236}">
                <a16:creationId xmlns:a16="http://schemas.microsoft.com/office/drawing/2014/main" id="{AE7650E7-EBBD-417D-A300-55B3A382F51D}"/>
              </a:ext>
            </a:extLst>
          </p:cNvPr>
          <p:cNvSpPr>
            <a:spLocks noGrp="1" noChangeArrowheads="1"/>
          </p:cNvSpPr>
          <p:nvPr>
            <p:ph type="ftr" sz="quarter" idx="3"/>
          </p:nvPr>
        </p:nvSpPr>
        <p:spPr/>
        <p:txBody>
          <a:bodyPr/>
          <a:lstStyle>
            <a:lvl1pPr>
              <a:defRPr/>
            </a:lvl1pPr>
          </a:lstStyle>
          <a:p>
            <a:endParaRPr lang="tr-TR" altLang="tr-TR"/>
          </a:p>
        </p:txBody>
      </p:sp>
      <p:sp>
        <p:nvSpPr>
          <p:cNvPr id="32795" name="Rectangle 27">
            <a:extLst>
              <a:ext uri="{FF2B5EF4-FFF2-40B4-BE49-F238E27FC236}">
                <a16:creationId xmlns:a16="http://schemas.microsoft.com/office/drawing/2014/main" id="{95E8CC3E-D085-4B3E-A47B-486344E973F2}"/>
              </a:ext>
            </a:extLst>
          </p:cNvPr>
          <p:cNvSpPr>
            <a:spLocks noGrp="1" noChangeArrowheads="1"/>
          </p:cNvSpPr>
          <p:nvPr>
            <p:ph type="sldNum" sz="quarter" idx="4"/>
          </p:nvPr>
        </p:nvSpPr>
        <p:spPr/>
        <p:txBody>
          <a:bodyPr/>
          <a:lstStyle>
            <a:lvl1pPr>
              <a:defRPr/>
            </a:lvl1pPr>
          </a:lstStyle>
          <a:p>
            <a:fld id="{1F98A45A-7119-44E7-91F2-C2BE17B665A4}" type="slidenum">
              <a:rPr lang="tr-TR" altLang="tr-TR"/>
              <a:pPr/>
              <a:t>‹#›</a:t>
            </a:fld>
            <a:endParaRPr lang="tr-TR" altLang="tr-T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8330E8E-20F0-4EC0-9683-1DE00F48F2A8}"/>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140681FA-15D7-4874-8592-97E586A14E00}"/>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82E711B-76E5-4A1A-9D25-FB218EB9EC6B}"/>
              </a:ext>
            </a:extLst>
          </p:cNvPr>
          <p:cNvSpPr>
            <a:spLocks noGrp="1"/>
          </p:cNvSpPr>
          <p:nvPr>
            <p:ph type="dt" sz="half" idx="10"/>
          </p:nvPr>
        </p:nvSpPr>
        <p:spPr/>
        <p:txBody>
          <a:bodyPr/>
          <a:lstStyle>
            <a:lvl1pPr>
              <a:defRPr/>
            </a:lvl1pPr>
          </a:lstStyle>
          <a:p>
            <a:r>
              <a:rPr lang="tr-TR" altLang="tr-TR"/>
              <a:t>Cografya.Biz</a:t>
            </a:r>
          </a:p>
        </p:txBody>
      </p:sp>
      <p:sp>
        <p:nvSpPr>
          <p:cNvPr id="5" name="Alt Bilgi Yer Tutucusu 4">
            <a:extLst>
              <a:ext uri="{FF2B5EF4-FFF2-40B4-BE49-F238E27FC236}">
                <a16:creationId xmlns:a16="http://schemas.microsoft.com/office/drawing/2014/main" id="{9BFA4128-CCC4-46D4-B6FD-C5EE98C6290F}"/>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20A39B27-3025-4CB7-AEA9-46C9D5EAD0BC}"/>
              </a:ext>
            </a:extLst>
          </p:cNvPr>
          <p:cNvSpPr>
            <a:spLocks noGrp="1"/>
          </p:cNvSpPr>
          <p:nvPr>
            <p:ph type="sldNum" sz="quarter" idx="12"/>
          </p:nvPr>
        </p:nvSpPr>
        <p:spPr/>
        <p:txBody>
          <a:bodyPr/>
          <a:lstStyle>
            <a:lvl1pPr>
              <a:defRPr/>
            </a:lvl1pPr>
          </a:lstStyle>
          <a:p>
            <a:fld id="{CB733D23-6743-4C8E-9934-4CD0ACD9A047}" type="slidenum">
              <a:rPr lang="tr-TR" altLang="tr-TR"/>
              <a:pPr/>
              <a:t>‹#›</a:t>
            </a:fld>
            <a:endParaRPr lang="tr-TR" altLang="tr-TR"/>
          </a:p>
        </p:txBody>
      </p:sp>
    </p:spTree>
    <p:extLst>
      <p:ext uri="{BB962C8B-B14F-4D97-AF65-F5344CB8AC3E}">
        <p14:creationId xmlns:p14="http://schemas.microsoft.com/office/powerpoint/2010/main" val="366460717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E309CC1-BAA8-4DAB-9949-86BF7B6506FE}"/>
              </a:ext>
            </a:extLst>
          </p:cNvPr>
          <p:cNvSpPr>
            <a:spLocks noGrp="1"/>
          </p:cNvSpPr>
          <p:nvPr>
            <p:ph type="title" orient="vert"/>
          </p:nvPr>
        </p:nvSpPr>
        <p:spPr>
          <a:xfrm>
            <a:off x="6545263" y="315913"/>
            <a:ext cx="1955800" cy="5594350"/>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6BC0AF9E-5C01-4EEA-8059-F8F3D6F4A8B9}"/>
              </a:ext>
            </a:extLst>
          </p:cNvPr>
          <p:cNvSpPr>
            <a:spLocks noGrp="1"/>
          </p:cNvSpPr>
          <p:nvPr>
            <p:ph type="body" orient="vert" idx="1"/>
          </p:nvPr>
        </p:nvSpPr>
        <p:spPr>
          <a:xfrm>
            <a:off x="674688" y="315913"/>
            <a:ext cx="5718175" cy="55943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3E36C96-FF4F-47E6-96EE-77E5BAE34A9C}"/>
              </a:ext>
            </a:extLst>
          </p:cNvPr>
          <p:cNvSpPr>
            <a:spLocks noGrp="1"/>
          </p:cNvSpPr>
          <p:nvPr>
            <p:ph type="dt" sz="half" idx="10"/>
          </p:nvPr>
        </p:nvSpPr>
        <p:spPr/>
        <p:txBody>
          <a:bodyPr/>
          <a:lstStyle>
            <a:lvl1pPr>
              <a:defRPr/>
            </a:lvl1pPr>
          </a:lstStyle>
          <a:p>
            <a:r>
              <a:rPr lang="tr-TR" altLang="tr-TR"/>
              <a:t>Cografya.Biz</a:t>
            </a:r>
          </a:p>
        </p:txBody>
      </p:sp>
      <p:sp>
        <p:nvSpPr>
          <p:cNvPr id="5" name="Alt Bilgi Yer Tutucusu 4">
            <a:extLst>
              <a:ext uri="{FF2B5EF4-FFF2-40B4-BE49-F238E27FC236}">
                <a16:creationId xmlns:a16="http://schemas.microsoft.com/office/drawing/2014/main" id="{3F6DA098-1CF0-4B21-9D71-5ACE10AF760E}"/>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DF06CF81-3898-4C55-A0DE-3E5370EB3A95}"/>
              </a:ext>
            </a:extLst>
          </p:cNvPr>
          <p:cNvSpPr>
            <a:spLocks noGrp="1"/>
          </p:cNvSpPr>
          <p:nvPr>
            <p:ph type="sldNum" sz="quarter" idx="12"/>
          </p:nvPr>
        </p:nvSpPr>
        <p:spPr/>
        <p:txBody>
          <a:bodyPr/>
          <a:lstStyle>
            <a:lvl1pPr>
              <a:defRPr/>
            </a:lvl1pPr>
          </a:lstStyle>
          <a:p>
            <a:fld id="{AE11BAEA-EC45-4445-9798-15FAA408B747}" type="slidenum">
              <a:rPr lang="tr-TR" altLang="tr-TR"/>
              <a:pPr/>
              <a:t>‹#›</a:t>
            </a:fld>
            <a:endParaRPr lang="tr-TR" altLang="tr-TR"/>
          </a:p>
        </p:txBody>
      </p:sp>
    </p:spTree>
    <p:extLst>
      <p:ext uri="{BB962C8B-B14F-4D97-AF65-F5344CB8AC3E}">
        <p14:creationId xmlns:p14="http://schemas.microsoft.com/office/powerpoint/2010/main" val="34631947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EEE9164-5A5F-4E63-ABD7-97CC75EE21E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35D5020-C39F-4A1F-9BDC-86EC32E19D9A}"/>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09E87FC-9F89-49F8-B471-346A5768C3B6}"/>
              </a:ext>
            </a:extLst>
          </p:cNvPr>
          <p:cNvSpPr>
            <a:spLocks noGrp="1"/>
          </p:cNvSpPr>
          <p:nvPr>
            <p:ph type="dt" sz="half" idx="10"/>
          </p:nvPr>
        </p:nvSpPr>
        <p:spPr/>
        <p:txBody>
          <a:bodyPr/>
          <a:lstStyle>
            <a:lvl1pPr>
              <a:defRPr/>
            </a:lvl1pPr>
          </a:lstStyle>
          <a:p>
            <a:r>
              <a:rPr lang="tr-TR" altLang="tr-TR"/>
              <a:t>Cografya.Biz</a:t>
            </a:r>
          </a:p>
        </p:txBody>
      </p:sp>
      <p:sp>
        <p:nvSpPr>
          <p:cNvPr id="5" name="Alt Bilgi Yer Tutucusu 4">
            <a:extLst>
              <a:ext uri="{FF2B5EF4-FFF2-40B4-BE49-F238E27FC236}">
                <a16:creationId xmlns:a16="http://schemas.microsoft.com/office/drawing/2014/main" id="{D262FAA1-A5A4-4632-9C2F-AC06AB997221}"/>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7E30673A-DC14-4B64-8B7F-C116606248C2}"/>
              </a:ext>
            </a:extLst>
          </p:cNvPr>
          <p:cNvSpPr>
            <a:spLocks noGrp="1"/>
          </p:cNvSpPr>
          <p:nvPr>
            <p:ph type="sldNum" sz="quarter" idx="12"/>
          </p:nvPr>
        </p:nvSpPr>
        <p:spPr/>
        <p:txBody>
          <a:bodyPr/>
          <a:lstStyle>
            <a:lvl1pPr>
              <a:defRPr/>
            </a:lvl1pPr>
          </a:lstStyle>
          <a:p>
            <a:fld id="{F13DA348-8BE0-499B-BE97-0350E5E0143B}" type="slidenum">
              <a:rPr lang="tr-TR" altLang="tr-TR"/>
              <a:pPr/>
              <a:t>‹#›</a:t>
            </a:fld>
            <a:endParaRPr lang="tr-TR" altLang="tr-TR"/>
          </a:p>
        </p:txBody>
      </p:sp>
    </p:spTree>
    <p:extLst>
      <p:ext uri="{BB962C8B-B14F-4D97-AF65-F5344CB8AC3E}">
        <p14:creationId xmlns:p14="http://schemas.microsoft.com/office/powerpoint/2010/main" val="167985344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C849B58-96F0-44E3-A787-9402F9ECDA9A}"/>
              </a:ext>
            </a:extLst>
          </p:cNvPr>
          <p:cNvSpPr>
            <a:spLocks noGrp="1"/>
          </p:cNvSpPr>
          <p:nvPr>
            <p:ph type="title"/>
          </p:nvPr>
        </p:nvSpPr>
        <p:spPr>
          <a:xfrm>
            <a:off x="623888" y="1709738"/>
            <a:ext cx="78867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D5C2322-7B4C-4C93-A63F-C29EB4D53E8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a:t>
            </a:r>
          </a:p>
        </p:txBody>
      </p:sp>
      <p:sp>
        <p:nvSpPr>
          <p:cNvPr id="4" name="Veri Yer Tutucusu 3">
            <a:extLst>
              <a:ext uri="{FF2B5EF4-FFF2-40B4-BE49-F238E27FC236}">
                <a16:creationId xmlns:a16="http://schemas.microsoft.com/office/drawing/2014/main" id="{4EFB082F-BF38-4DFD-8CB1-2B66CB20B536}"/>
              </a:ext>
            </a:extLst>
          </p:cNvPr>
          <p:cNvSpPr>
            <a:spLocks noGrp="1"/>
          </p:cNvSpPr>
          <p:nvPr>
            <p:ph type="dt" sz="half" idx="10"/>
          </p:nvPr>
        </p:nvSpPr>
        <p:spPr/>
        <p:txBody>
          <a:bodyPr/>
          <a:lstStyle>
            <a:lvl1pPr>
              <a:defRPr/>
            </a:lvl1pPr>
          </a:lstStyle>
          <a:p>
            <a:r>
              <a:rPr lang="tr-TR" altLang="tr-TR"/>
              <a:t>Cografya.Biz</a:t>
            </a:r>
          </a:p>
        </p:txBody>
      </p:sp>
      <p:sp>
        <p:nvSpPr>
          <p:cNvPr id="5" name="Alt Bilgi Yer Tutucusu 4">
            <a:extLst>
              <a:ext uri="{FF2B5EF4-FFF2-40B4-BE49-F238E27FC236}">
                <a16:creationId xmlns:a16="http://schemas.microsoft.com/office/drawing/2014/main" id="{CE994893-5094-4397-BBFA-605A85950216}"/>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BACDEEAE-BF34-4012-96AF-FD4BC4088869}"/>
              </a:ext>
            </a:extLst>
          </p:cNvPr>
          <p:cNvSpPr>
            <a:spLocks noGrp="1"/>
          </p:cNvSpPr>
          <p:nvPr>
            <p:ph type="sldNum" sz="quarter" idx="12"/>
          </p:nvPr>
        </p:nvSpPr>
        <p:spPr/>
        <p:txBody>
          <a:bodyPr/>
          <a:lstStyle>
            <a:lvl1pPr>
              <a:defRPr/>
            </a:lvl1pPr>
          </a:lstStyle>
          <a:p>
            <a:fld id="{ACD2B902-C2FA-4919-AE13-18022498E923}" type="slidenum">
              <a:rPr lang="tr-TR" altLang="tr-TR"/>
              <a:pPr/>
              <a:t>‹#›</a:t>
            </a:fld>
            <a:endParaRPr lang="tr-TR" altLang="tr-TR"/>
          </a:p>
        </p:txBody>
      </p:sp>
    </p:spTree>
    <p:extLst>
      <p:ext uri="{BB962C8B-B14F-4D97-AF65-F5344CB8AC3E}">
        <p14:creationId xmlns:p14="http://schemas.microsoft.com/office/powerpoint/2010/main" val="131285142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77811DD-ADC1-46A7-B199-43AA5473291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C5BC582-BDFB-4441-B4C4-6E1169729946}"/>
              </a:ext>
            </a:extLst>
          </p:cNvPr>
          <p:cNvSpPr>
            <a:spLocks noGrp="1"/>
          </p:cNvSpPr>
          <p:nvPr>
            <p:ph sz="half" idx="1"/>
          </p:nvPr>
        </p:nvSpPr>
        <p:spPr>
          <a:xfrm>
            <a:off x="674688" y="1795463"/>
            <a:ext cx="3836987" cy="41148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A34B2746-8BF3-4799-BE83-9A4A63DD577B}"/>
              </a:ext>
            </a:extLst>
          </p:cNvPr>
          <p:cNvSpPr>
            <a:spLocks noGrp="1"/>
          </p:cNvSpPr>
          <p:nvPr>
            <p:ph sz="half" idx="2"/>
          </p:nvPr>
        </p:nvSpPr>
        <p:spPr>
          <a:xfrm>
            <a:off x="4664075" y="1795463"/>
            <a:ext cx="3836988" cy="41148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F4722B57-492C-41B3-A7D9-3A98F5B85325}"/>
              </a:ext>
            </a:extLst>
          </p:cNvPr>
          <p:cNvSpPr>
            <a:spLocks noGrp="1"/>
          </p:cNvSpPr>
          <p:nvPr>
            <p:ph type="dt" sz="half" idx="10"/>
          </p:nvPr>
        </p:nvSpPr>
        <p:spPr/>
        <p:txBody>
          <a:bodyPr/>
          <a:lstStyle>
            <a:lvl1pPr>
              <a:defRPr/>
            </a:lvl1pPr>
          </a:lstStyle>
          <a:p>
            <a:r>
              <a:rPr lang="tr-TR" altLang="tr-TR"/>
              <a:t>Cografya.Biz</a:t>
            </a:r>
          </a:p>
        </p:txBody>
      </p:sp>
      <p:sp>
        <p:nvSpPr>
          <p:cNvPr id="6" name="Alt Bilgi Yer Tutucusu 5">
            <a:extLst>
              <a:ext uri="{FF2B5EF4-FFF2-40B4-BE49-F238E27FC236}">
                <a16:creationId xmlns:a16="http://schemas.microsoft.com/office/drawing/2014/main" id="{F2569EE7-EC2A-4B72-9A54-6048DF866B8F}"/>
              </a:ext>
            </a:extLst>
          </p:cNvPr>
          <p:cNvSpPr>
            <a:spLocks noGrp="1"/>
          </p:cNvSpPr>
          <p:nvPr>
            <p:ph type="ftr" sz="quarter" idx="11"/>
          </p:nvPr>
        </p:nvSpPr>
        <p:spPr/>
        <p:txBody>
          <a:bodyPr/>
          <a:lstStyle>
            <a:lvl1pPr>
              <a:defRPr/>
            </a:lvl1pPr>
          </a:lstStyle>
          <a:p>
            <a:endParaRPr lang="tr-TR" altLang="tr-TR"/>
          </a:p>
        </p:txBody>
      </p:sp>
      <p:sp>
        <p:nvSpPr>
          <p:cNvPr id="7" name="Slayt Numarası Yer Tutucusu 6">
            <a:extLst>
              <a:ext uri="{FF2B5EF4-FFF2-40B4-BE49-F238E27FC236}">
                <a16:creationId xmlns:a16="http://schemas.microsoft.com/office/drawing/2014/main" id="{4048A2D7-DC7C-487D-A049-D10C0446628C}"/>
              </a:ext>
            </a:extLst>
          </p:cNvPr>
          <p:cNvSpPr>
            <a:spLocks noGrp="1"/>
          </p:cNvSpPr>
          <p:nvPr>
            <p:ph type="sldNum" sz="quarter" idx="12"/>
          </p:nvPr>
        </p:nvSpPr>
        <p:spPr/>
        <p:txBody>
          <a:bodyPr/>
          <a:lstStyle>
            <a:lvl1pPr>
              <a:defRPr/>
            </a:lvl1pPr>
          </a:lstStyle>
          <a:p>
            <a:fld id="{147EC440-D8C2-418C-8999-34D7BD157D19}" type="slidenum">
              <a:rPr lang="tr-TR" altLang="tr-TR"/>
              <a:pPr/>
              <a:t>‹#›</a:t>
            </a:fld>
            <a:endParaRPr lang="tr-TR" altLang="tr-TR"/>
          </a:p>
        </p:txBody>
      </p:sp>
    </p:spTree>
    <p:extLst>
      <p:ext uri="{BB962C8B-B14F-4D97-AF65-F5344CB8AC3E}">
        <p14:creationId xmlns:p14="http://schemas.microsoft.com/office/powerpoint/2010/main" val="44431756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96FCE23-6D3E-49AD-A2FC-4DA1F1D4017C}"/>
              </a:ext>
            </a:extLst>
          </p:cNvPr>
          <p:cNvSpPr>
            <a:spLocks noGrp="1"/>
          </p:cNvSpPr>
          <p:nvPr>
            <p:ph type="title"/>
          </p:nvPr>
        </p:nvSpPr>
        <p:spPr>
          <a:xfrm>
            <a:off x="630238" y="365125"/>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CCFEE39-7187-43E9-A9AD-C7A3DDDCADA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8D992FC1-4A87-48A6-8C06-C545B6EBB503}"/>
              </a:ext>
            </a:extLst>
          </p:cNvPr>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D096648-1466-43D1-8002-315BEF5F14B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A21C8063-B290-4FD3-9EFE-D4549C836BA9}"/>
              </a:ext>
            </a:extLst>
          </p:cNvPr>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7FC54723-D3DC-41FB-A92A-15CC5C365CBA}"/>
              </a:ext>
            </a:extLst>
          </p:cNvPr>
          <p:cNvSpPr>
            <a:spLocks noGrp="1"/>
          </p:cNvSpPr>
          <p:nvPr>
            <p:ph type="dt" sz="half" idx="10"/>
          </p:nvPr>
        </p:nvSpPr>
        <p:spPr/>
        <p:txBody>
          <a:bodyPr/>
          <a:lstStyle>
            <a:lvl1pPr>
              <a:defRPr/>
            </a:lvl1pPr>
          </a:lstStyle>
          <a:p>
            <a:r>
              <a:rPr lang="tr-TR" altLang="tr-TR"/>
              <a:t>Cografya.Biz</a:t>
            </a:r>
          </a:p>
        </p:txBody>
      </p:sp>
      <p:sp>
        <p:nvSpPr>
          <p:cNvPr id="8" name="Alt Bilgi Yer Tutucusu 7">
            <a:extLst>
              <a:ext uri="{FF2B5EF4-FFF2-40B4-BE49-F238E27FC236}">
                <a16:creationId xmlns:a16="http://schemas.microsoft.com/office/drawing/2014/main" id="{AE78F6DA-4E20-41DF-B22E-123020FBE4C1}"/>
              </a:ext>
            </a:extLst>
          </p:cNvPr>
          <p:cNvSpPr>
            <a:spLocks noGrp="1"/>
          </p:cNvSpPr>
          <p:nvPr>
            <p:ph type="ftr" sz="quarter" idx="11"/>
          </p:nvPr>
        </p:nvSpPr>
        <p:spPr/>
        <p:txBody>
          <a:bodyPr/>
          <a:lstStyle>
            <a:lvl1pPr>
              <a:defRPr/>
            </a:lvl1pPr>
          </a:lstStyle>
          <a:p>
            <a:endParaRPr lang="tr-TR" altLang="tr-TR"/>
          </a:p>
        </p:txBody>
      </p:sp>
      <p:sp>
        <p:nvSpPr>
          <p:cNvPr id="9" name="Slayt Numarası Yer Tutucusu 8">
            <a:extLst>
              <a:ext uri="{FF2B5EF4-FFF2-40B4-BE49-F238E27FC236}">
                <a16:creationId xmlns:a16="http://schemas.microsoft.com/office/drawing/2014/main" id="{B0703FBA-D911-4C01-A430-34B98B0D6B54}"/>
              </a:ext>
            </a:extLst>
          </p:cNvPr>
          <p:cNvSpPr>
            <a:spLocks noGrp="1"/>
          </p:cNvSpPr>
          <p:nvPr>
            <p:ph type="sldNum" sz="quarter" idx="12"/>
          </p:nvPr>
        </p:nvSpPr>
        <p:spPr/>
        <p:txBody>
          <a:bodyPr/>
          <a:lstStyle>
            <a:lvl1pPr>
              <a:defRPr/>
            </a:lvl1pPr>
          </a:lstStyle>
          <a:p>
            <a:fld id="{5BFA6CD7-3F64-48CA-8531-4687AAC112FE}" type="slidenum">
              <a:rPr lang="tr-TR" altLang="tr-TR"/>
              <a:pPr/>
              <a:t>‹#›</a:t>
            </a:fld>
            <a:endParaRPr lang="tr-TR" altLang="tr-TR"/>
          </a:p>
        </p:txBody>
      </p:sp>
    </p:spTree>
    <p:extLst>
      <p:ext uri="{BB962C8B-B14F-4D97-AF65-F5344CB8AC3E}">
        <p14:creationId xmlns:p14="http://schemas.microsoft.com/office/powerpoint/2010/main" val="42749801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932BADF-0578-401E-9B54-252CB2C4ADA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955446F-F8E1-42AC-880D-821E882E3973}"/>
              </a:ext>
            </a:extLst>
          </p:cNvPr>
          <p:cNvSpPr>
            <a:spLocks noGrp="1"/>
          </p:cNvSpPr>
          <p:nvPr>
            <p:ph type="dt" sz="half" idx="10"/>
          </p:nvPr>
        </p:nvSpPr>
        <p:spPr/>
        <p:txBody>
          <a:bodyPr/>
          <a:lstStyle>
            <a:lvl1pPr>
              <a:defRPr/>
            </a:lvl1pPr>
          </a:lstStyle>
          <a:p>
            <a:r>
              <a:rPr lang="tr-TR" altLang="tr-TR"/>
              <a:t>Cografya.Biz</a:t>
            </a:r>
          </a:p>
        </p:txBody>
      </p:sp>
      <p:sp>
        <p:nvSpPr>
          <p:cNvPr id="4" name="Alt Bilgi Yer Tutucusu 3">
            <a:extLst>
              <a:ext uri="{FF2B5EF4-FFF2-40B4-BE49-F238E27FC236}">
                <a16:creationId xmlns:a16="http://schemas.microsoft.com/office/drawing/2014/main" id="{146C2DD4-442C-46D8-A7AD-69CF6DD95D32}"/>
              </a:ext>
            </a:extLst>
          </p:cNvPr>
          <p:cNvSpPr>
            <a:spLocks noGrp="1"/>
          </p:cNvSpPr>
          <p:nvPr>
            <p:ph type="ftr" sz="quarter" idx="11"/>
          </p:nvPr>
        </p:nvSpPr>
        <p:spPr/>
        <p:txBody>
          <a:bodyPr/>
          <a:lstStyle>
            <a:lvl1pPr>
              <a:defRPr/>
            </a:lvl1pPr>
          </a:lstStyle>
          <a:p>
            <a:endParaRPr lang="tr-TR" altLang="tr-TR"/>
          </a:p>
        </p:txBody>
      </p:sp>
      <p:sp>
        <p:nvSpPr>
          <p:cNvPr id="5" name="Slayt Numarası Yer Tutucusu 4">
            <a:extLst>
              <a:ext uri="{FF2B5EF4-FFF2-40B4-BE49-F238E27FC236}">
                <a16:creationId xmlns:a16="http://schemas.microsoft.com/office/drawing/2014/main" id="{93989903-F5E0-44BD-AA45-2950E379F068}"/>
              </a:ext>
            </a:extLst>
          </p:cNvPr>
          <p:cNvSpPr>
            <a:spLocks noGrp="1"/>
          </p:cNvSpPr>
          <p:nvPr>
            <p:ph type="sldNum" sz="quarter" idx="12"/>
          </p:nvPr>
        </p:nvSpPr>
        <p:spPr/>
        <p:txBody>
          <a:bodyPr/>
          <a:lstStyle>
            <a:lvl1pPr>
              <a:defRPr/>
            </a:lvl1pPr>
          </a:lstStyle>
          <a:p>
            <a:fld id="{DAA58DC1-E3C2-4B74-8427-7C1FB8F8294C}" type="slidenum">
              <a:rPr lang="tr-TR" altLang="tr-TR"/>
              <a:pPr/>
              <a:t>‹#›</a:t>
            </a:fld>
            <a:endParaRPr lang="tr-TR" altLang="tr-TR"/>
          </a:p>
        </p:txBody>
      </p:sp>
    </p:spTree>
    <p:extLst>
      <p:ext uri="{BB962C8B-B14F-4D97-AF65-F5344CB8AC3E}">
        <p14:creationId xmlns:p14="http://schemas.microsoft.com/office/powerpoint/2010/main" val="224252389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CB19D21-D9C0-48B2-B334-85DE6224376C}"/>
              </a:ext>
            </a:extLst>
          </p:cNvPr>
          <p:cNvSpPr>
            <a:spLocks noGrp="1"/>
          </p:cNvSpPr>
          <p:nvPr>
            <p:ph type="dt" sz="half" idx="10"/>
          </p:nvPr>
        </p:nvSpPr>
        <p:spPr/>
        <p:txBody>
          <a:bodyPr/>
          <a:lstStyle>
            <a:lvl1pPr>
              <a:defRPr/>
            </a:lvl1pPr>
          </a:lstStyle>
          <a:p>
            <a:r>
              <a:rPr lang="tr-TR" altLang="tr-TR"/>
              <a:t>Cografya.Biz</a:t>
            </a:r>
          </a:p>
        </p:txBody>
      </p:sp>
      <p:sp>
        <p:nvSpPr>
          <p:cNvPr id="3" name="Alt Bilgi Yer Tutucusu 2">
            <a:extLst>
              <a:ext uri="{FF2B5EF4-FFF2-40B4-BE49-F238E27FC236}">
                <a16:creationId xmlns:a16="http://schemas.microsoft.com/office/drawing/2014/main" id="{85C0D900-1949-411E-8C38-2A70D132AE1E}"/>
              </a:ext>
            </a:extLst>
          </p:cNvPr>
          <p:cNvSpPr>
            <a:spLocks noGrp="1"/>
          </p:cNvSpPr>
          <p:nvPr>
            <p:ph type="ftr" sz="quarter" idx="11"/>
          </p:nvPr>
        </p:nvSpPr>
        <p:spPr/>
        <p:txBody>
          <a:bodyPr/>
          <a:lstStyle>
            <a:lvl1pPr>
              <a:defRPr/>
            </a:lvl1pPr>
          </a:lstStyle>
          <a:p>
            <a:endParaRPr lang="tr-TR" altLang="tr-TR"/>
          </a:p>
        </p:txBody>
      </p:sp>
      <p:sp>
        <p:nvSpPr>
          <p:cNvPr id="4" name="Slayt Numarası Yer Tutucusu 3">
            <a:extLst>
              <a:ext uri="{FF2B5EF4-FFF2-40B4-BE49-F238E27FC236}">
                <a16:creationId xmlns:a16="http://schemas.microsoft.com/office/drawing/2014/main" id="{B318E883-1362-4271-8231-2EA11276CD7F}"/>
              </a:ext>
            </a:extLst>
          </p:cNvPr>
          <p:cNvSpPr>
            <a:spLocks noGrp="1"/>
          </p:cNvSpPr>
          <p:nvPr>
            <p:ph type="sldNum" sz="quarter" idx="12"/>
          </p:nvPr>
        </p:nvSpPr>
        <p:spPr/>
        <p:txBody>
          <a:bodyPr/>
          <a:lstStyle>
            <a:lvl1pPr>
              <a:defRPr/>
            </a:lvl1pPr>
          </a:lstStyle>
          <a:p>
            <a:fld id="{E869F454-2DA8-4E6B-A5A8-33228C85D5C4}" type="slidenum">
              <a:rPr lang="tr-TR" altLang="tr-TR"/>
              <a:pPr/>
              <a:t>‹#›</a:t>
            </a:fld>
            <a:endParaRPr lang="tr-TR" altLang="tr-TR"/>
          </a:p>
        </p:txBody>
      </p:sp>
    </p:spTree>
    <p:extLst>
      <p:ext uri="{BB962C8B-B14F-4D97-AF65-F5344CB8AC3E}">
        <p14:creationId xmlns:p14="http://schemas.microsoft.com/office/powerpoint/2010/main" val="338346445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2199784-6474-4EA0-8C0F-0708942B9581}"/>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1342E80-DC15-4065-89A7-E25F5EACC4B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FDA3E71-7072-4BD9-BA58-BE3B52C08F4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0F3E7494-3F51-4817-A796-D971232E90C3}"/>
              </a:ext>
            </a:extLst>
          </p:cNvPr>
          <p:cNvSpPr>
            <a:spLocks noGrp="1"/>
          </p:cNvSpPr>
          <p:nvPr>
            <p:ph type="dt" sz="half" idx="10"/>
          </p:nvPr>
        </p:nvSpPr>
        <p:spPr/>
        <p:txBody>
          <a:bodyPr/>
          <a:lstStyle>
            <a:lvl1pPr>
              <a:defRPr/>
            </a:lvl1pPr>
          </a:lstStyle>
          <a:p>
            <a:r>
              <a:rPr lang="tr-TR" altLang="tr-TR"/>
              <a:t>Cografya.Biz</a:t>
            </a:r>
          </a:p>
        </p:txBody>
      </p:sp>
      <p:sp>
        <p:nvSpPr>
          <p:cNvPr id="6" name="Alt Bilgi Yer Tutucusu 5">
            <a:extLst>
              <a:ext uri="{FF2B5EF4-FFF2-40B4-BE49-F238E27FC236}">
                <a16:creationId xmlns:a16="http://schemas.microsoft.com/office/drawing/2014/main" id="{9047EAB2-6090-4D96-859A-1A01D002D53C}"/>
              </a:ext>
            </a:extLst>
          </p:cNvPr>
          <p:cNvSpPr>
            <a:spLocks noGrp="1"/>
          </p:cNvSpPr>
          <p:nvPr>
            <p:ph type="ftr" sz="quarter" idx="11"/>
          </p:nvPr>
        </p:nvSpPr>
        <p:spPr/>
        <p:txBody>
          <a:bodyPr/>
          <a:lstStyle>
            <a:lvl1pPr>
              <a:defRPr/>
            </a:lvl1pPr>
          </a:lstStyle>
          <a:p>
            <a:endParaRPr lang="tr-TR" altLang="tr-TR"/>
          </a:p>
        </p:txBody>
      </p:sp>
      <p:sp>
        <p:nvSpPr>
          <p:cNvPr id="7" name="Slayt Numarası Yer Tutucusu 6">
            <a:extLst>
              <a:ext uri="{FF2B5EF4-FFF2-40B4-BE49-F238E27FC236}">
                <a16:creationId xmlns:a16="http://schemas.microsoft.com/office/drawing/2014/main" id="{ECBB41D0-DE9E-4C8F-AE11-40370B491704}"/>
              </a:ext>
            </a:extLst>
          </p:cNvPr>
          <p:cNvSpPr>
            <a:spLocks noGrp="1"/>
          </p:cNvSpPr>
          <p:nvPr>
            <p:ph type="sldNum" sz="quarter" idx="12"/>
          </p:nvPr>
        </p:nvSpPr>
        <p:spPr/>
        <p:txBody>
          <a:bodyPr/>
          <a:lstStyle>
            <a:lvl1pPr>
              <a:defRPr/>
            </a:lvl1pPr>
          </a:lstStyle>
          <a:p>
            <a:fld id="{6B381F63-0F95-48E9-A0AB-53DE68287360}" type="slidenum">
              <a:rPr lang="tr-TR" altLang="tr-TR"/>
              <a:pPr/>
              <a:t>‹#›</a:t>
            </a:fld>
            <a:endParaRPr lang="tr-TR" altLang="tr-TR"/>
          </a:p>
        </p:txBody>
      </p:sp>
    </p:spTree>
    <p:extLst>
      <p:ext uri="{BB962C8B-B14F-4D97-AF65-F5344CB8AC3E}">
        <p14:creationId xmlns:p14="http://schemas.microsoft.com/office/powerpoint/2010/main" val="183055426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B5F8D68-9E8E-4A7F-9065-DFCDE085DD72}"/>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BD84E7B-BD9B-46CC-A847-41CFF9D5556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7D27F87C-8439-41FA-AAA8-30A42BB86C6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64C02D15-ECD1-4AB8-9000-D34F39BDF4B2}"/>
              </a:ext>
            </a:extLst>
          </p:cNvPr>
          <p:cNvSpPr>
            <a:spLocks noGrp="1"/>
          </p:cNvSpPr>
          <p:nvPr>
            <p:ph type="dt" sz="half" idx="10"/>
          </p:nvPr>
        </p:nvSpPr>
        <p:spPr/>
        <p:txBody>
          <a:bodyPr/>
          <a:lstStyle>
            <a:lvl1pPr>
              <a:defRPr/>
            </a:lvl1pPr>
          </a:lstStyle>
          <a:p>
            <a:r>
              <a:rPr lang="tr-TR" altLang="tr-TR"/>
              <a:t>Cografya.Biz</a:t>
            </a:r>
          </a:p>
        </p:txBody>
      </p:sp>
      <p:sp>
        <p:nvSpPr>
          <p:cNvPr id="6" name="Alt Bilgi Yer Tutucusu 5">
            <a:extLst>
              <a:ext uri="{FF2B5EF4-FFF2-40B4-BE49-F238E27FC236}">
                <a16:creationId xmlns:a16="http://schemas.microsoft.com/office/drawing/2014/main" id="{BC8F7121-968A-4274-A3B4-95418EB2D1FF}"/>
              </a:ext>
            </a:extLst>
          </p:cNvPr>
          <p:cNvSpPr>
            <a:spLocks noGrp="1"/>
          </p:cNvSpPr>
          <p:nvPr>
            <p:ph type="ftr" sz="quarter" idx="11"/>
          </p:nvPr>
        </p:nvSpPr>
        <p:spPr/>
        <p:txBody>
          <a:bodyPr/>
          <a:lstStyle>
            <a:lvl1pPr>
              <a:defRPr/>
            </a:lvl1pPr>
          </a:lstStyle>
          <a:p>
            <a:endParaRPr lang="tr-TR" altLang="tr-TR"/>
          </a:p>
        </p:txBody>
      </p:sp>
      <p:sp>
        <p:nvSpPr>
          <p:cNvPr id="7" name="Slayt Numarası Yer Tutucusu 6">
            <a:extLst>
              <a:ext uri="{FF2B5EF4-FFF2-40B4-BE49-F238E27FC236}">
                <a16:creationId xmlns:a16="http://schemas.microsoft.com/office/drawing/2014/main" id="{78D40334-D97C-411A-B83C-EFB747666FB4}"/>
              </a:ext>
            </a:extLst>
          </p:cNvPr>
          <p:cNvSpPr>
            <a:spLocks noGrp="1"/>
          </p:cNvSpPr>
          <p:nvPr>
            <p:ph type="sldNum" sz="quarter" idx="12"/>
          </p:nvPr>
        </p:nvSpPr>
        <p:spPr/>
        <p:txBody>
          <a:bodyPr/>
          <a:lstStyle>
            <a:lvl1pPr>
              <a:defRPr/>
            </a:lvl1pPr>
          </a:lstStyle>
          <a:p>
            <a:fld id="{9BBC5523-69B3-4784-9658-9B12956BBED5}" type="slidenum">
              <a:rPr lang="tr-TR" altLang="tr-TR"/>
              <a:pPr/>
              <a:t>‹#›</a:t>
            </a:fld>
            <a:endParaRPr lang="tr-TR" altLang="tr-TR"/>
          </a:p>
        </p:txBody>
      </p:sp>
    </p:spTree>
    <p:extLst>
      <p:ext uri="{BB962C8B-B14F-4D97-AF65-F5344CB8AC3E}">
        <p14:creationId xmlns:p14="http://schemas.microsoft.com/office/powerpoint/2010/main" val="159760498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AutoShape 2">
            <a:extLst>
              <a:ext uri="{FF2B5EF4-FFF2-40B4-BE49-F238E27FC236}">
                <a16:creationId xmlns:a16="http://schemas.microsoft.com/office/drawing/2014/main" id="{B6F221F2-B939-4E20-A678-A0BF4F5D7AD5}"/>
              </a:ext>
            </a:extLst>
          </p:cNvPr>
          <p:cNvSpPr>
            <a:spLocks noChangeArrowheads="1"/>
          </p:cNvSpPr>
          <p:nvPr/>
        </p:nvSpPr>
        <p:spPr bwMode="auto">
          <a:xfrm rot="6480000" flipH="1">
            <a:off x="730250" y="1489075"/>
            <a:ext cx="901700" cy="901700"/>
          </a:xfrm>
          <a:prstGeom prst="rtTriangle">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tr-TR" altLang="tr-TR" sz="2400"/>
          </a:p>
        </p:txBody>
      </p:sp>
      <p:sp>
        <p:nvSpPr>
          <p:cNvPr id="31747" name="Rectangle 3">
            <a:extLst>
              <a:ext uri="{FF2B5EF4-FFF2-40B4-BE49-F238E27FC236}">
                <a16:creationId xmlns:a16="http://schemas.microsoft.com/office/drawing/2014/main" id="{946BCF5F-AF74-4E6D-BC9F-95DDB72F672E}"/>
              </a:ext>
            </a:extLst>
          </p:cNvPr>
          <p:cNvSpPr>
            <a:spLocks noGrp="1" noChangeArrowheads="1"/>
          </p:cNvSpPr>
          <p:nvPr>
            <p:ph type="title"/>
          </p:nvPr>
        </p:nvSpPr>
        <p:spPr bwMode="auto">
          <a:xfrm>
            <a:off x="1206500" y="315913"/>
            <a:ext cx="70866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tr-TR" altLang="tr-TR"/>
              <a:t>Asılın başlık stili için tıklatın</a:t>
            </a:r>
          </a:p>
        </p:txBody>
      </p:sp>
      <p:sp>
        <p:nvSpPr>
          <p:cNvPr id="31748" name="Rectangle 4">
            <a:extLst>
              <a:ext uri="{FF2B5EF4-FFF2-40B4-BE49-F238E27FC236}">
                <a16:creationId xmlns:a16="http://schemas.microsoft.com/office/drawing/2014/main" id="{7B6FDE91-C3A9-434B-9D11-F08367163179}"/>
              </a:ext>
            </a:extLst>
          </p:cNvPr>
          <p:cNvSpPr>
            <a:spLocks noGrp="1" noChangeArrowheads="1"/>
          </p:cNvSpPr>
          <p:nvPr>
            <p:ph type="body" idx="1"/>
          </p:nvPr>
        </p:nvSpPr>
        <p:spPr bwMode="auto">
          <a:xfrm>
            <a:off x="674688" y="1795463"/>
            <a:ext cx="78263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tr-TR" altLang="tr-TR"/>
              <a:t>Asılın metin stilleri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31749" name="Rectangle 5">
            <a:extLst>
              <a:ext uri="{FF2B5EF4-FFF2-40B4-BE49-F238E27FC236}">
                <a16:creationId xmlns:a16="http://schemas.microsoft.com/office/drawing/2014/main" id="{7A9C8AC1-489C-4BA1-BF34-820E0173F27F}"/>
              </a:ext>
            </a:extLst>
          </p:cNvPr>
          <p:cNvSpPr>
            <a:spLocks noGrp="1" noChangeArrowheads="1"/>
          </p:cNvSpPr>
          <p:nvPr>
            <p:ph type="dt" sz="half" idx="2"/>
          </p:nvPr>
        </p:nvSpPr>
        <p:spPr bwMode="auto">
          <a:xfrm>
            <a:off x="0" y="6145213"/>
            <a:ext cx="1371600"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defRPr kumimoji="0" sz="1400"/>
            </a:lvl1pPr>
          </a:lstStyle>
          <a:p>
            <a:r>
              <a:rPr lang="tr-TR" altLang="tr-TR"/>
              <a:t>Cografya.Biz</a:t>
            </a:r>
          </a:p>
        </p:txBody>
      </p:sp>
      <p:sp>
        <p:nvSpPr>
          <p:cNvPr id="31750" name="Rectangle 6">
            <a:extLst>
              <a:ext uri="{FF2B5EF4-FFF2-40B4-BE49-F238E27FC236}">
                <a16:creationId xmlns:a16="http://schemas.microsoft.com/office/drawing/2014/main" id="{ECA12DAE-1FDB-4E28-B695-327376B8C85F}"/>
              </a:ext>
            </a:extLst>
          </p:cNvPr>
          <p:cNvSpPr>
            <a:spLocks noGrp="1" noChangeArrowheads="1"/>
          </p:cNvSpPr>
          <p:nvPr>
            <p:ph type="ftr" sz="quarter" idx="3"/>
          </p:nvPr>
        </p:nvSpPr>
        <p:spPr bwMode="auto">
          <a:xfrm>
            <a:off x="1676400" y="64008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defRPr kumimoji="0" sz="1400"/>
            </a:lvl1pPr>
          </a:lstStyle>
          <a:p>
            <a:endParaRPr lang="tr-TR" altLang="tr-TR"/>
          </a:p>
        </p:txBody>
      </p:sp>
      <p:sp>
        <p:nvSpPr>
          <p:cNvPr id="31751" name="Rectangle 7">
            <a:extLst>
              <a:ext uri="{FF2B5EF4-FFF2-40B4-BE49-F238E27FC236}">
                <a16:creationId xmlns:a16="http://schemas.microsoft.com/office/drawing/2014/main" id="{EB83E075-1FDF-4FB6-A249-276E28D47AA1}"/>
              </a:ext>
            </a:extLst>
          </p:cNvPr>
          <p:cNvSpPr>
            <a:spLocks noGrp="1" noChangeArrowheads="1"/>
          </p:cNvSpPr>
          <p:nvPr>
            <p:ph type="sldNum" sz="quarter" idx="4"/>
          </p:nvPr>
        </p:nvSpPr>
        <p:spPr bwMode="auto">
          <a:xfrm>
            <a:off x="1371600" y="6477000"/>
            <a:ext cx="3048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b" anchorCtr="0" compatLnSpc="1">
            <a:prstTxWarp prst="textNoShape">
              <a:avLst/>
            </a:prstTxWarp>
          </a:bodyPr>
          <a:lstStyle>
            <a:lvl1pPr algn="r">
              <a:defRPr kumimoji="0" sz="1400"/>
            </a:lvl1pPr>
          </a:lstStyle>
          <a:p>
            <a:fld id="{4ABDD000-158D-4F12-B594-9E7C520DCB1B}" type="slidenum">
              <a:rPr lang="tr-TR" altLang="tr-TR"/>
              <a:pPr/>
              <a:t>‹#›</a:t>
            </a:fld>
            <a:endParaRPr lang="tr-TR" altLang="tr-TR"/>
          </a:p>
        </p:txBody>
      </p:sp>
      <p:grpSp>
        <p:nvGrpSpPr>
          <p:cNvPr id="31752" name="Group 8">
            <a:extLst>
              <a:ext uri="{FF2B5EF4-FFF2-40B4-BE49-F238E27FC236}">
                <a16:creationId xmlns:a16="http://schemas.microsoft.com/office/drawing/2014/main" id="{6FC3A602-371D-43D1-ADE8-278893911DEF}"/>
              </a:ext>
            </a:extLst>
          </p:cNvPr>
          <p:cNvGrpSpPr>
            <a:grpSpLocks/>
          </p:cNvGrpSpPr>
          <p:nvPr/>
        </p:nvGrpSpPr>
        <p:grpSpPr bwMode="auto">
          <a:xfrm>
            <a:off x="4365625" y="1951038"/>
            <a:ext cx="4770438" cy="5062537"/>
            <a:chOff x="2750" y="1229"/>
            <a:chExt cx="3005" cy="3189"/>
          </a:xfrm>
        </p:grpSpPr>
        <p:sp>
          <p:nvSpPr>
            <p:cNvPr id="31753" name="AutoShape 9">
              <a:extLst>
                <a:ext uri="{FF2B5EF4-FFF2-40B4-BE49-F238E27FC236}">
                  <a16:creationId xmlns:a16="http://schemas.microsoft.com/office/drawing/2014/main" id="{80E16761-71F0-40D1-89EF-2615CD7287E0}"/>
                </a:ext>
              </a:extLst>
            </p:cNvPr>
            <p:cNvSpPr>
              <a:spLocks noChangeArrowheads="1"/>
            </p:cNvSpPr>
            <p:nvPr/>
          </p:nvSpPr>
          <p:spPr bwMode="auto">
            <a:xfrm rot="13500000" flipH="1">
              <a:off x="4453" y="3780"/>
              <a:ext cx="568" cy="568"/>
            </a:xfrm>
            <a:prstGeom prst="rtTriangle">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1754" name="AutoShape 10">
              <a:extLst>
                <a:ext uri="{FF2B5EF4-FFF2-40B4-BE49-F238E27FC236}">
                  <a16:creationId xmlns:a16="http://schemas.microsoft.com/office/drawing/2014/main" id="{44C3FD20-51E4-4545-BD67-A1BF945FBF1C}"/>
                </a:ext>
              </a:extLst>
            </p:cNvPr>
            <p:cNvSpPr>
              <a:spLocks noChangeArrowheads="1"/>
            </p:cNvSpPr>
            <p:nvPr/>
          </p:nvSpPr>
          <p:spPr bwMode="auto">
            <a:xfrm rot="16200000">
              <a:off x="4711" y="3319"/>
              <a:ext cx="858" cy="852"/>
            </a:xfrm>
            <a:prstGeom prst="rtTriangle">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1755" name="AutoShape 11">
              <a:extLst>
                <a:ext uri="{FF2B5EF4-FFF2-40B4-BE49-F238E27FC236}">
                  <a16:creationId xmlns:a16="http://schemas.microsoft.com/office/drawing/2014/main" id="{D2DF2A45-7C26-44CD-8468-345192B54F58}"/>
                </a:ext>
              </a:extLst>
            </p:cNvPr>
            <p:cNvSpPr>
              <a:spLocks noChangeArrowheads="1"/>
            </p:cNvSpPr>
            <p:nvPr/>
          </p:nvSpPr>
          <p:spPr bwMode="auto">
            <a:xfrm>
              <a:off x="4947" y="2612"/>
              <a:ext cx="808" cy="808"/>
            </a:xfrm>
            <a:prstGeom prst="diamond">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1756" name="AutoShape 12">
              <a:extLst>
                <a:ext uri="{FF2B5EF4-FFF2-40B4-BE49-F238E27FC236}">
                  <a16:creationId xmlns:a16="http://schemas.microsoft.com/office/drawing/2014/main" id="{BB0E4AFB-A26D-4B34-842D-EDABE72D5F28}"/>
                </a:ext>
              </a:extLst>
            </p:cNvPr>
            <p:cNvSpPr>
              <a:spLocks noChangeArrowheads="1"/>
            </p:cNvSpPr>
            <p:nvPr/>
          </p:nvSpPr>
          <p:spPr bwMode="auto">
            <a:xfrm rot="13500000">
              <a:off x="2750" y="3164"/>
              <a:ext cx="1254" cy="1254"/>
            </a:xfrm>
            <a:prstGeom prst="rtTriangle">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1757" name="AutoShape 13">
              <a:extLst>
                <a:ext uri="{FF2B5EF4-FFF2-40B4-BE49-F238E27FC236}">
                  <a16:creationId xmlns:a16="http://schemas.microsoft.com/office/drawing/2014/main" id="{AAE2521D-C019-4444-89DC-8A9EFAE03BDD}"/>
                </a:ext>
              </a:extLst>
            </p:cNvPr>
            <p:cNvSpPr>
              <a:spLocks noChangeArrowheads="1"/>
            </p:cNvSpPr>
            <p:nvPr/>
          </p:nvSpPr>
          <p:spPr bwMode="auto">
            <a:xfrm rot="8100000" flipH="1">
              <a:off x="3721" y="2495"/>
              <a:ext cx="568" cy="568"/>
            </a:xfrm>
            <a:prstGeom prst="rtTriangle">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31758" name="Group 14">
              <a:extLst>
                <a:ext uri="{FF2B5EF4-FFF2-40B4-BE49-F238E27FC236}">
                  <a16:creationId xmlns:a16="http://schemas.microsoft.com/office/drawing/2014/main" id="{BD927874-F1B0-4D02-A1A5-2E62244D80CA}"/>
                </a:ext>
              </a:extLst>
            </p:cNvPr>
            <p:cNvGrpSpPr>
              <a:grpSpLocks/>
            </p:cNvGrpSpPr>
            <p:nvPr/>
          </p:nvGrpSpPr>
          <p:grpSpPr bwMode="auto">
            <a:xfrm>
              <a:off x="4384" y="2184"/>
              <a:ext cx="402" cy="1198"/>
              <a:chOff x="4384" y="2184"/>
              <a:chExt cx="402" cy="1198"/>
            </a:xfrm>
          </p:grpSpPr>
          <p:sp>
            <p:nvSpPr>
              <p:cNvPr id="31759" name="Line 15">
                <a:extLst>
                  <a:ext uri="{FF2B5EF4-FFF2-40B4-BE49-F238E27FC236}">
                    <a16:creationId xmlns:a16="http://schemas.microsoft.com/office/drawing/2014/main" id="{3BF08C7E-5ED7-4764-B84E-82E26D363EA4}"/>
                  </a:ext>
                </a:extLst>
              </p:cNvPr>
              <p:cNvSpPr>
                <a:spLocks noChangeShapeType="1"/>
              </p:cNvSpPr>
              <p:nvPr/>
            </p:nvSpPr>
            <p:spPr bwMode="auto">
              <a:xfrm>
                <a:off x="4784" y="2194"/>
                <a:ext cx="0" cy="784"/>
              </a:xfrm>
              <a:prstGeom prst="line">
                <a:avLst/>
              </a:prstGeom>
              <a:noFill/>
              <a:ln w="127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1760" name="Line 16">
                <a:extLst>
                  <a:ext uri="{FF2B5EF4-FFF2-40B4-BE49-F238E27FC236}">
                    <a16:creationId xmlns:a16="http://schemas.microsoft.com/office/drawing/2014/main" id="{39110502-91CC-468F-815F-61EA46D282A5}"/>
                  </a:ext>
                </a:extLst>
              </p:cNvPr>
              <p:cNvSpPr>
                <a:spLocks noChangeShapeType="1"/>
              </p:cNvSpPr>
              <p:nvPr/>
            </p:nvSpPr>
            <p:spPr bwMode="auto">
              <a:xfrm>
                <a:off x="4388" y="2582"/>
                <a:ext cx="0" cy="800"/>
              </a:xfrm>
              <a:prstGeom prst="line">
                <a:avLst/>
              </a:prstGeom>
              <a:noFill/>
              <a:ln w="127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1761" name="Line 17">
                <a:extLst>
                  <a:ext uri="{FF2B5EF4-FFF2-40B4-BE49-F238E27FC236}">
                    <a16:creationId xmlns:a16="http://schemas.microsoft.com/office/drawing/2014/main" id="{38D721F1-92C4-427F-9B91-4B545DA83BB8}"/>
                  </a:ext>
                </a:extLst>
              </p:cNvPr>
              <p:cNvSpPr>
                <a:spLocks noChangeShapeType="1"/>
              </p:cNvSpPr>
              <p:nvPr/>
            </p:nvSpPr>
            <p:spPr bwMode="auto">
              <a:xfrm flipV="1">
                <a:off x="4388" y="2980"/>
                <a:ext cx="398" cy="398"/>
              </a:xfrm>
              <a:prstGeom prst="line">
                <a:avLst/>
              </a:prstGeom>
              <a:noFill/>
              <a:ln w="127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1762" name="Line 18">
                <a:extLst>
                  <a:ext uri="{FF2B5EF4-FFF2-40B4-BE49-F238E27FC236}">
                    <a16:creationId xmlns:a16="http://schemas.microsoft.com/office/drawing/2014/main" id="{51940882-6223-4D32-B3C7-59904D673430}"/>
                  </a:ext>
                </a:extLst>
              </p:cNvPr>
              <p:cNvSpPr>
                <a:spLocks noChangeShapeType="1"/>
              </p:cNvSpPr>
              <p:nvPr/>
            </p:nvSpPr>
            <p:spPr bwMode="auto">
              <a:xfrm flipV="1">
                <a:off x="4384" y="2184"/>
                <a:ext cx="402" cy="402"/>
              </a:xfrm>
              <a:prstGeom prst="line">
                <a:avLst/>
              </a:prstGeom>
              <a:noFill/>
              <a:ln w="127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31763" name="AutoShape 19">
              <a:extLst>
                <a:ext uri="{FF2B5EF4-FFF2-40B4-BE49-F238E27FC236}">
                  <a16:creationId xmlns:a16="http://schemas.microsoft.com/office/drawing/2014/main" id="{BDE36054-4FBB-434E-9D24-2B093590C315}"/>
                </a:ext>
              </a:extLst>
            </p:cNvPr>
            <p:cNvSpPr>
              <a:spLocks noChangeArrowheads="1"/>
            </p:cNvSpPr>
            <p:nvPr/>
          </p:nvSpPr>
          <p:spPr bwMode="auto">
            <a:xfrm rot="18900000">
              <a:off x="4388" y="1229"/>
              <a:ext cx="1254" cy="1254"/>
            </a:xfrm>
            <a:prstGeom prst="rtTriangle">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Tree>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hf sldNum="0" hdr="0" ftr="0"/>
  <p:txStyles>
    <p:titleStyle>
      <a:lvl1pPr algn="r" rtl="0" fontAlgn="base">
        <a:lnSpc>
          <a:spcPct val="90000"/>
        </a:lnSpc>
        <a:spcBef>
          <a:spcPct val="0"/>
        </a:spcBef>
        <a:spcAft>
          <a:spcPct val="0"/>
        </a:spcAft>
        <a:defRPr sz="5400" kern="1200">
          <a:solidFill>
            <a:schemeClr val="bg2"/>
          </a:solidFill>
          <a:latin typeface="+mj-lt"/>
          <a:ea typeface="+mj-ea"/>
          <a:cs typeface="+mj-cs"/>
        </a:defRPr>
      </a:lvl1pPr>
      <a:lvl2pPr algn="r" rtl="0" fontAlgn="base">
        <a:lnSpc>
          <a:spcPct val="90000"/>
        </a:lnSpc>
        <a:spcBef>
          <a:spcPct val="0"/>
        </a:spcBef>
        <a:spcAft>
          <a:spcPct val="0"/>
        </a:spcAft>
        <a:defRPr sz="5400">
          <a:solidFill>
            <a:schemeClr val="bg2"/>
          </a:solidFill>
          <a:latin typeface="Arial Black" panose="020B0A04020102020204" pitchFamily="34" charset="0"/>
        </a:defRPr>
      </a:lvl2pPr>
      <a:lvl3pPr algn="r" rtl="0" fontAlgn="base">
        <a:lnSpc>
          <a:spcPct val="90000"/>
        </a:lnSpc>
        <a:spcBef>
          <a:spcPct val="0"/>
        </a:spcBef>
        <a:spcAft>
          <a:spcPct val="0"/>
        </a:spcAft>
        <a:defRPr sz="5400">
          <a:solidFill>
            <a:schemeClr val="bg2"/>
          </a:solidFill>
          <a:latin typeface="Arial Black" panose="020B0A04020102020204" pitchFamily="34" charset="0"/>
        </a:defRPr>
      </a:lvl3pPr>
      <a:lvl4pPr algn="r" rtl="0" fontAlgn="base">
        <a:lnSpc>
          <a:spcPct val="90000"/>
        </a:lnSpc>
        <a:spcBef>
          <a:spcPct val="0"/>
        </a:spcBef>
        <a:spcAft>
          <a:spcPct val="0"/>
        </a:spcAft>
        <a:defRPr sz="5400">
          <a:solidFill>
            <a:schemeClr val="bg2"/>
          </a:solidFill>
          <a:latin typeface="Arial Black" panose="020B0A04020102020204" pitchFamily="34" charset="0"/>
        </a:defRPr>
      </a:lvl4pPr>
      <a:lvl5pPr algn="r" rtl="0" fontAlgn="base">
        <a:lnSpc>
          <a:spcPct val="90000"/>
        </a:lnSpc>
        <a:spcBef>
          <a:spcPct val="0"/>
        </a:spcBef>
        <a:spcAft>
          <a:spcPct val="0"/>
        </a:spcAft>
        <a:defRPr sz="5400">
          <a:solidFill>
            <a:schemeClr val="bg2"/>
          </a:solidFill>
          <a:latin typeface="Arial Black" panose="020B0A04020102020204" pitchFamily="34" charset="0"/>
        </a:defRPr>
      </a:lvl5pPr>
      <a:lvl6pPr marL="457200" algn="r" rtl="0" fontAlgn="base">
        <a:lnSpc>
          <a:spcPct val="90000"/>
        </a:lnSpc>
        <a:spcBef>
          <a:spcPct val="0"/>
        </a:spcBef>
        <a:spcAft>
          <a:spcPct val="0"/>
        </a:spcAft>
        <a:defRPr sz="5400">
          <a:solidFill>
            <a:schemeClr val="bg2"/>
          </a:solidFill>
          <a:latin typeface="Arial Black" panose="020B0A04020102020204" pitchFamily="34" charset="0"/>
        </a:defRPr>
      </a:lvl6pPr>
      <a:lvl7pPr marL="914400" algn="r" rtl="0" fontAlgn="base">
        <a:lnSpc>
          <a:spcPct val="90000"/>
        </a:lnSpc>
        <a:spcBef>
          <a:spcPct val="0"/>
        </a:spcBef>
        <a:spcAft>
          <a:spcPct val="0"/>
        </a:spcAft>
        <a:defRPr sz="5400">
          <a:solidFill>
            <a:schemeClr val="bg2"/>
          </a:solidFill>
          <a:latin typeface="Arial Black" panose="020B0A04020102020204" pitchFamily="34" charset="0"/>
        </a:defRPr>
      </a:lvl7pPr>
      <a:lvl8pPr marL="1371600" algn="r" rtl="0" fontAlgn="base">
        <a:lnSpc>
          <a:spcPct val="90000"/>
        </a:lnSpc>
        <a:spcBef>
          <a:spcPct val="0"/>
        </a:spcBef>
        <a:spcAft>
          <a:spcPct val="0"/>
        </a:spcAft>
        <a:defRPr sz="5400">
          <a:solidFill>
            <a:schemeClr val="bg2"/>
          </a:solidFill>
          <a:latin typeface="Arial Black" panose="020B0A04020102020204" pitchFamily="34" charset="0"/>
        </a:defRPr>
      </a:lvl8pPr>
      <a:lvl9pPr marL="1828800" algn="r" rtl="0" fontAlgn="base">
        <a:lnSpc>
          <a:spcPct val="90000"/>
        </a:lnSpc>
        <a:spcBef>
          <a:spcPct val="0"/>
        </a:spcBef>
        <a:spcAft>
          <a:spcPct val="0"/>
        </a:spcAft>
        <a:defRPr sz="5400">
          <a:solidFill>
            <a:schemeClr val="bg2"/>
          </a:solidFill>
          <a:latin typeface="Arial Black" panose="020B0A04020102020204" pitchFamily="34" charset="0"/>
        </a:defRPr>
      </a:lvl9pPr>
    </p:titleStyle>
    <p:bodyStyle>
      <a:lvl1pPr marL="342900" indent="-342900" algn="l" rtl="0" fontAlgn="base">
        <a:spcBef>
          <a:spcPct val="20000"/>
        </a:spcBef>
        <a:spcAft>
          <a:spcPct val="0"/>
        </a:spcAft>
        <a:buClr>
          <a:schemeClr val="tx2"/>
        </a:buClr>
        <a:buSzPct val="70000"/>
        <a:buFont typeface="Wingdings" panose="05000000000000000000" pitchFamily="2" charset="2"/>
        <a:buChar char="u"/>
        <a:defRPr sz="3200" kern="1200">
          <a:solidFill>
            <a:schemeClr val="tx1"/>
          </a:solidFill>
          <a:latin typeface="+mn-lt"/>
          <a:ea typeface="+mn-ea"/>
          <a:cs typeface="+mn-cs"/>
        </a:defRPr>
      </a:lvl1pPr>
      <a:lvl2pPr marL="742950" indent="-285750" algn="l" rtl="0" fontAlgn="base">
        <a:spcBef>
          <a:spcPct val="20000"/>
        </a:spcBef>
        <a:spcAft>
          <a:spcPct val="0"/>
        </a:spcAft>
        <a:buClr>
          <a:schemeClr val="bg2"/>
        </a:buClr>
        <a:buSzPct val="65000"/>
        <a:buFont typeface="Wingdings" panose="05000000000000000000" pitchFamily="2" charset="2"/>
        <a:buChar char="n"/>
        <a:defRPr sz="2800" kern="1200">
          <a:solidFill>
            <a:schemeClr val="tx1"/>
          </a:solidFill>
          <a:latin typeface="+mn-lt"/>
          <a:ea typeface="+mn-ea"/>
          <a:cs typeface="+mn-cs"/>
        </a:defRPr>
      </a:lvl2pPr>
      <a:lvl3pPr marL="1085850" indent="-228600" algn="l" rtl="0" fontAlgn="base">
        <a:spcBef>
          <a:spcPct val="20000"/>
        </a:spcBef>
        <a:spcAft>
          <a:spcPct val="0"/>
        </a:spcAft>
        <a:buClr>
          <a:schemeClr val="tx2"/>
        </a:buClr>
        <a:buSzPct val="60000"/>
        <a:buFont typeface="Wingdings" panose="05000000000000000000" pitchFamily="2" charset="2"/>
        <a:buChar char="u"/>
        <a:defRPr sz="2400" kern="1200">
          <a:solidFill>
            <a:schemeClr val="tx1"/>
          </a:solidFill>
          <a:latin typeface="+mn-lt"/>
          <a:ea typeface="+mn-ea"/>
          <a:cs typeface="+mn-cs"/>
        </a:defRPr>
      </a:lvl3pPr>
      <a:lvl4pPr marL="1428750" indent="-228600" algn="l" rtl="0" fontAlgn="base">
        <a:spcBef>
          <a:spcPct val="20000"/>
        </a:spcBef>
        <a:spcAft>
          <a:spcPct val="0"/>
        </a:spcAft>
        <a:buClr>
          <a:schemeClr val="bg2"/>
        </a:buClr>
        <a:buSzPct val="70000"/>
        <a:buFont typeface="Wingdings" panose="05000000000000000000" pitchFamily="2" charset="2"/>
        <a:buChar char="n"/>
        <a:defRPr sz="2000" kern="1200">
          <a:solidFill>
            <a:schemeClr val="tx1"/>
          </a:solidFill>
          <a:latin typeface="+mn-lt"/>
          <a:ea typeface="+mn-ea"/>
          <a:cs typeface="+mn-cs"/>
        </a:defRPr>
      </a:lvl4pPr>
      <a:lvl5pPr marL="1771650" indent="-228600" algn="l" rtl="0" fontAlgn="base">
        <a:spcBef>
          <a:spcPct val="20000"/>
        </a:spcBef>
        <a:spcAft>
          <a:spcPct val="0"/>
        </a:spcAft>
        <a:buClr>
          <a:schemeClr val="tx2"/>
        </a:buClr>
        <a:buSzPct val="65000"/>
        <a:buFont typeface="Wingdings" panose="05000000000000000000" pitchFamily="2" charset="2"/>
        <a:buChar char="u"/>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5">
            <a:extLst>
              <a:ext uri="{FF2B5EF4-FFF2-40B4-BE49-F238E27FC236}">
                <a16:creationId xmlns:a16="http://schemas.microsoft.com/office/drawing/2014/main" id="{7B8174CB-2610-4A22-B41C-7AA4DB4EF0EF}"/>
              </a:ext>
            </a:extLst>
          </p:cNvPr>
          <p:cNvSpPr>
            <a:spLocks noGrp="1" noChangeArrowheads="1"/>
          </p:cNvSpPr>
          <p:nvPr>
            <p:ph type="dt" sz="half" idx="2"/>
          </p:nvPr>
        </p:nvSpPr>
        <p:spPr/>
        <p:txBody>
          <a:bodyPr/>
          <a:lstStyle/>
          <a:p>
            <a:r>
              <a:rPr lang="tr-TR" altLang="tr-TR"/>
              <a:t>Cografya.Biz</a:t>
            </a:r>
          </a:p>
        </p:txBody>
      </p:sp>
      <p:sp>
        <p:nvSpPr>
          <p:cNvPr id="4098" name="Rectangle 2">
            <a:extLst>
              <a:ext uri="{FF2B5EF4-FFF2-40B4-BE49-F238E27FC236}">
                <a16:creationId xmlns:a16="http://schemas.microsoft.com/office/drawing/2014/main" id="{0F9254E2-610E-467A-956A-B11FF62CAD00}"/>
              </a:ext>
            </a:extLst>
          </p:cNvPr>
          <p:cNvSpPr>
            <a:spLocks noGrp="1" noChangeArrowheads="1"/>
          </p:cNvSpPr>
          <p:nvPr>
            <p:ph type="ctrTitle"/>
          </p:nvPr>
        </p:nvSpPr>
        <p:spPr>
          <a:xfrm>
            <a:off x="914400" y="1092200"/>
            <a:ext cx="7772400" cy="1042988"/>
          </a:xfrm>
        </p:spPr>
        <p:txBody>
          <a:bodyPr/>
          <a:lstStyle/>
          <a:p>
            <a:pPr algn="l"/>
            <a:r>
              <a:rPr lang="tr-TR" altLang="tr-TR" sz="7200"/>
              <a:t>GÖÇLER</a:t>
            </a:r>
          </a:p>
        </p:txBody>
      </p:sp>
      <p:sp>
        <p:nvSpPr>
          <p:cNvPr id="4099" name="Rectangle 3">
            <a:extLst>
              <a:ext uri="{FF2B5EF4-FFF2-40B4-BE49-F238E27FC236}">
                <a16:creationId xmlns:a16="http://schemas.microsoft.com/office/drawing/2014/main" id="{916843B5-A147-4DCF-9249-DF10FC589873}"/>
              </a:ext>
            </a:extLst>
          </p:cNvPr>
          <p:cNvSpPr>
            <a:spLocks noGrp="1" noChangeArrowheads="1"/>
          </p:cNvSpPr>
          <p:nvPr>
            <p:ph type="subTitle" idx="1"/>
          </p:nvPr>
        </p:nvSpPr>
        <p:spPr>
          <a:xfrm>
            <a:off x="0" y="2895600"/>
            <a:ext cx="9144000" cy="622300"/>
          </a:xfrm>
          <a:solidFill>
            <a:srgbClr val="080808"/>
          </a:solidFill>
          <a:ln>
            <a:solidFill>
              <a:schemeClr val="bg1"/>
            </a:solidFill>
          </a:ln>
        </p:spPr>
        <p:txBody>
          <a:bodyPr/>
          <a:lstStyle/>
          <a:p>
            <a:pPr algn="ctr"/>
            <a:r>
              <a:rPr lang="tr-TR" altLang="tr-TR" sz="4000" dirty="0">
                <a:solidFill>
                  <a:srgbClr val="FF0000"/>
                </a:solidFill>
              </a:rPr>
              <a:t>Göçlerin Sebepleri ve Göç Çeşitleri</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4098"/>
                                        </p:tgtEl>
                                        <p:attrNameLst>
                                          <p:attrName>ppt_x</p:attrName>
                                          <p:attrName>ppt_y</p:attrName>
                                        </p:attrNameLst>
                                      </p:cBhvr>
                                    </p:animMotion>
                                  </p:childTnLst>
                                </p:cTn>
                              </p:par>
                              <p:par>
                                <p:cTn id="7" presetID="7" presetClass="path" presetSubtype="0" accel="50000" decel="50000" fill="hold" grpId="0" nodeType="withEffect">
                                  <p:stCondLst>
                                    <p:cond delay="0"/>
                                  </p:stCondLst>
                                  <p:childTnLst>
                                    <p:animMotion origin="layout" path="M 0.0 0.0  L 0.25 0.0  L 0.25 0.33295  L 0.0 0.33295  L 0.0 0.0  Z" pathEditMode="relative" ptsTypes="">
                                      <p:cBhvr>
                                        <p:cTn id="8" dur="2000" fill="hold"/>
                                        <p:tgtEl>
                                          <p:spTgt spid="4099">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Veri Yer Tutucusu 3">
            <a:extLst>
              <a:ext uri="{FF2B5EF4-FFF2-40B4-BE49-F238E27FC236}">
                <a16:creationId xmlns:a16="http://schemas.microsoft.com/office/drawing/2014/main" id="{48E5FC1A-82BF-4C7E-9684-0B11DE5EC589}"/>
              </a:ext>
            </a:extLst>
          </p:cNvPr>
          <p:cNvSpPr>
            <a:spLocks noGrp="1"/>
          </p:cNvSpPr>
          <p:nvPr>
            <p:ph type="dt" sz="half" idx="10"/>
          </p:nvPr>
        </p:nvSpPr>
        <p:spPr/>
        <p:txBody>
          <a:bodyPr/>
          <a:lstStyle/>
          <a:p>
            <a:r>
              <a:rPr lang="tr-TR" altLang="tr-TR"/>
              <a:t>Cografya.Biz</a:t>
            </a:r>
          </a:p>
        </p:txBody>
      </p:sp>
      <p:sp>
        <p:nvSpPr>
          <p:cNvPr id="59394" name="Rectangle 2">
            <a:extLst>
              <a:ext uri="{FF2B5EF4-FFF2-40B4-BE49-F238E27FC236}">
                <a16:creationId xmlns:a16="http://schemas.microsoft.com/office/drawing/2014/main" id="{9A755172-E6FD-4CFB-A2F3-4A07C77065D8}"/>
              </a:ext>
            </a:extLst>
          </p:cNvPr>
          <p:cNvSpPr>
            <a:spLocks noGrp="1" noChangeArrowheads="1"/>
          </p:cNvSpPr>
          <p:nvPr>
            <p:ph type="title"/>
          </p:nvPr>
        </p:nvSpPr>
        <p:spPr>
          <a:xfrm>
            <a:off x="152400" y="315913"/>
            <a:ext cx="8839200" cy="1276350"/>
          </a:xfrm>
        </p:spPr>
        <p:txBody>
          <a:bodyPr/>
          <a:lstStyle/>
          <a:p>
            <a:pPr algn="l"/>
            <a:r>
              <a:rPr lang="tr-TR" altLang="tr-TR" sz="4400" i="1"/>
              <a:t>Kavimler Göçü;</a:t>
            </a:r>
            <a:r>
              <a:rPr lang="tr-TR" altLang="tr-TR" sz="4400" b="1"/>
              <a:t> Göç yolları</a:t>
            </a:r>
          </a:p>
        </p:txBody>
      </p:sp>
      <p:sp>
        <p:nvSpPr>
          <p:cNvPr id="59395" name="Rectangle 3">
            <a:extLst>
              <a:ext uri="{FF2B5EF4-FFF2-40B4-BE49-F238E27FC236}">
                <a16:creationId xmlns:a16="http://schemas.microsoft.com/office/drawing/2014/main" id="{A8DA5BA8-E7C4-4B8E-81B7-97F314BFB668}"/>
              </a:ext>
            </a:extLst>
          </p:cNvPr>
          <p:cNvSpPr>
            <a:spLocks noGrp="1" noChangeArrowheads="1"/>
          </p:cNvSpPr>
          <p:nvPr>
            <p:ph type="body" idx="1"/>
          </p:nvPr>
        </p:nvSpPr>
        <p:spPr>
          <a:xfrm>
            <a:off x="0" y="1524000"/>
            <a:ext cx="9144000" cy="914400"/>
          </a:xfrm>
        </p:spPr>
        <p:txBody>
          <a:bodyPr/>
          <a:lstStyle/>
          <a:p>
            <a:pPr>
              <a:lnSpc>
                <a:spcPct val="80000"/>
              </a:lnSpc>
            </a:pPr>
            <a:r>
              <a:rPr lang="tr-TR" altLang="tr-TR" sz="2400"/>
              <a:t>Kuzeye gidenler </a:t>
            </a:r>
            <a:r>
              <a:rPr lang="tr-TR" altLang="tr-TR" sz="2400">
                <a:solidFill>
                  <a:srgbClr val="FF0000"/>
                </a:solidFill>
              </a:rPr>
              <a:t>Sibirya</a:t>
            </a:r>
            <a:r>
              <a:rPr lang="tr-TR" altLang="tr-TR" sz="2400"/>
              <a:t>'ya,</a:t>
            </a:r>
          </a:p>
          <a:p>
            <a:pPr>
              <a:lnSpc>
                <a:spcPct val="80000"/>
              </a:lnSpc>
            </a:pPr>
            <a:r>
              <a:rPr lang="tr-TR" altLang="tr-TR" sz="2400"/>
              <a:t>Doğuya gidenler </a:t>
            </a:r>
            <a:r>
              <a:rPr lang="tr-TR" altLang="tr-TR" sz="2400">
                <a:solidFill>
                  <a:srgbClr val="FF0000"/>
                </a:solidFill>
              </a:rPr>
              <a:t>Çin</a:t>
            </a:r>
            <a:r>
              <a:rPr lang="tr-TR" altLang="tr-TR" sz="2400"/>
              <a:t> ve </a:t>
            </a:r>
            <a:r>
              <a:rPr lang="tr-TR" altLang="tr-TR" sz="2400">
                <a:solidFill>
                  <a:srgbClr val="FF0000"/>
                </a:solidFill>
              </a:rPr>
              <a:t>Uzak Doğu</a:t>
            </a:r>
            <a:r>
              <a:rPr lang="tr-TR" altLang="tr-TR" sz="2400"/>
              <a:t> ülkelerine,</a:t>
            </a:r>
          </a:p>
          <a:p>
            <a:pPr>
              <a:lnSpc>
                <a:spcPct val="80000"/>
              </a:lnSpc>
            </a:pPr>
            <a:r>
              <a:rPr lang="tr-TR" altLang="tr-TR" sz="2400"/>
              <a:t>Güneye gidenler </a:t>
            </a:r>
            <a:r>
              <a:rPr lang="tr-TR" altLang="tr-TR" sz="2400">
                <a:solidFill>
                  <a:srgbClr val="FF0000"/>
                </a:solidFill>
              </a:rPr>
              <a:t>Hindistan</a:t>
            </a:r>
            <a:r>
              <a:rPr lang="tr-TR" altLang="tr-TR" sz="2400"/>
              <a:t>, </a:t>
            </a:r>
            <a:r>
              <a:rPr lang="tr-TR" altLang="tr-TR" sz="2400">
                <a:solidFill>
                  <a:srgbClr val="FF0000"/>
                </a:solidFill>
              </a:rPr>
              <a:t>Afganistan</a:t>
            </a:r>
            <a:r>
              <a:rPr lang="tr-TR" altLang="tr-TR" sz="2400"/>
              <a:t> ve </a:t>
            </a:r>
            <a:r>
              <a:rPr lang="tr-TR" altLang="tr-TR" sz="2400">
                <a:solidFill>
                  <a:srgbClr val="FF0000"/>
                </a:solidFill>
              </a:rPr>
              <a:t>Çin</a:t>
            </a:r>
            <a:r>
              <a:rPr lang="tr-TR" altLang="tr-TR" sz="2400"/>
              <a:t>'e,</a:t>
            </a:r>
          </a:p>
          <a:p>
            <a:pPr>
              <a:lnSpc>
                <a:spcPct val="80000"/>
              </a:lnSpc>
            </a:pPr>
            <a:r>
              <a:rPr lang="tr-TR" altLang="tr-TR" sz="2400"/>
              <a:t>Batıya gidenlerin bir kısmı Hazar Denizi'nin kuzeyinden </a:t>
            </a:r>
            <a:r>
              <a:rPr lang="tr-TR" altLang="tr-TR" sz="2400">
                <a:solidFill>
                  <a:srgbClr val="FF0000"/>
                </a:solidFill>
              </a:rPr>
              <a:t>Karadeniz'in kuzeyine</a:t>
            </a:r>
            <a:r>
              <a:rPr lang="tr-TR" altLang="tr-TR" sz="2400"/>
              <a:t> ve </a:t>
            </a:r>
            <a:r>
              <a:rPr lang="tr-TR" altLang="tr-TR" sz="2400">
                <a:solidFill>
                  <a:srgbClr val="FF0000"/>
                </a:solidFill>
              </a:rPr>
              <a:t>Avrupa</a:t>
            </a:r>
            <a:r>
              <a:rPr lang="tr-TR" altLang="tr-TR" sz="2400"/>
              <a:t>'ya, bir kısmıda Hazar Denizi'nin güneyinden </a:t>
            </a:r>
            <a:r>
              <a:rPr lang="tr-TR" altLang="tr-TR" sz="2400">
                <a:solidFill>
                  <a:srgbClr val="FF0000"/>
                </a:solidFill>
              </a:rPr>
              <a:t>İran</a:t>
            </a:r>
            <a:r>
              <a:rPr lang="tr-TR" altLang="tr-TR" sz="2400"/>
              <a:t>, </a:t>
            </a:r>
            <a:r>
              <a:rPr lang="tr-TR" altLang="tr-TR" sz="2400">
                <a:solidFill>
                  <a:srgbClr val="FF0000"/>
                </a:solidFill>
              </a:rPr>
              <a:t>Irak</a:t>
            </a:r>
            <a:r>
              <a:rPr lang="tr-TR" altLang="tr-TR" sz="2400"/>
              <a:t>, </a:t>
            </a:r>
            <a:r>
              <a:rPr lang="tr-TR" altLang="tr-TR" sz="2400">
                <a:solidFill>
                  <a:srgbClr val="FF0000"/>
                </a:solidFill>
              </a:rPr>
              <a:t>Suriye</a:t>
            </a:r>
            <a:r>
              <a:rPr lang="tr-TR" altLang="tr-TR" sz="2400"/>
              <a:t>, </a:t>
            </a:r>
            <a:r>
              <a:rPr lang="tr-TR" altLang="tr-TR" sz="2400">
                <a:solidFill>
                  <a:srgbClr val="FF0000"/>
                </a:solidFill>
              </a:rPr>
              <a:t>Mısır</a:t>
            </a:r>
            <a:r>
              <a:rPr lang="tr-TR" altLang="tr-TR" sz="2400"/>
              <a:t> ve </a:t>
            </a:r>
            <a:r>
              <a:rPr lang="tr-TR" altLang="tr-TR" sz="2400">
                <a:solidFill>
                  <a:srgbClr val="FF0000"/>
                </a:solidFill>
              </a:rPr>
              <a:t>Anadolu</a:t>
            </a:r>
            <a:r>
              <a:rPr lang="tr-TR" altLang="tr-TR" sz="2400"/>
              <a:t>'ya göç etmişlerdir. </a:t>
            </a:r>
          </a:p>
        </p:txBody>
      </p:sp>
      <p:pic>
        <p:nvPicPr>
          <p:cNvPr id="59397" name="Picture 5" descr="Resim3">
            <a:extLst>
              <a:ext uri="{FF2B5EF4-FFF2-40B4-BE49-F238E27FC236}">
                <a16:creationId xmlns:a16="http://schemas.microsoft.com/office/drawing/2014/main" id="{77C2E53E-2F3D-46CA-8176-D8201CEA6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87788"/>
            <a:ext cx="7848600" cy="2970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1000"/>
                                        <p:tgtEl>
                                          <p:spTgt spid="59395">
                                            <p:txEl>
                                              <p:pRg st="0" end="0"/>
                                            </p:txEl>
                                          </p:spTgt>
                                        </p:tgtEl>
                                      </p:cBhvr>
                                    </p:animEffect>
                                    <p:anim calcmode="lin" valueType="num">
                                      <p:cBhvr>
                                        <p:cTn id="8" dur="10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93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9395">
                                            <p:txEl>
                                              <p:pRg st="1" end="1"/>
                                            </p:txEl>
                                          </p:spTgt>
                                        </p:tgtEl>
                                        <p:attrNameLst>
                                          <p:attrName>style.visibility</p:attrName>
                                        </p:attrNameLst>
                                      </p:cBhvr>
                                      <p:to>
                                        <p:strVal val="visible"/>
                                      </p:to>
                                    </p:set>
                                    <p:animEffect transition="in" filter="fade">
                                      <p:cBhvr>
                                        <p:cTn id="14" dur="1000"/>
                                        <p:tgtEl>
                                          <p:spTgt spid="59395">
                                            <p:txEl>
                                              <p:pRg st="1" end="1"/>
                                            </p:txEl>
                                          </p:spTgt>
                                        </p:tgtEl>
                                      </p:cBhvr>
                                    </p:animEffect>
                                    <p:anim calcmode="lin" valueType="num">
                                      <p:cBhvr>
                                        <p:cTn id="15" dur="10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93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9395">
                                            <p:txEl>
                                              <p:pRg st="2" end="2"/>
                                            </p:txEl>
                                          </p:spTgt>
                                        </p:tgtEl>
                                        <p:attrNameLst>
                                          <p:attrName>style.visibility</p:attrName>
                                        </p:attrNameLst>
                                      </p:cBhvr>
                                      <p:to>
                                        <p:strVal val="visible"/>
                                      </p:to>
                                    </p:set>
                                    <p:animEffect transition="in" filter="fade">
                                      <p:cBhvr>
                                        <p:cTn id="21" dur="1000"/>
                                        <p:tgtEl>
                                          <p:spTgt spid="59395">
                                            <p:txEl>
                                              <p:pRg st="2" end="2"/>
                                            </p:txEl>
                                          </p:spTgt>
                                        </p:tgtEl>
                                      </p:cBhvr>
                                    </p:animEffect>
                                    <p:anim calcmode="lin" valueType="num">
                                      <p:cBhvr>
                                        <p:cTn id="22" dur="10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93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9395">
                                            <p:txEl>
                                              <p:pRg st="3" end="3"/>
                                            </p:txEl>
                                          </p:spTgt>
                                        </p:tgtEl>
                                        <p:attrNameLst>
                                          <p:attrName>style.visibility</p:attrName>
                                        </p:attrNameLst>
                                      </p:cBhvr>
                                      <p:to>
                                        <p:strVal val="visible"/>
                                      </p:to>
                                    </p:set>
                                    <p:animEffect transition="in" filter="fade">
                                      <p:cBhvr>
                                        <p:cTn id="28" dur="1000"/>
                                        <p:tgtEl>
                                          <p:spTgt spid="59395">
                                            <p:txEl>
                                              <p:pRg st="3" end="3"/>
                                            </p:txEl>
                                          </p:spTgt>
                                        </p:tgtEl>
                                      </p:cBhvr>
                                    </p:animEffect>
                                    <p:anim calcmode="lin" valueType="num">
                                      <p:cBhvr>
                                        <p:cTn id="29" dur="10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939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0FDFFAE1-6BF7-413C-AEE1-7E582358800C}"/>
              </a:ext>
            </a:extLst>
          </p:cNvPr>
          <p:cNvSpPr>
            <a:spLocks noGrp="1"/>
          </p:cNvSpPr>
          <p:nvPr>
            <p:ph type="dt" sz="half" idx="10"/>
          </p:nvPr>
        </p:nvSpPr>
        <p:spPr/>
        <p:txBody>
          <a:bodyPr/>
          <a:lstStyle/>
          <a:p>
            <a:r>
              <a:rPr lang="tr-TR" altLang="tr-TR"/>
              <a:t>Cografya.Biz</a:t>
            </a:r>
          </a:p>
        </p:txBody>
      </p:sp>
      <p:sp>
        <p:nvSpPr>
          <p:cNvPr id="60418" name="Rectangle 2">
            <a:extLst>
              <a:ext uri="{FF2B5EF4-FFF2-40B4-BE49-F238E27FC236}">
                <a16:creationId xmlns:a16="http://schemas.microsoft.com/office/drawing/2014/main" id="{7AF0C542-E8BD-4731-8064-21E1B9A25873}"/>
              </a:ext>
            </a:extLst>
          </p:cNvPr>
          <p:cNvSpPr>
            <a:spLocks noGrp="1" noChangeArrowheads="1"/>
          </p:cNvSpPr>
          <p:nvPr>
            <p:ph type="title"/>
          </p:nvPr>
        </p:nvSpPr>
        <p:spPr>
          <a:xfrm>
            <a:off x="152400" y="315913"/>
            <a:ext cx="8839200" cy="1276350"/>
          </a:xfrm>
        </p:spPr>
        <p:txBody>
          <a:bodyPr/>
          <a:lstStyle/>
          <a:p>
            <a:pPr algn="l"/>
            <a:r>
              <a:rPr lang="tr-TR" altLang="tr-TR" sz="4000" i="1"/>
              <a:t>Kavimler Göçünün Sonuçları</a:t>
            </a:r>
          </a:p>
        </p:txBody>
      </p:sp>
      <p:sp>
        <p:nvSpPr>
          <p:cNvPr id="60419" name="Rectangle 3">
            <a:extLst>
              <a:ext uri="{FF2B5EF4-FFF2-40B4-BE49-F238E27FC236}">
                <a16:creationId xmlns:a16="http://schemas.microsoft.com/office/drawing/2014/main" id="{0CBD09F5-0C6E-4C88-8E46-3D4C8B6C9011}"/>
              </a:ext>
            </a:extLst>
          </p:cNvPr>
          <p:cNvSpPr>
            <a:spLocks noGrp="1" noChangeArrowheads="1"/>
          </p:cNvSpPr>
          <p:nvPr>
            <p:ph type="body" idx="1"/>
          </p:nvPr>
        </p:nvSpPr>
        <p:spPr>
          <a:xfrm>
            <a:off x="0" y="1524000"/>
            <a:ext cx="9144000" cy="914400"/>
          </a:xfrm>
        </p:spPr>
        <p:txBody>
          <a:bodyPr/>
          <a:lstStyle/>
          <a:p>
            <a:pPr>
              <a:lnSpc>
                <a:spcPct val="80000"/>
              </a:lnSpc>
            </a:pPr>
            <a:r>
              <a:rPr lang="tr-TR" altLang="tr-TR" sz="2800"/>
              <a:t>Uzun yıllar süren göç hareketi, bu bölgelerde yaşayan kavimleri de daha ileriye doğru göçe zor­lamıştır. Batıya doğru sürekli birbirini iten kavimler, sonunda Avrupa'ya kadar ulaşarak Kavimler Göçü'nü başlatmıştır.</a:t>
            </a:r>
          </a:p>
          <a:p>
            <a:pPr>
              <a:lnSpc>
                <a:spcPct val="80000"/>
              </a:lnSpc>
            </a:pPr>
            <a:r>
              <a:rPr lang="tr-TR" altLang="tr-TR" sz="2800"/>
              <a:t>Büyük göç hareketlerinde, iklim değişmeleri gibi coğrafi faktörlerin insanlık tarihi üzerinde ne kadar önemli bir etkiye sahip olduğu görülmektedir. İklim değişmelerinin sonucunda gelişen bu göç hareketi, mekânsal olarak bütün bir Avrupa Kıtası'nın çehresini değiştirmiş ve yeni ırkların, yeni siyasal yapıların hatta yeni bir çağın başlamasına zemin hazırlamıştır.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p:cTn id="7" dur="500" fill="hold"/>
                                        <p:tgtEl>
                                          <p:spTgt spid="60418"/>
                                        </p:tgtEl>
                                        <p:attrNameLst>
                                          <p:attrName>ppt_w</p:attrName>
                                        </p:attrNameLst>
                                      </p:cBhvr>
                                      <p:tavLst>
                                        <p:tav tm="0">
                                          <p:val>
                                            <p:fltVal val="0"/>
                                          </p:val>
                                        </p:tav>
                                        <p:tav tm="100000">
                                          <p:val>
                                            <p:strVal val="#ppt_w"/>
                                          </p:val>
                                        </p:tav>
                                      </p:tavLst>
                                    </p:anim>
                                    <p:anim calcmode="lin" valueType="num">
                                      <p:cBhvr>
                                        <p:cTn id="8" dur="500" fill="hold"/>
                                        <p:tgtEl>
                                          <p:spTgt spid="6041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0419">
                                            <p:txEl>
                                              <p:pRg st="0" end="0"/>
                                            </p:txEl>
                                          </p:spTgt>
                                        </p:tgtEl>
                                        <p:attrNameLst>
                                          <p:attrName>style.visibility</p:attrName>
                                        </p:attrNameLst>
                                      </p:cBhvr>
                                      <p:to>
                                        <p:strVal val="visible"/>
                                      </p:to>
                                    </p:set>
                                    <p:anim calcmode="lin" valueType="num">
                                      <p:cBhvr>
                                        <p:cTn id="13" dur="500" fill="hold"/>
                                        <p:tgtEl>
                                          <p:spTgt spid="6041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04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0419">
                                            <p:txEl>
                                              <p:pRg st="1" end="1"/>
                                            </p:txEl>
                                          </p:spTgt>
                                        </p:tgtEl>
                                        <p:attrNameLst>
                                          <p:attrName>style.visibility</p:attrName>
                                        </p:attrNameLst>
                                      </p:cBhvr>
                                      <p:to>
                                        <p:strVal val="visible"/>
                                      </p:to>
                                    </p:set>
                                    <p:anim calcmode="lin" valueType="num">
                                      <p:cBhvr>
                                        <p:cTn id="19" dur="500" fill="hold"/>
                                        <p:tgtEl>
                                          <p:spTgt spid="6041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0419">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Veri Yer Tutucusu 3">
            <a:extLst>
              <a:ext uri="{FF2B5EF4-FFF2-40B4-BE49-F238E27FC236}">
                <a16:creationId xmlns:a16="http://schemas.microsoft.com/office/drawing/2014/main" id="{2EE3990A-3E38-478F-AD89-6D06CE4B5F12}"/>
              </a:ext>
            </a:extLst>
          </p:cNvPr>
          <p:cNvSpPr>
            <a:spLocks noGrp="1"/>
          </p:cNvSpPr>
          <p:nvPr>
            <p:ph type="dt" sz="half" idx="10"/>
          </p:nvPr>
        </p:nvSpPr>
        <p:spPr/>
        <p:txBody>
          <a:bodyPr/>
          <a:lstStyle/>
          <a:p>
            <a:r>
              <a:rPr lang="tr-TR" altLang="tr-TR"/>
              <a:t>Cografya.Biz</a:t>
            </a:r>
          </a:p>
        </p:txBody>
      </p:sp>
      <p:sp>
        <p:nvSpPr>
          <p:cNvPr id="38914" name="Rectangle 2">
            <a:extLst>
              <a:ext uri="{FF2B5EF4-FFF2-40B4-BE49-F238E27FC236}">
                <a16:creationId xmlns:a16="http://schemas.microsoft.com/office/drawing/2014/main" id="{06D4D6A0-AA56-47B2-A466-AB06C488A38F}"/>
              </a:ext>
            </a:extLst>
          </p:cNvPr>
          <p:cNvSpPr>
            <a:spLocks noGrp="1" noChangeArrowheads="1"/>
          </p:cNvSpPr>
          <p:nvPr>
            <p:ph type="title"/>
          </p:nvPr>
        </p:nvSpPr>
        <p:spPr>
          <a:xfrm>
            <a:off x="152400" y="315913"/>
            <a:ext cx="8839200" cy="1276350"/>
          </a:xfrm>
        </p:spPr>
        <p:txBody>
          <a:bodyPr/>
          <a:lstStyle/>
          <a:p>
            <a:pPr algn="l"/>
            <a:r>
              <a:rPr lang="tr-TR" altLang="tr-TR" sz="4400"/>
              <a:t>2-Sosyal ve Siyasi Nedenler</a:t>
            </a:r>
          </a:p>
        </p:txBody>
      </p:sp>
      <p:sp>
        <p:nvSpPr>
          <p:cNvPr id="38915" name="Rectangle 3">
            <a:extLst>
              <a:ext uri="{FF2B5EF4-FFF2-40B4-BE49-F238E27FC236}">
                <a16:creationId xmlns:a16="http://schemas.microsoft.com/office/drawing/2014/main" id="{AFDD8391-E0D2-4385-A9FD-FB4F6A783271}"/>
              </a:ext>
            </a:extLst>
          </p:cNvPr>
          <p:cNvSpPr>
            <a:spLocks noGrp="1" noChangeArrowheads="1"/>
          </p:cNvSpPr>
          <p:nvPr>
            <p:ph type="body" idx="1"/>
          </p:nvPr>
        </p:nvSpPr>
        <p:spPr>
          <a:xfrm>
            <a:off x="674688" y="1795463"/>
            <a:ext cx="7826375" cy="4910137"/>
          </a:xfrm>
        </p:spPr>
        <p:txBody>
          <a:bodyPr/>
          <a:lstStyle/>
          <a:p>
            <a:r>
              <a:rPr lang="tr-TR" altLang="tr-TR"/>
              <a:t>Savaşlar,</a:t>
            </a:r>
          </a:p>
          <a:p>
            <a:r>
              <a:rPr lang="tr-TR" altLang="tr-TR"/>
              <a:t>İşgaller,</a:t>
            </a:r>
          </a:p>
          <a:p>
            <a:r>
              <a:rPr lang="tr-TR" altLang="tr-TR"/>
              <a:t>Devrimler,</a:t>
            </a:r>
          </a:p>
          <a:p>
            <a:r>
              <a:rPr lang="tr-TR" altLang="tr-TR"/>
              <a:t>Terör olayları,</a:t>
            </a:r>
          </a:p>
          <a:p>
            <a:r>
              <a:rPr lang="tr-TR" altLang="tr-TR"/>
              <a:t>Dini olaylar </a:t>
            </a:r>
          </a:p>
          <a:p>
            <a:pPr>
              <a:buFont typeface="Wingdings" panose="05000000000000000000" pitchFamily="2" charset="2"/>
              <a:buNone/>
            </a:pPr>
            <a:endParaRPr lang="tr-TR" altLang="tr-TR"/>
          </a:p>
          <a:p>
            <a:pPr>
              <a:buFont typeface="Wingdings" panose="05000000000000000000" pitchFamily="2" charset="2"/>
              <a:buNone/>
            </a:pPr>
            <a:endParaRPr lang="tr-TR" altLang="tr-TR"/>
          </a:p>
          <a:p>
            <a:pPr>
              <a:buFont typeface="Wingdings" panose="05000000000000000000" pitchFamily="2" charset="2"/>
              <a:buNone/>
            </a:pPr>
            <a:r>
              <a:rPr lang="tr-TR" altLang="tr-TR"/>
              <a:t>   göçlere neden olmaktadır.</a:t>
            </a:r>
          </a:p>
        </p:txBody>
      </p:sp>
      <p:pic>
        <p:nvPicPr>
          <p:cNvPr id="38916" name="Picture 4" descr="adsız">
            <a:extLst>
              <a:ext uri="{FF2B5EF4-FFF2-40B4-BE49-F238E27FC236}">
                <a16:creationId xmlns:a16="http://schemas.microsoft.com/office/drawing/2014/main" id="{54DA256D-29B6-436A-A918-CC0C3F5B00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295400"/>
            <a:ext cx="3683000" cy="472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strVal val="#ppt_w+.3"/>
                                          </p:val>
                                        </p:tav>
                                        <p:tav tm="100000">
                                          <p:val>
                                            <p:strVal val="#ppt_w"/>
                                          </p:val>
                                        </p:tav>
                                      </p:tavLst>
                                    </p:anim>
                                    <p:anim calcmode="lin" valueType="num">
                                      <p:cBhvr>
                                        <p:cTn id="8" dur="1000" fill="hold"/>
                                        <p:tgtEl>
                                          <p:spTgt spid="38914"/>
                                        </p:tgtEl>
                                        <p:attrNameLst>
                                          <p:attrName>ppt_h</p:attrName>
                                        </p:attrNameLst>
                                      </p:cBhvr>
                                      <p:tavLst>
                                        <p:tav tm="0">
                                          <p:val>
                                            <p:strVal val="#ppt_h"/>
                                          </p:val>
                                        </p:tav>
                                        <p:tav tm="100000">
                                          <p:val>
                                            <p:strVal val="#ppt_h"/>
                                          </p:val>
                                        </p:tav>
                                      </p:tavLst>
                                    </p:anim>
                                    <p:animEffect transition="in" filter="fade">
                                      <p:cBhvr>
                                        <p:cTn id="9" dur="1000"/>
                                        <p:tgtEl>
                                          <p:spTgt spid="389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8915">
                                            <p:txEl>
                                              <p:pRg st="0" end="0"/>
                                            </p:txEl>
                                          </p:spTgt>
                                        </p:tgtEl>
                                        <p:attrNameLst>
                                          <p:attrName>style.visibility</p:attrName>
                                        </p:attrNameLst>
                                      </p:cBhvr>
                                      <p:to>
                                        <p:strVal val="visible"/>
                                      </p:to>
                                    </p:set>
                                    <p:anim calcmode="lin" valueType="num">
                                      <p:cBhvr>
                                        <p:cTn id="14" dur="1000" fill="hold"/>
                                        <p:tgtEl>
                                          <p:spTgt spid="3891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891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891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8915">
                                            <p:txEl>
                                              <p:pRg st="1" end="1"/>
                                            </p:txEl>
                                          </p:spTgt>
                                        </p:tgtEl>
                                        <p:attrNameLst>
                                          <p:attrName>style.visibility</p:attrName>
                                        </p:attrNameLst>
                                      </p:cBhvr>
                                      <p:to>
                                        <p:strVal val="visible"/>
                                      </p:to>
                                    </p:set>
                                    <p:anim calcmode="lin" valueType="num">
                                      <p:cBhvr>
                                        <p:cTn id="21" dur="1000" fill="hold"/>
                                        <p:tgtEl>
                                          <p:spTgt spid="38915">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8915">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8915">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8915">
                                            <p:txEl>
                                              <p:pRg st="2" end="2"/>
                                            </p:txEl>
                                          </p:spTgt>
                                        </p:tgtEl>
                                        <p:attrNameLst>
                                          <p:attrName>style.visibility</p:attrName>
                                        </p:attrNameLst>
                                      </p:cBhvr>
                                      <p:to>
                                        <p:strVal val="visible"/>
                                      </p:to>
                                    </p:set>
                                    <p:anim calcmode="lin" valueType="num">
                                      <p:cBhvr>
                                        <p:cTn id="28" dur="1000" fill="hold"/>
                                        <p:tgtEl>
                                          <p:spTgt spid="38915">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8915">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8915">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8915">
                                            <p:txEl>
                                              <p:pRg st="3" end="3"/>
                                            </p:txEl>
                                          </p:spTgt>
                                        </p:tgtEl>
                                        <p:attrNameLst>
                                          <p:attrName>style.visibility</p:attrName>
                                        </p:attrNameLst>
                                      </p:cBhvr>
                                      <p:to>
                                        <p:strVal val="visible"/>
                                      </p:to>
                                    </p:set>
                                    <p:anim calcmode="lin" valueType="num">
                                      <p:cBhvr>
                                        <p:cTn id="35" dur="1000" fill="hold"/>
                                        <p:tgtEl>
                                          <p:spTgt spid="38915">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8915">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8915">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8915">
                                            <p:txEl>
                                              <p:pRg st="4" end="4"/>
                                            </p:txEl>
                                          </p:spTgt>
                                        </p:tgtEl>
                                        <p:attrNameLst>
                                          <p:attrName>style.visibility</p:attrName>
                                        </p:attrNameLst>
                                      </p:cBhvr>
                                      <p:to>
                                        <p:strVal val="visible"/>
                                      </p:to>
                                    </p:set>
                                    <p:anim calcmode="lin" valueType="num">
                                      <p:cBhvr>
                                        <p:cTn id="42" dur="1000" fill="hold"/>
                                        <p:tgtEl>
                                          <p:spTgt spid="38915">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38915">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8915">
                                            <p:txEl>
                                              <p:pRg st="4" end="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38915">
                                            <p:txEl>
                                              <p:pRg st="7" end="7"/>
                                            </p:txEl>
                                          </p:spTgt>
                                        </p:tgtEl>
                                        <p:attrNameLst>
                                          <p:attrName>style.visibility</p:attrName>
                                        </p:attrNameLst>
                                      </p:cBhvr>
                                      <p:to>
                                        <p:strVal val="visible"/>
                                      </p:to>
                                    </p:set>
                                    <p:anim calcmode="lin" valueType="num">
                                      <p:cBhvr>
                                        <p:cTn id="49" dur="1000" fill="hold"/>
                                        <p:tgtEl>
                                          <p:spTgt spid="38915">
                                            <p:txEl>
                                              <p:pRg st="7" end="7"/>
                                            </p:txEl>
                                          </p:spTgt>
                                        </p:tgtEl>
                                        <p:attrNameLst>
                                          <p:attrName>ppt_w</p:attrName>
                                        </p:attrNameLst>
                                      </p:cBhvr>
                                      <p:tavLst>
                                        <p:tav tm="0">
                                          <p:val>
                                            <p:strVal val="#ppt_w+.3"/>
                                          </p:val>
                                        </p:tav>
                                        <p:tav tm="100000">
                                          <p:val>
                                            <p:strVal val="#ppt_w"/>
                                          </p:val>
                                        </p:tav>
                                      </p:tavLst>
                                    </p:anim>
                                    <p:anim calcmode="lin" valueType="num">
                                      <p:cBhvr>
                                        <p:cTn id="50" dur="1000" fill="hold"/>
                                        <p:tgtEl>
                                          <p:spTgt spid="38915">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389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83E3EA6D-7C4B-4E1A-A04B-0CB64A653B9E}"/>
              </a:ext>
            </a:extLst>
          </p:cNvPr>
          <p:cNvSpPr>
            <a:spLocks noGrp="1"/>
          </p:cNvSpPr>
          <p:nvPr>
            <p:ph type="dt" sz="half" idx="10"/>
          </p:nvPr>
        </p:nvSpPr>
        <p:spPr/>
        <p:txBody>
          <a:bodyPr/>
          <a:lstStyle/>
          <a:p>
            <a:r>
              <a:rPr lang="tr-TR" altLang="tr-TR"/>
              <a:t>Cografya.Biz</a:t>
            </a:r>
          </a:p>
        </p:txBody>
      </p:sp>
      <p:sp>
        <p:nvSpPr>
          <p:cNvPr id="39939" name="Rectangle 3">
            <a:extLst>
              <a:ext uri="{FF2B5EF4-FFF2-40B4-BE49-F238E27FC236}">
                <a16:creationId xmlns:a16="http://schemas.microsoft.com/office/drawing/2014/main" id="{BE14B15B-526A-4E93-A922-0BCC261255F7}"/>
              </a:ext>
            </a:extLst>
          </p:cNvPr>
          <p:cNvSpPr>
            <a:spLocks noGrp="1" noChangeArrowheads="1"/>
          </p:cNvSpPr>
          <p:nvPr>
            <p:ph type="body" idx="1"/>
          </p:nvPr>
        </p:nvSpPr>
        <p:spPr>
          <a:xfrm>
            <a:off x="304800" y="457200"/>
            <a:ext cx="8610600" cy="6248400"/>
          </a:xfrm>
        </p:spPr>
        <p:txBody>
          <a:bodyPr/>
          <a:lstStyle/>
          <a:p>
            <a:r>
              <a:rPr lang="tr-TR" altLang="tr-TR" b="1" i="1">
                <a:solidFill>
                  <a:srgbClr val="FF0000"/>
                </a:solidFill>
              </a:rPr>
              <a:t>Örneğin</a:t>
            </a:r>
            <a:r>
              <a:rPr lang="tr-TR" altLang="tr-TR"/>
              <a:t> Sırpların işgali nedeniyle Bosnalıların bulundukları bölgeyi terk etmesi siyasi nedenli bir göçtür.</a:t>
            </a:r>
          </a:p>
        </p:txBody>
      </p:sp>
      <p:pic>
        <p:nvPicPr>
          <p:cNvPr id="39940" name="Picture 4" descr="11474">
            <a:extLst>
              <a:ext uri="{FF2B5EF4-FFF2-40B4-BE49-F238E27FC236}">
                <a16:creationId xmlns:a16="http://schemas.microsoft.com/office/drawing/2014/main" id="{B7118624-A46C-4FE0-A79E-543A58225F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71700"/>
            <a:ext cx="6248400" cy="4686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1000"/>
                                        <p:tgtEl>
                                          <p:spTgt spid="39939">
                                            <p:txEl>
                                              <p:pRg st="0" end="0"/>
                                            </p:txEl>
                                          </p:spTgt>
                                        </p:tgtEl>
                                      </p:cBhvr>
                                    </p:animEffect>
                                    <p:anim calcmode="lin" valueType="num">
                                      <p:cBhvr>
                                        <p:cTn id="8" dur="10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93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Veri Yer Tutucusu 3">
            <a:extLst>
              <a:ext uri="{FF2B5EF4-FFF2-40B4-BE49-F238E27FC236}">
                <a16:creationId xmlns:a16="http://schemas.microsoft.com/office/drawing/2014/main" id="{13008BFF-3D28-4E14-90EA-100792CA1144}"/>
              </a:ext>
            </a:extLst>
          </p:cNvPr>
          <p:cNvSpPr>
            <a:spLocks noGrp="1"/>
          </p:cNvSpPr>
          <p:nvPr>
            <p:ph type="dt" sz="half" idx="10"/>
          </p:nvPr>
        </p:nvSpPr>
        <p:spPr/>
        <p:txBody>
          <a:bodyPr/>
          <a:lstStyle/>
          <a:p>
            <a:r>
              <a:rPr lang="tr-TR" altLang="tr-TR"/>
              <a:t>Cografya.Biz</a:t>
            </a:r>
          </a:p>
        </p:txBody>
      </p:sp>
      <p:sp>
        <p:nvSpPr>
          <p:cNvPr id="40962" name="Rectangle 2">
            <a:extLst>
              <a:ext uri="{FF2B5EF4-FFF2-40B4-BE49-F238E27FC236}">
                <a16:creationId xmlns:a16="http://schemas.microsoft.com/office/drawing/2014/main" id="{EF1FA096-AEFF-4EA7-8F13-7AAAC327025D}"/>
              </a:ext>
            </a:extLst>
          </p:cNvPr>
          <p:cNvSpPr>
            <a:spLocks noGrp="1" noChangeArrowheads="1"/>
          </p:cNvSpPr>
          <p:nvPr>
            <p:ph type="title"/>
          </p:nvPr>
        </p:nvSpPr>
        <p:spPr>
          <a:xfrm>
            <a:off x="152400" y="315913"/>
            <a:ext cx="8839200" cy="1276350"/>
          </a:xfrm>
        </p:spPr>
        <p:txBody>
          <a:bodyPr/>
          <a:lstStyle/>
          <a:p>
            <a:pPr algn="l"/>
            <a:r>
              <a:rPr lang="tr-TR" altLang="tr-TR"/>
              <a:t>3- Ekonomik Nedenler</a:t>
            </a:r>
          </a:p>
        </p:txBody>
      </p:sp>
      <p:sp>
        <p:nvSpPr>
          <p:cNvPr id="40963" name="Rectangle 3">
            <a:extLst>
              <a:ext uri="{FF2B5EF4-FFF2-40B4-BE49-F238E27FC236}">
                <a16:creationId xmlns:a16="http://schemas.microsoft.com/office/drawing/2014/main" id="{AC972636-3A0C-4B5B-AE78-14780ECCC3E5}"/>
              </a:ext>
            </a:extLst>
          </p:cNvPr>
          <p:cNvSpPr>
            <a:spLocks noGrp="1" noChangeArrowheads="1"/>
          </p:cNvSpPr>
          <p:nvPr>
            <p:ph type="body" idx="1"/>
          </p:nvPr>
        </p:nvSpPr>
        <p:spPr>
          <a:xfrm>
            <a:off x="674688" y="1795463"/>
            <a:ext cx="3821112" cy="4910137"/>
          </a:xfrm>
        </p:spPr>
        <p:txBody>
          <a:bodyPr/>
          <a:lstStyle/>
          <a:p>
            <a:pPr>
              <a:lnSpc>
                <a:spcPct val="90000"/>
              </a:lnSpc>
            </a:pPr>
            <a:r>
              <a:rPr lang="tr-TR" altLang="tr-TR"/>
              <a:t>Ekonomik gelişmenin yavaş olduğu bölgelerde </a:t>
            </a:r>
            <a:r>
              <a:rPr lang="tr-TR" altLang="tr-TR">
                <a:solidFill>
                  <a:srgbClr val="FF99FF"/>
                </a:solidFill>
              </a:rPr>
              <a:t>iş olanaklarının az olması</a:t>
            </a:r>
            <a:r>
              <a:rPr lang="tr-TR" altLang="tr-TR"/>
              <a:t>, göçlere neden olmaktadır. </a:t>
            </a:r>
          </a:p>
          <a:p>
            <a:pPr>
              <a:lnSpc>
                <a:spcPct val="90000"/>
              </a:lnSpc>
            </a:pPr>
            <a:r>
              <a:rPr lang="tr-TR" altLang="tr-TR"/>
              <a:t>İşsizlik nedeniyle yapılan göçlere </a:t>
            </a:r>
            <a:r>
              <a:rPr lang="tr-TR" altLang="tr-TR" b="1">
                <a:solidFill>
                  <a:srgbClr val="FF0000"/>
                </a:solidFill>
              </a:rPr>
              <a:t>İşgücü Göçü</a:t>
            </a:r>
            <a:r>
              <a:rPr lang="tr-TR" altLang="tr-TR"/>
              <a:t> denir. </a:t>
            </a:r>
          </a:p>
        </p:txBody>
      </p:sp>
      <p:pic>
        <p:nvPicPr>
          <p:cNvPr id="40964" name="Picture 4" descr="famine_1">
            <a:extLst>
              <a:ext uri="{FF2B5EF4-FFF2-40B4-BE49-F238E27FC236}">
                <a16:creationId xmlns:a16="http://schemas.microsoft.com/office/drawing/2014/main" id="{C8A1BF32-D7B9-4214-AFA8-03884D5AA0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590800"/>
            <a:ext cx="4648200" cy="2952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500" fill="hold"/>
                                        <p:tgtEl>
                                          <p:spTgt spid="40962"/>
                                        </p:tgtEl>
                                        <p:attrNameLst>
                                          <p:attrName>ppt_w</p:attrName>
                                        </p:attrNameLst>
                                      </p:cBhvr>
                                      <p:tavLst>
                                        <p:tav tm="0">
                                          <p:val>
                                            <p:fltVal val="0"/>
                                          </p:val>
                                        </p:tav>
                                        <p:tav tm="100000">
                                          <p:val>
                                            <p:strVal val="#ppt_w"/>
                                          </p:val>
                                        </p:tav>
                                      </p:tavLst>
                                    </p:anim>
                                    <p:anim calcmode="lin" valueType="num">
                                      <p:cBhvr>
                                        <p:cTn id="8" dur="500" fill="hold"/>
                                        <p:tgtEl>
                                          <p:spTgt spid="40962"/>
                                        </p:tgtEl>
                                        <p:attrNameLst>
                                          <p:attrName>ppt_h</p:attrName>
                                        </p:attrNameLst>
                                      </p:cBhvr>
                                      <p:tavLst>
                                        <p:tav tm="0">
                                          <p:val>
                                            <p:fltVal val="0"/>
                                          </p:val>
                                        </p:tav>
                                        <p:tav tm="100000">
                                          <p:val>
                                            <p:strVal val="#ppt_h"/>
                                          </p:val>
                                        </p:tav>
                                      </p:tavLst>
                                    </p:anim>
                                    <p:animEffect transition="in" filter="fade">
                                      <p:cBhvr>
                                        <p:cTn id="9" dur="500"/>
                                        <p:tgtEl>
                                          <p:spTgt spid="4096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0963">
                                            <p:txEl>
                                              <p:pRg st="0" end="0"/>
                                            </p:txEl>
                                          </p:spTgt>
                                        </p:tgtEl>
                                        <p:attrNameLst>
                                          <p:attrName>style.visibility</p:attrName>
                                        </p:attrNameLst>
                                      </p:cBhvr>
                                      <p:to>
                                        <p:strVal val="visible"/>
                                      </p:to>
                                    </p:set>
                                    <p:animEffect transition="in" filter="fade">
                                      <p:cBhvr>
                                        <p:cTn id="14" dur="1000">
                                          <p:stCondLst>
                                            <p:cond delay="0"/>
                                          </p:stCondLst>
                                        </p:cTn>
                                        <p:tgtEl>
                                          <p:spTgt spid="4096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0963">
                                            <p:txEl>
                                              <p:pRg st="1" end="1"/>
                                            </p:txEl>
                                          </p:spTgt>
                                        </p:tgtEl>
                                        <p:attrNameLst>
                                          <p:attrName>style.visibility</p:attrName>
                                        </p:attrNameLst>
                                      </p:cBhvr>
                                      <p:to>
                                        <p:strVal val="visible"/>
                                      </p:to>
                                    </p:set>
                                    <p:animEffect transition="in" filter="fade">
                                      <p:cBhvr>
                                        <p:cTn id="19" dur="1000">
                                          <p:stCondLst>
                                            <p:cond delay="0"/>
                                          </p:stCondLst>
                                        </p:cTn>
                                        <p:tgtEl>
                                          <p:spTgt spid="40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267F3EDB-5333-454E-AF7E-73B35AECDE7C}"/>
              </a:ext>
            </a:extLst>
          </p:cNvPr>
          <p:cNvSpPr>
            <a:spLocks noGrp="1"/>
          </p:cNvSpPr>
          <p:nvPr>
            <p:ph type="dt" sz="half" idx="10"/>
          </p:nvPr>
        </p:nvSpPr>
        <p:spPr/>
        <p:txBody>
          <a:bodyPr/>
          <a:lstStyle/>
          <a:p>
            <a:r>
              <a:rPr lang="tr-TR" altLang="tr-TR"/>
              <a:t>Cografya.Biz</a:t>
            </a:r>
          </a:p>
        </p:txBody>
      </p:sp>
      <p:sp>
        <p:nvSpPr>
          <p:cNvPr id="41986" name="Rectangle 2">
            <a:extLst>
              <a:ext uri="{FF2B5EF4-FFF2-40B4-BE49-F238E27FC236}">
                <a16:creationId xmlns:a16="http://schemas.microsoft.com/office/drawing/2014/main" id="{44D0D810-F645-4CE3-A793-8DA7246954D0}"/>
              </a:ext>
            </a:extLst>
          </p:cNvPr>
          <p:cNvSpPr>
            <a:spLocks noGrp="1" noChangeArrowheads="1"/>
          </p:cNvSpPr>
          <p:nvPr>
            <p:ph type="title"/>
          </p:nvPr>
        </p:nvSpPr>
        <p:spPr>
          <a:xfrm>
            <a:off x="152400" y="315913"/>
            <a:ext cx="8839200" cy="1276350"/>
          </a:xfrm>
        </p:spPr>
        <p:txBody>
          <a:bodyPr/>
          <a:lstStyle/>
          <a:p>
            <a:pPr algn="l"/>
            <a:r>
              <a:rPr lang="tr-TR" altLang="tr-TR"/>
              <a:t>İşgücü göçleri</a:t>
            </a:r>
          </a:p>
        </p:txBody>
      </p:sp>
      <p:sp>
        <p:nvSpPr>
          <p:cNvPr id="41987" name="Rectangle 3">
            <a:extLst>
              <a:ext uri="{FF2B5EF4-FFF2-40B4-BE49-F238E27FC236}">
                <a16:creationId xmlns:a16="http://schemas.microsoft.com/office/drawing/2014/main" id="{E1E5EAC0-A9D1-428E-83A5-25438AFDECB1}"/>
              </a:ext>
            </a:extLst>
          </p:cNvPr>
          <p:cNvSpPr>
            <a:spLocks noGrp="1" noChangeArrowheads="1"/>
          </p:cNvSpPr>
          <p:nvPr>
            <p:ph type="body" idx="1"/>
          </p:nvPr>
        </p:nvSpPr>
        <p:spPr>
          <a:xfrm>
            <a:off x="674688" y="1795463"/>
            <a:ext cx="7826375" cy="4910137"/>
          </a:xfrm>
        </p:spPr>
        <p:txBody>
          <a:bodyPr/>
          <a:lstStyle/>
          <a:p>
            <a:r>
              <a:rPr lang="tr-TR" altLang="tr-TR"/>
              <a:t>Mevsimlik,</a:t>
            </a:r>
          </a:p>
          <a:p>
            <a:r>
              <a:rPr lang="tr-TR" altLang="tr-TR"/>
              <a:t>Kısa Süreli</a:t>
            </a:r>
          </a:p>
          <a:p>
            <a:r>
              <a:rPr lang="tr-TR" altLang="tr-TR"/>
              <a:t>Uzun Süreli olabilir. </a:t>
            </a:r>
          </a:p>
          <a:p>
            <a:endParaRPr lang="tr-TR" altLang="tr-TR"/>
          </a:p>
          <a:p>
            <a:r>
              <a:rPr lang="tr-TR" altLang="tr-TR" b="1" i="1">
                <a:solidFill>
                  <a:srgbClr val="FF0000"/>
                </a:solidFill>
              </a:rPr>
              <a:t>Örneğin</a:t>
            </a:r>
            <a:r>
              <a:rPr lang="tr-TR" altLang="tr-TR"/>
              <a:t> ülkemizde yaz mevsiminde pamuk işçilerinin Çukurova’ya gelmesi mevsimlik işgücü göçüdür.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500" fill="hold"/>
                                        <p:tgtEl>
                                          <p:spTgt spid="41986"/>
                                        </p:tgtEl>
                                        <p:attrNameLst>
                                          <p:attrName>ppt_w</p:attrName>
                                        </p:attrNameLst>
                                      </p:cBhvr>
                                      <p:tavLst>
                                        <p:tav tm="0">
                                          <p:val>
                                            <p:fltVal val="0"/>
                                          </p:val>
                                        </p:tav>
                                        <p:tav tm="100000">
                                          <p:val>
                                            <p:strVal val="#ppt_w"/>
                                          </p:val>
                                        </p:tav>
                                      </p:tavLst>
                                    </p:anim>
                                    <p:anim calcmode="lin" valueType="num">
                                      <p:cBhvr>
                                        <p:cTn id="8" dur="500" fill="hold"/>
                                        <p:tgtEl>
                                          <p:spTgt spid="4198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1987">
                                            <p:txEl>
                                              <p:pRg st="0" end="0"/>
                                            </p:txEl>
                                          </p:spTgt>
                                        </p:tgtEl>
                                        <p:attrNameLst>
                                          <p:attrName>style.visibility</p:attrName>
                                        </p:attrNameLst>
                                      </p:cBhvr>
                                      <p:to>
                                        <p:strVal val="visible"/>
                                      </p:to>
                                    </p:set>
                                    <p:anim calcmode="lin" valueType="num">
                                      <p:cBhvr>
                                        <p:cTn id="13" dur="500" fill="hold"/>
                                        <p:tgtEl>
                                          <p:spTgt spid="4198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19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1987">
                                            <p:txEl>
                                              <p:pRg st="1" end="1"/>
                                            </p:txEl>
                                          </p:spTgt>
                                        </p:tgtEl>
                                        <p:attrNameLst>
                                          <p:attrName>style.visibility</p:attrName>
                                        </p:attrNameLst>
                                      </p:cBhvr>
                                      <p:to>
                                        <p:strVal val="visible"/>
                                      </p:to>
                                    </p:set>
                                    <p:anim calcmode="lin" valueType="num">
                                      <p:cBhvr>
                                        <p:cTn id="19" dur="500" fill="hold"/>
                                        <p:tgtEl>
                                          <p:spTgt spid="4198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198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1987">
                                            <p:txEl>
                                              <p:pRg st="2" end="2"/>
                                            </p:txEl>
                                          </p:spTgt>
                                        </p:tgtEl>
                                        <p:attrNameLst>
                                          <p:attrName>style.visibility</p:attrName>
                                        </p:attrNameLst>
                                      </p:cBhvr>
                                      <p:to>
                                        <p:strVal val="visible"/>
                                      </p:to>
                                    </p:set>
                                    <p:anim calcmode="lin" valueType="num">
                                      <p:cBhvr>
                                        <p:cTn id="25" dur="500" fill="hold"/>
                                        <p:tgtEl>
                                          <p:spTgt spid="4198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198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1987">
                                            <p:txEl>
                                              <p:pRg st="4" end="4"/>
                                            </p:txEl>
                                          </p:spTgt>
                                        </p:tgtEl>
                                        <p:attrNameLst>
                                          <p:attrName>style.visibility</p:attrName>
                                        </p:attrNameLst>
                                      </p:cBhvr>
                                      <p:to>
                                        <p:strVal val="visible"/>
                                      </p:to>
                                    </p:set>
                                    <p:anim calcmode="lin" valueType="num">
                                      <p:cBhvr>
                                        <p:cTn id="31" dur="500" fill="hold"/>
                                        <p:tgtEl>
                                          <p:spTgt spid="4198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198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C713882A-0938-4541-BECC-879D66ABFA28}"/>
              </a:ext>
            </a:extLst>
          </p:cNvPr>
          <p:cNvSpPr>
            <a:spLocks noGrp="1"/>
          </p:cNvSpPr>
          <p:nvPr>
            <p:ph type="dt" sz="half" idx="10"/>
          </p:nvPr>
        </p:nvSpPr>
        <p:spPr/>
        <p:txBody>
          <a:bodyPr/>
          <a:lstStyle/>
          <a:p>
            <a:r>
              <a:rPr lang="tr-TR" altLang="tr-TR"/>
              <a:t>Cografya.Biz</a:t>
            </a:r>
          </a:p>
        </p:txBody>
      </p:sp>
      <p:sp>
        <p:nvSpPr>
          <p:cNvPr id="43010" name="Rectangle 2">
            <a:extLst>
              <a:ext uri="{FF2B5EF4-FFF2-40B4-BE49-F238E27FC236}">
                <a16:creationId xmlns:a16="http://schemas.microsoft.com/office/drawing/2014/main" id="{62000B8A-BE68-4672-B7D6-8F122DB310C5}"/>
              </a:ext>
            </a:extLst>
          </p:cNvPr>
          <p:cNvSpPr>
            <a:spLocks noGrp="1" noChangeArrowheads="1"/>
          </p:cNvSpPr>
          <p:nvPr>
            <p:ph type="title"/>
          </p:nvPr>
        </p:nvSpPr>
        <p:spPr>
          <a:xfrm>
            <a:off x="152400" y="315913"/>
            <a:ext cx="8839200" cy="1276350"/>
          </a:xfrm>
        </p:spPr>
        <p:txBody>
          <a:bodyPr/>
          <a:lstStyle/>
          <a:p>
            <a:pPr algn="ctr"/>
            <a:r>
              <a:rPr lang="tr-TR" altLang="tr-TR"/>
              <a:t>GÖÇ TİPLERİ:</a:t>
            </a:r>
          </a:p>
        </p:txBody>
      </p:sp>
      <p:sp>
        <p:nvSpPr>
          <p:cNvPr id="43011" name="Rectangle 3">
            <a:extLst>
              <a:ext uri="{FF2B5EF4-FFF2-40B4-BE49-F238E27FC236}">
                <a16:creationId xmlns:a16="http://schemas.microsoft.com/office/drawing/2014/main" id="{17523488-46BC-4324-A1C5-F249C3E0DE4A}"/>
              </a:ext>
            </a:extLst>
          </p:cNvPr>
          <p:cNvSpPr>
            <a:spLocks noGrp="1" noChangeArrowheads="1"/>
          </p:cNvSpPr>
          <p:nvPr>
            <p:ph type="body" idx="1"/>
          </p:nvPr>
        </p:nvSpPr>
        <p:spPr>
          <a:xfrm>
            <a:off x="674688" y="1795463"/>
            <a:ext cx="7826375" cy="4910137"/>
          </a:xfrm>
        </p:spPr>
        <p:txBody>
          <a:bodyPr/>
          <a:lstStyle/>
          <a:p>
            <a:r>
              <a:rPr lang="tr-TR" altLang="tr-TR"/>
              <a:t>Göçler bir ülkenin sınırları içinde olabileceği gibi ülkeler arasında da olabilir. </a:t>
            </a:r>
          </a:p>
          <a:p>
            <a:r>
              <a:rPr lang="tr-TR" altLang="tr-TR">
                <a:solidFill>
                  <a:srgbClr val="FF0000"/>
                </a:solidFill>
              </a:rPr>
              <a:t>Göçler</a:t>
            </a:r>
            <a:r>
              <a:rPr lang="tr-TR" altLang="tr-TR"/>
              <a:t>, oluştukları yere göre iki gruba ayrılır :</a:t>
            </a:r>
          </a:p>
          <a:p>
            <a:r>
              <a:rPr lang="tr-TR" altLang="tr-TR">
                <a:solidFill>
                  <a:schemeClr val="hlink"/>
                </a:solidFill>
              </a:rPr>
              <a:t>1-</a:t>
            </a:r>
            <a:r>
              <a:rPr lang="tr-TR" altLang="tr-TR"/>
              <a:t> İç Göçler</a:t>
            </a:r>
          </a:p>
          <a:p>
            <a:r>
              <a:rPr lang="tr-TR" altLang="tr-TR">
                <a:solidFill>
                  <a:schemeClr val="hlink"/>
                </a:solidFill>
              </a:rPr>
              <a:t>2- </a:t>
            </a:r>
            <a:r>
              <a:rPr lang="tr-TR" altLang="tr-TR"/>
              <a:t>Dış Göçler</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1000" fill="hold"/>
                                        <p:tgtEl>
                                          <p:spTgt spid="43010"/>
                                        </p:tgtEl>
                                        <p:attrNameLst>
                                          <p:attrName>ppt_w</p:attrName>
                                        </p:attrNameLst>
                                      </p:cBhvr>
                                      <p:tavLst>
                                        <p:tav tm="0">
                                          <p:val>
                                            <p:strVal val="#ppt_w+.3"/>
                                          </p:val>
                                        </p:tav>
                                        <p:tav tm="100000">
                                          <p:val>
                                            <p:strVal val="#ppt_w"/>
                                          </p:val>
                                        </p:tav>
                                      </p:tavLst>
                                    </p:anim>
                                    <p:anim calcmode="lin" valueType="num">
                                      <p:cBhvr>
                                        <p:cTn id="8" dur="1000" fill="hold"/>
                                        <p:tgtEl>
                                          <p:spTgt spid="43010"/>
                                        </p:tgtEl>
                                        <p:attrNameLst>
                                          <p:attrName>ppt_h</p:attrName>
                                        </p:attrNameLst>
                                      </p:cBhvr>
                                      <p:tavLst>
                                        <p:tav tm="0">
                                          <p:val>
                                            <p:strVal val="#ppt_h"/>
                                          </p:val>
                                        </p:tav>
                                        <p:tav tm="100000">
                                          <p:val>
                                            <p:strVal val="#ppt_h"/>
                                          </p:val>
                                        </p:tav>
                                      </p:tavLst>
                                    </p:anim>
                                    <p:animEffect transition="in" filter="fade">
                                      <p:cBhvr>
                                        <p:cTn id="9" dur="1000"/>
                                        <p:tgtEl>
                                          <p:spTgt spid="430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3011">
                                            <p:txEl>
                                              <p:pRg st="0" end="0"/>
                                            </p:txEl>
                                          </p:spTgt>
                                        </p:tgtEl>
                                        <p:attrNameLst>
                                          <p:attrName>style.visibility</p:attrName>
                                        </p:attrNameLst>
                                      </p:cBhvr>
                                      <p:to>
                                        <p:strVal val="visible"/>
                                      </p:to>
                                    </p:set>
                                    <p:anim calcmode="lin" valueType="num">
                                      <p:cBhvr>
                                        <p:cTn id="14" dur="1000" fill="hold"/>
                                        <p:tgtEl>
                                          <p:spTgt spid="43011">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43011">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301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3011">
                                            <p:txEl>
                                              <p:pRg st="1" end="1"/>
                                            </p:txEl>
                                          </p:spTgt>
                                        </p:tgtEl>
                                        <p:attrNameLst>
                                          <p:attrName>style.visibility</p:attrName>
                                        </p:attrNameLst>
                                      </p:cBhvr>
                                      <p:to>
                                        <p:strVal val="visible"/>
                                      </p:to>
                                    </p:set>
                                    <p:anim calcmode="lin" valueType="num">
                                      <p:cBhvr>
                                        <p:cTn id="21" dur="1000" fill="hold"/>
                                        <p:tgtEl>
                                          <p:spTgt spid="43011">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43011">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43011">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43011">
                                            <p:txEl>
                                              <p:pRg st="2" end="2"/>
                                            </p:txEl>
                                          </p:spTgt>
                                        </p:tgtEl>
                                        <p:attrNameLst>
                                          <p:attrName>style.visibility</p:attrName>
                                        </p:attrNameLst>
                                      </p:cBhvr>
                                      <p:to>
                                        <p:strVal val="visible"/>
                                      </p:to>
                                    </p:set>
                                    <p:anim calcmode="lin" valueType="num">
                                      <p:cBhvr>
                                        <p:cTn id="28" dur="1000" fill="hold"/>
                                        <p:tgtEl>
                                          <p:spTgt spid="43011">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43011">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43011">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43011">
                                            <p:txEl>
                                              <p:pRg st="3" end="3"/>
                                            </p:txEl>
                                          </p:spTgt>
                                        </p:tgtEl>
                                        <p:attrNameLst>
                                          <p:attrName>style.visibility</p:attrName>
                                        </p:attrNameLst>
                                      </p:cBhvr>
                                      <p:to>
                                        <p:strVal val="visible"/>
                                      </p:to>
                                    </p:set>
                                    <p:anim calcmode="lin" valueType="num">
                                      <p:cBhvr>
                                        <p:cTn id="35" dur="1000" fill="hold"/>
                                        <p:tgtEl>
                                          <p:spTgt spid="43011">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43011">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F9C71037-2A13-42EF-BF41-5AE73F5086DB}"/>
              </a:ext>
            </a:extLst>
          </p:cNvPr>
          <p:cNvSpPr>
            <a:spLocks noGrp="1"/>
          </p:cNvSpPr>
          <p:nvPr>
            <p:ph type="dt" sz="half" idx="10"/>
          </p:nvPr>
        </p:nvSpPr>
        <p:spPr/>
        <p:txBody>
          <a:bodyPr/>
          <a:lstStyle/>
          <a:p>
            <a:r>
              <a:rPr lang="tr-TR" altLang="tr-TR"/>
              <a:t>Cografya.Biz</a:t>
            </a:r>
          </a:p>
        </p:txBody>
      </p:sp>
      <p:sp>
        <p:nvSpPr>
          <p:cNvPr id="44034" name="Rectangle 2">
            <a:extLst>
              <a:ext uri="{FF2B5EF4-FFF2-40B4-BE49-F238E27FC236}">
                <a16:creationId xmlns:a16="http://schemas.microsoft.com/office/drawing/2014/main" id="{3F42D769-75D9-47E1-B7CF-6A7B78A9303B}"/>
              </a:ext>
            </a:extLst>
          </p:cNvPr>
          <p:cNvSpPr>
            <a:spLocks noGrp="1" noChangeArrowheads="1"/>
          </p:cNvSpPr>
          <p:nvPr>
            <p:ph type="title"/>
          </p:nvPr>
        </p:nvSpPr>
        <p:spPr>
          <a:xfrm>
            <a:off x="152400" y="315913"/>
            <a:ext cx="8839200" cy="1276350"/>
          </a:xfrm>
        </p:spPr>
        <p:txBody>
          <a:bodyPr/>
          <a:lstStyle/>
          <a:p>
            <a:pPr algn="l"/>
            <a:r>
              <a:rPr lang="tr-TR" altLang="tr-TR"/>
              <a:t>1- İç Göçler</a:t>
            </a:r>
          </a:p>
        </p:txBody>
      </p:sp>
      <p:sp>
        <p:nvSpPr>
          <p:cNvPr id="44035" name="Rectangle 3">
            <a:extLst>
              <a:ext uri="{FF2B5EF4-FFF2-40B4-BE49-F238E27FC236}">
                <a16:creationId xmlns:a16="http://schemas.microsoft.com/office/drawing/2014/main" id="{88E06F3A-9CAC-4041-872E-A2164A6DD73E}"/>
              </a:ext>
            </a:extLst>
          </p:cNvPr>
          <p:cNvSpPr>
            <a:spLocks noGrp="1" noChangeArrowheads="1"/>
          </p:cNvSpPr>
          <p:nvPr>
            <p:ph type="body" idx="1"/>
          </p:nvPr>
        </p:nvSpPr>
        <p:spPr>
          <a:xfrm>
            <a:off x="228600" y="1795463"/>
            <a:ext cx="8763000" cy="4910137"/>
          </a:xfrm>
        </p:spPr>
        <p:txBody>
          <a:bodyPr/>
          <a:lstStyle/>
          <a:p>
            <a:pPr>
              <a:lnSpc>
                <a:spcPct val="90000"/>
              </a:lnSpc>
            </a:pPr>
            <a:endParaRPr lang="tr-TR" altLang="tr-TR" sz="2800"/>
          </a:p>
          <a:p>
            <a:pPr>
              <a:lnSpc>
                <a:spcPct val="90000"/>
              </a:lnSpc>
            </a:pPr>
            <a:r>
              <a:rPr lang="tr-TR" altLang="tr-TR" sz="2800"/>
              <a:t>Herhangi bir ülkenin sınırları içinde oluşan göçlerdir. Bu yer değiştirme hareketi sırasında </a:t>
            </a:r>
            <a:r>
              <a:rPr lang="tr-TR" altLang="tr-TR" sz="2800" u="sng">
                <a:solidFill>
                  <a:srgbClr val="66FF99"/>
                </a:solidFill>
              </a:rPr>
              <a:t>ülke nüfusunda</a:t>
            </a:r>
            <a:r>
              <a:rPr lang="tr-TR" altLang="tr-TR" sz="2800"/>
              <a:t> herhangi bir değişme söz konusu değildir. Genellikle iç göçlere bağlı olarak kent nüfusları artarken, kırsal nüfus azalmaktadır. İç göçler;</a:t>
            </a:r>
          </a:p>
          <a:p>
            <a:pPr>
              <a:lnSpc>
                <a:spcPct val="90000"/>
              </a:lnSpc>
            </a:pPr>
            <a:r>
              <a:rPr lang="tr-TR" altLang="tr-TR" sz="2800"/>
              <a:t>- Kırsal alandan kırsal alana</a:t>
            </a:r>
          </a:p>
          <a:p>
            <a:pPr>
              <a:lnSpc>
                <a:spcPct val="90000"/>
              </a:lnSpc>
            </a:pPr>
            <a:r>
              <a:rPr lang="tr-TR" altLang="tr-TR" sz="2800"/>
              <a:t>- Kırsal alandan kentlere</a:t>
            </a:r>
          </a:p>
          <a:p>
            <a:pPr>
              <a:lnSpc>
                <a:spcPct val="90000"/>
              </a:lnSpc>
            </a:pPr>
            <a:r>
              <a:rPr lang="tr-TR" altLang="tr-TR" sz="2800"/>
              <a:t>- Kentlerden kentlere</a:t>
            </a:r>
          </a:p>
          <a:p>
            <a:pPr>
              <a:lnSpc>
                <a:spcPct val="90000"/>
              </a:lnSpc>
            </a:pPr>
            <a:r>
              <a:rPr lang="tr-TR" altLang="tr-TR" sz="2800"/>
              <a:t>- Kentlerden kırsal alana</a:t>
            </a:r>
          </a:p>
          <a:p>
            <a:pPr>
              <a:lnSpc>
                <a:spcPct val="90000"/>
              </a:lnSpc>
              <a:buFont typeface="Wingdings" panose="05000000000000000000" pitchFamily="2" charset="2"/>
              <a:buNone/>
            </a:pPr>
            <a:r>
              <a:rPr lang="tr-TR" altLang="tr-TR" sz="2800"/>
              <a:t>      doğru olmaktadır.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1000" fill="hold"/>
                                        <p:tgtEl>
                                          <p:spTgt spid="44034"/>
                                        </p:tgtEl>
                                        <p:attrNameLst>
                                          <p:attrName>ppt_x</p:attrName>
                                        </p:attrNameLst>
                                      </p:cBhvr>
                                      <p:tavLst>
                                        <p:tav tm="0">
                                          <p:val>
                                            <p:strVal val="#ppt_x-.2"/>
                                          </p:val>
                                        </p:tav>
                                        <p:tav tm="100000">
                                          <p:val>
                                            <p:strVal val="#ppt_x"/>
                                          </p:val>
                                        </p:tav>
                                      </p:tavLst>
                                    </p:anim>
                                    <p:anim calcmode="lin" valueType="num">
                                      <p:cBhvr>
                                        <p:cTn id="8" dur="1000" fill="hold"/>
                                        <p:tgtEl>
                                          <p:spTgt spid="440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40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4035">
                                            <p:txEl>
                                              <p:pRg st="1" end="1"/>
                                            </p:txEl>
                                          </p:spTgt>
                                        </p:tgtEl>
                                        <p:attrNameLst>
                                          <p:attrName>style.visibility</p:attrName>
                                        </p:attrNameLst>
                                      </p:cBhvr>
                                      <p:to>
                                        <p:strVal val="visible"/>
                                      </p:to>
                                    </p:set>
                                    <p:animEffect transition="in" filter="fade">
                                      <p:cBhvr>
                                        <p:cTn id="14" dur="500"/>
                                        <p:tgtEl>
                                          <p:spTgt spid="44035">
                                            <p:txEl>
                                              <p:pRg st="1" end="1"/>
                                            </p:txEl>
                                          </p:spTgt>
                                        </p:tgtEl>
                                      </p:cBhvr>
                                    </p:animEffect>
                                    <p:anim calcmode="lin" valueType="num">
                                      <p:cBhvr>
                                        <p:cTn id="15"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403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44035">
                                            <p:txEl>
                                              <p:pRg st="2" end="2"/>
                                            </p:txEl>
                                          </p:spTgt>
                                        </p:tgtEl>
                                        <p:attrNameLst>
                                          <p:attrName>style.visibility</p:attrName>
                                        </p:attrNameLst>
                                      </p:cBhvr>
                                      <p:to>
                                        <p:strVal val="visible"/>
                                      </p:to>
                                    </p:set>
                                    <p:animEffect transition="in" filter="fade">
                                      <p:cBhvr>
                                        <p:cTn id="21" dur="500"/>
                                        <p:tgtEl>
                                          <p:spTgt spid="44035">
                                            <p:txEl>
                                              <p:pRg st="2" end="2"/>
                                            </p:txEl>
                                          </p:spTgt>
                                        </p:tgtEl>
                                      </p:cBhvr>
                                    </p:animEffect>
                                    <p:anim calcmode="lin" valueType="num">
                                      <p:cBhvr>
                                        <p:cTn id="22"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4403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44035">
                                            <p:txEl>
                                              <p:pRg st="3" end="3"/>
                                            </p:txEl>
                                          </p:spTgt>
                                        </p:tgtEl>
                                        <p:attrNameLst>
                                          <p:attrName>style.visibility</p:attrName>
                                        </p:attrNameLst>
                                      </p:cBhvr>
                                      <p:to>
                                        <p:strVal val="visible"/>
                                      </p:to>
                                    </p:set>
                                    <p:animEffect transition="in" filter="fade">
                                      <p:cBhvr>
                                        <p:cTn id="28" dur="500"/>
                                        <p:tgtEl>
                                          <p:spTgt spid="44035">
                                            <p:txEl>
                                              <p:pRg st="3" end="3"/>
                                            </p:txEl>
                                          </p:spTgt>
                                        </p:tgtEl>
                                      </p:cBhvr>
                                    </p:animEffect>
                                    <p:anim calcmode="lin" valueType="num">
                                      <p:cBhvr>
                                        <p:cTn id="29"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44035">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44035">
                                            <p:txEl>
                                              <p:pRg st="4" end="4"/>
                                            </p:txEl>
                                          </p:spTgt>
                                        </p:tgtEl>
                                        <p:attrNameLst>
                                          <p:attrName>style.visibility</p:attrName>
                                        </p:attrNameLst>
                                      </p:cBhvr>
                                      <p:to>
                                        <p:strVal val="visible"/>
                                      </p:to>
                                    </p:set>
                                    <p:animEffect transition="in" filter="fade">
                                      <p:cBhvr>
                                        <p:cTn id="35" dur="500"/>
                                        <p:tgtEl>
                                          <p:spTgt spid="44035">
                                            <p:txEl>
                                              <p:pRg st="4" end="4"/>
                                            </p:txEl>
                                          </p:spTgt>
                                        </p:tgtEl>
                                      </p:cBhvr>
                                    </p:animEffect>
                                    <p:anim calcmode="lin" valueType="num">
                                      <p:cBhvr>
                                        <p:cTn id="36" dur="5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44035">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44035">
                                            <p:txEl>
                                              <p:pRg st="5" end="5"/>
                                            </p:txEl>
                                          </p:spTgt>
                                        </p:tgtEl>
                                        <p:attrNameLst>
                                          <p:attrName>style.visibility</p:attrName>
                                        </p:attrNameLst>
                                      </p:cBhvr>
                                      <p:to>
                                        <p:strVal val="visible"/>
                                      </p:to>
                                    </p:set>
                                    <p:animEffect transition="in" filter="fade">
                                      <p:cBhvr>
                                        <p:cTn id="42" dur="500"/>
                                        <p:tgtEl>
                                          <p:spTgt spid="44035">
                                            <p:txEl>
                                              <p:pRg st="5" end="5"/>
                                            </p:txEl>
                                          </p:spTgt>
                                        </p:tgtEl>
                                      </p:cBhvr>
                                    </p:animEffect>
                                    <p:anim calcmode="lin" valueType="num">
                                      <p:cBhvr>
                                        <p:cTn id="43" dur="500" fill="hold"/>
                                        <p:tgtEl>
                                          <p:spTgt spid="44035">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44035">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44035">
                                            <p:txEl>
                                              <p:pRg st="6" end="6"/>
                                            </p:txEl>
                                          </p:spTgt>
                                        </p:tgtEl>
                                        <p:attrNameLst>
                                          <p:attrName>style.visibility</p:attrName>
                                        </p:attrNameLst>
                                      </p:cBhvr>
                                      <p:to>
                                        <p:strVal val="visible"/>
                                      </p:to>
                                    </p:set>
                                    <p:animEffect transition="in" filter="fade">
                                      <p:cBhvr>
                                        <p:cTn id="49" dur="500"/>
                                        <p:tgtEl>
                                          <p:spTgt spid="44035">
                                            <p:txEl>
                                              <p:pRg st="6" end="6"/>
                                            </p:txEl>
                                          </p:spTgt>
                                        </p:tgtEl>
                                      </p:cBhvr>
                                    </p:animEffect>
                                    <p:anim calcmode="lin" valueType="num">
                                      <p:cBhvr>
                                        <p:cTn id="50" dur="500" fill="hold"/>
                                        <p:tgtEl>
                                          <p:spTgt spid="44035">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44035">
                                            <p:txEl>
                                              <p:pRg st="6"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2386C9CA-777C-44BE-98F4-99F85A651C6F}"/>
              </a:ext>
            </a:extLst>
          </p:cNvPr>
          <p:cNvSpPr>
            <a:spLocks noGrp="1"/>
          </p:cNvSpPr>
          <p:nvPr>
            <p:ph type="dt" sz="half" idx="10"/>
          </p:nvPr>
        </p:nvSpPr>
        <p:spPr/>
        <p:txBody>
          <a:bodyPr/>
          <a:lstStyle/>
          <a:p>
            <a:r>
              <a:rPr lang="tr-TR" altLang="tr-TR"/>
              <a:t>Cografya.Biz</a:t>
            </a:r>
          </a:p>
        </p:txBody>
      </p:sp>
      <p:sp>
        <p:nvSpPr>
          <p:cNvPr id="45058" name="Rectangle 2">
            <a:extLst>
              <a:ext uri="{FF2B5EF4-FFF2-40B4-BE49-F238E27FC236}">
                <a16:creationId xmlns:a16="http://schemas.microsoft.com/office/drawing/2014/main" id="{BFE1A489-39B4-43F6-98ED-90E4B2F4D711}"/>
              </a:ext>
            </a:extLst>
          </p:cNvPr>
          <p:cNvSpPr>
            <a:spLocks noGrp="1" noChangeArrowheads="1"/>
          </p:cNvSpPr>
          <p:nvPr>
            <p:ph type="title"/>
          </p:nvPr>
        </p:nvSpPr>
        <p:spPr>
          <a:xfrm>
            <a:off x="152400" y="315913"/>
            <a:ext cx="8839200" cy="1276350"/>
          </a:xfrm>
        </p:spPr>
        <p:txBody>
          <a:bodyPr/>
          <a:lstStyle/>
          <a:p>
            <a:pPr algn="ctr"/>
            <a:r>
              <a:rPr lang="tr-TR" altLang="tr-TR" sz="4800"/>
              <a:t>Kırsal Alandan Kentlere</a:t>
            </a:r>
          </a:p>
        </p:txBody>
      </p:sp>
      <p:sp>
        <p:nvSpPr>
          <p:cNvPr id="45059" name="Rectangle 3">
            <a:extLst>
              <a:ext uri="{FF2B5EF4-FFF2-40B4-BE49-F238E27FC236}">
                <a16:creationId xmlns:a16="http://schemas.microsoft.com/office/drawing/2014/main" id="{27F7CACA-44EE-4B73-BB75-BC9C8178438B}"/>
              </a:ext>
            </a:extLst>
          </p:cNvPr>
          <p:cNvSpPr>
            <a:spLocks noGrp="1" noChangeArrowheads="1"/>
          </p:cNvSpPr>
          <p:nvPr>
            <p:ph type="body" idx="1"/>
          </p:nvPr>
        </p:nvSpPr>
        <p:spPr>
          <a:xfrm>
            <a:off x="674688" y="1795463"/>
            <a:ext cx="7826375" cy="4910137"/>
          </a:xfrm>
        </p:spPr>
        <p:txBody>
          <a:bodyPr/>
          <a:lstStyle/>
          <a:p>
            <a:r>
              <a:rPr lang="tr-TR" altLang="tr-TR"/>
              <a:t>İç göçlerin en fazla görüleni kırsal alandan kentlere doğru olanıdır.</a:t>
            </a:r>
          </a:p>
          <a:p>
            <a:r>
              <a:rPr lang="tr-TR" altLang="tr-TR"/>
              <a:t>Verimli tarım alanları,</a:t>
            </a:r>
          </a:p>
          <a:p>
            <a:r>
              <a:rPr lang="tr-TR" altLang="tr-TR"/>
              <a:t>Endüstrinin geliştiği bölgeler,</a:t>
            </a:r>
          </a:p>
          <a:p>
            <a:r>
              <a:rPr lang="tr-TR" altLang="tr-TR"/>
              <a:t>Ticaret merkezleri,</a:t>
            </a:r>
          </a:p>
          <a:p>
            <a:r>
              <a:rPr lang="tr-TR" altLang="tr-TR"/>
              <a:t>Maden yatakları bakımından zengin olan bölgeler,</a:t>
            </a:r>
          </a:p>
          <a:p>
            <a:r>
              <a:rPr lang="tr-TR" altLang="tr-TR"/>
              <a:t>Turistik yöreler </a:t>
            </a:r>
            <a:r>
              <a:rPr lang="tr-TR" altLang="tr-TR" i="1">
                <a:solidFill>
                  <a:srgbClr val="FF00FF"/>
                </a:solidFill>
              </a:rPr>
              <a:t>göçmen çekerler</a:t>
            </a:r>
            <a:r>
              <a:rPr lang="tr-TR" altLang="tr-T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500" fill="hold"/>
                                        <p:tgtEl>
                                          <p:spTgt spid="45058"/>
                                        </p:tgtEl>
                                        <p:attrNameLst>
                                          <p:attrName>ppt_w</p:attrName>
                                        </p:attrNameLst>
                                      </p:cBhvr>
                                      <p:tavLst>
                                        <p:tav tm="0">
                                          <p:val>
                                            <p:fltVal val="0"/>
                                          </p:val>
                                        </p:tav>
                                        <p:tav tm="100000">
                                          <p:val>
                                            <p:strVal val="#ppt_w"/>
                                          </p:val>
                                        </p:tav>
                                      </p:tavLst>
                                    </p:anim>
                                    <p:anim calcmode="lin" valueType="num">
                                      <p:cBhvr>
                                        <p:cTn id="8" dur="500" fill="hold"/>
                                        <p:tgtEl>
                                          <p:spTgt spid="4505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 calcmode="lin" valueType="num">
                                      <p:cBhvr>
                                        <p:cTn id="13" dur="500" fill="hold"/>
                                        <p:tgtEl>
                                          <p:spTgt spid="4505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50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5059">
                                            <p:txEl>
                                              <p:pRg st="1" end="1"/>
                                            </p:txEl>
                                          </p:spTgt>
                                        </p:tgtEl>
                                        <p:attrNameLst>
                                          <p:attrName>style.visibility</p:attrName>
                                        </p:attrNameLst>
                                      </p:cBhvr>
                                      <p:to>
                                        <p:strVal val="visible"/>
                                      </p:to>
                                    </p:set>
                                    <p:anim calcmode="lin" valueType="num">
                                      <p:cBhvr>
                                        <p:cTn id="19" dur="500" fill="hold"/>
                                        <p:tgtEl>
                                          <p:spTgt spid="4505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505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5059">
                                            <p:txEl>
                                              <p:pRg st="2" end="2"/>
                                            </p:txEl>
                                          </p:spTgt>
                                        </p:tgtEl>
                                        <p:attrNameLst>
                                          <p:attrName>style.visibility</p:attrName>
                                        </p:attrNameLst>
                                      </p:cBhvr>
                                      <p:to>
                                        <p:strVal val="visible"/>
                                      </p:to>
                                    </p:set>
                                    <p:anim calcmode="lin" valueType="num">
                                      <p:cBhvr>
                                        <p:cTn id="25" dur="500" fill="hold"/>
                                        <p:tgtEl>
                                          <p:spTgt spid="4505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505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5059">
                                            <p:txEl>
                                              <p:pRg st="3" end="3"/>
                                            </p:txEl>
                                          </p:spTgt>
                                        </p:tgtEl>
                                        <p:attrNameLst>
                                          <p:attrName>style.visibility</p:attrName>
                                        </p:attrNameLst>
                                      </p:cBhvr>
                                      <p:to>
                                        <p:strVal val="visible"/>
                                      </p:to>
                                    </p:set>
                                    <p:anim calcmode="lin" valueType="num">
                                      <p:cBhvr>
                                        <p:cTn id="31" dur="500" fill="hold"/>
                                        <p:tgtEl>
                                          <p:spTgt spid="4505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4505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45059">
                                            <p:txEl>
                                              <p:pRg st="4" end="4"/>
                                            </p:txEl>
                                          </p:spTgt>
                                        </p:tgtEl>
                                        <p:attrNameLst>
                                          <p:attrName>style.visibility</p:attrName>
                                        </p:attrNameLst>
                                      </p:cBhvr>
                                      <p:to>
                                        <p:strVal val="visible"/>
                                      </p:to>
                                    </p:set>
                                    <p:anim calcmode="lin" valueType="num">
                                      <p:cBhvr>
                                        <p:cTn id="37" dur="500" fill="hold"/>
                                        <p:tgtEl>
                                          <p:spTgt spid="45059">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4505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45059">
                                            <p:txEl>
                                              <p:pRg st="5" end="5"/>
                                            </p:txEl>
                                          </p:spTgt>
                                        </p:tgtEl>
                                        <p:attrNameLst>
                                          <p:attrName>style.visibility</p:attrName>
                                        </p:attrNameLst>
                                      </p:cBhvr>
                                      <p:to>
                                        <p:strVal val="visible"/>
                                      </p:to>
                                    </p:set>
                                    <p:anim calcmode="lin" valueType="num">
                                      <p:cBhvr>
                                        <p:cTn id="43" dur="500" fill="hold"/>
                                        <p:tgtEl>
                                          <p:spTgt spid="45059">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45059">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Veri Yer Tutucusu 3">
            <a:extLst>
              <a:ext uri="{FF2B5EF4-FFF2-40B4-BE49-F238E27FC236}">
                <a16:creationId xmlns:a16="http://schemas.microsoft.com/office/drawing/2014/main" id="{149360F8-2C76-45B6-ABB0-1EE01407D1F1}"/>
              </a:ext>
            </a:extLst>
          </p:cNvPr>
          <p:cNvSpPr>
            <a:spLocks noGrp="1"/>
          </p:cNvSpPr>
          <p:nvPr>
            <p:ph type="dt" sz="half" idx="10"/>
          </p:nvPr>
        </p:nvSpPr>
        <p:spPr/>
        <p:txBody>
          <a:bodyPr/>
          <a:lstStyle/>
          <a:p>
            <a:r>
              <a:rPr lang="tr-TR" altLang="tr-TR"/>
              <a:t>Cografya.Biz</a:t>
            </a:r>
          </a:p>
        </p:txBody>
      </p:sp>
      <p:sp>
        <p:nvSpPr>
          <p:cNvPr id="46082" name="Rectangle 2">
            <a:extLst>
              <a:ext uri="{FF2B5EF4-FFF2-40B4-BE49-F238E27FC236}">
                <a16:creationId xmlns:a16="http://schemas.microsoft.com/office/drawing/2014/main" id="{A2902399-4BBE-4886-A3BD-D021308F3D73}"/>
              </a:ext>
            </a:extLst>
          </p:cNvPr>
          <p:cNvSpPr>
            <a:spLocks noGrp="1" noChangeArrowheads="1"/>
          </p:cNvSpPr>
          <p:nvPr>
            <p:ph type="title"/>
          </p:nvPr>
        </p:nvSpPr>
        <p:spPr>
          <a:xfrm>
            <a:off x="152400" y="315913"/>
            <a:ext cx="8839200" cy="1276350"/>
          </a:xfrm>
        </p:spPr>
        <p:txBody>
          <a:bodyPr/>
          <a:lstStyle/>
          <a:p>
            <a:pPr algn="l"/>
            <a:r>
              <a:rPr lang="tr-TR" altLang="tr-TR" sz="4800"/>
              <a:t>2- Dış Göçler </a:t>
            </a:r>
            <a:br>
              <a:rPr lang="tr-TR" altLang="tr-TR" sz="4800"/>
            </a:br>
            <a:endParaRPr lang="tr-TR" altLang="tr-TR" sz="4800"/>
          </a:p>
        </p:txBody>
      </p:sp>
      <p:sp>
        <p:nvSpPr>
          <p:cNvPr id="46083" name="Rectangle 3">
            <a:extLst>
              <a:ext uri="{FF2B5EF4-FFF2-40B4-BE49-F238E27FC236}">
                <a16:creationId xmlns:a16="http://schemas.microsoft.com/office/drawing/2014/main" id="{C802E683-E91D-4CA8-AD54-3EED0F452810}"/>
              </a:ext>
            </a:extLst>
          </p:cNvPr>
          <p:cNvSpPr>
            <a:spLocks noGrp="1" noChangeArrowheads="1"/>
          </p:cNvSpPr>
          <p:nvPr>
            <p:ph type="body" idx="1"/>
          </p:nvPr>
        </p:nvSpPr>
        <p:spPr>
          <a:xfrm>
            <a:off x="228600" y="1795463"/>
            <a:ext cx="8686800" cy="4910137"/>
          </a:xfrm>
        </p:spPr>
        <p:txBody>
          <a:bodyPr/>
          <a:lstStyle/>
          <a:p>
            <a:r>
              <a:rPr lang="tr-TR" altLang="tr-TR"/>
              <a:t>Bir ülkeden başka ülkelere olan göçlerdir.</a:t>
            </a:r>
          </a:p>
          <a:p>
            <a:r>
              <a:rPr lang="tr-TR" altLang="tr-TR"/>
              <a:t>Göç veren ülkenin nüfusu azalır.</a:t>
            </a:r>
          </a:p>
          <a:p>
            <a:r>
              <a:rPr lang="tr-TR" altLang="tr-TR"/>
              <a:t>Dış göçler, oluşum nedenlerine göre </a:t>
            </a:r>
            <a:r>
              <a:rPr lang="tr-TR" altLang="tr-TR" b="1">
                <a:solidFill>
                  <a:srgbClr val="FF0000"/>
                </a:solidFill>
              </a:rPr>
              <a:t>5</a:t>
            </a:r>
            <a:r>
              <a:rPr lang="tr-TR" altLang="tr-TR"/>
              <a:t> gruba ayrılır:</a:t>
            </a:r>
          </a:p>
        </p:txBody>
      </p:sp>
      <p:pic>
        <p:nvPicPr>
          <p:cNvPr id="46084" name="Picture 4" descr="020101">
            <a:extLst>
              <a:ext uri="{FF2B5EF4-FFF2-40B4-BE49-F238E27FC236}">
                <a16:creationId xmlns:a16="http://schemas.microsoft.com/office/drawing/2014/main" id="{3DBC487C-16E3-4934-8663-AF45FA8298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57625"/>
            <a:ext cx="5245100" cy="3076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46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460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lt">
                                    <p:tmAbs val="75"/>
                                  </p:iterate>
                                  <p:childTnLst>
                                    <p:set>
                                      <p:cBhvr>
                                        <p:cTn id="14" dur="1" fill="hold">
                                          <p:stCondLst>
                                            <p:cond delay="74"/>
                                          </p:stCondLst>
                                        </p:cTn>
                                        <p:tgtEl>
                                          <p:spTgt spid="460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394702CD-390D-4BCF-883C-9415C7B1E7A0}"/>
              </a:ext>
            </a:extLst>
          </p:cNvPr>
          <p:cNvSpPr>
            <a:spLocks noGrp="1"/>
          </p:cNvSpPr>
          <p:nvPr>
            <p:ph type="dt" sz="half" idx="10"/>
          </p:nvPr>
        </p:nvSpPr>
        <p:spPr/>
        <p:txBody>
          <a:bodyPr/>
          <a:lstStyle/>
          <a:p>
            <a:r>
              <a:rPr lang="tr-TR" altLang="tr-TR"/>
              <a:t>Cografya.Biz</a:t>
            </a:r>
          </a:p>
        </p:txBody>
      </p:sp>
      <p:sp>
        <p:nvSpPr>
          <p:cNvPr id="33794" name="Rectangle 2">
            <a:extLst>
              <a:ext uri="{FF2B5EF4-FFF2-40B4-BE49-F238E27FC236}">
                <a16:creationId xmlns:a16="http://schemas.microsoft.com/office/drawing/2014/main" id="{51BA6925-6AAB-46CC-A1E0-0ECDEA0A6BBE}"/>
              </a:ext>
            </a:extLst>
          </p:cNvPr>
          <p:cNvSpPr>
            <a:spLocks noGrp="1" noChangeArrowheads="1"/>
          </p:cNvSpPr>
          <p:nvPr>
            <p:ph type="title"/>
          </p:nvPr>
        </p:nvSpPr>
        <p:spPr/>
        <p:txBody>
          <a:bodyPr/>
          <a:lstStyle/>
          <a:p>
            <a:pPr algn="l"/>
            <a:r>
              <a:rPr lang="tr-TR" altLang="tr-TR"/>
              <a:t>Göç:</a:t>
            </a:r>
          </a:p>
        </p:txBody>
      </p:sp>
      <p:sp>
        <p:nvSpPr>
          <p:cNvPr id="33795" name="Rectangle 3">
            <a:extLst>
              <a:ext uri="{FF2B5EF4-FFF2-40B4-BE49-F238E27FC236}">
                <a16:creationId xmlns:a16="http://schemas.microsoft.com/office/drawing/2014/main" id="{C353F8DC-8638-480D-8F07-312ECECAE3C5}"/>
              </a:ext>
            </a:extLst>
          </p:cNvPr>
          <p:cNvSpPr>
            <a:spLocks noGrp="1" noChangeArrowheads="1"/>
          </p:cNvSpPr>
          <p:nvPr>
            <p:ph type="body" idx="1"/>
          </p:nvPr>
        </p:nvSpPr>
        <p:spPr>
          <a:xfrm>
            <a:off x="228600" y="1795463"/>
            <a:ext cx="8763000" cy="5062537"/>
          </a:xfrm>
        </p:spPr>
        <p:txBody>
          <a:bodyPr/>
          <a:lstStyle/>
          <a:p>
            <a:r>
              <a:rPr lang="tr-TR" altLang="tr-TR"/>
              <a:t>Nüfusun  geçici veya sürekli olarak yer değiştirmesidir.</a:t>
            </a:r>
          </a:p>
          <a:p>
            <a:r>
              <a:rPr lang="tr-TR" altLang="tr-TR"/>
              <a:t>Göçler, hızlı nüfus artışının doğal bir sonucudur.</a:t>
            </a:r>
          </a:p>
          <a:p>
            <a:r>
              <a:rPr lang="tr-TR" altLang="tr-TR"/>
              <a:t>Bir bölgedeki nüfusun, artmasında veya azalmasında göçlerin büyük etkisi vardır.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768" decel="100000"/>
                                        <p:tgtEl>
                                          <p:spTgt spid="33794"/>
                                        </p:tgtEl>
                                      </p:cBhvr>
                                    </p:animEffect>
                                    <p:animScale>
                                      <p:cBhvr>
                                        <p:cTn id="8" dur="768" decel="100000"/>
                                        <p:tgtEl>
                                          <p:spTgt spid="33794"/>
                                        </p:tgtEl>
                                      </p:cBhvr>
                                      <p:from x="10000" y="10000"/>
                                      <p:to x="200000" y="450000"/>
                                    </p:animScale>
                                    <p:animScale>
                                      <p:cBhvr>
                                        <p:cTn id="9" dur="1230" accel="100000" fill="hold">
                                          <p:stCondLst>
                                            <p:cond delay="768"/>
                                          </p:stCondLst>
                                        </p:cTn>
                                        <p:tgtEl>
                                          <p:spTgt spid="33794"/>
                                        </p:tgtEl>
                                      </p:cBhvr>
                                      <p:from x="200000" y="450000"/>
                                      <p:to x="100000" y="100000"/>
                                    </p:animScale>
                                    <p:set>
                                      <p:cBhvr>
                                        <p:cTn id="10" dur="768" fill="hold"/>
                                        <p:tgtEl>
                                          <p:spTgt spid="33794"/>
                                        </p:tgtEl>
                                        <p:attrNameLst>
                                          <p:attrName>ppt_x</p:attrName>
                                        </p:attrNameLst>
                                      </p:cBhvr>
                                      <p:to>
                                        <p:strVal val="(0.5)"/>
                                      </p:to>
                                    </p:set>
                                    <p:anim from="(0.5)" to="(#ppt_x)" calcmode="lin" valueType="num">
                                      <p:cBhvr>
                                        <p:cTn id="11" dur="1230" accel="100000" fill="hold">
                                          <p:stCondLst>
                                            <p:cond delay="768"/>
                                          </p:stCondLst>
                                        </p:cTn>
                                        <p:tgtEl>
                                          <p:spTgt spid="33794"/>
                                        </p:tgtEl>
                                        <p:attrNameLst>
                                          <p:attrName>ppt_x</p:attrName>
                                        </p:attrNameLst>
                                      </p:cBhvr>
                                    </p:anim>
                                    <p:set>
                                      <p:cBhvr>
                                        <p:cTn id="12" dur="768" fill="hold"/>
                                        <p:tgtEl>
                                          <p:spTgt spid="33794"/>
                                        </p:tgtEl>
                                        <p:attrNameLst>
                                          <p:attrName>ppt_y</p:attrName>
                                        </p:attrNameLst>
                                      </p:cBhvr>
                                      <p:to>
                                        <p:strVal val="(#ppt_y+0.4)"/>
                                      </p:to>
                                    </p:set>
                                    <p:anim from="(#ppt_y+0.4)" to="(#ppt_y)" calcmode="lin" valueType="num">
                                      <p:cBhvr>
                                        <p:cTn id="13" dur="1230" accel="100000" fill="hold">
                                          <p:stCondLst>
                                            <p:cond delay="768"/>
                                          </p:stCondLst>
                                        </p:cTn>
                                        <p:tgtEl>
                                          <p:spTgt spid="3379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3795">
                                            <p:txEl>
                                              <p:pRg st="0" end="0"/>
                                            </p:txEl>
                                          </p:spTgt>
                                        </p:tgtEl>
                                        <p:attrNameLst>
                                          <p:attrName>style.visibility</p:attrName>
                                        </p:attrNameLst>
                                      </p:cBhvr>
                                      <p:to>
                                        <p:strVal val="visible"/>
                                      </p:to>
                                    </p:set>
                                    <p:anim calcmode="lin" valueType="num">
                                      <p:cBhvr>
                                        <p:cTn id="18" dur="500" fill="hold"/>
                                        <p:tgtEl>
                                          <p:spTgt spid="3379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379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3795">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33795">
                                            <p:txEl>
                                              <p:pRg st="1" end="1"/>
                                            </p:txEl>
                                          </p:spTgt>
                                        </p:tgtEl>
                                        <p:attrNameLst>
                                          <p:attrName>style.visibility</p:attrName>
                                        </p:attrNameLst>
                                      </p:cBhvr>
                                      <p:to>
                                        <p:strVal val="visible"/>
                                      </p:to>
                                    </p:set>
                                    <p:anim calcmode="lin" valueType="num">
                                      <p:cBhvr>
                                        <p:cTn id="25" dur="500" fill="hold"/>
                                        <p:tgtEl>
                                          <p:spTgt spid="33795">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3795">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33795">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33795">
                                            <p:txEl>
                                              <p:pRg st="2" end="2"/>
                                            </p:txEl>
                                          </p:spTgt>
                                        </p:tgtEl>
                                        <p:attrNameLst>
                                          <p:attrName>style.visibility</p:attrName>
                                        </p:attrNameLst>
                                      </p:cBhvr>
                                      <p:to>
                                        <p:strVal val="visible"/>
                                      </p:to>
                                    </p:set>
                                    <p:anim calcmode="lin" valueType="num">
                                      <p:cBhvr>
                                        <p:cTn id="32" dur="500" fill="hold"/>
                                        <p:tgtEl>
                                          <p:spTgt spid="33795">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33795">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Veri Yer Tutucusu 3">
            <a:extLst>
              <a:ext uri="{FF2B5EF4-FFF2-40B4-BE49-F238E27FC236}">
                <a16:creationId xmlns:a16="http://schemas.microsoft.com/office/drawing/2014/main" id="{0068929E-03D4-4F6F-8B43-15B1A38C2C69}"/>
              </a:ext>
            </a:extLst>
          </p:cNvPr>
          <p:cNvSpPr>
            <a:spLocks noGrp="1"/>
          </p:cNvSpPr>
          <p:nvPr>
            <p:ph type="dt" sz="half" idx="10"/>
          </p:nvPr>
        </p:nvSpPr>
        <p:spPr/>
        <p:txBody>
          <a:bodyPr/>
          <a:lstStyle/>
          <a:p>
            <a:r>
              <a:rPr lang="tr-TR" altLang="tr-TR"/>
              <a:t>Cografya.Biz</a:t>
            </a:r>
          </a:p>
        </p:txBody>
      </p:sp>
      <p:sp>
        <p:nvSpPr>
          <p:cNvPr id="47106" name="Rectangle 2">
            <a:extLst>
              <a:ext uri="{FF2B5EF4-FFF2-40B4-BE49-F238E27FC236}">
                <a16:creationId xmlns:a16="http://schemas.microsoft.com/office/drawing/2014/main" id="{9CD575DE-67E8-4F7A-A3AA-859C963E5487}"/>
              </a:ext>
            </a:extLst>
          </p:cNvPr>
          <p:cNvSpPr>
            <a:spLocks noGrp="1" noChangeArrowheads="1"/>
          </p:cNvSpPr>
          <p:nvPr>
            <p:ph type="title"/>
          </p:nvPr>
        </p:nvSpPr>
        <p:spPr>
          <a:xfrm>
            <a:off x="152400" y="315913"/>
            <a:ext cx="8839200" cy="1276350"/>
          </a:xfrm>
        </p:spPr>
        <p:txBody>
          <a:bodyPr/>
          <a:lstStyle/>
          <a:p>
            <a:pPr algn="l"/>
            <a:r>
              <a:rPr lang="tr-TR" altLang="tr-TR" sz="3200"/>
              <a:t>a-Zorunlu Göçler  (Sığınma Göçleri) :</a:t>
            </a:r>
          </a:p>
        </p:txBody>
      </p:sp>
      <p:sp>
        <p:nvSpPr>
          <p:cNvPr id="47107" name="Rectangle 3">
            <a:extLst>
              <a:ext uri="{FF2B5EF4-FFF2-40B4-BE49-F238E27FC236}">
                <a16:creationId xmlns:a16="http://schemas.microsoft.com/office/drawing/2014/main" id="{F8500A69-1757-4ABE-9A36-95B70C5A3A16}"/>
              </a:ext>
            </a:extLst>
          </p:cNvPr>
          <p:cNvSpPr>
            <a:spLocks noGrp="1" noChangeArrowheads="1"/>
          </p:cNvSpPr>
          <p:nvPr>
            <p:ph type="body" idx="1"/>
          </p:nvPr>
        </p:nvSpPr>
        <p:spPr>
          <a:xfrm>
            <a:off x="674688" y="1795463"/>
            <a:ext cx="4659312" cy="4910137"/>
          </a:xfrm>
        </p:spPr>
        <p:txBody>
          <a:bodyPr/>
          <a:lstStyle/>
          <a:p>
            <a:r>
              <a:rPr lang="tr-TR" altLang="tr-TR" sz="2800"/>
              <a:t>Savaş,</a:t>
            </a:r>
          </a:p>
          <a:p>
            <a:r>
              <a:rPr lang="tr-TR" altLang="tr-TR" sz="2800"/>
              <a:t>Baskı </a:t>
            </a:r>
          </a:p>
          <a:p>
            <a:r>
              <a:rPr lang="tr-TR" altLang="tr-TR" sz="2800"/>
              <a:t>Zulümden kaçarak başka ülkelere yapılan sığınma göçleridir.</a:t>
            </a:r>
          </a:p>
          <a:p>
            <a:r>
              <a:rPr lang="tr-TR" altLang="tr-TR" sz="2800" b="1" i="1">
                <a:solidFill>
                  <a:srgbClr val="FF0000"/>
                </a:solidFill>
              </a:rPr>
              <a:t>Örneğin</a:t>
            </a:r>
            <a:r>
              <a:rPr lang="tr-TR" altLang="tr-TR" sz="2800"/>
              <a:t> 1991 yılındaki Körfez Savaşı sırasında Kuzey Irak halkının bir bölümünün ülkemize göçü bu türdendir.</a:t>
            </a:r>
          </a:p>
        </p:txBody>
      </p:sp>
      <p:pic>
        <p:nvPicPr>
          <p:cNvPr id="47108" name="Picture 4" descr="adsız">
            <a:extLst>
              <a:ext uri="{FF2B5EF4-FFF2-40B4-BE49-F238E27FC236}">
                <a16:creationId xmlns:a16="http://schemas.microsoft.com/office/drawing/2014/main" id="{FFBC2DDE-EF28-4716-A808-FFEC8C52F2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819400"/>
            <a:ext cx="3962400" cy="2789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fade">
                                      <p:cBhvr>
                                        <p:cTn id="7" dur="1000"/>
                                        <p:tgtEl>
                                          <p:spTgt spid="47107">
                                            <p:txEl>
                                              <p:pRg st="0" end="0"/>
                                            </p:txEl>
                                          </p:spTgt>
                                        </p:tgtEl>
                                      </p:cBhvr>
                                    </p:animEffect>
                                    <p:anim calcmode="lin" valueType="num">
                                      <p:cBhvr>
                                        <p:cTn id="8" dur="10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71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7107">
                                            <p:txEl>
                                              <p:pRg st="1" end="1"/>
                                            </p:txEl>
                                          </p:spTgt>
                                        </p:tgtEl>
                                        <p:attrNameLst>
                                          <p:attrName>style.visibility</p:attrName>
                                        </p:attrNameLst>
                                      </p:cBhvr>
                                      <p:to>
                                        <p:strVal val="visible"/>
                                      </p:to>
                                    </p:set>
                                    <p:animEffect transition="in" filter="fade">
                                      <p:cBhvr>
                                        <p:cTn id="14" dur="1000"/>
                                        <p:tgtEl>
                                          <p:spTgt spid="47107">
                                            <p:txEl>
                                              <p:pRg st="1" end="1"/>
                                            </p:txEl>
                                          </p:spTgt>
                                        </p:tgtEl>
                                      </p:cBhvr>
                                    </p:animEffect>
                                    <p:anim calcmode="lin" valueType="num">
                                      <p:cBhvr>
                                        <p:cTn id="15" dur="10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71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7107">
                                            <p:txEl>
                                              <p:pRg st="2" end="2"/>
                                            </p:txEl>
                                          </p:spTgt>
                                        </p:tgtEl>
                                        <p:attrNameLst>
                                          <p:attrName>style.visibility</p:attrName>
                                        </p:attrNameLst>
                                      </p:cBhvr>
                                      <p:to>
                                        <p:strVal val="visible"/>
                                      </p:to>
                                    </p:set>
                                    <p:animEffect transition="in" filter="fade">
                                      <p:cBhvr>
                                        <p:cTn id="21" dur="1000"/>
                                        <p:tgtEl>
                                          <p:spTgt spid="47107">
                                            <p:txEl>
                                              <p:pRg st="2" end="2"/>
                                            </p:txEl>
                                          </p:spTgt>
                                        </p:tgtEl>
                                      </p:cBhvr>
                                    </p:animEffect>
                                    <p:anim calcmode="lin" valueType="num">
                                      <p:cBhvr>
                                        <p:cTn id="22" dur="10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71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7107">
                                            <p:txEl>
                                              <p:pRg st="3" end="3"/>
                                            </p:txEl>
                                          </p:spTgt>
                                        </p:tgtEl>
                                        <p:attrNameLst>
                                          <p:attrName>style.visibility</p:attrName>
                                        </p:attrNameLst>
                                      </p:cBhvr>
                                      <p:to>
                                        <p:strVal val="visible"/>
                                      </p:to>
                                    </p:set>
                                    <p:animEffect transition="in" filter="fade">
                                      <p:cBhvr>
                                        <p:cTn id="28" dur="1000"/>
                                        <p:tgtEl>
                                          <p:spTgt spid="47107">
                                            <p:txEl>
                                              <p:pRg st="3" end="3"/>
                                            </p:txEl>
                                          </p:spTgt>
                                        </p:tgtEl>
                                      </p:cBhvr>
                                    </p:animEffect>
                                    <p:anim calcmode="lin" valueType="num">
                                      <p:cBhvr>
                                        <p:cTn id="29" dur="10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710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F0F558E9-D0FE-44F6-B0C2-E45A25609E98}"/>
              </a:ext>
            </a:extLst>
          </p:cNvPr>
          <p:cNvSpPr>
            <a:spLocks noGrp="1"/>
          </p:cNvSpPr>
          <p:nvPr>
            <p:ph type="dt" sz="half" idx="10"/>
          </p:nvPr>
        </p:nvSpPr>
        <p:spPr/>
        <p:txBody>
          <a:bodyPr/>
          <a:lstStyle/>
          <a:p>
            <a:r>
              <a:rPr lang="tr-TR" altLang="tr-TR"/>
              <a:t>Cografya.Biz</a:t>
            </a:r>
          </a:p>
        </p:txBody>
      </p:sp>
      <p:sp>
        <p:nvSpPr>
          <p:cNvPr id="48130" name="Rectangle 2">
            <a:extLst>
              <a:ext uri="{FF2B5EF4-FFF2-40B4-BE49-F238E27FC236}">
                <a16:creationId xmlns:a16="http://schemas.microsoft.com/office/drawing/2014/main" id="{F8D54ADE-F72E-4626-8DBB-54774C386828}"/>
              </a:ext>
            </a:extLst>
          </p:cNvPr>
          <p:cNvSpPr>
            <a:spLocks noGrp="1" noChangeArrowheads="1"/>
          </p:cNvSpPr>
          <p:nvPr>
            <p:ph type="title"/>
          </p:nvPr>
        </p:nvSpPr>
        <p:spPr>
          <a:xfrm>
            <a:off x="152400" y="315913"/>
            <a:ext cx="8839200" cy="1276350"/>
          </a:xfrm>
        </p:spPr>
        <p:txBody>
          <a:bodyPr/>
          <a:lstStyle/>
          <a:p>
            <a:pPr algn="l"/>
            <a:r>
              <a:rPr lang="tr-TR" altLang="tr-TR" sz="3200"/>
              <a:t>b-Yer Değiştirme (Mübadele) Göçleri :</a:t>
            </a:r>
          </a:p>
        </p:txBody>
      </p:sp>
      <p:sp>
        <p:nvSpPr>
          <p:cNvPr id="48131" name="Rectangle 3">
            <a:extLst>
              <a:ext uri="{FF2B5EF4-FFF2-40B4-BE49-F238E27FC236}">
                <a16:creationId xmlns:a16="http://schemas.microsoft.com/office/drawing/2014/main" id="{A8631B47-51B8-4CEF-8EFC-CB6095C3F3BF}"/>
              </a:ext>
            </a:extLst>
          </p:cNvPr>
          <p:cNvSpPr>
            <a:spLocks noGrp="1" noChangeArrowheads="1"/>
          </p:cNvSpPr>
          <p:nvPr>
            <p:ph type="body" idx="1"/>
          </p:nvPr>
        </p:nvSpPr>
        <p:spPr>
          <a:xfrm>
            <a:off x="228600" y="1371600"/>
            <a:ext cx="8686800" cy="5334000"/>
          </a:xfrm>
        </p:spPr>
        <p:txBody>
          <a:bodyPr/>
          <a:lstStyle/>
          <a:p>
            <a:pPr>
              <a:lnSpc>
                <a:spcPct val="90000"/>
              </a:lnSpc>
            </a:pPr>
            <a:r>
              <a:rPr lang="tr-TR" altLang="tr-TR"/>
              <a:t>Bir antlaşmanın esaslarına dayanılarak yapılan, ülke nüfuslarının karşılıklı olarak yer değişmesi ile oluşan göçlerdir.</a:t>
            </a:r>
          </a:p>
          <a:p>
            <a:pPr>
              <a:lnSpc>
                <a:spcPct val="90000"/>
              </a:lnSpc>
            </a:pPr>
            <a:r>
              <a:rPr lang="tr-TR" altLang="tr-TR" b="1" i="1">
                <a:solidFill>
                  <a:srgbClr val="FF0000"/>
                </a:solidFill>
              </a:rPr>
              <a:t>Örneğin</a:t>
            </a:r>
            <a:r>
              <a:rPr lang="tr-TR" altLang="tr-TR"/>
              <a:t> Kurtuluş Savaşı sonrası Yunanistan ile yapılan anlaşmalarla ülkemizde yaşayan Rumlar ile Yunanistan’daki Türkler arasında yer değiştirme göçleri yaşanmıştır.</a:t>
            </a:r>
          </a:p>
          <a:p>
            <a:pPr>
              <a:lnSpc>
                <a:spcPct val="90000"/>
              </a:lnSpc>
            </a:pPr>
            <a:r>
              <a:rPr lang="tr-TR" altLang="tr-TR">
                <a:solidFill>
                  <a:schemeClr val="tx2"/>
                </a:solidFill>
              </a:rPr>
              <a:t>(30   Ocak   1923'te   Türkiye   ve   Yunanistan'ın   Lozan'da   imzaladığı   "</a:t>
            </a:r>
            <a:r>
              <a:rPr lang="tr-TR" altLang="tr-TR">
                <a:solidFill>
                  <a:srgbClr val="66FF99"/>
                </a:solidFill>
              </a:rPr>
              <a:t>TürkYunan   Nüfus Mübadelesi'ne İlişkin Sözleşme ve Protokolü</a:t>
            </a:r>
            <a:r>
              <a:rPr lang="tr-TR" altLang="tr-TR">
                <a:solidFill>
                  <a:schemeClr val="tx2"/>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p:cTn id="7" dur="500" fill="hold"/>
                                        <p:tgtEl>
                                          <p:spTgt spid="48130"/>
                                        </p:tgtEl>
                                        <p:attrNameLst>
                                          <p:attrName>ppt_w</p:attrName>
                                        </p:attrNameLst>
                                      </p:cBhvr>
                                      <p:tavLst>
                                        <p:tav tm="0">
                                          <p:val>
                                            <p:fltVal val="0"/>
                                          </p:val>
                                        </p:tav>
                                        <p:tav tm="100000">
                                          <p:val>
                                            <p:strVal val="#ppt_w"/>
                                          </p:val>
                                        </p:tav>
                                      </p:tavLst>
                                    </p:anim>
                                    <p:anim calcmode="lin" valueType="num">
                                      <p:cBhvr>
                                        <p:cTn id="8" dur="500" fill="hold"/>
                                        <p:tgtEl>
                                          <p:spTgt spid="4813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8131">
                                            <p:txEl>
                                              <p:pRg st="0" end="0"/>
                                            </p:txEl>
                                          </p:spTgt>
                                        </p:tgtEl>
                                        <p:attrNameLst>
                                          <p:attrName>style.visibility</p:attrName>
                                        </p:attrNameLst>
                                      </p:cBhvr>
                                      <p:to>
                                        <p:strVal val="visible"/>
                                      </p:to>
                                    </p:set>
                                    <p:anim calcmode="lin" valueType="num">
                                      <p:cBhvr>
                                        <p:cTn id="13" dur="500" fill="hold"/>
                                        <p:tgtEl>
                                          <p:spTgt spid="4813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813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8131">
                                            <p:txEl>
                                              <p:pRg st="1" end="1"/>
                                            </p:txEl>
                                          </p:spTgt>
                                        </p:tgtEl>
                                        <p:attrNameLst>
                                          <p:attrName>style.visibility</p:attrName>
                                        </p:attrNameLst>
                                      </p:cBhvr>
                                      <p:to>
                                        <p:strVal val="visible"/>
                                      </p:to>
                                    </p:set>
                                    <p:anim calcmode="lin" valueType="num">
                                      <p:cBhvr>
                                        <p:cTn id="19" dur="500" fill="hold"/>
                                        <p:tgtEl>
                                          <p:spTgt spid="4813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813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8131">
                                            <p:txEl>
                                              <p:pRg st="2" end="2"/>
                                            </p:txEl>
                                          </p:spTgt>
                                        </p:tgtEl>
                                        <p:attrNameLst>
                                          <p:attrName>style.visibility</p:attrName>
                                        </p:attrNameLst>
                                      </p:cBhvr>
                                      <p:to>
                                        <p:strVal val="visible"/>
                                      </p:to>
                                    </p:set>
                                    <p:anim calcmode="lin" valueType="num">
                                      <p:cBhvr>
                                        <p:cTn id="25" dur="500" fill="hold"/>
                                        <p:tgtEl>
                                          <p:spTgt spid="4813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813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8B542307-9BDA-4A1D-A29D-2E70ED7A7355}"/>
              </a:ext>
            </a:extLst>
          </p:cNvPr>
          <p:cNvSpPr>
            <a:spLocks noGrp="1"/>
          </p:cNvSpPr>
          <p:nvPr>
            <p:ph type="dt" sz="half" idx="10"/>
          </p:nvPr>
        </p:nvSpPr>
        <p:spPr/>
        <p:txBody>
          <a:bodyPr/>
          <a:lstStyle/>
          <a:p>
            <a:r>
              <a:rPr lang="tr-TR" altLang="tr-TR"/>
              <a:t>Cografya.Biz</a:t>
            </a:r>
          </a:p>
        </p:txBody>
      </p:sp>
      <p:sp>
        <p:nvSpPr>
          <p:cNvPr id="65538" name="Rectangle 2">
            <a:extLst>
              <a:ext uri="{FF2B5EF4-FFF2-40B4-BE49-F238E27FC236}">
                <a16:creationId xmlns:a16="http://schemas.microsoft.com/office/drawing/2014/main" id="{CED8BCE6-A311-432F-82EE-A724D14DEE52}"/>
              </a:ext>
            </a:extLst>
          </p:cNvPr>
          <p:cNvSpPr>
            <a:spLocks noGrp="1" noChangeArrowheads="1"/>
          </p:cNvSpPr>
          <p:nvPr>
            <p:ph type="title"/>
          </p:nvPr>
        </p:nvSpPr>
        <p:spPr>
          <a:xfrm>
            <a:off x="152400" y="315913"/>
            <a:ext cx="8839200" cy="1276350"/>
          </a:xfrm>
        </p:spPr>
        <p:txBody>
          <a:bodyPr/>
          <a:lstStyle/>
          <a:p>
            <a:pPr algn="l"/>
            <a:r>
              <a:rPr lang="tr-TR" altLang="tr-TR" sz="2400"/>
              <a:t>"TürkYunan   Nüfus Mübadelesi'ne İlişkin Sözleşme ve Protokolü"nün birinci maddesi şöyledir:</a:t>
            </a:r>
            <a:r>
              <a:rPr lang="tr-TR" altLang="tr-TR" sz="4800"/>
              <a:t> </a:t>
            </a:r>
          </a:p>
        </p:txBody>
      </p:sp>
      <p:sp>
        <p:nvSpPr>
          <p:cNvPr id="65539" name="Rectangle 3">
            <a:extLst>
              <a:ext uri="{FF2B5EF4-FFF2-40B4-BE49-F238E27FC236}">
                <a16:creationId xmlns:a16="http://schemas.microsoft.com/office/drawing/2014/main" id="{E0E6820C-34AA-49BD-AFD2-0C7391A48D87}"/>
              </a:ext>
            </a:extLst>
          </p:cNvPr>
          <p:cNvSpPr>
            <a:spLocks noGrp="1" noChangeArrowheads="1"/>
          </p:cNvSpPr>
          <p:nvPr>
            <p:ph type="body" idx="1"/>
          </p:nvPr>
        </p:nvSpPr>
        <p:spPr>
          <a:xfrm>
            <a:off x="228600" y="1795463"/>
            <a:ext cx="8686800" cy="4910137"/>
          </a:xfrm>
        </p:spPr>
        <p:txBody>
          <a:bodyPr/>
          <a:lstStyle/>
          <a:p>
            <a:pPr>
              <a:lnSpc>
                <a:spcPct val="90000"/>
              </a:lnSpc>
            </a:pPr>
            <a:r>
              <a:rPr lang="tr-TR" altLang="tr-TR" sz="2800"/>
              <a:t>"Türk topraklarında yerleşmiş bulunan Rum Ortodoks dininden Türk uyruklularla Yunan topraklarında yerleşmiş Müslüman dininden Yunan uyrukluların, 1 Mayıs 1923 tarihinden başlayarak, zorunlu mübadelesine girişilecektir. Bu kimselerden hiçbiri, Türk hükümetinin izni olmadıkça Türkiye'ye; Yunan hükümetinin izni olmadıkça Yunanistan'a dö¬nüp orada yerleşemeyecektir."</a:t>
            </a:r>
          </a:p>
          <a:p>
            <a:pPr>
              <a:lnSpc>
                <a:spcPct val="90000"/>
              </a:lnSpc>
              <a:buFont typeface="Wingdings" panose="05000000000000000000" pitchFamily="2" charset="2"/>
              <a:buNone/>
            </a:pPr>
            <a:r>
              <a:rPr lang="tr-TR" altLang="tr-TR" sz="2800"/>
              <a:t>    </a:t>
            </a:r>
            <a:r>
              <a:rPr lang="tr-TR" altLang="tr-TR" sz="2800">
                <a:solidFill>
                  <a:srgbClr val="66FF99"/>
                </a:solidFill>
              </a:rPr>
              <a:t>Bu protokol;</a:t>
            </a:r>
          </a:p>
          <a:p>
            <a:pPr>
              <a:lnSpc>
                <a:spcPct val="90000"/>
              </a:lnSpc>
            </a:pPr>
            <a:r>
              <a:rPr lang="tr-TR" altLang="tr-TR" sz="2800"/>
              <a:t>* İstanbul'da oturan Rumları ve Batı Trakya'da oturan Türkleri kapsamayacaktır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1000" fill="hold"/>
                                        <p:tgtEl>
                                          <p:spTgt spid="65538"/>
                                        </p:tgtEl>
                                        <p:attrNameLst>
                                          <p:attrName>ppt_x</p:attrName>
                                        </p:attrNameLst>
                                      </p:cBhvr>
                                      <p:tavLst>
                                        <p:tav tm="0">
                                          <p:val>
                                            <p:strVal val="#ppt_x-.2"/>
                                          </p:val>
                                        </p:tav>
                                        <p:tav tm="100000">
                                          <p:val>
                                            <p:strVal val="#ppt_x"/>
                                          </p:val>
                                        </p:tav>
                                      </p:tavLst>
                                    </p:anim>
                                    <p:anim calcmode="lin" valueType="num">
                                      <p:cBhvr>
                                        <p:cTn id="8" dur="1000" fill="hold"/>
                                        <p:tgtEl>
                                          <p:spTgt spid="655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655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65539">
                                            <p:txEl>
                                              <p:pRg st="0" end="0"/>
                                            </p:txEl>
                                          </p:spTgt>
                                        </p:tgtEl>
                                        <p:attrNameLst>
                                          <p:attrName>style.visibility</p:attrName>
                                        </p:attrNameLst>
                                      </p:cBhvr>
                                      <p:to>
                                        <p:strVal val="visible"/>
                                      </p:to>
                                    </p:set>
                                    <p:animEffect transition="in" filter="fade">
                                      <p:cBhvr>
                                        <p:cTn id="14" dur="500"/>
                                        <p:tgtEl>
                                          <p:spTgt spid="65539">
                                            <p:txEl>
                                              <p:pRg st="0" end="0"/>
                                            </p:txEl>
                                          </p:spTgt>
                                        </p:tgtEl>
                                      </p:cBhvr>
                                    </p:animEffect>
                                    <p:anim calcmode="lin" valueType="num">
                                      <p:cBhvr>
                                        <p:cTn id="15" dur="5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553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65539">
                                            <p:txEl>
                                              <p:pRg st="1" end="1"/>
                                            </p:txEl>
                                          </p:spTgt>
                                        </p:tgtEl>
                                        <p:attrNameLst>
                                          <p:attrName>style.visibility</p:attrName>
                                        </p:attrNameLst>
                                      </p:cBhvr>
                                      <p:to>
                                        <p:strVal val="visible"/>
                                      </p:to>
                                    </p:set>
                                    <p:animEffect transition="in" filter="fade">
                                      <p:cBhvr>
                                        <p:cTn id="21" dur="500"/>
                                        <p:tgtEl>
                                          <p:spTgt spid="65539">
                                            <p:txEl>
                                              <p:pRg st="1" end="1"/>
                                            </p:txEl>
                                          </p:spTgt>
                                        </p:tgtEl>
                                      </p:cBhvr>
                                    </p:animEffect>
                                    <p:anim calcmode="lin" valueType="num">
                                      <p:cBhvr>
                                        <p:cTn id="22"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6553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65539">
                                            <p:txEl>
                                              <p:pRg st="2" end="2"/>
                                            </p:txEl>
                                          </p:spTgt>
                                        </p:tgtEl>
                                        <p:attrNameLst>
                                          <p:attrName>style.visibility</p:attrName>
                                        </p:attrNameLst>
                                      </p:cBhvr>
                                      <p:to>
                                        <p:strVal val="visible"/>
                                      </p:to>
                                    </p:set>
                                    <p:animEffect transition="in" filter="fade">
                                      <p:cBhvr>
                                        <p:cTn id="28" dur="500"/>
                                        <p:tgtEl>
                                          <p:spTgt spid="65539">
                                            <p:txEl>
                                              <p:pRg st="2" end="2"/>
                                            </p:txEl>
                                          </p:spTgt>
                                        </p:tgtEl>
                                      </p:cBhvr>
                                    </p:animEffect>
                                    <p:anim calcmode="lin" valueType="num">
                                      <p:cBhvr>
                                        <p:cTn id="29" dur="5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65539">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Veri Yer Tutucusu 3">
            <a:extLst>
              <a:ext uri="{FF2B5EF4-FFF2-40B4-BE49-F238E27FC236}">
                <a16:creationId xmlns:a16="http://schemas.microsoft.com/office/drawing/2014/main" id="{AAC0E337-FA06-4089-B65E-2CB31B5649A2}"/>
              </a:ext>
            </a:extLst>
          </p:cNvPr>
          <p:cNvSpPr>
            <a:spLocks noGrp="1"/>
          </p:cNvSpPr>
          <p:nvPr>
            <p:ph type="dt" sz="half" idx="10"/>
          </p:nvPr>
        </p:nvSpPr>
        <p:spPr/>
        <p:txBody>
          <a:bodyPr/>
          <a:lstStyle/>
          <a:p>
            <a:r>
              <a:rPr lang="tr-TR" altLang="tr-TR"/>
              <a:t>Cografya.Biz</a:t>
            </a:r>
          </a:p>
        </p:txBody>
      </p:sp>
      <p:sp>
        <p:nvSpPr>
          <p:cNvPr id="49154" name="Rectangle 2">
            <a:extLst>
              <a:ext uri="{FF2B5EF4-FFF2-40B4-BE49-F238E27FC236}">
                <a16:creationId xmlns:a16="http://schemas.microsoft.com/office/drawing/2014/main" id="{B4519987-BFDF-4532-BBDF-151FCEAD5535}"/>
              </a:ext>
            </a:extLst>
          </p:cNvPr>
          <p:cNvSpPr>
            <a:spLocks noGrp="1" noChangeArrowheads="1"/>
          </p:cNvSpPr>
          <p:nvPr>
            <p:ph type="title"/>
          </p:nvPr>
        </p:nvSpPr>
        <p:spPr>
          <a:xfrm>
            <a:off x="152400" y="315913"/>
            <a:ext cx="8839200" cy="1276350"/>
          </a:xfrm>
        </p:spPr>
        <p:txBody>
          <a:bodyPr/>
          <a:lstStyle/>
          <a:p>
            <a:pPr algn="l"/>
            <a:r>
              <a:rPr lang="tr-TR" altLang="tr-TR" sz="3200"/>
              <a:t>c-Gönüllü Göçler :</a:t>
            </a:r>
          </a:p>
        </p:txBody>
      </p:sp>
      <p:sp>
        <p:nvSpPr>
          <p:cNvPr id="49155" name="Rectangle 3">
            <a:extLst>
              <a:ext uri="{FF2B5EF4-FFF2-40B4-BE49-F238E27FC236}">
                <a16:creationId xmlns:a16="http://schemas.microsoft.com/office/drawing/2014/main" id="{9CE1A6A4-56EC-46C6-AA21-6799B513575D}"/>
              </a:ext>
            </a:extLst>
          </p:cNvPr>
          <p:cNvSpPr>
            <a:spLocks noGrp="1" noChangeArrowheads="1"/>
          </p:cNvSpPr>
          <p:nvPr>
            <p:ph type="body" idx="1"/>
          </p:nvPr>
        </p:nvSpPr>
        <p:spPr>
          <a:xfrm>
            <a:off x="674688" y="1795463"/>
            <a:ext cx="4887912" cy="4910137"/>
          </a:xfrm>
        </p:spPr>
        <p:txBody>
          <a:bodyPr/>
          <a:lstStyle/>
          <a:p>
            <a:pPr>
              <a:lnSpc>
                <a:spcPct val="90000"/>
              </a:lnSpc>
            </a:pPr>
            <a:r>
              <a:rPr lang="tr-TR" altLang="tr-TR"/>
              <a:t>İnsanların çeşitli nedenlerle, kendi istekleri doğrultusunda, sürekli yaşamak için başka ülke veya kıtalara gitmesiyle oluşan göçlerdir.</a:t>
            </a:r>
          </a:p>
          <a:p>
            <a:pPr>
              <a:lnSpc>
                <a:spcPct val="90000"/>
              </a:lnSpc>
            </a:pPr>
            <a:r>
              <a:rPr lang="tr-TR" altLang="tr-TR" b="1" i="1">
                <a:solidFill>
                  <a:srgbClr val="FF0000"/>
                </a:solidFill>
              </a:rPr>
              <a:t>Örneğin </a:t>
            </a:r>
            <a:r>
              <a:rPr lang="tr-TR" altLang="tr-TR"/>
              <a:t>Avrupalıların yeni dünya kıtalarına göçü bu türdendir.</a:t>
            </a:r>
          </a:p>
        </p:txBody>
      </p:sp>
      <p:pic>
        <p:nvPicPr>
          <p:cNvPr id="49156" name="Picture 4" descr="vasco2">
            <a:extLst>
              <a:ext uri="{FF2B5EF4-FFF2-40B4-BE49-F238E27FC236}">
                <a16:creationId xmlns:a16="http://schemas.microsoft.com/office/drawing/2014/main" id="{BEA963AC-7F21-4EBC-8F14-C3184EFE1A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533400"/>
            <a:ext cx="3375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49157" name="Picture 5" descr="macellan">
            <a:extLst>
              <a:ext uri="{FF2B5EF4-FFF2-40B4-BE49-F238E27FC236}">
                <a16:creationId xmlns:a16="http://schemas.microsoft.com/office/drawing/2014/main" id="{8FFC62AA-1FC3-46CE-AEA6-D4B15843E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284663"/>
            <a:ext cx="2705100" cy="2420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fade">
                                      <p:cBhvr>
                                        <p:cTn id="7" dur="1000"/>
                                        <p:tgtEl>
                                          <p:spTgt spid="49155">
                                            <p:txEl>
                                              <p:pRg st="0" end="0"/>
                                            </p:txEl>
                                          </p:spTgt>
                                        </p:tgtEl>
                                      </p:cBhvr>
                                    </p:animEffect>
                                    <p:anim calcmode="lin" valueType="num">
                                      <p:cBhvr>
                                        <p:cTn id="8" dur="10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91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9155">
                                            <p:txEl>
                                              <p:pRg st="1" end="1"/>
                                            </p:txEl>
                                          </p:spTgt>
                                        </p:tgtEl>
                                        <p:attrNameLst>
                                          <p:attrName>style.visibility</p:attrName>
                                        </p:attrNameLst>
                                      </p:cBhvr>
                                      <p:to>
                                        <p:strVal val="visible"/>
                                      </p:to>
                                    </p:set>
                                    <p:animEffect transition="in" filter="fade">
                                      <p:cBhvr>
                                        <p:cTn id="14" dur="1000"/>
                                        <p:tgtEl>
                                          <p:spTgt spid="49155">
                                            <p:txEl>
                                              <p:pRg st="1" end="1"/>
                                            </p:txEl>
                                          </p:spTgt>
                                        </p:tgtEl>
                                      </p:cBhvr>
                                    </p:animEffect>
                                    <p:anim calcmode="lin" valueType="num">
                                      <p:cBhvr>
                                        <p:cTn id="15" dur="10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915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FDCEF938-90E3-469F-9EE3-1640F7563885}"/>
              </a:ext>
            </a:extLst>
          </p:cNvPr>
          <p:cNvSpPr>
            <a:spLocks noGrp="1"/>
          </p:cNvSpPr>
          <p:nvPr>
            <p:ph type="dt" sz="half" idx="10"/>
          </p:nvPr>
        </p:nvSpPr>
        <p:spPr/>
        <p:txBody>
          <a:bodyPr/>
          <a:lstStyle/>
          <a:p>
            <a:r>
              <a:rPr lang="tr-TR" altLang="tr-TR"/>
              <a:t>Cografya.Biz</a:t>
            </a:r>
          </a:p>
        </p:txBody>
      </p:sp>
      <p:sp>
        <p:nvSpPr>
          <p:cNvPr id="61442" name="Rectangle 2">
            <a:extLst>
              <a:ext uri="{FF2B5EF4-FFF2-40B4-BE49-F238E27FC236}">
                <a16:creationId xmlns:a16="http://schemas.microsoft.com/office/drawing/2014/main" id="{9142A843-F7CA-4DAC-8B2D-9A22AB1CE2A5}"/>
              </a:ext>
            </a:extLst>
          </p:cNvPr>
          <p:cNvSpPr>
            <a:spLocks noGrp="1" noChangeArrowheads="1"/>
          </p:cNvSpPr>
          <p:nvPr>
            <p:ph type="title"/>
          </p:nvPr>
        </p:nvSpPr>
        <p:spPr>
          <a:xfrm>
            <a:off x="152400" y="315913"/>
            <a:ext cx="8839200" cy="1276350"/>
          </a:xfrm>
        </p:spPr>
        <p:txBody>
          <a:bodyPr/>
          <a:lstStyle/>
          <a:p>
            <a:pPr algn="l"/>
            <a:r>
              <a:rPr lang="tr-TR" altLang="tr-TR" i="1"/>
              <a:t>Yeni Dünya'ya Göçler</a:t>
            </a:r>
            <a:endParaRPr lang="tr-TR" altLang="tr-TR"/>
          </a:p>
        </p:txBody>
      </p:sp>
      <p:sp>
        <p:nvSpPr>
          <p:cNvPr id="61443" name="Rectangle 3">
            <a:extLst>
              <a:ext uri="{FF2B5EF4-FFF2-40B4-BE49-F238E27FC236}">
                <a16:creationId xmlns:a16="http://schemas.microsoft.com/office/drawing/2014/main" id="{FC6A9BD4-4E0E-4246-A56F-F4C5A434E995}"/>
              </a:ext>
            </a:extLst>
          </p:cNvPr>
          <p:cNvSpPr>
            <a:spLocks noGrp="1" noChangeArrowheads="1"/>
          </p:cNvSpPr>
          <p:nvPr>
            <p:ph type="body" idx="1"/>
          </p:nvPr>
        </p:nvSpPr>
        <p:spPr>
          <a:xfrm>
            <a:off x="0" y="1371600"/>
            <a:ext cx="9144000" cy="5486400"/>
          </a:xfrm>
        </p:spPr>
        <p:txBody>
          <a:bodyPr/>
          <a:lstStyle/>
          <a:p>
            <a:r>
              <a:rPr lang="tr-TR" altLang="tr-TR"/>
              <a:t>Yeni keşfedilen topraklardaki </a:t>
            </a:r>
            <a:r>
              <a:rPr lang="tr-TR" altLang="tr-TR">
                <a:solidFill>
                  <a:srgbClr val="66FF99"/>
                </a:solidFill>
              </a:rPr>
              <a:t>kaynakların işlenmesi</a:t>
            </a:r>
            <a:r>
              <a:rPr lang="tr-TR" altLang="tr-TR"/>
              <a:t> ve bu kaynakların </a:t>
            </a:r>
            <a:r>
              <a:rPr lang="tr-TR" altLang="tr-TR">
                <a:solidFill>
                  <a:srgbClr val="66FF99"/>
                </a:solidFill>
              </a:rPr>
              <a:t>ticari potansiyeli</a:t>
            </a:r>
            <a:r>
              <a:rPr lang="tr-TR" altLang="tr-TR"/>
              <a:t>, bölgede Avrupalı ticaret kolonilerinin kurulmasına sebep oldu. Özellikle </a:t>
            </a:r>
            <a:r>
              <a:rPr lang="tr-TR" altLang="tr-TR">
                <a:solidFill>
                  <a:srgbClr val="FF0000"/>
                </a:solidFill>
              </a:rPr>
              <a:t>İngilizler</a:t>
            </a:r>
            <a:r>
              <a:rPr lang="tr-TR" altLang="tr-TR"/>
              <a:t> ve </a:t>
            </a:r>
            <a:r>
              <a:rPr lang="tr-TR" altLang="tr-TR">
                <a:solidFill>
                  <a:srgbClr val="FF0000"/>
                </a:solidFill>
              </a:rPr>
              <a:t>Fransızlar</a:t>
            </a:r>
            <a:r>
              <a:rPr lang="tr-TR" altLang="tr-TR"/>
              <a:t> </a:t>
            </a:r>
            <a:r>
              <a:rPr lang="tr-TR" altLang="tr-TR">
                <a:solidFill>
                  <a:srgbClr val="66FF99"/>
                </a:solidFill>
              </a:rPr>
              <a:t>Kuzey Amerika</a:t>
            </a:r>
            <a:r>
              <a:rPr lang="tr-TR" altLang="tr-TR"/>
              <a:t>'da, </a:t>
            </a:r>
            <a:r>
              <a:rPr lang="tr-TR" altLang="tr-TR">
                <a:solidFill>
                  <a:srgbClr val="FF0000"/>
                </a:solidFill>
              </a:rPr>
              <a:t>İspanyollar</a:t>
            </a:r>
            <a:r>
              <a:rPr lang="tr-TR" altLang="tr-TR"/>
              <a:t> da </a:t>
            </a:r>
            <a:r>
              <a:rPr lang="tr-TR" altLang="tr-TR">
                <a:solidFill>
                  <a:srgbClr val="66FF99"/>
                </a:solidFill>
              </a:rPr>
              <a:t>Güney Amerika</a:t>
            </a:r>
            <a:r>
              <a:rPr lang="tr-TR" altLang="tr-TR"/>
              <a:t>'da </a:t>
            </a:r>
            <a:r>
              <a:rPr lang="tr-TR" altLang="tr-TR" b="1" i="1" u="sng">
                <a:solidFill>
                  <a:schemeClr val="tx2"/>
                </a:solidFill>
              </a:rPr>
              <a:t>ticari koloniler</a:t>
            </a:r>
            <a:r>
              <a:rPr lang="tr-TR" altLang="tr-TR"/>
              <a:t> kurdular.</a:t>
            </a:r>
          </a:p>
          <a:p>
            <a:r>
              <a:rPr lang="tr-TR" altLang="tr-TR"/>
              <a:t>Bütün bu göç hareketleri sonucunda Amerika Kıtası'nda yeni devletlerin kurulması, bütün Avrupa ve Dünya tarihini değiştirecek önemli gelişmelerin başlamasına neden olmuştur.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randombar(horizontal)">
                                      <p:cBhvr>
                                        <p:cTn id="7" dur="500"/>
                                        <p:tgtEl>
                                          <p:spTgt spid="61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1443">
                                            <p:txEl>
                                              <p:pRg st="0" end="0"/>
                                            </p:txEl>
                                          </p:spTgt>
                                        </p:tgtEl>
                                        <p:attrNameLst>
                                          <p:attrName>style.visibility</p:attrName>
                                        </p:attrNameLst>
                                      </p:cBhvr>
                                      <p:to>
                                        <p:strVal val="visible"/>
                                      </p:to>
                                    </p:set>
                                    <p:animEffect transition="in" filter="randombar(horizontal)">
                                      <p:cBhvr>
                                        <p:cTn id="12" dur="500"/>
                                        <p:tgtEl>
                                          <p:spTgt spid="614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1443">
                                            <p:txEl>
                                              <p:pRg st="1" end="1"/>
                                            </p:txEl>
                                          </p:spTgt>
                                        </p:tgtEl>
                                        <p:attrNameLst>
                                          <p:attrName>style.visibility</p:attrName>
                                        </p:attrNameLst>
                                      </p:cBhvr>
                                      <p:to>
                                        <p:strVal val="visible"/>
                                      </p:to>
                                    </p:set>
                                    <p:animEffect transition="in" filter="randombar(horizontal)">
                                      <p:cBhvr>
                                        <p:cTn id="17" dur="500"/>
                                        <p:tgtEl>
                                          <p:spTgt spid="61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utoUpdateAnimBg="0"/>
      <p:bldP spid="6144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D63811DD-BF62-492E-A2AA-4E76A3A9B0A1}"/>
              </a:ext>
            </a:extLst>
          </p:cNvPr>
          <p:cNvSpPr>
            <a:spLocks noGrp="1"/>
          </p:cNvSpPr>
          <p:nvPr>
            <p:ph type="dt" sz="half" idx="10"/>
          </p:nvPr>
        </p:nvSpPr>
        <p:spPr/>
        <p:txBody>
          <a:bodyPr/>
          <a:lstStyle/>
          <a:p>
            <a:r>
              <a:rPr lang="tr-TR" altLang="tr-TR"/>
              <a:t>Cografya.Biz</a:t>
            </a:r>
          </a:p>
        </p:txBody>
      </p:sp>
      <p:sp>
        <p:nvSpPr>
          <p:cNvPr id="63490" name="Rectangle 2">
            <a:extLst>
              <a:ext uri="{FF2B5EF4-FFF2-40B4-BE49-F238E27FC236}">
                <a16:creationId xmlns:a16="http://schemas.microsoft.com/office/drawing/2014/main" id="{F28EB803-B419-4B0D-9E74-1C93109CA674}"/>
              </a:ext>
            </a:extLst>
          </p:cNvPr>
          <p:cNvSpPr>
            <a:spLocks noGrp="1" noChangeArrowheads="1"/>
          </p:cNvSpPr>
          <p:nvPr>
            <p:ph type="title"/>
          </p:nvPr>
        </p:nvSpPr>
        <p:spPr>
          <a:xfrm>
            <a:off x="152400" y="315913"/>
            <a:ext cx="8839200" cy="1276350"/>
          </a:xfrm>
        </p:spPr>
        <p:txBody>
          <a:bodyPr/>
          <a:lstStyle/>
          <a:p>
            <a:pPr algn="l"/>
            <a:r>
              <a:rPr lang="tr-TR" altLang="tr-TR" i="1"/>
              <a:t>Yeni Dünya'ya Göçler</a:t>
            </a:r>
            <a:endParaRPr lang="tr-TR" altLang="tr-TR"/>
          </a:p>
        </p:txBody>
      </p:sp>
      <p:sp>
        <p:nvSpPr>
          <p:cNvPr id="63491" name="Rectangle 3">
            <a:extLst>
              <a:ext uri="{FF2B5EF4-FFF2-40B4-BE49-F238E27FC236}">
                <a16:creationId xmlns:a16="http://schemas.microsoft.com/office/drawing/2014/main" id="{7CD0B1E4-8491-4B79-95BE-BFB1CAD82CEB}"/>
              </a:ext>
            </a:extLst>
          </p:cNvPr>
          <p:cNvSpPr>
            <a:spLocks noGrp="1" noChangeArrowheads="1"/>
          </p:cNvSpPr>
          <p:nvPr>
            <p:ph type="body" idx="1"/>
          </p:nvPr>
        </p:nvSpPr>
        <p:spPr>
          <a:xfrm>
            <a:off x="0" y="1219200"/>
            <a:ext cx="9144000" cy="5486400"/>
          </a:xfrm>
        </p:spPr>
        <p:txBody>
          <a:bodyPr/>
          <a:lstStyle/>
          <a:p>
            <a:pPr>
              <a:lnSpc>
                <a:spcPct val="90000"/>
              </a:lnSpc>
            </a:pPr>
            <a:r>
              <a:rPr lang="tr-TR" altLang="tr-TR"/>
              <a:t>Yeni Dünya olarak adlandırılan Amerika'ya yapılan bu göç hareketi özellikle 19. yüzyılın ilk yarısında büyük bir hız kazandı.</a:t>
            </a:r>
          </a:p>
          <a:p>
            <a:pPr>
              <a:lnSpc>
                <a:spcPct val="90000"/>
              </a:lnSpc>
            </a:pPr>
            <a:r>
              <a:rPr lang="tr-TR" altLang="tr-TR"/>
              <a:t>Avrupalı göçmenlerin çoğu; siyasal baskılardan kaçmak, dinsel inançlarını özgürce yerine getirebilmek, maceraya atılmak ya da ülkelerinde kendilerine tanınmayan fırsatlardan yararlanabilmek için vatanlarından ayrıldılar.</a:t>
            </a:r>
          </a:p>
          <a:p>
            <a:pPr>
              <a:lnSpc>
                <a:spcPct val="90000"/>
              </a:lnSpc>
            </a:pPr>
            <a:r>
              <a:rPr lang="tr-TR" altLang="tr-TR">
                <a:solidFill>
                  <a:schemeClr val="tx2"/>
                </a:solidFill>
              </a:rPr>
              <a:t>Sanayi Devrimi</a:t>
            </a:r>
            <a:r>
              <a:rPr lang="tr-TR" altLang="tr-TR"/>
              <a:t>'yle gelişen teknoloji ve seyahat imkânları, bu göç hareketinin </a:t>
            </a:r>
            <a:r>
              <a:rPr lang="tr-TR" altLang="tr-TR">
                <a:solidFill>
                  <a:schemeClr val="tx2"/>
                </a:solidFill>
              </a:rPr>
              <a:t>hızlanmasında</a:t>
            </a:r>
            <a:r>
              <a:rPr lang="tr-TR" altLang="tr-TR"/>
              <a:t> en önemli etken oldu.</a:t>
            </a:r>
          </a:p>
          <a:p>
            <a:pPr>
              <a:lnSpc>
                <a:spcPct val="90000"/>
              </a:lnSpc>
            </a:pPr>
            <a:endParaRPr lang="tr-TR" altLang="tr-T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63490"/>
                                        </p:tgtEl>
                                        <p:attrNameLst>
                                          <p:attrName>style.visibility</p:attrName>
                                        </p:attrNameLst>
                                      </p:cBhvr>
                                      <p:to>
                                        <p:strVal val="visible"/>
                                      </p:to>
                                    </p:set>
                                    <p:animEffect transition="in" filter="fade">
                                      <p:cBhvr>
                                        <p:cTn id="7" dur="1000">
                                          <p:stCondLst>
                                            <p:cond delay="0"/>
                                          </p:stCondLst>
                                        </p:cTn>
                                        <p:tgtEl>
                                          <p:spTgt spid="63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63491">
                                            <p:txEl>
                                              <p:pRg st="0" end="0"/>
                                            </p:txEl>
                                          </p:spTgt>
                                        </p:tgtEl>
                                        <p:attrNameLst>
                                          <p:attrName>style.visibility</p:attrName>
                                        </p:attrNameLst>
                                      </p:cBhvr>
                                      <p:to>
                                        <p:strVal val="visible"/>
                                      </p:to>
                                    </p:set>
                                    <p:animEffect transition="in" filter="fade">
                                      <p:cBhvr>
                                        <p:cTn id="12" dur="500">
                                          <p:stCondLst>
                                            <p:cond delay="0"/>
                                          </p:stCondLst>
                                        </p:cTn>
                                        <p:tgtEl>
                                          <p:spTgt spid="634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63491">
                                            <p:txEl>
                                              <p:pRg st="1" end="1"/>
                                            </p:txEl>
                                          </p:spTgt>
                                        </p:tgtEl>
                                        <p:attrNameLst>
                                          <p:attrName>style.visibility</p:attrName>
                                        </p:attrNameLst>
                                      </p:cBhvr>
                                      <p:to>
                                        <p:strVal val="visible"/>
                                      </p:to>
                                    </p:set>
                                    <p:animEffect transition="in" filter="fade">
                                      <p:cBhvr>
                                        <p:cTn id="17" dur="500">
                                          <p:stCondLst>
                                            <p:cond delay="0"/>
                                          </p:stCondLst>
                                        </p:cTn>
                                        <p:tgtEl>
                                          <p:spTgt spid="634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63491">
                                            <p:txEl>
                                              <p:pRg st="2" end="2"/>
                                            </p:txEl>
                                          </p:spTgt>
                                        </p:tgtEl>
                                        <p:attrNameLst>
                                          <p:attrName>style.visibility</p:attrName>
                                        </p:attrNameLst>
                                      </p:cBhvr>
                                      <p:to>
                                        <p:strVal val="visible"/>
                                      </p:to>
                                    </p:set>
                                    <p:animEffect transition="in" filter="fade">
                                      <p:cBhvr>
                                        <p:cTn id="22" dur="500">
                                          <p:stCondLst>
                                            <p:cond delay="0"/>
                                          </p:stCondLst>
                                        </p:cTn>
                                        <p:tgtEl>
                                          <p:spTgt spid="634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Veri Yer Tutucusu 3">
            <a:extLst>
              <a:ext uri="{FF2B5EF4-FFF2-40B4-BE49-F238E27FC236}">
                <a16:creationId xmlns:a16="http://schemas.microsoft.com/office/drawing/2014/main" id="{F79D3CB1-8686-463B-B661-EA94A29289E9}"/>
              </a:ext>
            </a:extLst>
          </p:cNvPr>
          <p:cNvSpPr>
            <a:spLocks noGrp="1"/>
          </p:cNvSpPr>
          <p:nvPr>
            <p:ph type="dt" sz="half" idx="10"/>
          </p:nvPr>
        </p:nvSpPr>
        <p:spPr/>
        <p:txBody>
          <a:bodyPr/>
          <a:lstStyle/>
          <a:p>
            <a:r>
              <a:rPr lang="tr-TR" altLang="tr-TR"/>
              <a:t>Cografya.Biz</a:t>
            </a:r>
          </a:p>
        </p:txBody>
      </p:sp>
      <p:sp>
        <p:nvSpPr>
          <p:cNvPr id="62466" name="Rectangle 2">
            <a:extLst>
              <a:ext uri="{FF2B5EF4-FFF2-40B4-BE49-F238E27FC236}">
                <a16:creationId xmlns:a16="http://schemas.microsoft.com/office/drawing/2014/main" id="{0DF35919-7D6C-4471-9317-CE737E59B895}"/>
              </a:ext>
            </a:extLst>
          </p:cNvPr>
          <p:cNvSpPr>
            <a:spLocks noGrp="1" noChangeArrowheads="1"/>
          </p:cNvSpPr>
          <p:nvPr>
            <p:ph type="title"/>
          </p:nvPr>
        </p:nvSpPr>
        <p:spPr>
          <a:xfrm>
            <a:off x="152400" y="315913"/>
            <a:ext cx="8839200" cy="1276350"/>
          </a:xfrm>
        </p:spPr>
        <p:txBody>
          <a:bodyPr/>
          <a:lstStyle/>
          <a:p>
            <a:pPr algn="l"/>
            <a:r>
              <a:rPr lang="tr-TR" altLang="tr-TR" i="1"/>
              <a:t>Yeni Dünya'ya Göçler</a:t>
            </a:r>
            <a:endParaRPr lang="tr-TR" altLang="tr-TR"/>
          </a:p>
        </p:txBody>
      </p:sp>
      <p:sp>
        <p:nvSpPr>
          <p:cNvPr id="62467" name="Rectangle 3">
            <a:extLst>
              <a:ext uri="{FF2B5EF4-FFF2-40B4-BE49-F238E27FC236}">
                <a16:creationId xmlns:a16="http://schemas.microsoft.com/office/drawing/2014/main" id="{CEAE8417-5226-48FC-B75C-C4E488336026}"/>
              </a:ext>
            </a:extLst>
          </p:cNvPr>
          <p:cNvSpPr>
            <a:spLocks noGrp="1" noChangeArrowheads="1"/>
          </p:cNvSpPr>
          <p:nvPr>
            <p:ph type="body" idx="1"/>
          </p:nvPr>
        </p:nvSpPr>
        <p:spPr>
          <a:xfrm>
            <a:off x="0" y="1524000"/>
            <a:ext cx="6553200" cy="5181600"/>
          </a:xfrm>
        </p:spPr>
        <p:txBody>
          <a:bodyPr/>
          <a:lstStyle/>
          <a:p>
            <a:r>
              <a:rPr lang="tr-TR" altLang="tr-TR" sz="2800"/>
              <a:t>15. yüzyılın sonuna doğru </a:t>
            </a:r>
          </a:p>
          <a:p>
            <a:r>
              <a:rPr lang="tr-TR" altLang="tr-TR" sz="2800">
                <a:solidFill>
                  <a:srgbClr val="66FF99"/>
                </a:solidFill>
              </a:rPr>
              <a:t>Kristof Klomb</a:t>
            </a:r>
            <a:r>
              <a:rPr lang="tr-TR" altLang="tr-TR" sz="2800"/>
              <a:t>, </a:t>
            </a:r>
          </a:p>
          <a:p>
            <a:r>
              <a:rPr lang="tr-TR" altLang="tr-TR" sz="2800">
                <a:solidFill>
                  <a:srgbClr val="66FF99"/>
                </a:solidFill>
              </a:rPr>
              <a:t>Macellan</a:t>
            </a:r>
            <a:r>
              <a:rPr lang="tr-TR" altLang="tr-TR" sz="2800"/>
              <a:t> </a:t>
            </a:r>
          </a:p>
          <a:p>
            <a:r>
              <a:rPr lang="tr-TR" altLang="tr-TR" sz="2800">
                <a:solidFill>
                  <a:srgbClr val="66FF99"/>
                </a:solidFill>
              </a:rPr>
              <a:t>Vasco dö Gama</a:t>
            </a:r>
            <a:r>
              <a:rPr lang="tr-TR" altLang="tr-TR" sz="2800"/>
              <a:t>'nın</a:t>
            </a:r>
          </a:p>
          <a:p>
            <a:pPr>
              <a:buFont typeface="Wingdings" panose="05000000000000000000" pitchFamily="2" charset="2"/>
              <a:buNone/>
            </a:pPr>
            <a:r>
              <a:rPr lang="tr-TR" altLang="tr-TR" sz="2800"/>
              <a:t>   Yaptığı seyahatlerle artık dünyada bilinmeyen yer kalmadı, özellikle Amerika Kıtası'nın keşfedilemsi ile bu kıtaya Avrupa'dan göçler başladı. </a:t>
            </a:r>
            <a:r>
              <a:rPr lang="tr-TR" altLang="tr-TR" sz="2800">
                <a:solidFill>
                  <a:srgbClr val="FF0000"/>
                </a:solidFill>
              </a:rPr>
              <a:t>60 milyon</a:t>
            </a:r>
            <a:r>
              <a:rPr lang="tr-TR" altLang="tr-TR" sz="2800"/>
              <a:t> insanın yer değiştirdiği bu göçler, 20 yüzyılın kadar sürdü.</a:t>
            </a:r>
          </a:p>
        </p:txBody>
      </p:sp>
      <p:pic>
        <p:nvPicPr>
          <p:cNvPr id="62468" name="Picture 4">
            <a:extLst>
              <a:ext uri="{FF2B5EF4-FFF2-40B4-BE49-F238E27FC236}">
                <a16:creationId xmlns:a16="http://schemas.microsoft.com/office/drawing/2014/main" id="{0AB20824-EEA1-4DA5-8C84-A05362FBF4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447800"/>
            <a:ext cx="3352800" cy="227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800" decel="100000"/>
                                        <p:tgtEl>
                                          <p:spTgt spid="62466"/>
                                        </p:tgtEl>
                                      </p:cBhvr>
                                    </p:animEffect>
                                    <p:anim calcmode="lin" valueType="num">
                                      <p:cBhvr>
                                        <p:cTn id="8" dur="800" decel="100000" fill="hold"/>
                                        <p:tgtEl>
                                          <p:spTgt spid="62466"/>
                                        </p:tgtEl>
                                        <p:attrNameLst>
                                          <p:attrName>style.rotation</p:attrName>
                                        </p:attrNameLst>
                                      </p:cBhvr>
                                      <p:tavLst>
                                        <p:tav tm="0">
                                          <p:val>
                                            <p:fltVal val="-90"/>
                                          </p:val>
                                        </p:tav>
                                        <p:tav tm="100000">
                                          <p:val>
                                            <p:fltVal val="0"/>
                                          </p:val>
                                        </p:tav>
                                      </p:tavLst>
                                    </p:anim>
                                    <p:anim calcmode="lin" valueType="num">
                                      <p:cBhvr>
                                        <p:cTn id="9" dur="800" decel="100000" fill="hold"/>
                                        <p:tgtEl>
                                          <p:spTgt spid="62466"/>
                                        </p:tgtEl>
                                        <p:attrNameLst>
                                          <p:attrName>ppt_x</p:attrName>
                                        </p:attrNameLst>
                                      </p:cBhvr>
                                      <p:tavLst>
                                        <p:tav tm="0">
                                          <p:val>
                                            <p:strVal val="#ppt_x+0.4"/>
                                          </p:val>
                                        </p:tav>
                                        <p:tav tm="100000">
                                          <p:val>
                                            <p:strVal val="#ppt_x-0.05"/>
                                          </p:val>
                                        </p:tav>
                                      </p:tavLst>
                                    </p:anim>
                                    <p:anim calcmode="lin" valueType="num">
                                      <p:cBhvr>
                                        <p:cTn id="10" dur="800" decel="100000" fill="hold"/>
                                        <p:tgtEl>
                                          <p:spTgt spid="6246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246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246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2467">
                                            <p:txEl>
                                              <p:pRg st="0" end="0"/>
                                            </p:txEl>
                                          </p:spTgt>
                                        </p:tgtEl>
                                        <p:attrNameLst>
                                          <p:attrName>style.visibility</p:attrName>
                                        </p:attrNameLst>
                                      </p:cBhvr>
                                      <p:to>
                                        <p:strVal val="visible"/>
                                      </p:to>
                                    </p:set>
                                    <p:animEffect transition="in" filter="fade">
                                      <p:cBhvr>
                                        <p:cTn id="17" dur="1000"/>
                                        <p:tgtEl>
                                          <p:spTgt spid="62467">
                                            <p:txEl>
                                              <p:pRg st="0" end="0"/>
                                            </p:txEl>
                                          </p:spTgt>
                                        </p:tgtEl>
                                      </p:cBhvr>
                                    </p:animEffect>
                                    <p:anim calcmode="lin" valueType="num">
                                      <p:cBhvr>
                                        <p:cTn id="18" dur="10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24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62467">
                                            <p:txEl>
                                              <p:pRg st="1" end="1"/>
                                            </p:txEl>
                                          </p:spTgt>
                                        </p:tgtEl>
                                        <p:attrNameLst>
                                          <p:attrName>style.visibility</p:attrName>
                                        </p:attrNameLst>
                                      </p:cBhvr>
                                      <p:to>
                                        <p:strVal val="visible"/>
                                      </p:to>
                                    </p:set>
                                    <p:animEffect transition="in" filter="fade">
                                      <p:cBhvr>
                                        <p:cTn id="24" dur="1000"/>
                                        <p:tgtEl>
                                          <p:spTgt spid="62467">
                                            <p:txEl>
                                              <p:pRg st="1" end="1"/>
                                            </p:txEl>
                                          </p:spTgt>
                                        </p:tgtEl>
                                      </p:cBhvr>
                                    </p:animEffect>
                                    <p:anim calcmode="lin" valueType="num">
                                      <p:cBhvr>
                                        <p:cTn id="25" dur="10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24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62467">
                                            <p:txEl>
                                              <p:pRg st="2" end="2"/>
                                            </p:txEl>
                                          </p:spTgt>
                                        </p:tgtEl>
                                        <p:attrNameLst>
                                          <p:attrName>style.visibility</p:attrName>
                                        </p:attrNameLst>
                                      </p:cBhvr>
                                      <p:to>
                                        <p:strVal val="visible"/>
                                      </p:to>
                                    </p:set>
                                    <p:animEffect transition="in" filter="fade">
                                      <p:cBhvr>
                                        <p:cTn id="31" dur="1000"/>
                                        <p:tgtEl>
                                          <p:spTgt spid="62467">
                                            <p:txEl>
                                              <p:pRg st="2" end="2"/>
                                            </p:txEl>
                                          </p:spTgt>
                                        </p:tgtEl>
                                      </p:cBhvr>
                                    </p:animEffect>
                                    <p:anim calcmode="lin" valueType="num">
                                      <p:cBhvr>
                                        <p:cTn id="32" dur="10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624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62467">
                                            <p:txEl>
                                              <p:pRg st="3" end="3"/>
                                            </p:txEl>
                                          </p:spTgt>
                                        </p:tgtEl>
                                        <p:attrNameLst>
                                          <p:attrName>style.visibility</p:attrName>
                                        </p:attrNameLst>
                                      </p:cBhvr>
                                      <p:to>
                                        <p:strVal val="visible"/>
                                      </p:to>
                                    </p:set>
                                    <p:animEffect transition="in" filter="fade">
                                      <p:cBhvr>
                                        <p:cTn id="38" dur="1000"/>
                                        <p:tgtEl>
                                          <p:spTgt spid="62467">
                                            <p:txEl>
                                              <p:pRg st="3" end="3"/>
                                            </p:txEl>
                                          </p:spTgt>
                                        </p:tgtEl>
                                      </p:cBhvr>
                                    </p:animEffect>
                                    <p:anim calcmode="lin" valueType="num">
                                      <p:cBhvr>
                                        <p:cTn id="39" dur="1000" fill="hold"/>
                                        <p:tgtEl>
                                          <p:spTgt spid="6246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624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62467">
                                            <p:txEl>
                                              <p:pRg st="4" end="4"/>
                                            </p:txEl>
                                          </p:spTgt>
                                        </p:tgtEl>
                                        <p:attrNameLst>
                                          <p:attrName>style.visibility</p:attrName>
                                        </p:attrNameLst>
                                      </p:cBhvr>
                                      <p:to>
                                        <p:strVal val="visible"/>
                                      </p:to>
                                    </p:set>
                                    <p:animEffect transition="in" filter="fade">
                                      <p:cBhvr>
                                        <p:cTn id="45" dur="1000"/>
                                        <p:tgtEl>
                                          <p:spTgt spid="62467">
                                            <p:txEl>
                                              <p:pRg st="4" end="4"/>
                                            </p:txEl>
                                          </p:spTgt>
                                        </p:tgtEl>
                                      </p:cBhvr>
                                    </p:animEffect>
                                    <p:anim calcmode="lin" valueType="num">
                                      <p:cBhvr>
                                        <p:cTn id="46" dur="1000" fill="hold"/>
                                        <p:tgtEl>
                                          <p:spTgt spid="62467">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6246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7"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4D9D0B6A-6C91-4840-AF8D-2EC8BF301EA5}"/>
              </a:ext>
            </a:extLst>
          </p:cNvPr>
          <p:cNvSpPr>
            <a:spLocks noGrp="1"/>
          </p:cNvSpPr>
          <p:nvPr>
            <p:ph type="dt" sz="half" idx="10"/>
          </p:nvPr>
        </p:nvSpPr>
        <p:spPr/>
        <p:txBody>
          <a:bodyPr/>
          <a:lstStyle/>
          <a:p>
            <a:r>
              <a:rPr lang="tr-TR" altLang="tr-TR"/>
              <a:t>Cografya.Biz</a:t>
            </a:r>
          </a:p>
        </p:txBody>
      </p:sp>
      <p:sp>
        <p:nvSpPr>
          <p:cNvPr id="50178" name="Rectangle 2">
            <a:extLst>
              <a:ext uri="{FF2B5EF4-FFF2-40B4-BE49-F238E27FC236}">
                <a16:creationId xmlns:a16="http://schemas.microsoft.com/office/drawing/2014/main" id="{54323A02-A243-4304-8A86-BCE06D386FDE}"/>
              </a:ext>
            </a:extLst>
          </p:cNvPr>
          <p:cNvSpPr>
            <a:spLocks noGrp="1" noChangeArrowheads="1"/>
          </p:cNvSpPr>
          <p:nvPr>
            <p:ph type="title"/>
          </p:nvPr>
        </p:nvSpPr>
        <p:spPr>
          <a:xfrm>
            <a:off x="152400" y="315913"/>
            <a:ext cx="8839200" cy="1276350"/>
          </a:xfrm>
        </p:spPr>
        <p:txBody>
          <a:bodyPr/>
          <a:lstStyle/>
          <a:p>
            <a:pPr algn="l"/>
            <a:r>
              <a:rPr lang="tr-TR" altLang="tr-TR" sz="3200"/>
              <a:t>d-İşgücü Göçleri :</a:t>
            </a:r>
          </a:p>
        </p:txBody>
      </p:sp>
      <p:sp>
        <p:nvSpPr>
          <p:cNvPr id="50179" name="Rectangle 3">
            <a:extLst>
              <a:ext uri="{FF2B5EF4-FFF2-40B4-BE49-F238E27FC236}">
                <a16:creationId xmlns:a16="http://schemas.microsoft.com/office/drawing/2014/main" id="{25F75E24-83FA-4686-90AE-27252D332EC0}"/>
              </a:ext>
            </a:extLst>
          </p:cNvPr>
          <p:cNvSpPr>
            <a:spLocks noGrp="1" noChangeArrowheads="1"/>
          </p:cNvSpPr>
          <p:nvPr>
            <p:ph type="body" idx="1"/>
          </p:nvPr>
        </p:nvSpPr>
        <p:spPr>
          <a:xfrm>
            <a:off x="228600" y="1795463"/>
            <a:ext cx="8763000" cy="4910137"/>
          </a:xfrm>
        </p:spPr>
        <p:txBody>
          <a:bodyPr/>
          <a:lstStyle/>
          <a:p>
            <a:r>
              <a:rPr lang="tr-TR" altLang="tr-TR"/>
              <a:t>İnsanların, işsizliğin fazla olduğu geri kalmış ülkelerden, iş olanakları fazla olan endüstrileşmiş ülkelere gitmesiyle oluşan göçlerdir.</a:t>
            </a:r>
          </a:p>
          <a:p>
            <a:pPr>
              <a:buFont typeface="Wingdings" panose="05000000000000000000" pitchFamily="2" charset="2"/>
              <a:buNone/>
            </a:pPr>
            <a:endParaRPr lang="tr-TR" altLang="tr-TR"/>
          </a:p>
          <a:p>
            <a:r>
              <a:rPr lang="tr-TR" altLang="tr-TR"/>
              <a:t>Bu göçle işçi gönderen ülkeler döviz sağlar, ülkede işsizlik azalır, ülkeler arasındaki ekonomik, siyasi ve kültürel ilişkiler gelişir.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500" fill="hold"/>
                                        <p:tgtEl>
                                          <p:spTgt spid="50178"/>
                                        </p:tgtEl>
                                        <p:attrNameLst>
                                          <p:attrName>ppt_w</p:attrName>
                                        </p:attrNameLst>
                                      </p:cBhvr>
                                      <p:tavLst>
                                        <p:tav tm="0">
                                          <p:val>
                                            <p:fltVal val="0"/>
                                          </p:val>
                                        </p:tav>
                                        <p:tav tm="100000">
                                          <p:val>
                                            <p:strVal val="#ppt_w"/>
                                          </p:val>
                                        </p:tav>
                                      </p:tavLst>
                                    </p:anim>
                                    <p:anim calcmode="lin" valueType="num">
                                      <p:cBhvr>
                                        <p:cTn id="8" dur="500" fill="hold"/>
                                        <p:tgtEl>
                                          <p:spTgt spid="50178"/>
                                        </p:tgtEl>
                                        <p:attrNameLst>
                                          <p:attrName>ppt_h</p:attrName>
                                        </p:attrNameLst>
                                      </p:cBhvr>
                                      <p:tavLst>
                                        <p:tav tm="0">
                                          <p:val>
                                            <p:fltVal val="0"/>
                                          </p:val>
                                        </p:tav>
                                        <p:tav tm="100000">
                                          <p:val>
                                            <p:strVal val="#ppt_h"/>
                                          </p:val>
                                        </p:tav>
                                      </p:tavLst>
                                    </p:anim>
                                    <p:animEffect transition="in" filter="fade">
                                      <p:cBhvr>
                                        <p:cTn id="9" dur="500"/>
                                        <p:tgtEl>
                                          <p:spTgt spid="501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0179">
                                            <p:txEl>
                                              <p:pRg st="0" end="0"/>
                                            </p:txEl>
                                          </p:spTgt>
                                        </p:tgtEl>
                                        <p:attrNameLst>
                                          <p:attrName>style.visibility</p:attrName>
                                        </p:attrNameLst>
                                      </p:cBhvr>
                                      <p:to>
                                        <p:strVal val="visible"/>
                                      </p:to>
                                    </p:set>
                                    <p:animEffect transition="in" filter="fade">
                                      <p:cBhvr>
                                        <p:cTn id="14" dur="1000">
                                          <p:stCondLst>
                                            <p:cond delay="0"/>
                                          </p:stCondLst>
                                        </p:cTn>
                                        <p:tgtEl>
                                          <p:spTgt spid="5017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0179">
                                            <p:txEl>
                                              <p:pRg st="2" end="2"/>
                                            </p:txEl>
                                          </p:spTgt>
                                        </p:tgtEl>
                                        <p:attrNameLst>
                                          <p:attrName>style.visibility</p:attrName>
                                        </p:attrNameLst>
                                      </p:cBhvr>
                                      <p:to>
                                        <p:strVal val="visible"/>
                                      </p:to>
                                    </p:set>
                                    <p:animEffect transition="in" filter="fade">
                                      <p:cBhvr>
                                        <p:cTn id="19" dur="1000">
                                          <p:stCondLst>
                                            <p:cond delay="0"/>
                                          </p:stCondLst>
                                        </p:cTn>
                                        <p:tgtEl>
                                          <p:spTgt spid="50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28B260EC-FC2C-4F1F-AF32-6B992DD299B2}"/>
              </a:ext>
            </a:extLst>
          </p:cNvPr>
          <p:cNvSpPr>
            <a:spLocks noGrp="1"/>
          </p:cNvSpPr>
          <p:nvPr>
            <p:ph type="dt" sz="half" idx="10"/>
          </p:nvPr>
        </p:nvSpPr>
        <p:spPr/>
        <p:txBody>
          <a:bodyPr/>
          <a:lstStyle/>
          <a:p>
            <a:r>
              <a:rPr lang="tr-TR" altLang="tr-TR"/>
              <a:t>Cografya.Biz</a:t>
            </a:r>
          </a:p>
        </p:txBody>
      </p:sp>
      <p:sp>
        <p:nvSpPr>
          <p:cNvPr id="67586" name="Rectangle 2">
            <a:extLst>
              <a:ext uri="{FF2B5EF4-FFF2-40B4-BE49-F238E27FC236}">
                <a16:creationId xmlns:a16="http://schemas.microsoft.com/office/drawing/2014/main" id="{5D1A1562-4CDA-4CE5-AD02-6A056941CC2B}"/>
              </a:ext>
            </a:extLst>
          </p:cNvPr>
          <p:cNvSpPr>
            <a:spLocks noGrp="1" noChangeArrowheads="1"/>
          </p:cNvSpPr>
          <p:nvPr>
            <p:ph type="title"/>
          </p:nvPr>
        </p:nvSpPr>
        <p:spPr>
          <a:xfrm>
            <a:off x="152400" y="315913"/>
            <a:ext cx="8839200" cy="1276350"/>
          </a:xfrm>
        </p:spPr>
        <p:txBody>
          <a:bodyPr/>
          <a:lstStyle/>
          <a:p>
            <a:pPr algn="l"/>
            <a:r>
              <a:rPr lang="tr-TR" altLang="tr-TR" sz="3200"/>
              <a:t>d-İşgücü Göçleri :</a:t>
            </a:r>
          </a:p>
        </p:txBody>
      </p:sp>
      <p:sp>
        <p:nvSpPr>
          <p:cNvPr id="67587" name="Rectangle 3">
            <a:extLst>
              <a:ext uri="{FF2B5EF4-FFF2-40B4-BE49-F238E27FC236}">
                <a16:creationId xmlns:a16="http://schemas.microsoft.com/office/drawing/2014/main" id="{05E376E4-0D97-4BAD-913A-3AD9CDEE4689}"/>
              </a:ext>
            </a:extLst>
          </p:cNvPr>
          <p:cNvSpPr>
            <a:spLocks noGrp="1" noChangeArrowheads="1"/>
          </p:cNvSpPr>
          <p:nvPr>
            <p:ph type="body" idx="1"/>
          </p:nvPr>
        </p:nvSpPr>
        <p:spPr>
          <a:xfrm>
            <a:off x="228600" y="1795463"/>
            <a:ext cx="8763000" cy="4910137"/>
          </a:xfrm>
        </p:spPr>
        <p:txBody>
          <a:bodyPr/>
          <a:lstStyle/>
          <a:p>
            <a:r>
              <a:rPr lang="tr-TR" altLang="tr-TR"/>
              <a:t>II. Dünya Savaşı'ndan sonra yıkılan Avrupa ekonomisini yeniden kurmak için 1952 1954 yılları arasında Almanya, Belçika, Avusturya ve Fransa gibi ülkelerde ciddi bir kalkınma hamlesi başlamıştır. Bu ülkelerin   kalkınma    çabaları   dış   ülkelerden önemli sayılabilecek bir  iş  gücü ihtiyacını beraberinde getirmiştir</a:t>
            </a:r>
          </a:p>
          <a:p>
            <a:pPr>
              <a:buFont typeface="Wingdings" panose="05000000000000000000" pitchFamily="2" charset="2"/>
              <a:buNone/>
            </a:pPr>
            <a:endParaRPr lang="tr-TR" altLang="tr-T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fade">
                                      <p:cBhvr>
                                        <p:cTn id="7" dur="2000"/>
                                        <p:tgtEl>
                                          <p:spTgt spid="675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7587"/>
                                        </p:tgtEl>
                                        <p:attrNameLst>
                                          <p:attrName>style.visibility</p:attrName>
                                        </p:attrNameLst>
                                      </p:cBhvr>
                                      <p:to>
                                        <p:strVal val="visible"/>
                                      </p:to>
                                    </p:set>
                                    <p:animEffect transition="in" filter="fade">
                                      <p:cBhvr>
                                        <p:cTn id="10" dur="20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7"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Veri Yer Tutucusu 3">
            <a:extLst>
              <a:ext uri="{FF2B5EF4-FFF2-40B4-BE49-F238E27FC236}">
                <a16:creationId xmlns:a16="http://schemas.microsoft.com/office/drawing/2014/main" id="{6A99BC19-1EB6-44AE-8835-D182D59A4197}"/>
              </a:ext>
            </a:extLst>
          </p:cNvPr>
          <p:cNvSpPr>
            <a:spLocks noGrp="1"/>
          </p:cNvSpPr>
          <p:nvPr>
            <p:ph type="dt" sz="half" idx="10"/>
          </p:nvPr>
        </p:nvSpPr>
        <p:spPr/>
        <p:txBody>
          <a:bodyPr/>
          <a:lstStyle/>
          <a:p>
            <a:r>
              <a:rPr lang="tr-TR" altLang="tr-TR"/>
              <a:t>Cografya.Biz</a:t>
            </a:r>
          </a:p>
        </p:txBody>
      </p:sp>
      <p:sp>
        <p:nvSpPr>
          <p:cNvPr id="66562" name="Rectangle 2">
            <a:extLst>
              <a:ext uri="{FF2B5EF4-FFF2-40B4-BE49-F238E27FC236}">
                <a16:creationId xmlns:a16="http://schemas.microsoft.com/office/drawing/2014/main" id="{E8E4AC46-42D8-4C20-90C7-F71A2D43BBF8}"/>
              </a:ext>
            </a:extLst>
          </p:cNvPr>
          <p:cNvSpPr>
            <a:spLocks noGrp="1" noChangeArrowheads="1"/>
          </p:cNvSpPr>
          <p:nvPr>
            <p:ph type="title"/>
          </p:nvPr>
        </p:nvSpPr>
        <p:spPr>
          <a:xfrm>
            <a:off x="152400" y="315913"/>
            <a:ext cx="8839200" cy="1276350"/>
          </a:xfrm>
        </p:spPr>
        <p:txBody>
          <a:bodyPr/>
          <a:lstStyle/>
          <a:p>
            <a:pPr algn="l"/>
            <a:r>
              <a:rPr lang="tr-TR" altLang="tr-TR" sz="3200"/>
              <a:t>d-İşgücü Göçleri :</a:t>
            </a:r>
          </a:p>
        </p:txBody>
      </p:sp>
      <p:sp>
        <p:nvSpPr>
          <p:cNvPr id="66563" name="Rectangle 3">
            <a:extLst>
              <a:ext uri="{FF2B5EF4-FFF2-40B4-BE49-F238E27FC236}">
                <a16:creationId xmlns:a16="http://schemas.microsoft.com/office/drawing/2014/main" id="{7A5D8C40-3704-4CBE-89CC-7CC5872F069A}"/>
              </a:ext>
            </a:extLst>
          </p:cNvPr>
          <p:cNvSpPr>
            <a:spLocks noGrp="1" noChangeArrowheads="1"/>
          </p:cNvSpPr>
          <p:nvPr>
            <p:ph type="body" idx="1"/>
          </p:nvPr>
        </p:nvSpPr>
        <p:spPr>
          <a:xfrm>
            <a:off x="228600" y="1795463"/>
            <a:ext cx="8763000" cy="4910137"/>
          </a:xfrm>
        </p:spPr>
        <p:txBody>
          <a:bodyPr/>
          <a:lstStyle/>
          <a:p>
            <a:r>
              <a:rPr lang="tr-TR" altLang="tr-TR" b="1" i="1">
                <a:solidFill>
                  <a:srgbClr val="FF0000"/>
                </a:solidFill>
              </a:rPr>
              <a:t>Örneğin</a:t>
            </a:r>
            <a:r>
              <a:rPr lang="tr-TR" altLang="tr-TR">
                <a:solidFill>
                  <a:srgbClr val="FF0000"/>
                </a:solidFill>
              </a:rPr>
              <a:t> </a:t>
            </a:r>
            <a:r>
              <a:rPr lang="tr-TR" altLang="tr-TR"/>
              <a:t>1960 yılından itibaren, Türkiye’den çeşitli Avrupa ülkelerine işçi göçü olmuştur.</a:t>
            </a:r>
          </a:p>
        </p:txBody>
      </p:sp>
      <p:pic>
        <p:nvPicPr>
          <p:cNvPr id="66564" name="Picture 4" descr="3041">
            <a:extLst>
              <a:ext uri="{FF2B5EF4-FFF2-40B4-BE49-F238E27FC236}">
                <a16:creationId xmlns:a16="http://schemas.microsoft.com/office/drawing/2014/main" id="{2757BA19-28D2-4FC3-8894-FBCBC45F5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963863"/>
            <a:ext cx="6400800" cy="3894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fade">
                                      <p:cBhvr>
                                        <p:cTn id="7" dur="1000"/>
                                        <p:tgtEl>
                                          <p:spTgt spid="66563">
                                            <p:txEl>
                                              <p:pRg st="0" end="0"/>
                                            </p:txEl>
                                          </p:spTgt>
                                        </p:tgtEl>
                                      </p:cBhvr>
                                    </p:animEffect>
                                    <p:anim calcmode="lin" valueType="num">
                                      <p:cBhvr>
                                        <p:cTn id="8" dur="10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656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Veri Yer Tutucusu 3">
            <a:extLst>
              <a:ext uri="{FF2B5EF4-FFF2-40B4-BE49-F238E27FC236}">
                <a16:creationId xmlns:a16="http://schemas.microsoft.com/office/drawing/2014/main" id="{CBCD72A7-5B35-4EA1-ADEF-5E078FFFD5D9}"/>
              </a:ext>
            </a:extLst>
          </p:cNvPr>
          <p:cNvSpPr>
            <a:spLocks noGrp="1"/>
          </p:cNvSpPr>
          <p:nvPr>
            <p:ph type="dt" sz="half" idx="10"/>
          </p:nvPr>
        </p:nvSpPr>
        <p:spPr/>
        <p:txBody>
          <a:bodyPr/>
          <a:lstStyle/>
          <a:p>
            <a:r>
              <a:rPr lang="tr-TR" altLang="tr-TR"/>
              <a:t>Cografya.Biz</a:t>
            </a:r>
          </a:p>
        </p:txBody>
      </p:sp>
      <p:sp>
        <p:nvSpPr>
          <p:cNvPr id="35842" name="Rectangle 2">
            <a:extLst>
              <a:ext uri="{FF2B5EF4-FFF2-40B4-BE49-F238E27FC236}">
                <a16:creationId xmlns:a16="http://schemas.microsoft.com/office/drawing/2014/main" id="{4FE866EC-8E82-41A8-8FE7-B46821ABF666}"/>
              </a:ext>
            </a:extLst>
          </p:cNvPr>
          <p:cNvSpPr>
            <a:spLocks noGrp="1" noChangeArrowheads="1"/>
          </p:cNvSpPr>
          <p:nvPr>
            <p:ph type="title"/>
          </p:nvPr>
        </p:nvSpPr>
        <p:spPr>
          <a:xfrm>
            <a:off x="0" y="315913"/>
            <a:ext cx="9144000" cy="1276350"/>
          </a:xfrm>
        </p:spPr>
        <p:txBody>
          <a:bodyPr/>
          <a:lstStyle/>
          <a:p>
            <a:pPr algn="ctr"/>
            <a:r>
              <a:rPr lang="tr-TR" altLang="tr-TR" sz="2400"/>
              <a:t>Göçlerin oluşum </a:t>
            </a:r>
            <a:r>
              <a:rPr lang="tr-TR" altLang="tr-TR" sz="2800"/>
              <a:t>nedenleri</a:t>
            </a:r>
            <a:r>
              <a:rPr lang="tr-TR" altLang="tr-TR" sz="2400"/>
              <a:t> 3 grupta toplanır.</a:t>
            </a:r>
          </a:p>
        </p:txBody>
      </p:sp>
      <p:sp>
        <p:nvSpPr>
          <p:cNvPr id="35843" name="Rectangle 3">
            <a:extLst>
              <a:ext uri="{FF2B5EF4-FFF2-40B4-BE49-F238E27FC236}">
                <a16:creationId xmlns:a16="http://schemas.microsoft.com/office/drawing/2014/main" id="{71831CDE-7871-444A-97B6-B66D17B43A34}"/>
              </a:ext>
            </a:extLst>
          </p:cNvPr>
          <p:cNvSpPr>
            <a:spLocks noGrp="1" noChangeArrowheads="1"/>
          </p:cNvSpPr>
          <p:nvPr>
            <p:ph type="body" idx="1"/>
          </p:nvPr>
        </p:nvSpPr>
        <p:spPr/>
        <p:txBody>
          <a:bodyPr/>
          <a:lstStyle/>
          <a:p>
            <a:r>
              <a:rPr lang="tr-TR" altLang="tr-TR"/>
              <a:t>1-Doğal Yıkımlar </a:t>
            </a:r>
          </a:p>
          <a:p>
            <a:r>
              <a:rPr lang="tr-TR" altLang="tr-TR"/>
              <a:t>2-Sosyal ve Siyasi Nedenler </a:t>
            </a:r>
          </a:p>
          <a:p>
            <a:r>
              <a:rPr lang="tr-TR" altLang="tr-TR"/>
              <a:t>3- Ekonomik Nedenler</a:t>
            </a:r>
          </a:p>
        </p:txBody>
      </p:sp>
      <p:pic>
        <p:nvPicPr>
          <p:cNvPr id="35845" name="Picture 5" descr="volkan">
            <a:extLst>
              <a:ext uri="{FF2B5EF4-FFF2-40B4-BE49-F238E27FC236}">
                <a16:creationId xmlns:a16="http://schemas.microsoft.com/office/drawing/2014/main" id="{2D66FB51-1025-4400-B414-B285907D0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87788"/>
            <a:ext cx="4191000" cy="2817812"/>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6" descr="219120">
            <a:extLst>
              <a:ext uri="{FF2B5EF4-FFF2-40B4-BE49-F238E27FC236}">
                <a16:creationId xmlns:a16="http://schemas.microsoft.com/office/drawing/2014/main" id="{2902E29D-B284-47E3-9216-24D828572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886200"/>
            <a:ext cx="4800600" cy="2817813"/>
          </a:xfrm>
          <a:prstGeom prst="rect">
            <a:avLst/>
          </a:prstGeom>
          <a:noFill/>
          <a:extLst>
            <a:ext uri="{909E8E84-426E-40DD-AFC4-6F175D3DCCD1}">
              <a14:hiddenFill xmlns:a14="http://schemas.microsoft.com/office/drawing/2010/main">
                <a:solidFill>
                  <a:srgbClr val="FFFFFF"/>
                </a:solidFill>
              </a14:hiddenFill>
            </a:ext>
          </a:extLst>
        </p:spPr>
      </p:pic>
      <p:pic>
        <p:nvPicPr>
          <p:cNvPr id="35847" name="Picture 7" descr="53">
            <a:extLst>
              <a:ext uri="{FF2B5EF4-FFF2-40B4-BE49-F238E27FC236}">
                <a16:creationId xmlns:a16="http://schemas.microsoft.com/office/drawing/2014/main" id="{56CFFBBB-F7BA-4C6B-9FFA-DE750250C1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663700"/>
            <a:ext cx="2895600" cy="1917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0"/>
                                  </p:stCondLst>
                                  <p:iterate type="lt">
                                    <p:tmPct val="100000"/>
                                  </p:iterate>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75" fill="hold"/>
                                        <p:tgtEl>
                                          <p:spTgt spid="35842"/>
                                        </p:tgtEl>
                                        <p:attrNameLst>
                                          <p:attrName>ppt_x</p:attrName>
                                        </p:attrNameLst>
                                      </p:cBhvr>
                                      <p:tavLst>
                                        <p:tav tm="0">
                                          <p:val>
                                            <p:strVal val="0-#ppt_w/2"/>
                                          </p:val>
                                        </p:tav>
                                        <p:tav tm="100000">
                                          <p:val>
                                            <p:strVal val="#ppt_x"/>
                                          </p:val>
                                        </p:tav>
                                      </p:tavLst>
                                    </p:anim>
                                    <p:anim calcmode="lin" valueType="num">
                                      <p:cBhvr additive="base">
                                        <p:cTn id="8" dur="75" fill="hold"/>
                                        <p:tgtEl>
                                          <p:spTgt spid="3584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iterate type="lt">
                                    <p:tmAbs val="75"/>
                                  </p:iterate>
                                  <p:childTnLst>
                                    <p:set>
                                      <p:cBhvr>
                                        <p:cTn id="12" dur="1" fill="hold">
                                          <p:stCondLst>
                                            <p:cond delay="74"/>
                                          </p:stCondLst>
                                        </p:cTn>
                                        <p:tgtEl>
                                          <p:spTgt spid="35843">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iterate type="lt">
                                    <p:tmAbs val="75"/>
                                  </p:iterate>
                                  <p:childTnLst>
                                    <p:set>
                                      <p:cBhvr>
                                        <p:cTn id="16" dur="1" fill="hold">
                                          <p:stCondLst>
                                            <p:cond delay="74"/>
                                          </p:stCondLst>
                                        </p:cTn>
                                        <p:tgtEl>
                                          <p:spTgt spid="3584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iterate type="lt">
                                    <p:tmAbs val="75"/>
                                  </p:iterate>
                                  <p:childTnLst>
                                    <p:set>
                                      <p:cBhvr>
                                        <p:cTn id="20" dur="1" fill="hold">
                                          <p:stCondLst>
                                            <p:cond delay="74"/>
                                          </p:stCondLst>
                                        </p:cTn>
                                        <p:tgtEl>
                                          <p:spTgt spid="358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4481A180-AA9C-4E95-A82E-1C7C163B9E14}"/>
              </a:ext>
            </a:extLst>
          </p:cNvPr>
          <p:cNvSpPr>
            <a:spLocks noGrp="1"/>
          </p:cNvSpPr>
          <p:nvPr>
            <p:ph type="dt" sz="half" idx="10"/>
          </p:nvPr>
        </p:nvSpPr>
        <p:spPr/>
        <p:txBody>
          <a:bodyPr/>
          <a:lstStyle/>
          <a:p>
            <a:r>
              <a:rPr lang="tr-TR" altLang="tr-TR"/>
              <a:t>Cografya.Biz</a:t>
            </a:r>
          </a:p>
        </p:txBody>
      </p:sp>
      <p:sp>
        <p:nvSpPr>
          <p:cNvPr id="68610" name="Rectangle 2">
            <a:extLst>
              <a:ext uri="{FF2B5EF4-FFF2-40B4-BE49-F238E27FC236}">
                <a16:creationId xmlns:a16="http://schemas.microsoft.com/office/drawing/2014/main" id="{2336DA5E-1525-41F4-896B-BAFD0CC422E1}"/>
              </a:ext>
            </a:extLst>
          </p:cNvPr>
          <p:cNvSpPr>
            <a:spLocks noGrp="1" noChangeArrowheads="1"/>
          </p:cNvSpPr>
          <p:nvPr>
            <p:ph type="title"/>
          </p:nvPr>
        </p:nvSpPr>
        <p:spPr>
          <a:xfrm>
            <a:off x="152400" y="315913"/>
            <a:ext cx="8839200" cy="1276350"/>
          </a:xfrm>
        </p:spPr>
        <p:txBody>
          <a:bodyPr/>
          <a:lstStyle/>
          <a:p>
            <a:pPr algn="l"/>
            <a:r>
              <a:rPr lang="tr-TR" altLang="tr-TR" sz="2400"/>
              <a:t>Türkiye'de işçi göçünün zaman içinde hızla arttığı görülmektedir. Bunun başlıca nedenleri;</a:t>
            </a:r>
            <a:br>
              <a:rPr lang="tr-TR" altLang="tr-TR" sz="2400"/>
            </a:br>
            <a:endParaRPr lang="tr-TR" altLang="tr-TR" sz="2400"/>
          </a:p>
        </p:txBody>
      </p:sp>
      <p:sp>
        <p:nvSpPr>
          <p:cNvPr id="68611" name="Rectangle 3">
            <a:extLst>
              <a:ext uri="{FF2B5EF4-FFF2-40B4-BE49-F238E27FC236}">
                <a16:creationId xmlns:a16="http://schemas.microsoft.com/office/drawing/2014/main" id="{BBCAA624-5F17-42D3-BC66-26C814CFC022}"/>
              </a:ext>
            </a:extLst>
          </p:cNvPr>
          <p:cNvSpPr>
            <a:spLocks noGrp="1" noChangeArrowheads="1"/>
          </p:cNvSpPr>
          <p:nvPr>
            <p:ph type="body" idx="1"/>
          </p:nvPr>
        </p:nvSpPr>
        <p:spPr>
          <a:xfrm>
            <a:off x="152400" y="1371600"/>
            <a:ext cx="8763000" cy="4910138"/>
          </a:xfrm>
        </p:spPr>
        <p:txBody>
          <a:bodyPr/>
          <a:lstStyle/>
          <a:p>
            <a:r>
              <a:rPr lang="tr-TR" altLang="tr-TR"/>
              <a:t>Hızlı nüfus artışı,</a:t>
            </a:r>
          </a:p>
          <a:p>
            <a:r>
              <a:rPr lang="tr-TR" altLang="tr-TR"/>
              <a:t>Kırsal alanda isteklerin çoğalması ve çeşitlenmesi,</a:t>
            </a:r>
          </a:p>
          <a:p>
            <a:r>
              <a:rPr lang="tr-TR" altLang="tr-TR"/>
              <a:t>Gelir dağılımındaki bozukluklar,</a:t>
            </a:r>
          </a:p>
          <a:p>
            <a:r>
              <a:rPr lang="tr-TR" altLang="tr-TR"/>
              <a:t>İstihdam sorunları,</a:t>
            </a:r>
          </a:p>
          <a:p>
            <a:r>
              <a:rPr lang="tr-TR" altLang="tr-TR"/>
              <a:t>Kırsal kesimdeki gelirin düşük olmasıdır.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86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68611">
                                            <p:txEl>
                                              <p:pRg st="4" end="4"/>
                                            </p:txEl>
                                          </p:spTgt>
                                        </p:tgtEl>
                                        <p:attrNameLst>
                                          <p:attrName>style.visibility</p:attrName>
                                        </p:attrNameLst>
                                      </p:cBhvr>
                                      <p:to>
                                        <p:strVal val="visible"/>
                                      </p:to>
                                    </p:set>
                                    <p:anim calcmode="lin" valueType="num">
                                      <p:cBhvr additive="base">
                                        <p:cTn id="11" dur="500" fill="hold"/>
                                        <p:tgtEl>
                                          <p:spTgt spid="68611">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8611">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68611">
                                            <p:txEl>
                                              <p:pRg st="3" end="3"/>
                                            </p:txEl>
                                          </p:spTgt>
                                        </p:tgtEl>
                                        <p:attrNameLst>
                                          <p:attrName>style.visibility</p:attrName>
                                        </p:attrNameLst>
                                      </p:cBhvr>
                                      <p:to>
                                        <p:strVal val="visible"/>
                                      </p:to>
                                    </p:set>
                                    <p:anim calcmode="lin" valueType="num">
                                      <p:cBhvr additive="base">
                                        <p:cTn id="17" dur="500" fill="hold"/>
                                        <p:tgtEl>
                                          <p:spTgt spid="6861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8611">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68611">
                                            <p:txEl>
                                              <p:pRg st="2" end="2"/>
                                            </p:txEl>
                                          </p:spTgt>
                                        </p:tgtEl>
                                        <p:attrNameLst>
                                          <p:attrName>style.visibility</p:attrName>
                                        </p:attrNameLst>
                                      </p:cBhvr>
                                      <p:to>
                                        <p:strVal val="visible"/>
                                      </p:to>
                                    </p:set>
                                    <p:anim calcmode="lin" valueType="num">
                                      <p:cBhvr additive="base">
                                        <p:cTn id="23" dur="5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861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68611">
                                            <p:txEl>
                                              <p:pRg st="1" end="1"/>
                                            </p:txEl>
                                          </p:spTgt>
                                        </p:tgtEl>
                                        <p:attrNameLst>
                                          <p:attrName>style.visibility</p:attrName>
                                        </p:attrNameLst>
                                      </p:cBhvr>
                                      <p:to>
                                        <p:strVal val="visible"/>
                                      </p:to>
                                    </p:set>
                                    <p:anim calcmode="lin" valueType="num">
                                      <p:cBhvr additive="base">
                                        <p:cTn id="29" dur="5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861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68611">
                                            <p:txEl>
                                              <p:pRg st="0" end="0"/>
                                            </p:txEl>
                                          </p:spTgt>
                                        </p:tgtEl>
                                        <p:attrNameLst>
                                          <p:attrName>style.visibility</p:attrName>
                                        </p:attrNameLst>
                                      </p:cBhvr>
                                      <p:to>
                                        <p:strVal val="visible"/>
                                      </p:to>
                                    </p:set>
                                    <p:anim calcmode="lin" valueType="num">
                                      <p:cBhvr additive="base">
                                        <p:cTn id="35" dur="5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861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utoUpdateAnimBg="0"/>
      <p:bldP spid="68611" grpId="0" build="p" autoUpdateAnimBg="0" rev="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Veri Yer Tutucusu 3">
            <a:extLst>
              <a:ext uri="{FF2B5EF4-FFF2-40B4-BE49-F238E27FC236}">
                <a16:creationId xmlns:a16="http://schemas.microsoft.com/office/drawing/2014/main" id="{A1EEE9A9-BEFA-48DF-9914-7C2878C511AE}"/>
              </a:ext>
            </a:extLst>
          </p:cNvPr>
          <p:cNvSpPr>
            <a:spLocks noGrp="1"/>
          </p:cNvSpPr>
          <p:nvPr>
            <p:ph type="dt" sz="half" idx="10"/>
          </p:nvPr>
        </p:nvSpPr>
        <p:spPr/>
        <p:txBody>
          <a:bodyPr/>
          <a:lstStyle/>
          <a:p>
            <a:r>
              <a:rPr lang="tr-TR" altLang="tr-TR"/>
              <a:t>Cografya.Biz</a:t>
            </a:r>
          </a:p>
        </p:txBody>
      </p:sp>
      <p:sp>
        <p:nvSpPr>
          <p:cNvPr id="51202" name="Rectangle 2">
            <a:extLst>
              <a:ext uri="{FF2B5EF4-FFF2-40B4-BE49-F238E27FC236}">
                <a16:creationId xmlns:a16="http://schemas.microsoft.com/office/drawing/2014/main" id="{2E7B1F61-7DC6-4D4E-A902-C5203FD6BC37}"/>
              </a:ext>
            </a:extLst>
          </p:cNvPr>
          <p:cNvSpPr>
            <a:spLocks noGrp="1" noChangeArrowheads="1"/>
          </p:cNvSpPr>
          <p:nvPr>
            <p:ph type="title"/>
          </p:nvPr>
        </p:nvSpPr>
        <p:spPr>
          <a:xfrm>
            <a:off x="152400" y="315913"/>
            <a:ext cx="8839200" cy="1276350"/>
          </a:xfrm>
        </p:spPr>
        <p:txBody>
          <a:bodyPr/>
          <a:lstStyle/>
          <a:p>
            <a:pPr algn="l"/>
            <a:r>
              <a:rPr lang="tr-TR" altLang="tr-TR" sz="3200"/>
              <a:t>e-Beyin Göçleri :</a:t>
            </a:r>
          </a:p>
        </p:txBody>
      </p:sp>
      <p:sp>
        <p:nvSpPr>
          <p:cNvPr id="51203" name="Rectangle 3">
            <a:extLst>
              <a:ext uri="{FF2B5EF4-FFF2-40B4-BE49-F238E27FC236}">
                <a16:creationId xmlns:a16="http://schemas.microsoft.com/office/drawing/2014/main" id="{A59ED25F-898C-46BD-8A44-C714F8817B0F}"/>
              </a:ext>
            </a:extLst>
          </p:cNvPr>
          <p:cNvSpPr>
            <a:spLocks noGrp="1" noChangeArrowheads="1"/>
          </p:cNvSpPr>
          <p:nvPr>
            <p:ph type="body" idx="1"/>
          </p:nvPr>
        </p:nvSpPr>
        <p:spPr>
          <a:xfrm>
            <a:off x="228600" y="1795463"/>
            <a:ext cx="5486400" cy="4910137"/>
          </a:xfrm>
        </p:spPr>
        <p:txBody>
          <a:bodyPr/>
          <a:lstStyle/>
          <a:p>
            <a:r>
              <a:rPr lang="tr-TR" altLang="tr-TR"/>
              <a:t>İyi eğitilmiş elemanların daha iyi çalışma olanakları sağlayan ülkelere gitmesiyle oluşan göçlerdir. </a:t>
            </a:r>
          </a:p>
          <a:p>
            <a:r>
              <a:rPr lang="tr-TR" altLang="tr-TR" b="1" i="1">
                <a:solidFill>
                  <a:srgbClr val="FF0000"/>
                </a:solidFill>
              </a:rPr>
              <a:t>Örneğin</a:t>
            </a:r>
            <a:r>
              <a:rPr lang="tr-TR" altLang="tr-TR"/>
              <a:t> II. Dünya Savaşı sırasında Alman bilim adamlarının ABD’ye göçü bu türdendir.</a:t>
            </a:r>
          </a:p>
        </p:txBody>
      </p:sp>
      <p:pic>
        <p:nvPicPr>
          <p:cNvPr id="51204" name="Picture 4" descr="beyingoc1">
            <a:extLst>
              <a:ext uri="{FF2B5EF4-FFF2-40B4-BE49-F238E27FC236}">
                <a16:creationId xmlns:a16="http://schemas.microsoft.com/office/drawing/2014/main" id="{D95F484B-CC00-4537-A735-468FEAF7B3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057400"/>
            <a:ext cx="3505200" cy="2784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2000" fill="hold"/>
                                        <p:tgtEl>
                                          <p:spTgt spid="51202"/>
                                        </p:tgtEl>
                                        <p:attrNameLst>
                                          <p:attrName>ppt_w</p:attrName>
                                        </p:attrNameLst>
                                      </p:cBhvr>
                                      <p:tavLst>
                                        <p:tav tm="0">
                                          <p:val>
                                            <p:strVal val="#ppt_w*2.5"/>
                                          </p:val>
                                        </p:tav>
                                        <p:tav tm="100000">
                                          <p:val>
                                            <p:strVal val="#ppt_w"/>
                                          </p:val>
                                        </p:tav>
                                      </p:tavLst>
                                    </p:anim>
                                    <p:anim calcmode="lin" valueType="num">
                                      <p:cBhvr>
                                        <p:cTn id="8" dur="2000" fill="hold"/>
                                        <p:tgtEl>
                                          <p:spTgt spid="51202"/>
                                        </p:tgtEl>
                                        <p:attrNameLst>
                                          <p:attrName>ppt_h</p:attrName>
                                        </p:attrNameLst>
                                      </p:cBhvr>
                                      <p:tavLst>
                                        <p:tav tm="0">
                                          <p:val>
                                            <p:strVal val="#ppt_h"/>
                                          </p:val>
                                        </p:tav>
                                        <p:tav tm="100000">
                                          <p:val>
                                            <p:strVal val="#ppt_h"/>
                                          </p:val>
                                        </p:tav>
                                      </p:tavLst>
                                    </p:anim>
                                    <p:anim calcmode="lin" valueType="num">
                                      <p:cBhvr>
                                        <p:cTn id="9" dur="2000" fill="hold"/>
                                        <p:tgtEl>
                                          <p:spTgt spid="5120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5120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5120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1203">
                                            <p:txEl>
                                              <p:pRg st="0" end="0"/>
                                            </p:txEl>
                                          </p:spTgt>
                                        </p:tgtEl>
                                        <p:attrNameLst>
                                          <p:attrName>style.visibility</p:attrName>
                                        </p:attrNameLst>
                                      </p:cBhvr>
                                      <p:to>
                                        <p:strVal val="visible"/>
                                      </p:to>
                                    </p:set>
                                    <p:animEffect transition="in" filter="wipe(left)">
                                      <p:cBhvr>
                                        <p:cTn id="16" dur="500"/>
                                        <p:tgtEl>
                                          <p:spTgt spid="5120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1203">
                                            <p:txEl>
                                              <p:pRg st="1" end="1"/>
                                            </p:txEl>
                                          </p:spTgt>
                                        </p:tgtEl>
                                        <p:attrNameLst>
                                          <p:attrName>style.visibility</p:attrName>
                                        </p:attrNameLst>
                                      </p:cBhvr>
                                      <p:to>
                                        <p:strVal val="visible"/>
                                      </p:to>
                                    </p:set>
                                    <p:animEffect transition="in" filter="wipe(left)">
                                      <p:cBhvr>
                                        <p:cTn id="21" dur="500"/>
                                        <p:tgtEl>
                                          <p:spTgt spid="512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Veri Yer Tutucusu 3">
            <a:extLst>
              <a:ext uri="{FF2B5EF4-FFF2-40B4-BE49-F238E27FC236}">
                <a16:creationId xmlns:a16="http://schemas.microsoft.com/office/drawing/2014/main" id="{F847498B-F3A2-4E36-A332-FDCE714247F0}"/>
              </a:ext>
            </a:extLst>
          </p:cNvPr>
          <p:cNvSpPr>
            <a:spLocks noGrp="1"/>
          </p:cNvSpPr>
          <p:nvPr>
            <p:ph type="dt" sz="half" idx="10"/>
          </p:nvPr>
        </p:nvSpPr>
        <p:spPr/>
        <p:txBody>
          <a:bodyPr/>
          <a:lstStyle/>
          <a:p>
            <a:r>
              <a:rPr lang="tr-TR" altLang="tr-TR"/>
              <a:t>Cografya.Biz</a:t>
            </a:r>
          </a:p>
        </p:txBody>
      </p:sp>
      <p:pic>
        <p:nvPicPr>
          <p:cNvPr id="72708" name="Picture 4" descr="1">
            <a:extLst>
              <a:ext uri="{FF2B5EF4-FFF2-40B4-BE49-F238E27FC236}">
                <a16:creationId xmlns:a16="http://schemas.microsoft.com/office/drawing/2014/main" id="{2A3CC1CC-40A0-430A-9DA1-1B36A1670A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4953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2709" name="Picture 5" descr="2">
            <a:extLst>
              <a:ext uri="{FF2B5EF4-FFF2-40B4-BE49-F238E27FC236}">
                <a16:creationId xmlns:a16="http://schemas.microsoft.com/office/drawing/2014/main" id="{DB576728-25DA-4077-820D-960321F395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724400" cy="3457575"/>
          </a:xfrm>
          <a:prstGeom prst="rect">
            <a:avLst/>
          </a:prstGeom>
          <a:noFill/>
          <a:extLst>
            <a:ext uri="{909E8E84-426E-40DD-AFC4-6F175D3DCCD1}">
              <a14:hiddenFill xmlns:a14="http://schemas.microsoft.com/office/drawing/2010/main">
                <a:solidFill>
                  <a:srgbClr val="FFFFFF"/>
                </a:solidFill>
              </a14:hiddenFill>
            </a:ext>
          </a:extLst>
        </p:spPr>
      </p:pic>
      <p:pic>
        <p:nvPicPr>
          <p:cNvPr id="72710" name="Picture 6" descr="3">
            <a:extLst>
              <a:ext uri="{FF2B5EF4-FFF2-40B4-BE49-F238E27FC236}">
                <a16:creationId xmlns:a16="http://schemas.microsoft.com/office/drawing/2014/main" id="{5A113FEA-0A9D-4762-96AB-88A57BBDFB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95800" cy="3486150"/>
          </a:xfrm>
          <a:prstGeom prst="rect">
            <a:avLst/>
          </a:prstGeom>
          <a:noFill/>
          <a:extLst>
            <a:ext uri="{909E8E84-426E-40DD-AFC4-6F175D3DCCD1}">
              <a14:hiddenFill xmlns:a14="http://schemas.microsoft.com/office/drawing/2010/main">
                <a:solidFill>
                  <a:srgbClr val="FFFFFF"/>
                </a:solidFill>
              </a14:hiddenFill>
            </a:ext>
          </a:extLst>
        </p:spPr>
      </p:pic>
      <p:pic>
        <p:nvPicPr>
          <p:cNvPr id="72711" name="Picture 7" descr="ainstain">
            <a:extLst>
              <a:ext uri="{FF2B5EF4-FFF2-40B4-BE49-F238E27FC236}">
                <a16:creationId xmlns:a16="http://schemas.microsoft.com/office/drawing/2014/main" id="{45E107AA-F7F5-4E3A-8002-A399075F01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429000"/>
            <a:ext cx="434340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dir="d"/>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Veri Yer Tutucusu 3">
            <a:extLst>
              <a:ext uri="{FF2B5EF4-FFF2-40B4-BE49-F238E27FC236}">
                <a16:creationId xmlns:a16="http://schemas.microsoft.com/office/drawing/2014/main" id="{0C377ECA-ACA1-41AF-ACA1-109CEEBAA44B}"/>
              </a:ext>
            </a:extLst>
          </p:cNvPr>
          <p:cNvSpPr>
            <a:spLocks noGrp="1"/>
          </p:cNvSpPr>
          <p:nvPr>
            <p:ph type="dt" sz="half" idx="10"/>
          </p:nvPr>
        </p:nvSpPr>
        <p:spPr/>
        <p:txBody>
          <a:bodyPr/>
          <a:lstStyle/>
          <a:p>
            <a:r>
              <a:rPr lang="tr-TR" altLang="tr-TR"/>
              <a:t>Cografya.Biz</a:t>
            </a:r>
          </a:p>
        </p:txBody>
      </p:sp>
      <p:sp>
        <p:nvSpPr>
          <p:cNvPr id="36866" name="Rectangle 2">
            <a:extLst>
              <a:ext uri="{FF2B5EF4-FFF2-40B4-BE49-F238E27FC236}">
                <a16:creationId xmlns:a16="http://schemas.microsoft.com/office/drawing/2014/main" id="{9DD2FB04-E2D3-4DC6-83A1-93C33D942857}"/>
              </a:ext>
            </a:extLst>
          </p:cNvPr>
          <p:cNvSpPr>
            <a:spLocks noGrp="1" noChangeArrowheads="1"/>
          </p:cNvSpPr>
          <p:nvPr>
            <p:ph type="title"/>
          </p:nvPr>
        </p:nvSpPr>
        <p:spPr>
          <a:xfrm>
            <a:off x="152400" y="315913"/>
            <a:ext cx="8839200" cy="1276350"/>
          </a:xfrm>
        </p:spPr>
        <p:txBody>
          <a:bodyPr/>
          <a:lstStyle/>
          <a:p>
            <a:pPr algn="ctr"/>
            <a:r>
              <a:rPr lang="tr-TR" altLang="tr-TR"/>
              <a:t>1-Doğal Yıkımlar</a:t>
            </a:r>
          </a:p>
        </p:txBody>
      </p:sp>
      <p:sp>
        <p:nvSpPr>
          <p:cNvPr id="36867" name="Rectangle 3">
            <a:extLst>
              <a:ext uri="{FF2B5EF4-FFF2-40B4-BE49-F238E27FC236}">
                <a16:creationId xmlns:a16="http://schemas.microsoft.com/office/drawing/2014/main" id="{0BEF0175-C0DC-4446-8929-8683AE69F285}"/>
              </a:ext>
            </a:extLst>
          </p:cNvPr>
          <p:cNvSpPr>
            <a:spLocks noGrp="1" noChangeArrowheads="1"/>
          </p:cNvSpPr>
          <p:nvPr>
            <p:ph type="body" idx="1"/>
          </p:nvPr>
        </p:nvSpPr>
        <p:spPr>
          <a:xfrm>
            <a:off x="674688" y="1795463"/>
            <a:ext cx="7826375" cy="5062537"/>
          </a:xfrm>
        </p:spPr>
        <p:txBody>
          <a:bodyPr/>
          <a:lstStyle/>
          <a:p>
            <a:pPr>
              <a:lnSpc>
                <a:spcPct val="80000"/>
              </a:lnSpc>
            </a:pPr>
            <a:r>
              <a:rPr lang="tr-TR" altLang="tr-TR"/>
              <a:t>Deprem, </a:t>
            </a:r>
          </a:p>
          <a:p>
            <a:pPr>
              <a:lnSpc>
                <a:spcPct val="80000"/>
              </a:lnSpc>
            </a:pPr>
            <a:r>
              <a:rPr lang="tr-TR" altLang="tr-TR"/>
              <a:t>Heyelan, </a:t>
            </a:r>
          </a:p>
          <a:p>
            <a:pPr>
              <a:lnSpc>
                <a:spcPct val="80000"/>
              </a:lnSpc>
            </a:pPr>
            <a:r>
              <a:rPr lang="tr-TR" altLang="tr-TR"/>
              <a:t>Kuraklık, </a:t>
            </a:r>
          </a:p>
          <a:p>
            <a:pPr>
              <a:lnSpc>
                <a:spcPct val="80000"/>
              </a:lnSpc>
            </a:pPr>
            <a:r>
              <a:rPr lang="tr-TR" altLang="tr-TR"/>
              <a:t>Taşkın, </a:t>
            </a:r>
          </a:p>
          <a:p>
            <a:pPr>
              <a:lnSpc>
                <a:spcPct val="80000"/>
              </a:lnSpc>
            </a:pPr>
            <a:r>
              <a:rPr lang="tr-TR" altLang="tr-TR"/>
              <a:t>Çığ</a:t>
            </a:r>
            <a:r>
              <a:rPr lang="tr-TR" altLang="tr-TR" i="1"/>
              <a:t>, </a:t>
            </a:r>
          </a:p>
          <a:p>
            <a:pPr>
              <a:lnSpc>
                <a:spcPct val="80000"/>
              </a:lnSpc>
            </a:pPr>
            <a:r>
              <a:rPr lang="tr-TR" altLang="tr-TR" i="1"/>
              <a:t>Sel olayları, </a:t>
            </a:r>
          </a:p>
          <a:p>
            <a:pPr>
              <a:lnSpc>
                <a:spcPct val="80000"/>
              </a:lnSpc>
            </a:pPr>
            <a:r>
              <a:rPr lang="tr-TR" altLang="tr-TR" i="1"/>
              <a:t>Volkanik püskürmeler, </a:t>
            </a:r>
          </a:p>
          <a:p>
            <a:pPr>
              <a:lnSpc>
                <a:spcPct val="80000"/>
              </a:lnSpc>
            </a:pPr>
            <a:r>
              <a:rPr lang="tr-TR" altLang="tr-TR" i="1"/>
              <a:t>Çölleşme</a:t>
            </a:r>
          </a:p>
          <a:p>
            <a:pPr>
              <a:lnSpc>
                <a:spcPct val="80000"/>
              </a:lnSpc>
              <a:buFont typeface="Wingdings" panose="05000000000000000000" pitchFamily="2" charset="2"/>
              <a:buNone/>
            </a:pPr>
            <a:r>
              <a:rPr lang="tr-TR" altLang="tr-TR"/>
              <a:t>   gibi doğal yıkımlar göçlere neden olmaktadır.</a:t>
            </a:r>
          </a:p>
          <a:p>
            <a:pPr>
              <a:lnSpc>
                <a:spcPct val="80000"/>
              </a:lnSpc>
            </a:pPr>
            <a:endParaRPr lang="tr-TR" altLang="tr-TR"/>
          </a:p>
        </p:txBody>
      </p:sp>
      <p:pic>
        <p:nvPicPr>
          <p:cNvPr id="36868" name="Picture 4" descr="deprem">
            <a:extLst>
              <a:ext uri="{FF2B5EF4-FFF2-40B4-BE49-F238E27FC236}">
                <a16:creationId xmlns:a16="http://schemas.microsoft.com/office/drawing/2014/main" id="{5CB04C3B-D914-4CED-BF43-FF6F4A481A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981200"/>
            <a:ext cx="3886200" cy="3108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2000" fill="hold"/>
                                        <p:tgtEl>
                                          <p:spTgt spid="36866"/>
                                        </p:tgtEl>
                                        <p:attrNameLst>
                                          <p:attrName>ppt_w</p:attrName>
                                        </p:attrNameLst>
                                      </p:cBhvr>
                                      <p:tavLst>
                                        <p:tav tm="0">
                                          <p:val>
                                            <p:strVal val="#ppt_w*2.5"/>
                                          </p:val>
                                        </p:tav>
                                        <p:tav tm="100000">
                                          <p:val>
                                            <p:strVal val="#ppt_w"/>
                                          </p:val>
                                        </p:tav>
                                      </p:tavLst>
                                    </p:anim>
                                    <p:anim calcmode="lin" valueType="num">
                                      <p:cBhvr>
                                        <p:cTn id="8" dur="2000" fill="hold"/>
                                        <p:tgtEl>
                                          <p:spTgt spid="36866"/>
                                        </p:tgtEl>
                                        <p:attrNameLst>
                                          <p:attrName>ppt_h</p:attrName>
                                        </p:attrNameLst>
                                      </p:cBhvr>
                                      <p:tavLst>
                                        <p:tav tm="0">
                                          <p:val>
                                            <p:strVal val="#ppt_h"/>
                                          </p:val>
                                        </p:tav>
                                        <p:tav tm="100000">
                                          <p:val>
                                            <p:strVal val="#ppt_h"/>
                                          </p:val>
                                        </p:tav>
                                      </p:tavLst>
                                    </p:anim>
                                    <p:anim calcmode="lin" valueType="num">
                                      <p:cBhvr>
                                        <p:cTn id="9" dur="2000" fill="hold"/>
                                        <p:tgtEl>
                                          <p:spTgt spid="3686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3686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368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6867">
                                            <p:txEl>
                                              <p:pRg st="0" end="0"/>
                                            </p:txEl>
                                          </p:spTgt>
                                        </p:tgtEl>
                                        <p:attrNameLst>
                                          <p:attrName>style.visibility</p:attrName>
                                        </p:attrNameLst>
                                      </p:cBhvr>
                                      <p:to>
                                        <p:strVal val="visible"/>
                                      </p:to>
                                    </p:set>
                                    <p:animEffect transition="in" filter="wipe(left)">
                                      <p:cBhvr>
                                        <p:cTn id="16" dur="500"/>
                                        <p:tgtEl>
                                          <p:spTgt spid="3686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6867">
                                            <p:txEl>
                                              <p:pRg st="1" end="1"/>
                                            </p:txEl>
                                          </p:spTgt>
                                        </p:tgtEl>
                                        <p:attrNameLst>
                                          <p:attrName>style.visibility</p:attrName>
                                        </p:attrNameLst>
                                      </p:cBhvr>
                                      <p:to>
                                        <p:strVal val="visible"/>
                                      </p:to>
                                    </p:set>
                                    <p:animEffect transition="in" filter="wipe(left)">
                                      <p:cBhvr>
                                        <p:cTn id="21" dur="500"/>
                                        <p:tgtEl>
                                          <p:spTgt spid="36867">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6867">
                                            <p:txEl>
                                              <p:pRg st="2" end="2"/>
                                            </p:txEl>
                                          </p:spTgt>
                                        </p:tgtEl>
                                        <p:attrNameLst>
                                          <p:attrName>style.visibility</p:attrName>
                                        </p:attrNameLst>
                                      </p:cBhvr>
                                      <p:to>
                                        <p:strVal val="visible"/>
                                      </p:to>
                                    </p:set>
                                    <p:animEffect transition="in" filter="wipe(left)">
                                      <p:cBhvr>
                                        <p:cTn id="26" dur="500"/>
                                        <p:tgtEl>
                                          <p:spTgt spid="36867">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6867">
                                            <p:txEl>
                                              <p:pRg st="3" end="3"/>
                                            </p:txEl>
                                          </p:spTgt>
                                        </p:tgtEl>
                                        <p:attrNameLst>
                                          <p:attrName>style.visibility</p:attrName>
                                        </p:attrNameLst>
                                      </p:cBhvr>
                                      <p:to>
                                        <p:strVal val="visible"/>
                                      </p:to>
                                    </p:set>
                                    <p:animEffect transition="in" filter="wipe(left)">
                                      <p:cBhvr>
                                        <p:cTn id="31" dur="500"/>
                                        <p:tgtEl>
                                          <p:spTgt spid="36867">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6867">
                                            <p:txEl>
                                              <p:pRg st="4" end="4"/>
                                            </p:txEl>
                                          </p:spTgt>
                                        </p:tgtEl>
                                        <p:attrNameLst>
                                          <p:attrName>style.visibility</p:attrName>
                                        </p:attrNameLst>
                                      </p:cBhvr>
                                      <p:to>
                                        <p:strVal val="visible"/>
                                      </p:to>
                                    </p:set>
                                    <p:animEffect transition="in" filter="wipe(left)">
                                      <p:cBhvr>
                                        <p:cTn id="36" dur="500"/>
                                        <p:tgtEl>
                                          <p:spTgt spid="36867">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6867">
                                            <p:txEl>
                                              <p:pRg st="5" end="5"/>
                                            </p:txEl>
                                          </p:spTgt>
                                        </p:tgtEl>
                                        <p:attrNameLst>
                                          <p:attrName>style.visibility</p:attrName>
                                        </p:attrNameLst>
                                      </p:cBhvr>
                                      <p:to>
                                        <p:strVal val="visible"/>
                                      </p:to>
                                    </p:set>
                                    <p:animEffect transition="in" filter="wipe(left)">
                                      <p:cBhvr>
                                        <p:cTn id="41" dur="500"/>
                                        <p:tgtEl>
                                          <p:spTgt spid="36867">
                                            <p:txEl>
                                              <p:pRg st="5" end="5"/>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6867">
                                            <p:txEl>
                                              <p:pRg st="6" end="6"/>
                                            </p:txEl>
                                          </p:spTgt>
                                        </p:tgtEl>
                                        <p:attrNameLst>
                                          <p:attrName>style.visibility</p:attrName>
                                        </p:attrNameLst>
                                      </p:cBhvr>
                                      <p:to>
                                        <p:strVal val="visible"/>
                                      </p:to>
                                    </p:set>
                                    <p:animEffect transition="in" filter="wipe(left)">
                                      <p:cBhvr>
                                        <p:cTn id="46" dur="500"/>
                                        <p:tgtEl>
                                          <p:spTgt spid="36867">
                                            <p:txEl>
                                              <p:pRg st="6" end="6"/>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6867">
                                            <p:txEl>
                                              <p:pRg st="7" end="7"/>
                                            </p:txEl>
                                          </p:spTgt>
                                        </p:tgtEl>
                                        <p:attrNameLst>
                                          <p:attrName>style.visibility</p:attrName>
                                        </p:attrNameLst>
                                      </p:cBhvr>
                                      <p:to>
                                        <p:strVal val="visible"/>
                                      </p:to>
                                    </p:set>
                                    <p:animEffect transition="in" filter="wipe(left)">
                                      <p:cBhvr>
                                        <p:cTn id="51" dur="500"/>
                                        <p:tgtEl>
                                          <p:spTgt spid="36867">
                                            <p:txEl>
                                              <p:pRg st="7" end="7"/>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6867">
                                            <p:txEl>
                                              <p:pRg st="8" end="8"/>
                                            </p:txEl>
                                          </p:spTgt>
                                        </p:tgtEl>
                                        <p:attrNameLst>
                                          <p:attrName>style.visibility</p:attrName>
                                        </p:attrNameLst>
                                      </p:cBhvr>
                                      <p:to>
                                        <p:strVal val="visible"/>
                                      </p:to>
                                    </p:set>
                                    <p:animEffect transition="in" filter="wipe(left)">
                                      <p:cBhvr>
                                        <p:cTn id="56" dur="500"/>
                                        <p:tgtEl>
                                          <p:spTgt spid="368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Veri Yer Tutucusu 3">
            <a:extLst>
              <a:ext uri="{FF2B5EF4-FFF2-40B4-BE49-F238E27FC236}">
                <a16:creationId xmlns:a16="http://schemas.microsoft.com/office/drawing/2014/main" id="{CF878AC7-1ECC-4EBA-B556-80689ADA6545}"/>
              </a:ext>
            </a:extLst>
          </p:cNvPr>
          <p:cNvSpPr>
            <a:spLocks noGrp="1"/>
          </p:cNvSpPr>
          <p:nvPr>
            <p:ph type="dt" sz="half" idx="10"/>
          </p:nvPr>
        </p:nvSpPr>
        <p:spPr/>
        <p:txBody>
          <a:bodyPr/>
          <a:lstStyle/>
          <a:p>
            <a:r>
              <a:rPr lang="tr-TR" altLang="tr-TR"/>
              <a:t>Cografya.Biz</a:t>
            </a:r>
          </a:p>
        </p:txBody>
      </p:sp>
      <p:sp>
        <p:nvSpPr>
          <p:cNvPr id="37891" name="Rectangle 3">
            <a:extLst>
              <a:ext uri="{FF2B5EF4-FFF2-40B4-BE49-F238E27FC236}">
                <a16:creationId xmlns:a16="http://schemas.microsoft.com/office/drawing/2014/main" id="{8F13A484-A68C-4B6D-A8FE-043ED55A50AA}"/>
              </a:ext>
            </a:extLst>
          </p:cNvPr>
          <p:cNvSpPr>
            <a:spLocks noGrp="1" noChangeArrowheads="1"/>
          </p:cNvSpPr>
          <p:nvPr>
            <p:ph type="body" idx="1"/>
          </p:nvPr>
        </p:nvSpPr>
        <p:spPr>
          <a:xfrm>
            <a:off x="228600" y="152400"/>
            <a:ext cx="8686800" cy="6553200"/>
          </a:xfrm>
        </p:spPr>
        <p:txBody>
          <a:bodyPr/>
          <a:lstStyle/>
          <a:p>
            <a:r>
              <a:rPr lang="tr-TR" altLang="tr-TR"/>
              <a:t>Doğal yıkımlardan zarar gören insanlar bulundukları yerleri terk ederek koşulları daha iyi olan yerlere göç ederler.</a:t>
            </a:r>
          </a:p>
          <a:p>
            <a:r>
              <a:rPr lang="tr-TR" altLang="tr-TR"/>
              <a:t>Ülkemizde 1998’de Adana’da meydana gelen depremde zarar gören birçok kişi başka kentlere göç etmişlerdir.</a:t>
            </a:r>
          </a:p>
          <a:p>
            <a:r>
              <a:rPr lang="tr-TR" altLang="tr-TR"/>
              <a:t>Yine 1998’de Bartın’da meydana gelen sel felaketi ise ilçeyi yaşanamaz hale getirmiş ve göçe neden olmuştur.</a:t>
            </a:r>
          </a:p>
          <a:p>
            <a:r>
              <a:rPr lang="tr-TR" altLang="tr-TR"/>
              <a:t>17 Ağustos Marmara depreminden sonra bölgede yaşayanların bir kısmı başka illere göç etmiştir.</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1000"/>
                                        <p:tgtEl>
                                          <p:spTgt spid="37891">
                                            <p:txEl>
                                              <p:pRg st="0" end="0"/>
                                            </p:txEl>
                                          </p:spTgt>
                                        </p:tgtEl>
                                      </p:cBhvr>
                                    </p:animEffect>
                                    <p:anim calcmode="lin" valueType="num">
                                      <p:cBhvr>
                                        <p:cTn id="8" dur="10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3789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789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7891">
                                            <p:txEl>
                                              <p:pRg st="1" end="1"/>
                                            </p:txEl>
                                          </p:spTgt>
                                        </p:tgtEl>
                                        <p:attrNameLst>
                                          <p:attrName>style.visibility</p:attrName>
                                        </p:attrNameLst>
                                      </p:cBhvr>
                                      <p:to>
                                        <p:strVal val="visible"/>
                                      </p:to>
                                    </p:set>
                                    <p:animEffect transition="in" filter="fade">
                                      <p:cBhvr>
                                        <p:cTn id="15" dur="1000"/>
                                        <p:tgtEl>
                                          <p:spTgt spid="37891">
                                            <p:txEl>
                                              <p:pRg st="1" end="1"/>
                                            </p:txEl>
                                          </p:spTgt>
                                        </p:tgtEl>
                                      </p:cBhvr>
                                    </p:animEffect>
                                    <p:anim calcmode="lin" valueType="num">
                                      <p:cBhvr>
                                        <p:cTn id="16" dur="10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7891">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789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7891">
                                            <p:txEl>
                                              <p:pRg st="2" end="2"/>
                                            </p:txEl>
                                          </p:spTgt>
                                        </p:tgtEl>
                                        <p:attrNameLst>
                                          <p:attrName>style.visibility</p:attrName>
                                        </p:attrNameLst>
                                      </p:cBhvr>
                                      <p:to>
                                        <p:strVal val="visible"/>
                                      </p:to>
                                    </p:set>
                                    <p:animEffect transition="in" filter="fade">
                                      <p:cBhvr>
                                        <p:cTn id="23" dur="1000"/>
                                        <p:tgtEl>
                                          <p:spTgt spid="37891">
                                            <p:txEl>
                                              <p:pRg st="2" end="2"/>
                                            </p:txEl>
                                          </p:spTgt>
                                        </p:tgtEl>
                                      </p:cBhvr>
                                    </p:animEffect>
                                    <p:anim calcmode="lin" valueType="num">
                                      <p:cBhvr>
                                        <p:cTn id="24" dur="10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7891">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789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7891">
                                            <p:txEl>
                                              <p:pRg st="3" end="3"/>
                                            </p:txEl>
                                          </p:spTgt>
                                        </p:tgtEl>
                                        <p:attrNameLst>
                                          <p:attrName>style.visibility</p:attrName>
                                        </p:attrNameLst>
                                      </p:cBhvr>
                                      <p:to>
                                        <p:strVal val="visible"/>
                                      </p:to>
                                    </p:set>
                                    <p:animEffect transition="in" filter="fade">
                                      <p:cBhvr>
                                        <p:cTn id="31" dur="1000"/>
                                        <p:tgtEl>
                                          <p:spTgt spid="37891">
                                            <p:txEl>
                                              <p:pRg st="3" end="3"/>
                                            </p:txEl>
                                          </p:spTgt>
                                        </p:tgtEl>
                                      </p:cBhvr>
                                    </p:animEffect>
                                    <p:anim calcmode="lin" valueType="num">
                                      <p:cBhvr>
                                        <p:cTn id="32" dur="10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37891">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37891">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Veri Yer Tutucusu 3">
            <a:extLst>
              <a:ext uri="{FF2B5EF4-FFF2-40B4-BE49-F238E27FC236}">
                <a16:creationId xmlns:a16="http://schemas.microsoft.com/office/drawing/2014/main" id="{79F1A7A4-F8CD-456E-854E-D1FCFAFB640A}"/>
              </a:ext>
            </a:extLst>
          </p:cNvPr>
          <p:cNvSpPr>
            <a:spLocks noGrp="1"/>
          </p:cNvSpPr>
          <p:nvPr>
            <p:ph type="dt" sz="half" idx="10"/>
          </p:nvPr>
        </p:nvSpPr>
        <p:spPr/>
        <p:txBody>
          <a:bodyPr/>
          <a:lstStyle/>
          <a:p>
            <a:r>
              <a:rPr lang="tr-TR" altLang="tr-TR"/>
              <a:t>Cografya.Biz</a:t>
            </a:r>
          </a:p>
        </p:txBody>
      </p:sp>
      <p:sp>
        <p:nvSpPr>
          <p:cNvPr id="71682" name="Rectangle 2">
            <a:extLst>
              <a:ext uri="{FF2B5EF4-FFF2-40B4-BE49-F238E27FC236}">
                <a16:creationId xmlns:a16="http://schemas.microsoft.com/office/drawing/2014/main" id="{4E979E3F-3177-45D0-8ABD-67D7AB219C10}"/>
              </a:ext>
            </a:extLst>
          </p:cNvPr>
          <p:cNvSpPr>
            <a:spLocks noGrp="1" noChangeArrowheads="1"/>
          </p:cNvSpPr>
          <p:nvPr>
            <p:ph type="body" idx="1"/>
          </p:nvPr>
        </p:nvSpPr>
        <p:spPr>
          <a:xfrm>
            <a:off x="228600" y="152400"/>
            <a:ext cx="8686800" cy="6553200"/>
          </a:xfrm>
        </p:spPr>
        <p:txBody>
          <a:bodyPr/>
          <a:lstStyle/>
          <a:p>
            <a:r>
              <a:rPr lang="tr-TR" altLang="tr-TR"/>
              <a:t>ABD'de Kaliforniya'da meydana gelen depremler sonucunda bir göç dalgası yaşanmıştır.</a:t>
            </a:r>
          </a:p>
          <a:p>
            <a:r>
              <a:rPr lang="tr-TR" altLang="tr-TR"/>
              <a:t>Kırgızistan'da 1994 yılında toprak kaymaları nedeniyle 270.000 insan göç etmek zorunda kalmıştır.</a:t>
            </a:r>
          </a:p>
          <a:p>
            <a:endParaRPr lang="tr-TR" altLang="tr-TR"/>
          </a:p>
          <a:p>
            <a:r>
              <a:rPr lang="tr-TR" altLang="tr-TR"/>
              <a:t>Deprem, bölgeden başka bölgelere göçe neden olduğu gibi, bölge içinde kentten kıra doğru da göçe yol açmıştır. Bunda kırsal kesimin depremlere daha dayanıklı zemin koşullarına sahip olması etkilidir.</a:t>
            </a:r>
          </a:p>
          <a:p>
            <a:endParaRPr lang="tr-TR" altLang="tr-T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1682">
                                            <p:txEl>
                                              <p:pRg st="0" end="0"/>
                                            </p:txEl>
                                          </p:spTgt>
                                        </p:tgtEl>
                                        <p:attrNameLst>
                                          <p:attrName>style.visibility</p:attrName>
                                        </p:attrNameLst>
                                      </p:cBhvr>
                                      <p:to>
                                        <p:strVal val="visible"/>
                                      </p:to>
                                    </p:set>
                                    <p:animEffect transition="in" filter="fade">
                                      <p:cBhvr>
                                        <p:cTn id="7" dur="1000"/>
                                        <p:tgtEl>
                                          <p:spTgt spid="71682">
                                            <p:txEl>
                                              <p:pRg st="0" end="0"/>
                                            </p:txEl>
                                          </p:spTgt>
                                        </p:tgtEl>
                                      </p:cBhvr>
                                    </p:animEffect>
                                    <p:anim calcmode="lin" valueType="num">
                                      <p:cBhvr>
                                        <p:cTn id="8" dur="1000" fill="hold"/>
                                        <p:tgtEl>
                                          <p:spTgt spid="71682">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7168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168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1682">
                                            <p:txEl>
                                              <p:pRg st="1" end="1"/>
                                            </p:txEl>
                                          </p:spTgt>
                                        </p:tgtEl>
                                        <p:attrNameLst>
                                          <p:attrName>style.visibility</p:attrName>
                                        </p:attrNameLst>
                                      </p:cBhvr>
                                      <p:to>
                                        <p:strVal val="visible"/>
                                      </p:to>
                                    </p:set>
                                    <p:animEffect transition="in" filter="fade">
                                      <p:cBhvr>
                                        <p:cTn id="15" dur="1000"/>
                                        <p:tgtEl>
                                          <p:spTgt spid="71682">
                                            <p:txEl>
                                              <p:pRg st="1" end="1"/>
                                            </p:txEl>
                                          </p:spTgt>
                                        </p:tgtEl>
                                      </p:cBhvr>
                                    </p:animEffect>
                                    <p:anim calcmode="lin" valueType="num">
                                      <p:cBhvr>
                                        <p:cTn id="16" dur="1000" fill="hold"/>
                                        <p:tgtEl>
                                          <p:spTgt spid="71682">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7168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7168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1682">
                                            <p:txEl>
                                              <p:pRg st="3" end="3"/>
                                            </p:txEl>
                                          </p:spTgt>
                                        </p:tgtEl>
                                        <p:attrNameLst>
                                          <p:attrName>style.visibility</p:attrName>
                                        </p:attrNameLst>
                                      </p:cBhvr>
                                      <p:to>
                                        <p:strVal val="visible"/>
                                      </p:to>
                                    </p:set>
                                    <p:animEffect transition="in" filter="fade">
                                      <p:cBhvr>
                                        <p:cTn id="23" dur="1000"/>
                                        <p:tgtEl>
                                          <p:spTgt spid="71682">
                                            <p:txEl>
                                              <p:pRg st="3" end="3"/>
                                            </p:txEl>
                                          </p:spTgt>
                                        </p:tgtEl>
                                      </p:cBhvr>
                                    </p:animEffect>
                                    <p:anim calcmode="lin" valueType="num">
                                      <p:cBhvr>
                                        <p:cTn id="24" dur="1000" fill="hold"/>
                                        <p:tgtEl>
                                          <p:spTgt spid="71682">
                                            <p:txEl>
                                              <p:pRg st="3" end="3"/>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71682">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71682">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084F2C63-E9F1-4609-8C2D-B29623DCD26A}"/>
              </a:ext>
            </a:extLst>
          </p:cNvPr>
          <p:cNvSpPr>
            <a:spLocks noGrp="1"/>
          </p:cNvSpPr>
          <p:nvPr>
            <p:ph type="dt" sz="half" idx="10"/>
          </p:nvPr>
        </p:nvSpPr>
        <p:spPr/>
        <p:txBody>
          <a:bodyPr/>
          <a:lstStyle/>
          <a:p>
            <a:r>
              <a:rPr lang="tr-TR" altLang="tr-TR"/>
              <a:t>Cografya.Biz</a:t>
            </a:r>
          </a:p>
        </p:txBody>
      </p:sp>
      <p:sp>
        <p:nvSpPr>
          <p:cNvPr id="56322" name="Rectangle 2">
            <a:extLst>
              <a:ext uri="{FF2B5EF4-FFF2-40B4-BE49-F238E27FC236}">
                <a16:creationId xmlns:a16="http://schemas.microsoft.com/office/drawing/2014/main" id="{91DFE71D-A14F-4384-AE8F-492969E83A24}"/>
              </a:ext>
            </a:extLst>
          </p:cNvPr>
          <p:cNvSpPr>
            <a:spLocks noGrp="1" noChangeArrowheads="1"/>
          </p:cNvSpPr>
          <p:nvPr>
            <p:ph type="title"/>
          </p:nvPr>
        </p:nvSpPr>
        <p:spPr>
          <a:xfrm>
            <a:off x="152400" y="315913"/>
            <a:ext cx="8839200" cy="1276350"/>
          </a:xfrm>
        </p:spPr>
        <p:txBody>
          <a:bodyPr/>
          <a:lstStyle/>
          <a:p>
            <a:pPr algn="l"/>
            <a:r>
              <a:rPr lang="tr-TR" altLang="tr-TR" sz="4000"/>
              <a:t>Türklerin Orta Asya’dan Göçü</a:t>
            </a:r>
          </a:p>
        </p:txBody>
      </p:sp>
      <p:sp>
        <p:nvSpPr>
          <p:cNvPr id="56325" name="Rectangle 5">
            <a:extLst>
              <a:ext uri="{FF2B5EF4-FFF2-40B4-BE49-F238E27FC236}">
                <a16:creationId xmlns:a16="http://schemas.microsoft.com/office/drawing/2014/main" id="{AF51CF22-85D4-465F-8BF9-4229FF0136C0}"/>
              </a:ext>
            </a:extLst>
          </p:cNvPr>
          <p:cNvSpPr>
            <a:spLocks noGrp="1" noChangeArrowheads="1"/>
          </p:cNvSpPr>
          <p:nvPr>
            <p:ph type="body" idx="1"/>
          </p:nvPr>
        </p:nvSpPr>
        <p:spPr>
          <a:xfrm>
            <a:off x="0" y="1371600"/>
            <a:ext cx="9144000" cy="5486400"/>
          </a:xfrm>
        </p:spPr>
        <p:txBody>
          <a:bodyPr/>
          <a:lstStyle/>
          <a:p>
            <a:r>
              <a:rPr lang="tr-TR" altLang="tr-TR" i="1"/>
              <a:t>Türk göçlerinin en önemli sebebi,</a:t>
            </a:r>
          </a:p>
          <a:p>
            <a:r>
              <a:rPr lang="tr-TR" altLang="tr-TR" i="1"/>
              <a:t>Ana yurt </a:t>
            </a:r>
            <a:r>
              <a:rPr lang="tr-TR" altLang="tr-TR" i="1">
                <a:solidFill>
                  <a:srgbClr val="FF0000"/>
                </a:solidFill>
              </a:rPr>
              <a:t>topraklarının verimsizleşmesidir</a:t>
            </a:r>
            <a:r>
              <a:rPr lang="tr-TR" altLang="tr-TR" i="1"/>
              <a:t>.</a:t>
            </a:r>
          </a:p>
          <a:p>
            <a:r>
              <a:rPr lang="tr-TR" altLang="tr-TR" i="1"/>
              <a:t>Büyük ölçüde </a:t>
            </a:r>
            <a:r>
              <a:rPr lang="tr-TR" altLang="tr-TR" i="1">
                <a:solidFill>
                  <a:srgbClr val="FF0000"/>
                </a:solidFill>
              </a:rPr>
              <a:t>kuraklık</a:t>
            </a:r>
            <a:r>
              <a:rPr lang="tr-TR" altLang="tr-TR" i="1"/>
              <a:t>, </a:t>
            </a:r>
            <a:r>
              <a:rPr lang="tr-TR" altLang="tr-TR" i="1">
                <a:solidFill>
                  <a:srgbClr val="FF0000"/>
                </a:solidFill>
              </a:rPr>
              <a:t>nüfus yoğunluğu</a:t>
            </a:r>
            <a:r>
              <a:rPr lang="tr-TR" altLang="tr-TR" i="1"/>
              <a:t> ve </a:t>
            </a:r>
            <a:r>
              <a:rPr lang="tr-TR" altLang="tr-TR" i="1">
                <a:solidFill>
                  <a:srgbClr val="FF0000"/>
                </a:solidFill>
              </a:rPr>
              <a:t>otlak darlığı</a:t>
            </a:r>
            <a:r>
              <a:rPr lang="tr-TR" altLang="tr-TR" i="1"/>
              <a:t>, </a:t>
            </a:r>
            <a:r>
              <a:rPr lang="tr-TR" altLang="tr-TR" i="1">
                <a:solidFill>
                  <a:srgbClr val="66FF99"/>
                </a:solidFill>
              </a:rPr>
              <a:t>ekonomik sıkıntılara</a:t>
            </a:r>
            <a:r>
              <a:rPr lang="tr-TR" altLang="tr-TR" i="1"/>
              <a:t> neden olmuştu.</a:t>
            </a:r>
          </a:p>
          <a:p>
            <a:r>
              <a:rPr lang="tr-TR" altLang="tr-TR" i="1">
                <a:solidFill>
                  <a:srgbClr val="FF0000"/>
                </a:solidFill>
              </a:rPr>
              <a:t>Hayvanların beslenmesi</a:t>
            </a:r>
            <a:r>
              <a:rPr lang="tr-TR" altLang="tr-TR" i="1"/>
              <a:t>, </a:t>
            </a:r>
            <a:r>
              <a:rPr lang="tr-TR" altLang="tr-TR" i="1">
                <a:solidFill>
                  <a:srgbClr val="FF0000"/>
                </a:solidFill>
              </a:rPr>
              <a:t>çeşitli gıda maddeleri</a:t>
            </a:r>
            <a:r>
              <a:rPr lang="tr-TR" altLang="tr-TR" i="1"/>
              <a:t>, </a:t>
            </a:r>
            <a:r>
              <a:rPr lang="tr-TR" altLang="tr-TR" i="1">
                <a:solidFill>
                  <a:srgbClr val="FF0000"/>
                </a:solidFill>
              </a:rPr>
              <a:t>giyim eşyası</a:t>
            </a:r>
            <a:r>
              <a:rPr lang="tr-TR" altLang="tr-TR" i="1"/>
              <a:t> gibi ihtiyaçların karşılanması için </a:t>
            </a:r>
            <a:r>
              <a:rPr lang="tr-TR" altLang="tr-TR" i="1">
                <a:solidFill>
                  <a:srgbClr val="66FF99"/>
                </a:solidFill>
              </a:rPr>
              <a:t>iklimi elverişli zengin topraklar</a:t>
            </a:r>
            <a:r>
              <a:rPr lang="tr-TR" altLang="tr-TR" i="1"/>
              <a:t> gerekiyordu.</a:t>
            </a:r>
          </a:p>
          <a:p>
            <a:r>
              <a:rPr lang="tr-TR" altLang="tr-TR" i="1"/>
              <a:t>Bu nedenle önceleri verimli topraklara sahip ve nüfusu az olan komşu ülkelere göçler yapıldı.</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500" fill="hold"/>
                                        <p:tgtEl>
                                          <p:spTgt spid="56322"/>
                                        </p:tgtEl>
                                        <p:attrNameLst>
                                          <p:attrName>ppt_w</p:attrName>
                                        </p:attrNameLst>
                                      </p:cBhvr>
                                      <p:tavLst>
                                        <p:tav tm="0">
                                          <p:val>
                                            <p:fltVal val="0"/>
                                          </p:val>
                                        </p:tav>
                                        <p:tav tm="100000">
                                          <p:val>
                                            <p:strVal val="#ppt_w"/>
                                          </p:val>
                                        </p:tav>
                                      </p:tavLst>
                                    </p:anim>
                                    <p:anim calcmode="lin" valueType="num">
                                      <p:cBhvr>
                                        <p:cTn id="8" dur="500" fill="hold"/>
                                        <p:tgtEl>
                                          <p:spTgt spid="56322"/>
                                        </p:tgtEl>
                                        <p:attrNameLst>
                                          <p:attrName>ppt_h</p:attrName>
                                        </p:attrNameLst>
                                      </p:cBhvr>
                                      <p:tavLst>
                                        <p:tav tm="0">
                                          <p:val>
                                            <p:fltVal val="0"/>
                                          </p:val>
                                        </p:tav>
                                        <p:tav tm="100000">
                                          <p:val>
                                            <p:strVal val="#ppt_h"/>
                                          </p:val>
                                        </p:tav>
                                      </p:tavLst>
                                    </p:anim>
                                    <p:anim calcmode="lin" valueType="num">
                                      <p:cBhvr>
                                        <p:cTn id="9" dur="500" fill="hold"/>
                                        <p:tgtEl>
                                          <p:spTgt spid="56322"/>
                                        </p:tgtEl>
                                        <p:attrNameLst>
                                          <p:attrName>style.rotation</p:attrName>
                                        </p:attrNameLst>
                                      </p:cBhvr>
                                      <p:tavLst>
                                        <p:tav tm="0">
                                          <p:val>
                                            <p:fltVal val="360"/>
                                          </p:val>
                                        </p:tav>
                                        <p:tav tm="100000">
                                          <p:val>
                                            <p:fltVal val="0"/>
                                          </p:val>
                                        </p:tav>
                                      </p:tavLst>
                                    </p:anim>
                                    <p:animEffect transition="in" filter="fade">
                                      <p:cBhvr>
                                        <p:cTn id="10" dur="500"/>
                                        <p:tgtEl>
                                          <p:spTgt spid="563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56325">
                                            <p:txEl>
                                              <p:pRg st="0" end="0"/>
                                            </p:txEl>
                                          </p:spTgt>
                                        </p:tgtEl>
                                        <p:attrNameLst>
                                          <p:attrName>style.visibility</p:attrName>
                                        </p:attrNameLst>
                                      </p:cBhvr>
                                      <p:to>
                                        <p:strVal val="visible"/>
                                      </p:to>
                                    </p:set>
                                    <p:anim calcmode="lin" valueType="num">
                                      <p:cBhvr>
                                        <p:cTn id="15" dur="500" fill="hold"/>
                                        <p:tgtEl>
                                          <p:spTgt spid="5632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6325">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56325">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5632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56325">
                                            <p:txEl>
                                              <p:pRg st="1" end="1"/>
                                            </p:txEl>
                                          </p:spTgt>
                                        </p:tgtEl>
                                        <p:attrNameLst>
                                          <p:attrName>style.visibility</p:attrName>
                                        </p:attrNameLst>
                                      </p:cBhvr>
                                      <p:to>
                                        <p:strVal val="visible"/>
                                      </p:to>
                                    </p:set>
                                    <p:anim calcmode="lin" valueType="num">
                                      <p:cBhvr>
                                        <p:cTn id="23" dur="500" fill="hold"/>
                                        <p:tgtEl>
                                          <p:spTgt spid="56325">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56325">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56325">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56325">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56325">
                                            <p:txEl>
                                              <p:pRg st="2" end="2"/>
                                            </p:txEl>
                                          </p:spTgt>
                                        </p:tgtEl>
                                        <p:attrNameLst>
                                          <p:attrName>style.visibility</p:attrName>
                                        </p:attrNameLst>
                                      </p:cBhvr>
                                      <p:to>
                                        <p:strVal val="visible"/>
                                      </p:to>
                                    </p:set>
                                    <p:anim calcmode="lin" valueType="num">
                                      <p:cBhvr>
                                        <p:cTn id="31" dur="500" fill="hold"/>
                                        <p:tgtEl>
                                          <p:spTgt spid="56325">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56325">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56325">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56325">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56325">
                                            <p:txEl>
                                              <p:pRg st="3" end="3"/>
                                            </p:txEl>
                                          </p:spTgt>
                                        </p:tgtEl>
                                        <p:attrNameLst>
                                          <p:attrName>style.visibility</p:attrName>
                                        </p:attrNameLst>
                                      </p:cBhvr>
                                      <p:to>
                                        <p:strVal val="visible"/>
                                      </p:to>
                                    </p:set>
                                    <p:anim calcmode="lin" valueType="num">
                                      <p:cBhvr>
                                        <p:cTn id="39" dur="500" fill="hold"/>
                                        <p:tgtEl>
                                          <p:spTgt spid="56325">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56325">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56325">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56325">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9" presetClass="entr" presetSubtype="0" decel="100000" fill="hold" grpId="0" nodeType="clickEffect">
                                  <p:stCondLst>
                                    <p:cond delay="0"/>
                                  </p:stCondLst>
                                  <p:iterate type="lt">
                                    <p:tmPct val="10000"/>
                                  </p:iterate>
                                  <p:childTnLst>
                                    <p:set>
                                      <p:cBhvr>
                                        <p:cTn id="46" dur="1" fill="hold">
                                          <p:stCondLst>
                                            <p:cond delay="0"/>
                                          </p:stCondLst>
                                        </p:cTn>
                                        <p:tgtEl>
                                          <p:spTgt spid="56325">
                                            <p:txEl>
                                              <p:pRg st="4" end="4"/>
                                            </p:txEl>
                                          </p:spTgt>
                                        </p:tgtEl>
                                        <p:attrNameLst>
                                          <p:attrName>style.visibility</p:attrName>
                                        </p:attrNameLst>
                                      </p:cBhvr>
                                      <p:to>
                                        <p:strVal val="visible"/>
                                      </p:to>
                                    </p:set>
                                    <p:anim calcmode="lin" valueType="num">
                                      <p:cBhvr>
                                        <p:cTn id="47" dur="500" fill="hold"/>
                                        <p:tgtEl>
                                          <p:spTgt spid="56325">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56325">
                                            <p:txEl>
                                              <p:pRg st="4" end="4"/>
                                            </p:txEl>
                                          </p:spTgt>
                                        </p:tgtEl>
                                        <p:attrNameLst>
                                          <p:attrName>ppt_h</p:attrName>
                                        </p:attrNameLst>
                                      </p:cBhvr>
                                      <p:tavLst>
                                        <p:tav tm="0">
                                          <p:val>
                                            <p:fltVal val="0"/>
                                          </p:val>
                                        </p:tav>
                                        <p:tav tm="100000">
                                          <p:val>
                                            <p:strVal val="#ppt_h"/>
                                          </p:val>
                                        </p:tav>
                                      </p:tavLst>
                                    </p:anim>
                                    <p:anim calcmode="lin" valueType="num">
                                      <p:cBhvr>
                                        <p:cTn id="49" dur="500" fill="hold"/>
                                        <p:tgtEl>
                                          <p:spTgt spid="56325">
                                            <p:txEl>
                                              <p:pRg st="4" end="4"/>
                                            </p:txEl>
                                          </p:spTgt>
                                        </p:tgtEl>
                                        <p:attrNameLst>
                                          <p:attrName>style.rotation</p:attrName>
                                        </p:attrNameLst>
                                      </p:cBhvr>
                                      <p:tavLst>
                                        <p:tav tm="0">
                                          <p:val>
                                            <p:fltVal val="360"/>
                                          </p:val>
                                        </p:tav>
                                        <p:tav tm="100000">
                                          <p:val>
                                            <p:fltVal val="0"/>
                                          </p:val>
                                        </p:tav>
                                      </p:tavLst>
                                    </p:anim>
                                    <p:animEffect transition="in" filter="fade">
                                      <p:cBhvr>
                                        <p:cTn id="50" dur="500"/>
                                        <p:tgtEl>
                                          <p:spTgt spid="563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Veri Yer Tutucusu 3">
            <a:extLst>
              <a:ext uri="{FF2B5EF4-FFF2-40B4-BE49-F238E27FC236}">
                <a16:creationId xmlns:a16="http://schemas.microsoft.com/office/drawing/2014/main" id="{946593AC-2508-4629-B972-F7BDF478B7A4}"/>
              </a:ext>
            </a:extLst>
          </p:cNvPr>
          <p:cNvSpPr>
            <a:spLocks noGrp="1"/>
          </p:cNvSpPr>
          <p:nvPr>
            <p:ph type="dt" sz="half" idx="10"/>
          </p:nvPr>
        </p:nvSpPr>
        <p:spPr/>
        <p:txBody>
          <a:bodyPr/>
          <a:lstStyle/>
          <a:p>
            <a:r>
              <a:rPr lang="tr-TR" altLang="tr-TR"/>
              <a:t>Cografya.Biz</a:t>
            </a:r>
          </a:p>
        </p:txBody>
      </p:sp>
      <p:sp>
        <p:nvSpPr>
          <p:cNvPr id="57346" name="Rectangle 2">
            <a:extLst>
              <a:ext uri="{FF2B5EF4-FFF2-40B4-BE49-F238E27FC236}">
                <a16:creationId xmlns:a16="http://schemas.microsoft.com/office/drawing/2014/main" id="{5671D815-73ED-4CFF-AB20-6767FC3C32FB}"/>
              </a:ext>
            </a:extLst>
          </p:cNvPr>
          <p:cNvSpPr>
            <a:spLocks noGrp="1" noChangeArrowheads="1"/>
          </p:cNvSpPr>
          <p:nvPr>
            <p:ph type="title"/>
          </p:nvPr>
        </p:nvSpPr>
        <p:spPr>
          <a:xfrm>
            <a:off x="152400" y="315913"/>
            <a:ext cx="8839200" cy="1276350"/>
          </a:xfrm>
        </p:spPr>
        <p:txBody>
          <a:bodyPr/>
          <a:lstStyle/>
          <a:p>
            <a:pPr algn="l"/>
            <a:r>
              <a:rPr lang="tr-TR" altLang="tr-TR" sz="4000"/>
              <a:t>Türklerin Orta Asya’dan Göçü</a:t>
            </a:r>
          </a:p>
        </p:txBody>
      </p:sp>
      <p:sp>
        <p:nvSpPr>
          <p:cNvPr id="57347" name="Rectangle 3">
            <a:extLst>
              <a:ext uri="{FF2B5EF4-FFF2-40B4-BE49-F238E27FC236}">
                <a16:creationId xmlns:a16="http://schemas.microsoft.com/office/drawing/2014/main" id="{3ACF0B3A-FCFD-444C-88D8-5FF3ACF0A3E8}"/>
              </a:ext>
            </a:extLst>
          </p:cNvPr>
          <p:cNvSpPr>
            <a:spLocks noGrp="1" noChangeArrowheads="1"/>
          </p:cNvSpPr>
          <p:nvPr>
            <p:ph type="body" idx="1"/>
          </p:nvPr>
        </p:nvSpPr>
        <p:spPr>
          <a:xfrm>
            <a:off x="0" y="1371600"/>
            <a:ext cx="9144000" cy="914400"/>
          </a:xfrm>
        </p:spPr>
        <p:txBody>
          <a:bodyPr/>
          <a:lstStyle/>
          <a:p>
            <a:pPr>
              <a:lnSpc>
                <a:spcPct val="80000"/>
              </a:lnSpc>
            </a:pPr>
            <a:r>
              <a:rPr lang="tr-TR" altLang="tr-TR" sz="2000" i="1"/>
              <a:t>Zamanla buraların da yeterli olmadığı görüldü ve yeni yerler aranmaya başlandı. Böylece ekonomik ve ticari yönden daha iyi imkanlara sahip diğer topraklara göçler başladı.</a:t>
            </a:r>
          </a:p>
        </p:txBody>
      </p:sp>
      <p:pic>
        <p:nvPicPr>
          <p:cNvPr id="57349" name="Picture 5" descr="Resim2">
            <a:extLst>
              <a:ext uri="{FF2B5EF4-FFF2-40B4-BE49-F238E27FC236}">
                <a16:creationId xmlns:a16="http://schemas.microsoft.com/office/drawing/2014/main" id="{34A223A3-6E35-4A61-8CC5-EA77D88A35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05038"/>
            <a:ext cx="6132513" cy="4652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1000" fill="hold"/>
                                        <p:tgtEl>
                                          <p:spTgt spid="57346"/>
                                        </p:tgtEl>
                                        <p:attrNameLst>
                                          <p:attrName>ppt_x</p:attrName>
                                        </p:attrNameLst>
                                      </p:cBhvr>
                                      <p:tavLst>
                                        <p:tav tm="0">
                                          <p:val>
                                            <p:strVal val="#ppt_x-.2"/>
                                          </p:val>
                                        </p:tav>
                                        <p:tav tm="100000">
                                          <p:val>
                                            <p:strVal val="#ppt_x"/>
                                          </p:val>
                                        </p:tav>
                                      </p:tavLst>
                                    </p:anim>
                                    <p:anim calcmode="lin" valueType="num">
                                      <p:cBhvr>
                                        <p:cTn id="8" dur="1000" fill="hold"/>
                                        <p:tgtEl>
                                          <p:spTgt spid="57346"/>
                                        </p:tgtEl>
                                        <p:attrNameLst>
                                          <p:attrName>ppt_y</p:attrName>
                                        </p:attrNameLst>
                                      </p:cBhvr>
                                      <p:tavLst>
                                        <p:tav tm="0">
                                          <p:val>
                                            <p:strVal val="#ppt_y"/>
                                          </p:val>
                                        </p:tav>
                                        <p:tav tm="100000">
                                          <p:val>
                                            <p:strVal val="#ppt_y"/>
                                          </p:val>
                                        </p:tav>
                                      </p:tavLst>
                                    </p:anim>
                                    <p:animEffect transition="in" filter="wipe(right)" prLst="gradientSize: 0.1">
                                      <p:cBhvr>
                                        <p:cTn id="9" dur="1000"/>
                                        <p:tgtEl>
                                          <p:spTgt spid="573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7347">
                                            <p:txEl>
                                              <p:pRg st="0" end="0"/>
                                            </p:txEl>
                                          </p:spTgt>
                                        </p:tgtEl>
                                        <p:attrNameLst>
                                          <p:attrName>style.visibility</p:attrName>
                                        </p:attrNameLst>
                                      </p:cBhvr>
                                      <p:to>
                                        <p:strVal val="visible"/>
                                      </p:to>
                                    </p:set>
                                    <p:animEffect transition="in" filter="fade">
                                      <p:cBhvr>
                                        <p:cTn id="14" dur="500"/>
                                        <p:tgtEl>
                                          <p:spTgt spid="57347">
                                            <p:txEl>
                                              <p:pRg st="0" end="0"/>
                                            </p:txEl>
                                          </p:spTgt>
                                        </p:tgtEl>
                                      </p:cBhvr>
                                    </p:animEffect>
                                    <p:anim calcmode="lin" valueType="num">
                                      <p:cBhvr>
                                        <p:cTn id="15"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7347">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A2BA31CB-102C-40F9-96CE-BA8942FE0862}"/>
              </a:ext>
            </a:extLst>
          </p:cNvPr>
          <p:cNvSpPr>
            <a:spLocks noGrp="1"/>
          </p:cNvSpPr>
          <p:nvPr>
            <p:ph type="dt" sz="half" idx="10"/>
          </p:nvPr>
        </p:nvSpPr>
        <p:spPr/>
        <p:txBody>
          <a:bodyPr/>
          <a:lstStyle/>
          <a:p>
            <a:r>
              <a:rPr lang="tr-TR" altLang="tr-TR"/>
              <a:t>Cografya.Biz</a:t>
            </a:r>
          </a:p>
        </p:txBody>
      </p:sp>
      <p:sp>
        <p:nvSpPr>
          <p:cNvPr id="58370" name="Rectangle 2">
            <a:extLst>
              <a:ext uri="{FF2B5EF4-FFF2-40B4-BE49-F238E27FC236}">
                <a16:creationId xmlns:a16="http://schemas.microsoft.com/office/drawing/2014/main" id="{F0D19E06-6FD1-4491-91FE-D3401B07A685}"/>
              </a:ext>
            </a:extLst>
          </p:cNvPr>
          <p:cNvSpPr>
            <a:spLocks noGrp="1" noChangeArrowheads="1"/>
          </p:cNvSpPr>
          <p:nvPr>
            <p:ph type="title"/>
          </p:nvPr>
        </p:nvSpPr>
        <p:spPr>
          <a:xfrm>
            <a:off x="152400" y="315913"/>
            <a:ext cx="8839200" cy="1276350"/>
          </a:xfrm>
        </p:spPr>
        <p:txBody>
          <a:bodyPr/>
          <a:lstStyle/>
          <a:p>
            <a:pPr algn="l"/>
            <a:r>
              <a:rPr lang="tr-TR" altLang="tr-TR" sz="4800" i="1"/>
              <a:t>Kavimler Göçü</a:t>
            </a:r>
          </a:p>
        </p:txBody>
      </p:sp>
      <p:sp>
        <p:nvSpPr>
          <p:cNvPr id="58371" name="Rectangle 3">
            <a:extLst>
              <a:ext uri="{FF2B5EF4-FFF2-40B4-BE49-F238E27FC236}">
                <a16:creationId xmlns:a16="http://schemas.microsoft.com/office/drawing/2014/main" id="{8A3C4927-69E4-45A9-BA6F-ABBEEADAD7F8}"/>
              </a:ext>
            </a:extLst>
          </p:cNvPr>
          <p:cNvSpPr>
            <a:spLocks noGrp="1" noChangeArrowheads="1"/>
          </p:cNvSpPr>
          <p:nvPr>
            <p:ph type="body" idx="1"/>
          </p:nvPr>
        </p:nvSpPr>
        <p:spPr>
          <a:xfrm>
            <a:off x="0" y="1524000"/>
            <a:ext cx="9144000" cy="914400"/>
          </a:xfrm>
        </p:spPr>
        <p:txBody>
          <a:bodyPr/>
          <a:lstStyle/>
          <a:p>
            <a:pPr>
              <a:lnSpc>
                <a:spcPct val="80000"/>
              </a:lnSpc>
            </a:pPr>
            <a:r>
              <a:rPr lang="tr-TR" altLang="tr-TR" sz="2800"/>
              <a:t>4</a:t>
            </a:r>
            <a:r>
              <a:rPr lang="tr-TR" altLang="tr-TR" sz="2400"/>
              <a:t>. yüzyılın sonlarına doğru gerçekleşen </a:t>
            </a:r>
            <a:r>
              <a:rPr lang="tr-TR" altLang="tr-TR" sz="2400" b="1">
                <a:solidFill>
                  <a:srgbClr val="FF0000"/>
                </a:solidFill>
              </a:rPr>
              <a:t>Kavimler Göçü</a:t>
            </a:r>
            <a:r>
              <a:rPr lang="tr-TR" altLang="tr-TR" sz="2400"/>
              <a:t>,</a:t>
            </a:r>
            <a:r>
              <a:rPr lang="tr-TR" altLang="tr-TR" sz="2800"/>
              <a:t> tarihteki en büyük kitlesel göç hareketlerinden biridir. </a:t>
            </a:r>
          </a:p>
          <a:p>
            <a:pPr>
              <a:lnSpc>
                <a:spcPct val="80000"/>
              </a:lnSpc>
            </a:pPr>
            <a:r>
              <a:rPr lang="tr-TR" altLang="tr-TR" sz="2800"/>
              <a:t>Bu yüzyılın sonlarına doğru değişen dünya iklimi, birçok kavmin yaşam alanı olan Orta Asya iklimini olumsuz yönde etkilemiştir.</a:t>
            </a:r>
          </a:p>
          <a:p>
            <a:pPr>
              <a:lnSpc>
                <a:spcPct val="80000"/>
              </a:lnSpc>
            </a:pPr>
            <a:r>
              <a:rPr lang="tr-TR" altLang="tr-TR" sz="2800"/>
              <a:t>Kuzeye doğru çekilen buzullar Orta Asya iklimini değiştirmiştir.</a:t>
            </a:r>
          </a:p>
          <a:p>
            <a:pPr>
              <a:lnSpc>
                <a:spcPct val="80000"/>
              </a:lnSpc>
            </a:pPr>
            <a:r>
              <a:rPr lang="tr-TR" altLang="tr-TR" sz="2800"/>
              <a:t>Sıcaklığa bağlı olarak oluşan kurak iklim, bu alanda yaşayan toplulukları, daha uygun iklim koşullarının hüküm sürdüğü bölgelere göç etmeye zorlamıştır.</a:t>
            </a:r>
          </a:p>
          <a:p>
            <a:pPr>
              <a:lnSpc>
                <a:spcPct val="80000"/>
              </a:lnSpc>
            </a:pPr>
            <a:r>
              <a:rPr lang="tr-TR" altLang="tr-TR" sz="2800"/>
              <a:t>Çoğunluğunu Türklerin oluşturduğu bu kavimler, çeşitli göç yolları izlemişlerdir.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58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583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lt">
                                    <p:tmAbs val="75"/>
                                  </p:iterate>
                                  <p:childTnLst>
                                    <p:set>
                                      <p:cBhvr>
                                        <p:cTn id="14" dur="1" fill="hold">
                                          <p:stCondLst>
                                            <p:cond delay="74"/>
                                          </p:stCondLst>
                                        </p:cTn>
                                        <p:tgtEl>
                                          <p:spTgt spid="583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iterate type="lt">
                                    <p:tmAbs val="75"/>
                                  </p:iterate>
                                  <p:childTnLst>
                                    <p:set>
                                      <p:cBhvr>
                                        <p:cTn id="18" dur="1" fill="hold">
                                          <p:stCondLst>
                                            <p:cond delay="74"/>
                                          </p:stCondLst>
                                        </p:cTn>
                                        <p:tgtEl>
                                          <p:spTgt spid="583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iterate type="lt">
                                    <p:tmAbs val="75"/>
                                  </p:iterate>
                                  <p:childTnLst>
                                    <p:set>
                                      <p:cBhvr>
                                        <p:cTn id="22" dur="1" fill="hold">
                                          <p:stCondLst>
                                            <p:cond delay="74"/>
                                          </p:stCondLst>
                                        </p:cTn>
                                        <p:tgtEl>
                                          <p:spTgt spid="583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theme/theme1.xml><?xml version="1.0" encoding="utf-8"?>
<a:theme xmlns:a="http://schemas.openxmlformats.org/drawingml/2006/main" name="Brainstorming Session">
  <a:themeElements>
    <a:clrScheme name="Brainstorming Session 1">
      <a:dk1>
        <a:srgbClr val="FFCC00"/>
      </a:dk1>
      <a:lt1>
        <a:srgbClr val="F8F8F8"/>
      </a:lt1>
      <a:dk2>
        <a:srgbClr val="000000"/>
      </a:dk2>
      <a:lt2>
        <a:srgbClr val="6666FF"/>
      </a:lt2>
      <a:accent1>
        <a:srgbClr val="669900"/>
      </a:accent1>
      <a:accent2>
        <a:srgbClr val="006600"/>
      </a:accent2>
      <a:accent3>
        <a:srgbClr val="AAAAAA"/>
      </a:accent3>
      <a:accent4>
        <a:srgbClr val="D4D4D4"/>
      </a:accent4>
      <a:accent5>
        <a:srgbClr val="B8CAAA"/>
      </a:accent5>
      <a:accent6>
        <a:srgbClr val="005C00"/>
      </a:accent6>
      <a:hlink>
        <a:srgbClr val="0099FF"/>
      </a:hlink>
      <a:folHlink>
        <a:srgbClr val="669900"/>
      </a:folHlink>
    </a:clrScheme>
    <a:fontScheme name="Brainstorming Sess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tr-TR" altLang="tr-TR"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tr-TR" altLang="tr-TR"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rainstorming Session 1">
        <a:dk1>
          <a:srgbClr val="FFCC00"/>
        </a:dk1>
        <a:lt1>
          <a:srgbClr val="F8F8F8"/>
        </a:lt1>
        <a:dk2>
          <a:srgbClr val="000000"/>
        </a:dk2>
        <a:lt2>
          <a:srgbClr val="6666FF"/>
        </a:lt2>
        <a:accent1>
          <a:srgbClr val="669900"/>
        </a:accent1>
        <a:accent2>
          <a:srgbClr val="006600"/>
        </a:accent2>
        <a:accent3>
          <a:srgbClr val="AAAAAA"/>
        </a:accent3>
        <a:accent4>
          <a:srgbClr val="D4D4D4"/>
        </a:accent4>
        <a:accent5>
          <a:srgbClr val="B8CAAA"/>
        </a:accent5>
        <a:accent6>
          <a:srgbClr val="005C00"/>
        </a:accent6>
        <a:hlink>
          <a:srgbClr val="0099FF"/>
        </a:hlink>
        <a:folHlink>
          <a:srgbClr val="669900"/>
        </a:folHlink>
      </a:clrScheme>
      <a:clrMap bg1="dk2" tx1="lt1" bg2="dk1" tx2="lt2" accent1="accent1" accent2="accent2" accent3="accent3" accent4="accent4" accent5="accent5" accent6="accent6" hlink="hlink" folHlink="folHlink"/>
    </a:extraClrScheme>
    <a:extraClrScheme>
      <a:clrScheme name="Brainstorming Session 2">
        <a:dk1>
          <a:srgbClr val="868686"/>
        </a:dk1>
        <a:lt1>
          <a:srgbClr val="FFFFFF"/>
        </a:lt1>
        <a:dk2>
          <a:srgbClr val="009999"/>
        </a:dk2>
        <a:lt2>
          <a:srgbClr val="6600FF"/>
        </a:lt2>
        <a:accent1>
          <a:srgbClr val="9999FF"/>
        </a:accent1>
        <a:accent2>
          <a:srgbClr val="CBCBCB"/>
        </a:accent2>
        <a:accent3>
          <a:srgbClr val="FFFFFF"/>
        </a:accent3>
        <a:accent4>
          <a:srgbClr val="727272"/>
        </a:accent4>
        <a:accent5>
          <a:srgbClr val="CACAFF"/>
        </a:accent5>
        <a:accent6>
          <a:srgbClr val="B8B8B8"/>
        </a:accent6>
        <a:hlink>
          <a:srgbClr val="6600FF"/>
        </a:hlink>
        <a:folHlink>
          <a:srgbClr val="009999"/>
        </a:folHlink>
      </a:clrScheme>
      <a:clrMap bg1="lt1" tx1="dk1" bg2="lt2" tx2="dk2" accent1="accent1" accent2="accent2" accent3="accent3" accent4="accent4" accent5="accent5" accent6="accent6" hlink="hlink" folHlink="folHlink"/>
    </a:extraClrScheme>
    <a:extraClrScheme>
      <a:clrScheme name="Brainstorming Session 3">
        <a:dk1>
          <a:srgbClr val="1C1C1C"/>
        </a:dk1>
        <a:lt1>
          <a:srgbClr val="FFFFFF"/>
        </a:lt1>
        <a:dk2>
          <a:srgbClr val="000000"/>
        </a:dk2>
        <a:lt2>
          <a:srgbClr val="969696"/>
        </a:lt2>
        <a:accent1>
          <a:srgbClr val="DDDDDD"/>
        </a:accent1>
        <a:accent2>
          <a:srgbClr val="CBCBCB"/>
        </a:accent2>
        <a:accent3>
          <a:srgbClr val="FFFFFF"/>
        </a:accent3>
        <a:accent4>
          <a:srgbClr val="161616"/>
        </a:accent4>
        <a:accent5>
          <a:srgbClr val="EBEBEB"/>
        </a:accent5>
        <a:accent6>
          <a:srgbClr val="B8B8B8"/>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Brainstorming Session 4">
        <a:dk1>
          <a:srgbClr val="FFCC00"/>
        </a:dk1>
        <a:lt1>
          <a:srgbClr val="FFFFCC"/>
        </a:lt1>
        <a:dk2>
          <a:srgbClr val="000099"/>
        </a:dk2>
        <a:lt2>
          <a:srgbClr val="00CC00"/>
        </a:lt2>
        <a:accent1>
          <a:srgbClr val="3333FF"/>
        </a:accent1>
        <a:accent2>
          <a:srgbClr val="3333CC"/>
        </a:accent2>
        <a:accent3>
          <a:srgbClr val="AAAACA"/>
        </a:accent3>
        <a:accent4>
          <a:srgbClr val="DADAAE"/>
        </a:accent4>
        <a:accent5>
          <a:srgbClr val="ADADFF"/>
        </a:accent5>
        <a:accent6>
          <a:srgbClr val="2D2DB9"/>
        </a:accent6>
        <a:hlink>
          <a:srgbClr val="0099FF"/>
        </a:hlink>
        <a:folHlink>
          <a:srgbClr val="CC9900"/>
        </a:folHlink>
      </a:clrScheme>
      <a:clrMap bg1="dk2" tx1="lt1" bg2="dk1" tx2="lt2" accent1="accent1" accent2="accent2" accent3="accent3" accent4="accent4" accent5="accent5" accent6="accent6" hlink="hlink" folHlink="folHlink"/>
    </a:extraClrScheme>
    <a:extraClrScheme>
      <a:clrScheme name="Brainstorming Session 5">
        <a:dk1>
          <a:srgbClr val="FFFF00"/>
        </a:dk1>
        <a:lt1>
          <a:srgbClr val="FFFFFF"/>
        </a:lt1>
        <a:dk2>
          <a:srgbClr val="FF0033"/>
        </a:dk2>
        <a:lt2>
          <a:srgbClr val="000000"/>
        </a:lt2>
        <a:accent1>
          <a:srgbClr val="330099"/>
        </a:accent1>
        <a:accent2>
          <a:srgbClr val="CC0000"/>
        </a:accent2>
        <a:accent3>
          <a:srgbClr val="FFAAAD"/>
        </a:accent3>
        <a:accent4>
          <a:srgbClr val="DADADA"/>
        </a:accent4>
        <a:accent5>
          <a:srgbClr val="ADAACA"/>
        </a:accent5>
        <a:accent6>
          <a:srgbClr val="B90000"/>
        </a:accent6>
        <a:hlink>
          <a:srgbClr val="0099FF"/>
        </a:hlink>
        <a:folHlink>
          <a:srgbClr val="FFFF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Brainstorming Session</Template>
  <TotalTime>183</TotalTime>
  <Words>1401</Words>
  <Application>Microsoft Office PowerPoint</Application>
  <PresentationFormat>Ekran Gösterisi (4:3)</PresentationFormat>
  <Paragraphs>171</Paragraphs>
  <Slides>32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32</vt:i4>
      </vt:variant>
    </vt:vector>
  </HeadingPairs>
  <TitlesOfParts>
    <vt:vector size="37" baseType="lpstr">
      <vt:lpstr>Arial</vt:lpstr>
      <vt:lpstr>Arial Black</vt:lpstr>
      <vt:lpstr>Times New Roman</vt:lpstr>
      <vt:lpstr>Wingdings</vt:lpstr>
      <vt:lpstr>Brainstorming Session</vt:lpstr>
      <vt:lpstr>GÖÇLER</vt:lpstr>
      <vt:lpstr>Göç:</vt:lpstr>
      <vt:lpstr>Göçlerin oluşum nedenleri 3 grupta toplanır.</vt:lpstr>
      <vt:lpstr>1-Doğal Yıkımlar</vt:lpstr>
      <vt:lpstr>PowerPoint Sunusu</vt:lpstr>
      <vt:lpstr>PowerPoint Sunusu</vt:lpstr>
      <vt:lpstr>Türklerin Orta Asya’dan Göçü</vt:lpstr>
      <vt:lpstr>Türklerin Orta Asya’dan Göçü</vt:lpstr>
      <vt:lpstr>Kavimler Göçü</vt:lpstr>
      <vt:lpstr>Kavimler Göçü; Göç yolları</vt:lpstr>
      <vt:lpstr>Kavimler Göçünün Sonuçları</vt:lpstr>
      <vt:lpstr>2-Sosyal ve Siyasi Nedenler</vt:lpstr>
      <vt:lpstr>PowerPoint Sunusu</vt:lpstr>
      <vt:lpstr>3- Ekonomik Nedenler</vt:lpstr>
      <vt:lpstr>İşgücü göçleri</vt:lpstr>
      <vt:lpstr>GÖÇ TİPLERİ:</vt:lpstr>
      <vt:lpstr>1- İç Göçler</vt:lpstr>
      <vt:lpstr>Kırsal Alandan Kentlere</vt:lpstr>
      <vt:lpstr>2- Dış Göçler  </vt:lpstr>
      <vt:lpstr>a-Zorunlu Göçler  (Sığınma Göçleri) :</vt:lpstr>
      <vt:lpstr>b-Yer Değiştirme (Mübadele) Göçleri :</vt:lpstr>
      <vt:lpstr>"TürkYunan   Nüfus Mübadelesi'ne İlişkin Sözleşme ve Protokolü"nün birinci maddesi şöyledir: </vt:lpstr>
      <vt:lpstr>c-Gönüllü Göçler :</vt:lpstr>
      <vt:lpstr>Yeni Dünya'ya Göçler</vt:lpstr>
      <vt:lpstr>Yeni Dünya'ya Göçler</vt:lpstr>
      <vt:lpstr>Yeni Dünya'ya Göçler</vt:lpstr>
      <vt:lpstr>d-İşgücü Göçleri :</vt:lpstr>
      <vt:lpstr>d-İşgücü Göçleri :</vt:lpstr>
      <vt:lpstr>d-İşgücü Göçleri :</vt:lpstr>
      <vt:lpstr>Türkiye'de işçi göçünün zaman içinde hızla arttığı görülmektedir. Bunun başlıca nedenleri; </vt:lpstr>
      <vt:lpstr>e-Beyin Göçleri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Göçlerin Sebepleri ve Göç Çeşitleri</dc:title>
  <dc:creator>http://www.nedir.org</dc:creator>
  <cp:keywords>göç</cp:keywords>
  <cp:lastModifiedBy>mehmet genç</cp:lastModifiedBy>
  <cp:revision>15</cp:revision>
  <cp:lastPrinted>1601-01-01T00:00:00Z</cp:lastPrinted>
  <dcterms:created xsi:type="dcterms:W3CDTF">1601-01-01T00:00:00Z</dcterms:created>
  <dcterms:modified xsi:type="dcterms:W3CDTF">2018-11-20T08:21:22Z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