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C4976"/>
    <a:srgbClr val="07527B"/>
    <a:srgbClr val="FF6699"/>
    <a:srgbClr val="008080"/>
    <a:srgbClr val="FF9933"/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45" autoAdjust="0"/>
    <p:restoredTop sz="90615" autoAdjust="0"/>
  </p:normalViewPr>
  <p:slideViewPr>
    <p:cSldViewPr>
      <p:cViewPr varScale="1">
        <p:scale>
          <a:sx n="81" d="100"/>
          <a:sy n="81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20D4DC9-A82B-4F74-A819-AEF38240991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pic>
        <p:nvPicPr>
          <p:cNvPr id="17411" name="Picture 3" descr="ANABNR2">
            <a:extLst>
              <a:ext uri="{FF2B5EF4-FFF2-40B4-BE49-F238E27FC236}">
                <a16:creationId xmlns:a16="http://schemas.microsoft.com/office/drawing/2014/main" id="{17DCD1B8-D068-4F29-8FF6-A8DE50E61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A786CAC4-2664-457F-B28B-438726DC483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8A2F322-A53E-49CA-88A8-AB7D84D74B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584A43C-AC01-4123-8532-3A57EAEDF0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F10D336-1493-4555-A052-F4B408D987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1F9FD86-5C68-45B5-853F-BCD62D18B6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F77478C0-28AF-4EEB-A1EE-D39A4BD7ED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C2A10763-09A3-477D-84B8-9768FEC3F8B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3819B0-AD3C-46AD-9CA1-A363A00C2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5B48283-AA6C-44A9-92BF-8AD6FC885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6C93DF-ACD5-48F9-952C-35FE9281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04AC69-5D09-4372-843F-11CC93F8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D2EDC3-9E02-4583-9854-EEF4D0D9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047D-EE20-4E68-A7A2-C815AF4BD2FE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5764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857993F-C115-43D0-BAF7-3BCD1CF61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DDB3FCC-6BAF-4200-9AF5-886A50F0E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1AE56E-E03D-436F-8597-6A7B227B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8DDD04-5A56-462B-96A8-F3F0B660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7005C-4EBB-4AF6-ACA9-2DFE3442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6A9C-587B-44F6-BCAF-A106CB93F54A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81468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15A794-7B18-4436-A519-A0EA7C84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B40432-3755-408F-B858-5C46D26CE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823A5F-7BF3-4138-B329-61E1A937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BE9C26-3FF6-40B0-81BC-A6565FF5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EA963D-4FAE-4B72-9FBD-E258CE5F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5997-1D90-4990-B8BD-A3CF1903B369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2135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67F9ED-5488-46C5-A845-3CC95F33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78E2-6789-469F-9A19-038F9CB8E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7E4B99-3231-4A55-BBC9-D5AB6C2A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C5F857-70CC-46C2-B910-314EFFEB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773CD4-2772-4A5F-886D-029FAAC4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42F2-26DC-4DA6-9FDF-C2DA35452FE9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383651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8097D5-69F7-4FEF-AFE0-5894D078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FC9F23-645A-44DA-84A4-8A98F0B9D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95B0C8-8411-403E-B426-38849CB02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34C041-5D5B-4957-9031-F83086BC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1C0651-08BB-40C5-AEC3-5D984C7C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0DB0BBC-864C-44FF-9EE5-F2CBDABF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109DD-D149-4C71-99A1-37F727FCE588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46892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408C56-99F1-4EEF-AE0F-588C7A85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92B971C-1A48-494A-8249-E1B1AE196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88C0D41-50F4-4192-96D1-F3F073D8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5ECFAA0-F84E-4573-A5D3-F98E8FE26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CDAF71D-D358-442B-B4AA-4CF45D9BF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F8261FC-1EC9-4E67-87A2-EB6FE33B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D21BB37-1704-4AB9-AFF2-E26EEF8F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ABB9356-E055-453E-9B39-DE158811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D22AB-D277-460E-8A0F-438C8D0BBDB4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79537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637D33-4952-4712-8C4A-D0C4A2CA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2AFF5FB-8843-48DA-8341-A3C10DB5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0003004-7863-41FE-BE10-AE593879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9B1B023-EC47-4DC2-BBB9-0865AE32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61DF3-27FD-4A70-A261-02ECD156B467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61985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2E00CEE-1392-4605-A1FF-D48B28F4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9225B52-AE31-4520-A6E7-9B1EB900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3E59A5-873D-40C2-94AA-17744BFA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974-F2B9-4FD7-9E69-B26D1FEA7E7E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53238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5209BC-83DC-451D-A3BE-1E36467A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E10B90-ED26-4BEC-A0EF-A1D17FFAB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6DD476-1A34-4F22-ACE8-E28967477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BC91EB-E9E1-4A32-8BBD-3394053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AF050B-4886-45E1-A04A-5C8EFAC1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5CA42F0-3998-49B4-BB5C-93A5C5CE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495F8-000D-4963-AB19-8C66F23C8A6B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91234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2347FD-705A-41BD-A37E-2E1B9DE6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D6B565B-1E25-4304-B37B-67CC075FA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A6328B7-175A-4464-BB60-451B96B50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0CA645E-87CA-40B4-91C9-D4412649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5DFBA0-1491-4B7D-88E8-5EFDD5E4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7F1BFF-2526-430D-9805-ABA3B5A38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AED00-921D-4399-BFCE-A4E9F335CB5D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3762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30A62C-4E5D-41DF-AFFB-930B3220B19F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8A6964-5D95-446C-85BC-79AEC637E8EF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8" name="Rectangle 4" descr="Stationery">
            <a:extLst>
              <a:ext uri="{FF2B5EF4-FFF2-40B4-BE49-F238E27FC236}">
                <a16:creationId xmlns:a16="http://schemas.microsoft.com/office/drawing/2014/main" id="{A22F0D81-637A-45AD-8799-8075FD06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9" name="Rectangle 5" descr="Stationery">
            <a:extLst>
              <a:ext uri="{FF2B5EF4-FFF2-40B4-BE49-F238E27FC236}">
                <a16:creationId xmlns:a16="http://schemas.microsoft.com/office/drawing/2014/main" id="{604E4681-72F5-464F-B62F-6B2ACF515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4F5FC4C-CEDD-4D0A-AFD7-B9F7569A9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E5259C1-5453-40F6-836B-BE1B75E880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375F7C8-832B-4078-B9DE-B9B4C985D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altLang="tr-TR"/>
          </a:p>
        </p:txBody>
      </p:sp>
      <p:pic>
        <p:nvPicPr>
          <p:cNvPr id="16393" name="Picture 9" descr="anabnr2">
            <a:extLst>
              <a:ext uri="{FF2B5EF4-FFF2-40B4-BE49-F238E27FC236}">
                <a16:creationId xmlns:a16="http://schemas.microsoft.com/office/drawing/2014/main" id="{D60F5D2C-A945-4CA4-BDCF-D138E4A75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Rectangle 10">
            <a:extLst>
              <a:ext uri="{FF2B5EF4-FFF2-40B4-BE49-F238E27FC236}">
                <a16:creationId xmlns:a16="http://schemas.microsoft.com/office/drawing/2014/main" id="{7FE4CD7F-853A-4926-836A-6C1CD27EF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F2F7588B-894C-41A3-AAD3-5CF348B426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2400">
                <a:solidFill>
                  <a:schemeClr val="tx2"/>
                </a:solidFill>
              </a:defRPr>
            </a:lvl1pPr>
          </a:lstStyle>
          <a:p>
            <a:fld id="{F7B904EA-8FC2-4048-BC26-091CFEB8AA87}" type="slidenum">
              <a:rPr lang="tr-TR" altLang="tr-TR"/>
              <a:pPr/>
              <a:t>‹#›</a:t>
            </a:fld>
            <a:endParaRPr lang="tr-TR" altLang="tr-TR" sz="1400"/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CF65567E-34BC-4E37-9DC8-E5573F506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F6B520E-03AC-4BA5-9F5C-12583A828B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1413"/>
          </a:xfrm>
        </p:spPr>
        <p:txBody>
          <a:bodyPr/>
          <a:lstStyle/>
          <a:p>
            <a:r>
              <a:rPr lang="tr-TR" altLang="tr-TR" sz="7200">
                <a:latin typeface="Arial Rounded MT Bold" panose="020F0704030504030204" pitchFamily="34" charset="0"/>
              </a:rPr>
              <a:t>  ŞİİRDE 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6704A1-6A93-4C1D-90E9-A1609DB77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SATİRİK ŞİİR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8DFF7AB-ACA5-4C39-BAA1-D8ABD1110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848600" cy="44513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</a:t>
            </a:r>
            <a:r>
              <a:rPr lang="tr-TR" altLang="tr-TR" sz="2000"/>
              <a:t>Elin kapısında karavaş olan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Burnu sümüklü, gözü yaş olan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Bayramdan bayrama tıraş olan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Berbere gelir dükkan beğenmez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      Yukarıdaki şiirde, kendisinin bir çok kusuru olduğu halde kusurlarını görmeyen,sürekli başkalarının yaptığı işte kusur bulan karakter anlatılmıştır.Toplumda görülen bozuklukları alaylı bir biçimde anlatan şiir türüne satirik şiir adı verilir.</a:t>
            </a:r>
            <a:r>
              <a:rPr lang="tr-TR" altLang="tr-TR" sz="2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527B3B9-57BE-42D1-8301-8A768BC0C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373188"/>
            <a:ext cx="7772400" cy="608012"/>
          </a:xfrm>
        </p:spPr>
        <p:txBody>
          <a:bodyPr/>
          <a:lstStyle/>
          <a:p>
            <a:r>
              <a:rPr lang="tr-TR" altLang="tr-TR" b="1"/>
              <a:t>Mısra, Dörtlük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25FA21-E5C3-4110-BD0D-4E30A2C6A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>
                <a:solidFill>
                  <a:srgbClr val="003366"/>
                </a:solidFill>
              </a:rPr>
              <a:t>Mısra(Dize):</a:t>
            </a:r>
            <a:r>
              <a:rPr lang="tr-TR" altLang="tr-TR"/>
              <a:t>Şiirlerin her bir satırına mısra denir.</a:t>
            </a:r>
          </a:p>
          <a:p>
            <a:r>
              <a:rPr lang="tr-TR" altLang="tr-TR">
                <a:solidFill>
                  <a:srgbClr val="003366"/>
                </a:solidFill>
              </a:rPr>
              <a:t>Dörtlük(Kıt’a):</a:t>
            </a:r>
            <a:r>
              <a:rPr lang="tr-TR" altLang="tr-TR"/>
              <a:t>Dört mısradan oluşan her bir bölüme denir.</a:t>
            </a:r>
          </a:p>
          <a:p>
            <a:r>
              <a:rPr lang="tr-TR" altLang="tr-TR">
                <a:solidFill>
                  <a:srgbClr val="003366"/>
                </a:solidFill>
              </a:rPr>
              <a:t>Tema:</a:t>
            </a:r>
            <a:r>
              <a:rPr lang="tr-TR" altLang="tr-TR"/>
              <a:t>Bir şiirde işlenen temel duyguya tema 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C94BC0-F9D6-4C30-AC27-EA8F39B1E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TEMA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88517B-1550-4822-B66A-453DBBBD9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Bir şiirde işlenen temel </a:t>
            </a:r>
            <a:r>
              <a:rPr lang="tr-TR" altLang="tr-TR" sz="2800">
                <a:solidFill>
                  <a:srgbClr val="0C4976"/>
                </a:solidFill>
              </a:rPr>
              <a:t>duyguya tema</a:t>
            </a:r>
            <a:r>
              <a:rPr lang="tr-TR" altLang="tr-TR" sz="2800"/>
              <a:t> denir.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rgbClr val="CC0000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rgbClr val="CC0000"/>
                </a:solidFill>
              </a:rPr>
              <a:t> </a:t>
            </a:r>
            <a:r>
              <a:rPr lang="tr-TR" altLang="tr-TR" sz="2800">
                <a:solidFill>
                  <a:schemeClr val="tx2"/>
                </a:solidFill>
              </a:rPr>
              <a:t>Örnek: </a:t>
            </a:r>
            <a:r>
              <a:rPr lang="tr-TR" altLang="tr-TR" sz="2800"/>
              <a:t>Seni anneciğim bilmem farkında mısın?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                Söylemiş en mübarek, en aziz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                Duygularla çepeçevre ... Çaresiz...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                Sana söylediğin farkında mısın?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      </a:t>
            </a:r>
            <a:r>
              <a:rPr lang="tr-TR" altLang="tr-TR" sz="2800"/>
              <a:t>Yukarıdaki şiirin konusu anne sevgisidir.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chemeClr val="tx2"/>
                </a:solidFill>
              </a:rPr>
              <a:t>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E886286-C6B0-4FED-9F8E-8B1923A11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Kafiye(Uyak)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C457FF-6B80-4C71-AE74-D5D783B41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Seni göremedim diye bu bah</a:t>
            </a:r>
            <a:r>
              <a:rPr lang="tr-TR" altLang="tr-TR" sz="2800" b="1"/>
              <a:t>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İçimde bin türlü duygunun isyanı v</a:t>
            </a:r>
            <a:r>
              <a:rPr lang="tr-TR" altLang="tr-TR" sz="2800" b="1"/>
              <a:t>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  </a:t>
            </a:r>
            <a:r>
              <a:rPr lang="tr-TR" altLang="tr-TR" sz="2800"/>
              <a:t>Turnaların gökyüzünü sevdiği kad</a:t>
            </a:r>
            <a:r>
              <a:rPr lang="tr-TR" altLang="tr-TR" sz="2800" b="1"/>
              <a:t>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Seni sevdiğimin farkında mısın?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     </a:t>
            </a:r>
            <a:r>
              <a:rPr lang="tr-TR" altLang="tr-TR"/>
              <a:t>Koyu yazılmış bölümlere dikkat ediniz. Hepsinin okunuşunda ahenk var.Bunun gibi yazılışları aynı okunuşları farklı ses benzerliklerine kafiye(uyak) denir. </a:t>
            </a:r>
            <a:endParaRPr lang="tr-TR" altLang="tr-TR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B0B3530-97BF-4FDA-8125-66146E0E7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Konularına Göre Şiir Türleri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7214657-67B8-470D-8852-68AEF76D1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EPİK ŞİİR</a:t>
            </a:r>
          </a:p>
          <a:p>
            <a:r>
              <a:rPr lang="tr-TR" altLang="tr-TR"/>
              <a:t>LİRİK ŞİİR</a:t>
            </a:r>
          </a:p>
          <a:p>
            <a:r>
              <a:rPr lang="tr-TR" altLang="tr-TR"/>
              <a:t>PASTORAL ŞİİR</a:t>
            </a:r>
          </a:p>
          <a:p>
            <a:r>
              <a:rPr lang="tr-TR" altLang="tr-TR"/>
              <a:t>DİDAKTİK ŞİİR</a:t>
            </a:r>
          </a:p>
          <a:p>
            <a:r>
              <a:rPr lang="tr-TR" altLang="tr-TR"/>
              <a:t>SATİRİK ŞİİR</a:t>
            </a:r>
            <a:br>
              <a:rPr lang="tr-TR" altLang="tr-TR"/>
            </a:br>
            <a:endParaRPr lang="tr-TR" altLang="tr-TR"/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491FF3A-E6C6-428B-ABA4-4BD3C815A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EPİK ŞİİR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1C55DAC-4E6E-4C80-B99E-47CBC6E66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tr-TR" altLang="tr-TR" sz="2400"/>
              <a:t>        Bu tümsek, koparken  büyük zelzele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r-TR" altLang="tr-TR" sz="2400"/>
              <a:t>        Son vatan parçası geçerken ele.                                          Mehmet’in düşmanı boğuldu sele                       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r-TR" altLang="tr-TR" sz="2400"/>
              <a:t>        Mübarek kanını kattığı yerdir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r-TR" altLang="tr-TR" sz="3600"/>
              <a:t>       </a:t>
            </a:r>
            <a:r>
              <a:rPr lang="tr-TR" altLang="tr-TR"/>
              <a:t>Yukarıdaki şiirin konusu  kahramanlıktır. Kahramanlık yiğitlik gibi konuları anlatan bu tür şiirlere </a:t>
            </a:r>
            <a:r>
              <a:rPr lang="tr-TR" altLang="tr-TR">
                <a:solidFill>
                  <a:srgbClr val="336699"/>
                </a:solidFill>
              </a:rPr>
              <a:t>epik şiir</a:t>
            </a:r>
            <a:r>
              <a:rPr lang="tr-TR" altLang="tr-TR"/>
              <a:t> denir. 	</a:t>
            </a:r>
          </a:p>
          <a:p>
            <a:pPr marL="2209800" lvl="4" indent="-381000">
              <a:buFont typeface="Wingdings" panose="05000000000000000000" pitchFamily="2" charset="2"/>
              <a:buNone/>
            </a:pPr>
            <a:r>
              <a:rPr lang="tr-TR" altLang="tr-TR"/>
              <a:t>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5221BA7-BD03-4782-9041-FB1060542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LİRİK ŞİİR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8B0C236-31B4-4B01-8D61-3475A6D74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Anneciğim bilmem farkında mısın 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Söylenmemiş en mübarek, en aziz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Duygularla çepeçevre...çaresiz...?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Sana yöneldiğimin farkında mısın?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/>
              <a:t>       Yukarıdaki şiirde şair ,annesine karşı duyduğu sevgiyi içten ve duygulu bir dille anlatmıştır.İçten gelen heyecanları duygusal bir şekilde anlatan şiirlere </a:t>
            </a:r>
            <a:r>
              <a:rPr lang="tr-TR" altLang="tr-TR" sz="2800">
                <a:solidFill>
                  <a:srgbClr val="336699"/>
                </a:solidFill>
              </a:rPr>
              <a:t>lirik şiir</a:t>
            </a:r>
            <a:r>
              <a:rPr lang="tr-TR" altLang="tr-TR" sz="2800"/>
              <a:t>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04A61F6-B3F5-40DC-9DF5-0F91EF390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PASTORAL ŞİİR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E90BED-2908-463A-84AB-B7B875F06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    </a:t>
            </a:r>
            <a:r>
              <a:rPr lang="tr-TR" altLang="tr-TR" sz="2400"/>
              <a:t>Gümüş bir dumanla kapandı her yer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Yer ve gök bu akşam yayla dumanı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Sürüler, çimenler, sarı çiçekler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Beyaz kır, yeşil çam yayla dumanı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</a:t>
            </a:r>
            <a:r>
              <a:rPr lang="tr-TR" altLang="tr-TR"/>
              <a:t>Yukarıdaki dörtlükte tabiat güzellikleri anlatılmıştır.Kır ve çoban hayatını anlatan, tabiat güzelliklerini konu edinen bu tür şiirlere </a:t>
            </a:r>
            <a:r>
              <a:rPr lang="tr-TR" altLang="tr-TR">
                <a:solidFill>
                  <a:srgbClr val="336699"/>
                </a:solidFill>
              </a:rPr>
              <a:t>pastoral şiir</a:t>
            </a:r>
            <a:r>
              <a:rPr lang="tr-TR" altLang="tr-TR"/>
              <a:t> denir.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D6F9B3D-58FA-48F7-B432-A608BC879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DİDAKTİK ŞİİR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C64E8C8-9BDF-4C01-BC63-83981E0D5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</a:t>
            </a:r>
            <a:r>
              <a:rPr lang="tr-TR" altLang="tr-TR" sz="2400"/>
              <a:t>Kitap iyi arkadaştır.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Bana, neyi sorsam söyler.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Ne anlatsan, en sonunda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Çalış, iyi ol der.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     Yukarıdaki şiirde şair, kitabın faydalarını, konusundan öğütler vermektir.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/>
              <a:t>          Bir şey öğrenmek, bilgi ve öğüt vermek amacıyla yazılan bu tür şiirlere </a:t>
            </a:r>
            <a:r>
              <a:rPr lang="tr-TR" altLang="tr-TR" sz="2400">
                <a:solidFill>
                  <a:srgbClr val="336699"/>
                </a:solidFill>
              </a:rPr>
              <a:t>didaktik şiir</a:t>
            </a:r>
            <a:r>
              <a:rPr lang="tr-TR" altLang="tr-TR" sz="2400"/>
              <a:t> denir. 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Designs\Doğa.pot</Template>
  <TotalTime>154</TotalTime>
  <Words>428</Words>
  <Application>Microsoft Office PowerPoint</Application>
  <PresentationFormat>Ekran Gösterisi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Times New Roman</vt:lpstr>
      <vt:lpstr>Wingdings</vt:lpstr>
      <vt:lpstr>Arial Rounded MT Bold</vt:lpstr>
      <vt:lpstr>Doğa</vt:lpstr>
      <vt:lpstr>  ŞİİRDE TEMA</vt:lpstr>
      <vt:lpstr>Mısra, Dörtlük</vt:lpstr>
      <vt:lpstr>TEMA</vt:lpstr>
      <vt:lpstr>Kafiye(Uyak)</vt:lpstr>
      <vt:lpstr>Konularına Göre Şiir Türleri </vt:lpstr>
      <vt:lpstr>EPİK ŞİİR</vt:lpstr>
      <vt:lpstr>LİRİK ŞİİR</vt:lpstr>
      <vt:lpstr>PASTORAL ŞİİR </vt:lpstr>
      <vt:lpstr>DİDAKTİK ŞİİR</vt:lpstr>
      <vt:lpstr>SATİRİK ŞİİR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Şiirde Tema</dc:title>
  <dc:creator>http://www.nedir.org</dc:creator>
  <cp:lastModifiedBy>mehmet genç</cp:lastModifiedBy>
  <cp:revision>6</cp:revision>
  <dcterms:created xsi:type="dcterms:W3CDTF">2005-02-04T17:19:38Z</dcterms:created>
  <dcterms:modified xsi:type="dcterms:W3CDTF">2018-11-21T09:38:01Z</dcterms:modified>
</cp:coreProperties>
</file>