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1"/>
  </p:notesMasterIdLst>
  <p:sldIdLst>
    <p:sldId id="260" r:id="rId2"/>
    <p:sldId id="261" r:id="rId3"/>
    <p:sldId id="262" r:id="rId4"/>
    <p:sldId id="263" r:id="rId5"/>
    <p:sldId id="264" r:id="rId6"/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CC00"/>
    <a:srgbClr val="1431C2"/>
    <a:srgbClr val="FC1C04"/>
    <a:srgbClr val="F69F6A"/>
    <a:srgbClr val="2F6E73"/>
    <a:srgbClr val="660066"/>
    <a:srgbClr val="FE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B6D8D57-73AC-4D74-B60C-55812E3B8F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456833C-E79E-4461-88A4-7A6EEC8B6A8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 altLang="tr-TR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0FDF60B-4EA7-41FD-BCAB-2C55B136C8A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5A84809-E5C7-4045-A48F-BB7297CA5E6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65C182F-7488-4FAF-B485-2EBF2104C9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21521BA9-912A-4FBF-B37E-95FDDAE7A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32C4C-F2AD-467D-A07C-31CF1F7CE444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CBA085-90B6-4C07-ABF0-5957E496E2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094FB-F442-4AB6-8A12-ECCBFE456597}" type="slidenum">
              <a:rPr lang="tr-TR" altLang="tr-TR"/>
              <a:pPr/>
              <a:t>7</a:t>
            </a:fld>
            <a:endParaRPr lang="tr-TR" altLang="tr-TR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09D1D431-8F4D-4C65-B71B-B5C399D915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4328910-AEEB-43C6-9D40-B5F179C0C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C2F886-BEC3-4F7D-8C9B-DD8B0411D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22E2F13-C266-420D-B0DA-B2C1AEF2A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CCD3B62-26A3-46A5-A464-29751AAE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D50B814-D644-4381-8C0A-215452276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D92055-B397-4E26-9C33-16897FA27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995D6-25E5-4727-B8DD-837AC82893D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569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06E8BB-BD32-4875-94E4-DF19C15D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FD38B91-DAB2-4832-B083-732F52E2D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A174344-9968-45F1-B06A-D40F25424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35E2F3-8001-4181-8F3C-D258551A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D1CC07-62C5-429D-926D-6EFEB13D9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F4E0-AF53-4CA4-88F4-19792821553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6016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CE35113-D8CB-4917-979E-7C8F1FBAD5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DB608CB-5276-478A-91F2-29DA1E4AF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55366F-26CD-4731-9562-63E4764F0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AB46071-9133-422C-B9CD-F6CD9BC92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CA0B63C-4341-410C-81F8-DF28261D8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CF6CC-0638-4591-9D8B-E4171217080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875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933423-F45E-40F4-A63D-A3DF71C3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EA27B4-F70A-4914-AD1C-332DD63C1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1AFE9D-B431-4E91-9171-2000DC26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202FF59-8674-4992-AF65-C81C1C28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D318458-4398-47CD-B397-A6DECB8A9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579BC-B07E-453E-AE4B-A9707CB0D2E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3904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EF06AD-CED1-4798-937C-7BB615715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2DE019B-5F5D-4AD7-B036-E6D3E6629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AAE7A3-D942-4D75-AD66-12E5FC7E8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4882C03-F763-4944-B57C-6D3996DD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1CCB4F7-5E4D-49E3-85FD-7D8A2BA3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C830B-9EFC-4E5D-A0C0-04D2FB0509D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5440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7D3C76-8CA8-4166-99C2-9B9CC9FA8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A76DCE-2BB7-462C-B620-91AB24A510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BC29E74-66AC-40F1-B6CF-59C0F4F53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4A86E05-1C64-4F25-8595-23E8A565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7094615-CB8E-421B-8F95-2953D82C1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0DFF9E5-08D0-418F-AC69-D6ECAF551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1988B-4960-4536-AEDE-909D479529C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4318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5459D2D-D9D4-4510-9F67-76FE191C3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C1B165D-13A8-4EA6-BFEA-D77E8DBE4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6662464-4C26-4EF4-98B3-A08E0F549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EE9C853-433A-4C68-995D-100A876D47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A8994CA-4416-4B30-9575-1B110572F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9818E85-9550-4DFC-BFB9-9B89E2DDB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D1EFFF7-755A-4ED5-B91B-26165EB3C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087D67B-3EF1-4B8C-9343-28EAD0CE8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0812E-3E32-4D83-AE8D-4F797AB5B74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3176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A48889-31F6-4166-9653-FBAC1C70E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C68C26D-4ADD-4BFE-B5E4-BD087940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4B10B83-1EED-41D0-8C25-9C3DDFEB2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70CFFD6-71F0-4B85-AE2F-ADDDECC71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F7481-1D9B-4AE7-8163-35985418621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4572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83E174F-4A0B-4B39-9A5B-E7DE71E40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8F17268-BFCD-4DD9-9766-E628D434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7843088-ED31-4266-A6FD-1DE350A7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E9A00-439A-40DD-B1DC-A1A76B85019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2540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B031F40-2EEE-4EFA-BA18-1340F8BB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F57FF1-670B-4CC7-A416-AF146C044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BC26E26-961B-4EE6-8678-EE516A823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748F6FF-2F09-4FDE-94AC-E7792ED27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F0664CE-DB90-497C-94B0-8CD2E3861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4712E23-1641-4F3B-8DB6-62393F472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DBD38-E37A-4C71-9187-5D44562E961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1023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17BC356-B601-4E06-A42B-4C00138F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623EA81-C112-47F5-BE07-9F064B923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8CB0F1F-1ED9-4CE2-930F-6EA3E2073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AAE42B-3BA8-46D6-9101-29259ABEE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43C04D5-2B05-4256-9EE1-C3EB1CA69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9F633F3-6E2C-485E-8702-1E6EF14F8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D87C3-253E-4733-AB7A-6CD08D0F9AB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8165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FFFF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31D522FA-3E19-4373-96AD-3650DC1C6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2F35724C-BC7A-4043-A2EB-DD81837A8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F2934A9B-579A-4004-B1DF-CA31B47A71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7EECE3E4-A1ED-4801-878E-F383320F52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97286" name="Rectangle 6">
            <a:extLst>
              <a:ext uri="{FF2B5EF4-FFF2-40B4-BE49-F238E27FC236}">
                <a16:creationId xmlns:a16="http://schemas.microsoft.com/office/drawing/2014/main" id="{57F0B767-1978-4D20-AE30-14F528A84C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D567BB-1605-44D6-B953-7CB11F5E449E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WordArt 4">
            <a:extLst>
              <a:ext uri="{FF2B5EF4-FFF2-40B4-BE49-F238E27FC236}">
                <a16:creationId xmlns:a16="http://schemas.microsoft.com/office/drawing/2014/main" id="{EC8E10D7-B6C5-402F-8EFE-3FC8E703549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7267575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solidFill>
                  <a:srgbClr val="336699"/>
                </a:solidFill>
                <a:effectLst>
                  <a:outerShdw dist="64758" dir="11478596" algn="ctr" rotWithShape="0">
                    <a:srgbClr val="CC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DİK ÜÇGENDE ÖZEL BAĞINTILAR</a:t>
            </a:r>
          </a:p>
        </p:txBody>
      </p:sp>
      <p:sp>
        <p:nvSpPr>
          <p:cNvPr id="100357" name="WordArt 5">
            <a:extLst>
              <a:ext uri="{FF2B5EF4-FFF2-40B4-BE49-F238E27FC236}">
                <a16:creationId xmlns:a16="http://schemas.microsoft.com/office/drawing/2014/main" id="{7693C0C3-424C-4F04-AA79-2D62CD39A1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1341438"/>
            <a:ext cx="4679950" cy="5032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spc="720">
                <a:gradFill rotWithShape="0">
                  <a:gsLst>
                    <a:gs pos="0">
                      <a:srgbClr val="000000"/>
                    </a:gs>
                    <a:gs pos="10000">
                      <a:srgbClr val="000040"/>
                    </a:gs>
                    <a:gs pos="25000">
                      <a:srgbClr val="400040"/>
                    </a:gs>
                    <a:gs pos="37500">
                      <a:srgbClr val="8F0040"/>
                    </a:gs>
                    <a:gs pos="45000">
                      <a:srgbClr val="F27300"/>
                    </a:gs>
                    <a:gs pos="50000">
                      <a:srgbClr val="FFBF00"/>
                    </a:gs>
                    <a:gs pos="55001">
                      <a:srgbClr val="F27300"/>
                    </a:gs>
                    <a:gs pos="62500">
                      <a:srgbClr val="8F0040"/>
                    </a:gs>
                    <a:gs pos="75000">
                      <a:srgbClr val="400040"/>
                    </a:gs>
                    <a:gs pos="90000">
                      <a:srgbClr val="000040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1. PİSAGOR BAĞINTISI</a:t>
            </a:r>
          </a:p>
        </p:txBody>
      </p:sp>
      <p:sp>
        <p:nvSpPr>
          <p:cNvPr id="100358" name="AutoShape 6">
            <a:extLst>
              <a:ext uri="{FF2B5EF4-FFF2-40B4-BE49-F238E27FC236}">
                <a16:creationId xmlns:a16="http://schemas.microsoft.com/office/drawing/2014/main" id="{623DC1C8-9CBB-43B6-A644-4C91CD55B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25" y="2349500"/>
            <a:ext cx="3168650" cy="3240088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1431C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0360" name="Text Box 8">
            <a:extLst>
              <a:ext uri="{FF2B5EF4-FFF2-40B4-BE49-F238E27FC236}">
                <a16:creationId xmlns:a16="http://schemas.microsoft.com/office/drawing/2014/main" id="{3094242C-F00B-40C6-97C6-08B0121F5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225" y="20621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9900"/>
                </a:solidFill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100361" name="Text Box 9">
            <a:extLst>
              <a:ext uri="{FF2B5EF4-FFF2-40B4-BE49-F238E27FC236}">
                <a16:creationId xmlns:a16="http://schemas.microsoft.com/office/drawing/2014/main" id="{5268A069-2A72-453A-B1EF-7E8850A70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213100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9900"/>
                </a:solidFill>
                <a:latin typeface="Arial Black" panose="020B0A04020102020204" pitchFamily="34" charset="0"/>
              </a:rPr>
              <a:t>C</a:t>
            </a:r>
            <a:r>
              <a:rPr lang="tr-TR" altLang="tr-TR" sz="1000">
                <a:solidFill>
                  <a:srgbClr val="009900"/>
                </a:solidFill>
                <a:latin typeface="Arial Black" panose="020B0A04020102020204" pitchFamily="34" charset="0"/>
              </a:rPr>
              <a:t>(dikkenar)</a:t>
            </a:r>
          </a:p>
        </p:txBody>
      </p:sp>
      <p:sp>
        <p:nvSpPr>
          <p:cNvPr id="100362" name="Text Box 10">
            <a:extLst>
              <a:ext uri="{FF2B5EF4-FFF2-40B4-BE49-F238E27FC236}">
                <a16:creationId xmlns:a16="http://schemas.microsoft.com/office/drawing/2014/main" id="{083E11AF-D026-4BDF-BA0B-58C847610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573463"/>
            <a:ext cx="1908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9900"/>
                </a:solidFill>
                <a:latin typeface="Arial Black" panose="020B0A04020102020204" pitchFamily="34" charset="0"/>
              </a:rPr>
              <a:t>b </a:t>
            </a:r>
            <a:r>
              <a:rPr lang="tr-TR" altLang="tr-TR" sz="1000">
                <a:solidFill>
                  <a:srgbClr val="009900"/>
                </a:solidFill>
                <a:latin typeface="Arial Black" panose="020B0A04020102020204" pitchFamily="34" charset="0"/>
              </a:rPr>
              <a:t>(hipotenüs)</a:t>
            </a:r>
            <a:r>
              <a:rPr lang="tr-TR" altLang="tr-TR" b="1">
                <a:solidFill>
                  <a:srgbClr val="00990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00363" name="Text Box 11">
            <a:extLst>
              <a:ext uri="{FF2B5EF4-FFF2-40B4-BE49-F238E27FC236}">
                <a16:creationId xmlns:a16="http://schemas.microsoft.com/office/drawing/2014/main" id="{4121A79A-7317-4788-A864-8760A044C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5589588"/>
            <a:ext cx="403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9900"/>
                </a:solidFill>
                <a:latin typeface="Arial Black" panose="020B0A04020102020204" pitchFamily="34" charset="0"/>
              </a:rPr>
              <a:t>a </a:t>
            </a:r>
            <a:r>
              <a:rPr lang="tr-TR" altLang="tr-TR" sz="1000">
                <a:solidFill>
                  <a:srgbClr val="009900"/>
                </a:solidFill>
                <a:latin typeface="Arial Black" panose="020B0A04020102020204" pitchFamily="34" charset="0"/>
              </a:rPr>
              <a:t>(dik kenar)</a:t>
            </a:r>
          </a:p>
        </p:txBody>
      </p:sp>
      <p:sp>
        <p:nvSpPr>
          <p:cNvPr id="100364" name="Text Box 12">
            <a:extLst>
              <a:ext uri="{FF2B5EF4-FFF2-40B4-BE49-F238E27FC236}">
                <a16:creationId xmlns:a16="http://schemas.microsoft.com/office/drawing/2014/main" id="{2B50B43F-AFE0-4D94-9F33-AB930D9A3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225" y="55895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9900"/>
                </a:solidFill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100365" name="Text Box 13">
            <a:extLst>
              <a:ext uri="{FF2B5EF4-FFF2-40B4-BE49-F238E27FC236}">
                <a16:creationId xmlns:a16="http://schemas.microsoft.com/office/drawing/2014/main" id="{87D1876F-B8B4-41BA-888B-054AF2DFE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0" y="551815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9900"/>
                </a:solidFill>
                <a:latin typeface="Arial Black" panose="020B0A04020102020204" pitchFamily="34" charset="0"/>
              </a:rPr>
              <a:t>C</a:t>
            </a:r>
          </a:p>
        </p:txBody>
      </p:sp>
      <p:sp>
        <p:nvSpPr>
          <p:cNvPr id="100366" name="Text Box 14">
            <a:extLst>
              <a:ext uri="{FF2B5EF4-FFF2-40B4-BE49-F238E27FC236}">
                <a16:creationId xmlns:a16="http://schemas.microsoft.com/office/drawing/2014/main" id="{CAE04CCA-E8E1-407C-8BC1-0FC7CFBD5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492375"/>
            <a:ext cx="2736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4000" b="1">
                <a:solidFill>
                  <a:srgbClr val="260256"/>
                </a:solidFill>
                <a:latin typeface="Comic Sans MS" panose="030F0702030302020204" pitchFamily="66" charset="0"/>
              </a:rPr>
              <a:t>b</a:t>
            </a:r>
            <a:r>
              <a:rPr lang="tr-TR" altLang="tr-TR" sz="4000" b="1" baseline="30000">
                <a:solidFill>
                  <a:srgbClr val="260256"/>
                </a:solidFill>
                <a:latin typeface="Comic Sans MS" panose="030F0702030302020204" pitchFamily="66" charset="0"/>
              </a:rPr>
              <a:t>2</a:t>
            </a:r>
            <a:r>
              <a:rPr lang="tr-TR" altLang="tr-TR" sz="4000" b="1">
                <a:solidFill>
                  <a:srgbClr val="260256"/>
                </a:solidFill>
                <a:latin typeface="Comic Sans MS" panose="030F0702030302020204" pitchFamily="66" charset="0"/>
              </a:rPr>
              <a:t>=a</a:t>
            </a:r>
            <a:r>
              <a:rPr lang="tr-TR" altLang="tr-TR" sz="4000" b="1" baseline="30000">
                <a:solidFill>
                  <a:srgbClr val="260256"/>
                </a:solidFill>
                <a:latin typeface="Comic Sans MS" panose="030F0702030302020204" pitchFamily="66" charset="0"/>
              </a:rPr>
              <a:t>2</a:t>
            </a:r>
            <a:r>
              <a:rPr lang="tr-TR" altLang="tr-TR" sz="4000" b="1">
                <a:solidFill>
                  <a:srgbClr val="260256"/>
                </a:solidFill>
                <a:latin typeface="Comic Sans MS" panose="030F0702030302020204" pitchFamily="66" charset="0"/>
              </a:rPr>
              <a:t>+c</a:t>
            </a:r>
            <a:r>
              <a:rPr lang="tr-TR" altLang="tr-TR" sz="4000" b="1" baseline="30000">
                <a:solidFill>
                  <a:srgbClr val="260256"/>
                </a:solidFill>
                <a:latin typeface="Comic Sans MS" panose="030F0702030302020204" pitchFamily="66" charset="0"/>
              </a:rPr>
              <a:t>2</a:t>
            </a:r>
            <a:endParaRPr lang="tr-TR" altLang="tr-TR" sz="4000" b="1">
              <a:solidFill>
                <a:srgbClr val="260256"/>
              </a:solidFill>
              <a:latin typeface="Comic Sans MS" panose="030F0702030302020204" pitchFamily="66" charset="0"/>
            </a:endParaRPr>
          </a:p>
        </p:txBody>
      </p:sp>
      <p:sp>
        <p:nvSpPr>
          <p:cNvPr id="100368" name="Rectangle 16">
            <a:extLst>
              <a:ext uri="{FF2B5EF4-FFF2-40B4-BE49-F238E27FC236}">
                <a16:creationId xmlns:a16="http://schemas.microsoft.com/office/drawing/2014/main" id="{776157A4-278B-479D-8F59-D9B03D852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5157788"/>
            <a:ext cx="360362" cy="431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1431C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58" presetID="56" presetClass="entr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0" grpId="0"/>
      <p:bldP spid="100361" grpId="0"/>
      <p:bldP spid="100362" grpId="0"/>
      <p:bldP spid="100363" grpId="0"/>
      <p:bldP spid="100364" grpId="0"/>
      <p:bldP spid="100365" grpId="0"/>
      <p:bldP spid="100366" grpId="0"/>
      <p:bldP spid="1003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WordArt 4">
            <a:extLst>
              <a:ext uri="{FF2B5EF4-FFF2-40B4-BE49-F238E27FC236}">
                <a16:creationId xmlns:a16="http://schemas.microsoft.com/office/drawing/2014/main" id="{8C511308-FB1F-46EE-A320-E297826816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7813" y="549275"/>
            <a:ext cx="56864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9900"/>
                    </a:gs>
                    <a:gs pos="50000">
                      <a:schemeClr val="tx1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Bazı Özel Dik Üçgenler</a:t>
            </a:r>
          </a:p>
        </p:txBody>
      </p:sp>
      <p:sp>
        <p:nvSpPr>
          <p:cNvPr id="101381" name="WordArt 5">
            <a:extLst>
              <a:ext uri="{FF2B5EF4-FFF2-40B4-BE49-F238E27FC236}">
                <a16:creationId xmlns:a16="http://schemas.microsoft.com/office/drawing/2014/main" id="{A9856D02-40D8-4555-BFBD-6D74A4EF905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24075" y="1052513"/>
            <a:ext cx="43243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50000">
                      <a:srgbClr val="FF00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(3,4,5) dik üçgeni</a:t>
            </a:r>
          </a:p>
        </p:txBody>
      </p:sp>
      <p:sp>
        <p:nvSpPr>
          <p:cNvPr id="101385" name="AutoShape 9">
            <a:extLst>
              <a:ext uri="{FF2B5EF4-FFF2-40B4-BE49-F238E27FC236}">
                <a16:creationId xmlns:a16="http://schemas.microsoft.com/office/drawing/2014/main" id="{5DEAF211-1F0B-4B89-8897-CFE02B94D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989138"/>
            <a:ext cx="2952750" cy="2808287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66060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1387" name="Rectangle 11">
            <a:extLst>
              <a:ext uri="{FF2B5EF4-FFF2-40B4-BE49-F238E27FC236}">
                <a16:creationId xmlns:a16="http://schemas.microsoft.com/office/drawing/2014/main" id="{E9832244-6A73-4CC4-BB84-2D0B84B94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365625"/>
            <a:ext cx="287338" cy="4318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/>
              <a:t>.</a:t>
            </a:r>
          </a:p>
        </p:txBody>
      </p:sp>
      <p:sp>
        <p:nvSpPr>
          <p:cNvPr id="101391" name="Text Box 15">
            <a:extLst>
              <a:ext uri="{FF2B5EF4-FFF2-40B4-BE49-F238E27FC236}">
                <a16:creationId xmlns:a16="http://schemas.microsoft.com/office/drawing/2014/main" id="{639A65D0-F3F4-4372-86BA-52373858C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5733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D</a:t>
            </a:r>
          </a:p>
        </p:txBody>
      </p:sp>
      <p:sp>
        <p:nvSpPr>
          <p:cNvPr id="101393" name="Text Box 17">
            <a:extLst>
              <a:ext uri="{FF2B5EF4-FFF2-40B4-BE49-F238E27FC236}">
                <a16:creationId xmlns:a16="http://schemas.microsoft.com/office/drawing/2014/main" id="{1EE58167-F7E1-4DE2-9171-53ED2EF07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E</a:t>
            </a:r>
          </a:p>
        </p:txBody>
      </p:sp>
      <p:sp>
        <p:nvSpPr>
          <p:cNvPr id="101398" name="Text Box 22">
            <a:extLst>
              <a:ext uri="{FF2B5EF4-FFF2-40B4-BE49-F238E27FC236}">
                <a16:creationId xmlns:a16="http://schemas.microsoft.com/office/drawing/2014/main" id="{9DE5B9B1-1300-41B4-977A-AD66446EB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48688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F</a:t>
            </a:r>
          </a:p>
        </p:txBody>
      </p:sp>
      <p:sp>
        <p:nvSpPr>
          <p:cNvPr id="101399" name="Text Box 23">
            <a:extLst>
              <a:ext uri="{FF2B5EF4-FFF2-40B4-BE49-F238E27FC236}">
                <a16:creationId xmlns:a16="http://schemas.microsoft.com/office/drawing/2014/main" id="{0E1F033E-DAE8-4D46-98A6-9A6CF8FEF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13100"/>
            <a:ext cx="684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   3k</a:t>
            </a:r>
          </a:p>
        </p:txBody>
      </p:sp>
      <p:sp>
        <p:nvSpPr>
          <p:cNvPr id="101400" name="Text Box 24">
            <a:extLst>
              <a:ext uri="{FF2B5EF4-FFF2-40B4-BE49-F238E27FC236}">
                <a16:creationId xmlns:a16="http://schemas.microsoft.com/office/drawing/2014/main" id="{FBD498B1-7F47-42DD-8492-63A2579A7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068638"/>
            <a:ext cx="684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   5k</a:t>
            </a:r>
          </a:p>
        </p:txBody>
      </p:sp>
      <p:sp>
        <p:nvSpPr>
          <p:cNvPr id="101401" name="Text Box 25">
            <a:extLst>
              <a:ext uri="{FF2B5EF4-FFF2-40B4-BE49-F238E27FC236}">
                <a16:creationId xmlns:a16="http://schemas.microsoft.com/office/drawing/2014/main" id="{58258DE4-6DD5-4D21-963A-6A8D47184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868863"/>
            <a:ext cx="684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   4k</a:t>
            </a:r>
          </a:p>
        </p:txBody>
      </p:sp>
      <p:sp>
        <p:nvSpPr>
          <p:cNvPr id="101402" name="Text Box 26">
            <a:extLst>
              <a:ext uri="{FF2B5EF4-FFF2-40B4-BE49-F238E27FC236}">
                <a16:creationId xmlns:a16="http://schemas.microsoft.com/office/drawing/2014/main" id="{B4C30F75-0088-40D5-A056-4F2047533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205038"/>
            <a:ext cx="40322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>
                <a:solidFill>
                  <a:srgbClr val="CC0000"/>
                </a:solidFill>
              </a:rPr>
              <a:t>Bir dik üçgenin dik kenarlarından birisi  3’ün diğeri 4’ün katı ise, hipotenüs 5’in katıdır.</a:t>
            </a:r>
          </a:p>
        </p:txBody>
      </p:sp>
      <p:sp>
        <p:nvSpPr>
          <p:cNvPr id="101403" name="Text Box 27">
            <a:extLst>
              <a:ext uri="{FF2B5EF4-FFF2-40B4-BE49-F238E27FC236}">
                <a16:creationId xmlns:a16="http://schemas.microsoft.com/office/drawing/2014/main" id="{4BB575FB-9088-4D41-8A6D-26918A5A2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3933825"/>
            <a:ext cx="4175125" cy="215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1A8F07"/>
                </a:solidFill>
                <a:latin typeface="Verdana" panose="020B0604030504040204" pitchFamily="34" charset="0"/>
              </a:rPr>
              <a:t>Örneğin; dik kenarları 3 ve 4 olan bir dik üçgenin hipotenüsü 5tir.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1A8F07"/>
                </a:solidFill>
                <a:latin typeface="Verdana" panose="020B0604030504040204" pitchFamily="34" charset="0"/>
              </a:rPr>
              <a:t>6 ve 8 ise hipotenüs 10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1A8F07"/>
                </a:solidFill>
                <a:latin typeface="Verdana" panose="020B0604030504040204" pitchFamily="34" charset="0"/>
              </a:rPr>
              <a:t>9 ve 12 ise hipotenüs 15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1A8F07"/>
                </a:solidFill>
                <a:latin typeface="Verdana" panose="020B0604030504040204" pitchFamily="34" charset="0"/>
              </a:rPr>
              <a:t>15 ve 20 ise hipotenüs 25tir.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013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41" presetClass="entr" presetSubtype="0" fill="hold" grpId="0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10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7350"/>
                            </p:stCondLst>
                            <p:childTnLst>
                              <p:par>
                                <p:cTn id="93" presetID="45" presetClass="entr" presetSubtype="0" fill="hold" grpId="0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1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7" grpId="0" animBg="1"/>
      <p:bldP spid="101391" grpId="0"/>
      <p:bldP spid="101393" grpId="0"/>
      <p:bldP spid="101398" grpId="0"/>
      <p:bldP spid="101399" grpId="0"/>
      <p:bldP spid="101400" grpId="0"/>
      <p:bldP spid="101401" grpId="0"/>
      <p:bldP spid="101402" grpId="0"/>
      <p:bldP spid="1014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WordArt 4">
            <a:extLst>
              <a:ext uri="{FF2B5EF4-FFF2-40B4-BE49-F238E27FC236}">
                <a16:creationId xmlns:a16="http://schemas.microsoft.com/office/drawing/2014/main" id="{84CDF841-B75B-4258-94FC-78C3A5399A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067675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tx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(5,12,13) , (7,24,25) ve (8,15,17) </a:t>
            </a:r>
          </a:p>
          <a:p>
            <a:pPr algn="ctr"/>
            <a:r>
              <a:rPr lang="nl-N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tx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dik üçgenleri</a:t>
            </a:r>
            <a:endParaRPr lang="tr-T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atin typeface="Arial Black" panose="020B0A04020102020204" pitchFamily="34" charset="0"/>
            </a:endParaRPr>
          </a:p>
        </p:txBody>
      </p:sp>
      <p:sp>
        <p:nvSpPr>
          <p:cNvPr id="102405" name="AutoShape 5">
            <a:extLst>
              <a:ext uri="{FF2B5EF4-FFF2-40B4-BE49-F238E27FC236}">
                <a16:creationId xmlns:a16="http://schemas.microsoft.com/office/drawing/2014/main" id="{36F9A43D-7C52-46D3-949B-AAD3A777A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989138"/>
            <a:ext cx="1728788" cy="2376487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A9A5E048-A103-4C61-8C61-EC0F7605F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933825"/>
            <a:ext cx="287338" cy="431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/>
              <a:t>.</a:t>
            </a:r>
          </a:p>
        </p:txBody>
      </p:sp>
      <p:sp>
        <p:nvSpPr>
          <p:cNvPr id="102407" name="Text Box 7">
            <a:extLst>
              <a:ext uri="{FF2B5EF4-FFF2-40B4-BE49-F238E27FC236}">
                <a16:creationId xmlns:a16="http://schemas.microsoft.com/office/drawing/2014/main" id="{A737F992-2AA7-424F-B3B9-41B655408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5733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A</a:t>
            </a:r>
          </a:p>
        </p:txBody>
      </p:sp>
      <p:sp>
        <p:nvSpPr>
          <p:cNvPr id="102408" name="Text Box 8">
            <a:extLst>
              <a:ext uri="{FF2B5EF4-FFF2-40B4-BE49-F238E27FC236}">
                <a16:creationId xmlns:a16="http://schemas.microsoft.com/office/drawing/2014/main" id="{42791DA9-FE03-4C21-BD86-48F0EC295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B</a:t>
            </a:r>
          </a:p>
        </p:txBody>
      </p:sp>
      <p:sp>
        <p:nvSpPr>
          <p:cNvPr id="102409" name="Text Box 9">
            <a:extLst>
              <a:ext uri="{FF2B5EF4-FFF2-40B4-BE49-F238E27FC236}">
                <a16:creationId xmlns:a16="http://schemas.microsoft.com/office/drawing/2014/main" id="{3568DF1D-3932-460A-8CB2-9E1E60AB1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436562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C</a:t>
            </a:r>
          </a:p>
        </p:txBody>
      </p:sp>
      <p:sp>
        <p:nvSpPr>
          <p:cNvPr id="102410" name="Text Box 10">
            <a:extLst>
              <a:ext uri="{FF2B5EF4-FFF2-40B4-BE49-F238E27FC236}">
                <a16:creationId xmlns:a16="http://schemas.microsoft.com/office/drawing/2014/main" id="{35DE29E8-5667-4213-885D-EB6CF62EA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41663"/>
            <a:ext cx="684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   5k</a:t>
            </a:r>
          </a:p>
        </p:txBody>
      </p:sp>
      <p:sp>
        <p:nvSpPr>
          <p:cNvPr id="102411" name="Text Box 11">
            <a:extLst>
              <a:ext uri="{FF2B5EF4-FFF2-40B4-BE49-F238E27FC236}">
                <a16:creationId xmlns:a16="http://schemas.microsoft.com/office/drawing/2014/main" id="{F52A42BB-735A-41D5-B863-14313EE85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068638"/>
            <a:ext cx="684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 13k</a:t>
            </a:r>
          </a:p>
        </p:txBody>
      </p:sp>
      <p:sp>
        <p:nvSpPr>
          <p:cNvPr id="102412" name="Text Box 12">
            <a:extLst>
              <a:ext uri="{FF2B5EF4-FFF2-40B4-BE49-F238E27FC236}">
                <a16:creationId xmlns:a16="http://schemas.microsoft.com/office/drawing/2014/main" id="{75B93F70-118B-4C34-BCE6-1E4D115FB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437063"/>
            <a:ext cx="6842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   12k</a:t>
            </a:r>
          </a:p>
        </p:txBody>
      </p:sp>
      <p:sp>
        <p:nvSpPr>
          <p:cNvPr id="102413" name="AutoShape 13">
            <a:extLst>
              <a:ext uri="{FF2B5EF4-FFF2-40B4-BE49-F238E27FC236}">
                <a16:creationId xmlns:a16="http://schemas.microsoft.com/office/drawing/2014/main" id="{A92A6F6A-82B0-42E3-BD3D-58BEFB9FB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060575"/>
            <a:ext cx="1728788" cy="2376488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0000A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2414" name="Rectangle 14">
            <a:extLst>
              <a:ext uri="{FF2B5EF4-FFF2-40B4-BE49-F238E27FC236}">
                <a16:creationId xmlns:a16="http://schemas.microsoft.com/office/drawing/2014/main" id="{82B8E7A9-5762-49B9-953B-D2F222FE5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4005263"/>
            <a:ext cx="287338" cy="431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00A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/>
              <a:t>.</a:t>
            </a:r>
          </a:p>
        </p:txBody>
      </p:sp>
      <p:sp>
        <p:nvSpPr>
          <p:cNvPr id="102415" name="Text Box 15">
            <a:extLst>
              <a:ext uri="{FF2B5EF4-FFF2-40B4-BE49-F238E27FC236}">
                <a16:creationId xmlns:a16="http://schemas.microsoft.com/office/drawing/2014/main" id="{9AE302AF-B455-4E8E-9FAD-FEEE68164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62877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D</a:t>
            </a:r>
          </a:p>
        </p:txBody>
      </p:sp>
      <p:sp>
        <p:nvSpPr>
          <p:cNvPr id="102416" name="Text Box 16">
            <a:extLst>
              <a:ext uri="{FF2B5EF4-FFF2-40B4-BE49-F238E27FC236}">
                <a16:creationId xmlns:a16="http://schemas.microsoft.com/office/drawing/2014/main" id="{D9C9F647-621C-4B25-91E1-85E7956E8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013" y="44370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E</a:t>
            </a:r>
          </a:p>
        </p:txBody>
      </p:sp>
      <p:sp>
        <p:nvSpPr>
          <p:cNvPr id="102417" name="Text Box 17">
            <a:extLst>
              <a:ext uri="{FF2B5EF4-FFF2-40B4-BE49-F238E27FC236}">
                <a16:creationId xmlns:a16="http://schemas.microsoft.com/office/drawing/2014/main" id="{4CF160B6-725D-48A3-AD71-4EFFA8B56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4370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F</a:t>
            </a:r>
          </a:p>
        </p:txBody>
      </p:sp>
      <p:sp>
        <p:nvSpPr>
          <p:cNvPr id="102418" name="Text Box 18">
            <a:extLst>
              <a:ext uri="{FF2B5EF4-FFF2-40B4-BE49-F238E27FC236}">
                <a16:creationId xmlns:a16="http://schemas.microsoft.com/office/drawing/2014/main" id="{0CE53FF7-9E2F-439D-B4EC-A2EB52EB3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213100"/>
            <a:ext cx="684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   7k</a:t>
            </a:r>
          </a:p>
        </p:txBody>
      </p:sp>
      <p:sp>
        <p:nvSpPr>
          <p:cNvPr id="102419" name="Text Box 19">
            <a:extLst>
              <a:ext uri="{FF2B5EF4-FFF2-40B4-BE49-F238E27FC236}">
                <a16:creationId xmlns:a16="http://schemas.microsoft.com/office/drawing/2014/main" id="{8791D9FE-654A-4BB5-9195-90005A24A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3140075"/>
            <a:ext cx="684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 25k</a:t>
            </a:r>
          </a:p>
        </p:txBody>
      </p:sp>
      <p:sp>
        <p:nvSpPr>
          <p:cNvPr id="102420" name="Text Box 20">
            <a:extLst>
              <a:ext uri="{FF2B5EF4-FFF2-40B4-BE49-F238E27FC236}">
                <a16:creationId xmlns:a16="http://schemas.microsoft.com/office/drawing/2014/main" id="{914A1201-DADE-406D-B601-B1613EB43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8613" y="4508500"/>
            <a:ext cx="684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 24k</a:t>
            </a:r>
          </a:p>
        </p:txBody>
      </p:sp>
      <p:sp>
        <p:nvSpPr>
          <p:cNvPr id="102421" name="AutoShape 21">
            <a:extLst>
              <a:ext uri="{FF2B5EF4-FFF2-40B4-BE49-F238E27FC236}">
                <a16:creationId xmlns:a16="http://schemas.microsoft.com/office/drawing/2014/main" id="{74D6B269-3C4C-4B21-8D65-268726307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89138"/>
            <a:ext cx="1728788" cy="2376487"/>
          </a:xfrm>
          <a:prstGeom prst="rtTriangle">
            <a:avLst/>
          </a:prstGeom>
          <a:gradFill rotWithShape="1">
            <a:gsLst>
              <a:gs pos="0">
                <a:schemeClr val="folHlink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2422" name="Rectangle 22">
            <a:extLst>
              <a:ext uri="{FF2B5EF4-FFF2-40B4-BE49-F238E27FC236}">
                <a16:creationId xmlns:a16="http://schemas.microsoft.com/office/drawing/2014/main" id="{3C56C641-4A4A-4F11-BFF7-A8F6769DD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933825"/>
            <a:ext cx="287338" cy="431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/>
              <a:t>.</a:t>
            </a:r>
          </a:p>
        </p:txBody>
      </p:sp>
      <p:sp>
        <p:nvSpPr>
          <p:cNvPr id="102423" name="Text Box 23">
            <a:extLst>
              <a:ext uri="{FF2B5EF4-FFF2-40B4-BE49-F238E27FC236}">
                <a16:creationId xmlns:a16="http://schemas.microsoft.com/office/drawing/2014/main" id="{136DB29A-C676-494D-A130-2C0D0E0E1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55733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N</a:t>
            </a:r>
          </a:p>
        </p:txBody>
      </p:sp>
      <p:sp>
        <p:nvSpPr>
          <p:cNvPr id="102424" name="Text Box 24">
            <a:extLst>
              <a:ext uri="{FF2B5EF4-FFF2-40B4-BE49-F238E27FC236}">
                <a16:creationId xmlns:a16="http://schemas.microsoft.com/office/drawing/2014/main" id="{CE3C1376-B33B-4A7A-BA93-F21DED3E0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43656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V</a:t>
            </a:r>
          </a:p>
        </p:txBody>
      </p:sp>
      <p:sp>
        <p:nvSpPr>
          <p:cNvPr id="102425" name="Text Box 25">
            <a:extLst>
              <a:ext uri="{FF2B5EF4-FFF2-40B4-BE49-F238E27FC236}">
                <a16:creationId xmlns:a16="http://schemas.microsoft.com/office/drawing/2014/main" id="{8C3EB369-6FFC-43EF-8FB7-642271CF5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350" y="436562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Y</a:t>
            </a:r>
          </a:p>
        </p:txBody>
      </p:sp>
      <p:sp>
        <p:nvSpPr>
          <p:cNvPr id="102426" name="Text Box 26">
            <a:extLst>
              <a:ext uri="{FF2B5EF4-FFF2-40B4-BE49-F238E27FC236}">
                <a16:creationId xmlns:a16="http://schemas.microsoft.com/office/drawing/2014/main" id="{01079B59-F571-4098-8057-742D8CB6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3141663"/>
            <a:ext cx="684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   8k</a:t>
            </a:r>
          </a:p>
        </p:txBody>
      </p:sp>
      <p:sp>
        <p:nvSpPr>
          <p:cNvPr id="102427" name="Text Box 27">
            <a:extLst>
              <a:ext uri="{FF2B5EF4-FFF2-40B4-BE49-F238E27FC236}">
                <a16:creationId xmlns:a16="http://schemas.microsoft.com/office/drawing/2014/main" id="{4D31881A-7841-4E74-83D7-9B10F7136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3068638"/>
            <a:ext cx="684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 17k</a:t>
            </a:r>
          </a:p>
        </p:txBody>
      </p:sp>
      <p:sp>
        <p:nvSpPr>
          <p:cNvPr id="102428" name="Text Box 28">
            <a:extLst>
              <a:ext uri="{FF2B5EF4-FFF2-40B4-BE49-F238E27FC236}">
                <a16:creationId xmlns:a16="http://schemas.microsoft.com/office/drawing/2014/main" id="{F3E33F23-19F5-42BF-A8C1-C718DA34B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4437063"/>
            <a:ext cx="684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 15k</a:t>
            </a:r>
          </a:p>
        </p:txBody>
      </p:sp>
      <p:sp>
        <p:nvSpPr>
          <p:cNvPr id="102429" name="Text Box 29">
            <a:extLst>
              <a:ext uri="{FF2B5EF4-FFF2-40B4-BE49-F238E27FC236}">
                <a16:creationId xmlns:a16="http://schemas.microsoft.com/office/drawing/2014/main" id="{E3680D54-F238-4BAC-B98F-F6C78993D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013325"/>
            <a:ext cx="18002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2000" b="1">
                <a:solidFill>
                  <a:srgbClr val="FF0000"/>
                </a:solidFill>
              </a:rPr>
              <a:t>(5,12,13)</a:t>
            </a:r>
          </a:p>
          <a:p>
            <a:r>
              <a:rPr lang="tr-TR" altLang="tr-TR" b="1">
                <a:solidFill>
                  <a:srgbClr val="FF0000"/>
                </a:solidFill>
              </a:rPr>
              <a:t>Örneğin; dik kenarları 10,24 ise hipotenüs 26dır.</a:t>
            </a:r>
          </a:p>
        </p:txBody>
      </p:sp>
      <p:sp>
        <p:nvSpPr>
          <p:cNvPr id="102431" name="Text Box 31">
            <a:extLst>
              <a:ext uri="{FF2B5EF4-FFF2-40B4-BE49-F238E27FC236}">
                <a16:creationId xmlns:a16="http://schemas.microsoft.com/office/drawing/2014/main" id="{0AC61AA4-640D-433D-98F2-638BB7086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5013325"/>
            <a:ext cx="18002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2000" b="1">
                <a:solidFill>
                  <a:srgbClr val="0D0DFF"/>
                </a:solidFill>
              </a:rPr>
              <a:t>(7,24,25)</a:t>
            </a:r>
          </a:p>
          <a:p>
            <a:r>
              <a:rPr lang="tr-TR" altLang="tr-TR" b="1">
                <a:solidFill>
                  <a:srgbClr val="0D0DFF"/>
                </a:solidFill>
              </a:rPr>
              <a:t>Örneğin; dik kenarları 14,48 ise hipotenüs 50dir.</a:t>
            </a:r>
          </a:p>
        </p:txBody>
      </p:sp>
      <p:sp>
        <p:nvSpPr>
          <p:cNvPr id="102432" name="Text Box 32">
            <a:extLst>
              <a:ext uri="{FF2B5EF4-FFF2-40B4-BE49-F238E27FC236}">
                <a16:creationId xmlns:a16="http://schemas.microsoft.com/office/drawing/2014/main" id="{34A243AF-CE23-4209-A595-E9BB93D48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013325"/>
            <a:ext cx="18002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2000" b="1">
                <a:solidFill>
                  <a:srgbClr val="1A8F07"/>
                </a:solidFill>
              </a:rPr>
              <a:t>(8,15,17)</a:t>
            </a:r>
          </a:p>
          <a:p>
            <a:r>
              <a:rPr lang="tr-TR" altLang="tr-TR" b="1">
                <a:solidFill>
                  <a:srgbClr val="1A8F07"/>
                </a:solidFill>
              </a:rPr>
              <a:t>Örneğin; dik kenarları 16,30 ise hipotenüs 34dür.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EEC0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EEC0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620"/>
                            </p:stCondLst>
                            <p:childTnLst>
                              <p:par>
                                <p:cTn id="47" presetID="14" presetClass="entr" presetSubtype="1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712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762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812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862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9120"/>
                            </p:stCondLst>
                            <p:childTnLst>
                              <p:par>
                                <p:cTn id="6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0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9620"/>
                            </p:stCondLst>
                            <p:childTnLst>
                              <p:par>
                                <p:cTn id="7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0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120"/>
                            </p:stCondLst>
                            <p:childTnLst>
                              <p:par>
                                <p:cTn id="7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620"/>
                            </p:stCondLst>
                            <p:childTnLst>
                              <p:par>
                                <p:cTn id="79" presetID="27" presetClass="entr" presetSubtype="0" fill="hold" grpId="0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EEC0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EEC0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240"/>
                            </p:stCondLst>
                            <p:childTnLst>
                              <p:par>
                                <p:cTn id="85" presetID="14" presetClass="entr" presetSubtype="1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3740"/>
                            </p:stCondLst>
                            <p:childTnLst>
                              <p:par>
                                <p:cTn id="8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4240"/>
                            </p:stCondLst>
                            <p:childTnLst>
                              <p:par>
                                <p:cTn id="9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34740"/>
                            </p:stCondLst>
                            <p:childTnLst>
                              <p:par>
                                <p:cTn id="9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5240"/>
                            </p:stCondLst>
                            <p:childTnLst>
                              <p:par>
                                <p:cTn id="10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5740"/>
                            </p:stCondLst>
                            <p:childTnLst>
                              <p:par>
                                <p:cTn id="10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6240"/>
                            </p:stCondLst>
                            <p:childTnLst>
                              <p:par>
                                <p:cTn id="10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6740"/>
                            </p:stCondLst>
                            <p:childTnLst>
                              <p:par>
                                <p:cTn id="1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7240"/>
                            </p:stCondLst>
                            <p:childTnLst>
                              <p:par>
                                <p:cTn id="117" presetID="27" presetClass="entr" presetSubtype="0" fill="hold" grpId="0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nimBg="1"/>
      <p:bldP spid="102407" grpId="0"/>
      <p:bldP spid="102408" grpId="0"/>
      <p:bldP spid="102409" grpId="0"/>
      <p:bldP spid="102410" grpId="0"/>
      <p:bldP spid="102411" grpId="0"/>
      <p:bldP spid="102412" grpId="0"/>
      <p:bldP spid="102414" grpId="0" animBg="1"/>
      <p:bldP spid="102415" grpId="0"/>
      <p:bldP spid="102416" grpId="0"/>
      <p:bldP spid="102417" grpId="0"/>
      <p:bldP spid="102418" grpId="0"/>
      <p:bldP spid="102419" grpId="0"/>
      <p:bldP spid="102420" grpId="0"/>
      <p:bldP spid="102422" grpId="0" animBg="1"/>
      <p:bldP spid="102423" grpId="0"/>
      <p:bldP spid="102424" grpId="0"/>
      <p:bldP spid="102425" grpId="0"/>
      <p:bldP spid="102426" grpId="0"/>
      <p:bldP spid="102427" grpId="0"/>
      <p:bldP spid="102428" grpId="0"/>
      <p:bldP spid="102429" grpId="0"/>
      <p:bldP spid="102431" grpId="0"/>
      <p:bldP spid="1024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WordArt 4">
            <a:extLst>
              <a:ext uri="{FF2B5EF4-FFF2-40B4-BE49-F238E27FC236}">
                <a16:creationId xmlns:a16="http://schemas.microsoft.com/office/drawing/2014/main" id="{E5F14C7D-6F7B-4E03-97A3-F0BE3F18183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76375" y="404813"/>
            <a:ext cx="52387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Comic Sans MS" panose="030F0702030302020204" pitchFamily="66" charset="0"/>
              </a:rPr>
              <a:t>(45,45,90) dik üçgeni</a:t>
            </a:r>
          </a:p>
        </p:txBody>
      </p:sp>
      <p:sp>
        <p:nvSpPr>
          <p:cNvPr id="103429" name="AutoShape 5">
            <a:extLst>
              <a:ext uri="{FF2B5EF4-FFF2-40B4-BE49-F238E27FC236}">
                <a16:creationId xmlns:a16="http://schemas.microsoft.com/office/drawing/2014/main" id="{E469C28D-DA9A-4B43-B14F-5EB64B11C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341438"/>
            <a:ext cx="2374900" cy="2592387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1A8F0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A2CE27C3-1572-4344-A5AE-D62C36FF6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357563"/>
            <a:ext cx="431800" cy="5762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1A8F0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000" b="1"/>
              <a:t>.</a:t>
            </a:r>
          </a:p>
        </p:txBody>
      </p:sp>
      <p:sp>
        <p:nvSpPr>
          <p:cNvPr id="103431" name="Text Box 7">
            <a:extLst>
              <a:ext uri="{FF2B5EF4-FFF2-40B4-BE49-F238E27FC236}">
                <a16:creationId xmlns:a16="http://schemas.microsoft.com/office/drawing/2014/main" id="{8D315DED-F13A-404E-BBE0-5CAB38C00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0963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A</a:t>
            </a:r>
          </a:p>
        </p:txBody>
      </p:sp>
      <p:sp>
        <p:nvSpPr>
          <p:cNvPr id="103432" name="Text Box 8">
            <a:extLst>
              <a:ext uri="{FF2B5EF4-FFF2-40B4-BE49-F238E27FC236}">
                <a16:creationId xmlns:a16="http://schemas.microsoft.com/office/drawing/2014/main" id="{A28C368D-0703-45AE-8D9E-15714B905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7893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C</a:t>
            </a:r>
          </a:p>
        </p:txBody>
      </p:sp>
      <p:sp>
        <p:nvSpPr>
          <p:cNvPr id="103433" name="Text Box 9">
            <a:extLst>
              <a:ext uri="{FF2B5EF4-FFF2-40B4-BE49-F238E27FC236}">
                <a16:creationId xmlns:a16="http://schemas.microsoft.com/office/drawing/2014/main" id="{5DBD98BA-7A77-4EB3-A7DB-8B40392B1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7893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B</a:t>
            </a:r>
          </a:p>
        </p:txBody>
      </p:sp>
      <p:sp>
        <p:nvSpPr>
          <p:cNvPr id="103434" name="Freeform 10">
            <a:extLst>
              <a:ext uri="{FF2B5EF4-FFF2-40B4-BE49-F238E27FC236}">
                <a16:creationId xmlns:a16="http://schemas.microsoft.com/office/drawing/2014/main" id="{AA0C2259-4B77-4C31-B375-4F00972D1981}"/>
              </a:ext>
            </a:extLst>
          </p:cNvPr>
          <p:cNvSpPr>
            <a:spLocks/>
          </p:cNvSpPr>
          <p:nvPr/>
        </p:nvSpPr>
        <p:spPr bwMode="auto">
          <a:xfrm>
            <a:off x="484188" y="1760538"/>
            <a:ext cx="363537" cy="192087"/>
          </a:xfrm>
          <a:custGeom>
            <a:avLst/>
            <a:gdLst>
              <a:gd name="T0" fmla="*/ 0 w 229"/>
              <a:gd name="T1" fmla="*/ 101 h 121"/>
              <a:gd name="T2" fmla="*/ 152 w 229"/>
              <a:gd name="T3" fmla="*/ 93 h 121"/>
              <a:gd name="T4" fmla="*/ 203 w 229"/>
              <a:gd name="T5" fmla="*/ 59 h 121"/>
              <a:gd name="T6" fmla="*/ 220 w 229"/>
              <a:gd name="T7" fmla="*/ 34 h 121"/>
              <a:gd name="T8" fmla="*/ 229 w 229"/>
              <a:gd name="T9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9" h="121">
                <a:moveTo>
                  <a:pt x="0" y="101"/>
                </a:moveTo>
                <a:cubicBezTo>
                  <a:pt x="62" y="117"/>
                  <a:pt x="58" y="121"/>
                  <a:pt x="152" y="93"/>
                </a:cubicBezTo>
                <a:cubicBezTo>
                  <a:pt x="172" y="87"/>
                  <a:pt x="203" y="59"/>
                  <a:pt x="203" y="59"/>
                </a:cubicBezTo>
                <a:cubicBezTo>
                  <a:pt x="209" y="51"/>
                  <a:pt x="216" y="43"/>
                  <a:pt x="220" y="34"/>
                </a:cubicBezTo>
                <a:cubicBezTo>
                  <a:pt x="225" y="23"/>
                  <a:pt x="229" y="0"/>
                  <a:pt x="22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435" name="Freeform 11">
            <a:extLst>
              <a:ext uri="{FF2B5EF4-FFF2-40B4-BE49-F238E27FC236}">
                <a16:creationId xmlns:a16="http://schemas.microsoft.com/office/drawing/2014/main" id="{6055CBD7-7CEC-48A2-AD51-1808DEBFB96E}"/>
              </a:ext>
            </a:extLst>
          </p:cNvPr>
          <p:cNvSpPr>
            <a:spLocks/>
          </p:cNvSpPr>
          <p:nvPr/>
        </p:nvSpPr>
        <p:spPr bwMode="auto">
          <a:xfrm rot="8196794">
            <a:off x="2124075" y="3644900"/>
            <a:ext cx="431800" cy="192088"/>
          </a:xfrm>
          <a:custGeom>
            <a:avLst/>
            <a:gdLst>
              <a:gd name="T0" fmla="*/ 0 w 229"/>
              <a:gd name="T1" fmla="*/ 101 h 121"/>
              <a:gd name="T2" fmla="*/ 152 w 229"/>
              <a:gd name="T3" fmla="*/ 93 h 121"/>
              <a:gd name="T4" fmla="*/ 203 w 229"/>
              <a:gd name="T5" fmla="*/ 59 h 121"/>
              <a:gd name="T6" fmla="*/ 220 w 229"/>
              <a:gd name="T7" fmla="*/ 34 h 121"/>
              <a:gd name="T8" fmla="*/ 229 w 229"/>
              <a:gd name="T9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9" h="121">
                <a:moveTo>
                  <a:pt x="0" y="101"/>
                </a:moveTo>
                <a:cubicBezTo>
                  <a:pt x="62" y="117"/>
                  <a:pt x="58" y="121"/>
                  <a:pt x="152" y="93"/>
                </a:cubicBezTo>
                <a:cubicBezTo>
                  <a:pt x="172" y="87"/>
                  <a:pt x="203" y="59"/>
                  <a:pt x="203" y="59"/>
                </a:cubicBezTo>
                <a:cubicBezTo>
                  <a:pt x="209" y="51"/>
                  <a:pt x="216" y="43"/>
                  <a:pt x="220" y="34"/>
                </a:cubicBezTo>
                <a:cubicBezTo>
                  <a:pt x="225" y="23"/>
                  <a:pt x="229" y="0"/>
                  <a:pt x="22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436" name="Text Box 12">
            <a:extLst>
              <a:ext uri="{FF2B5EF4-FFF2-40B4-BE49-F238E27FC236}">
                <a16:creationId xmlns:a16="http://schemas.microsoft.com/office/drawing/2014/main" id="{CB46A1AF-0CC7-4CE7-A6BF-D1AA924F5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989138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45</a:t>
            </a:r>
            <a:r>
              <a:rPr lang="tr-TR" altLang="tr-TR" baseline="30000"/>
              <a:t>0</a:t>
            </a:r>
            <a:endParaRPr lang="tr-TR" altLang="tr-TR"/>
          </a:p>
        </p:txBody>
      </p:sp>
      <p:sp>
        <p:nvSpPr>
          <p:cNvPr id="103437" name="Text Box 13">
            <a:extLst>
              <a:ext uri="{FF2B5EF4-FFF2-40B4-BE49-F238E27FC236}">
                <a16:creationId xmlns:a16="http://schemas.microsoft.com/office/drawing/2014/main" id="{E1BAF540-7B76-4AA9-98C2-4EBBB2949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4290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45</a:t>
            </a:r>
            <a:r>
              <a:rPr lang="tr-TR" altLang="tr-TR" baseline="30000"/>
              <a:t>0</a:t>
            </a:r>
            <a:endParaRPr lang="tr-TR" altLang="tr-TR"/>
          </a:p>
        </p:txBody>
      </p:sp>
      <p:sp>
        <p:nvSpPr>
          <p:cNvPr id="103438" name="Oval 14">
            <a:extLst>
              <a:ext uri="{FF2B5EF4-FFF2-40B4-BE49-F238E27FC236}">
                <a16:creationId xmlns:a16="http://schemas.microsoft.com/office/drawing/2014/main" id="{98FE05E2-1E7F-433D-8898-462932D8D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333375"/>
            <a:ext cx="144462" cy="7143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3439" name="Oval 15">
            <a:extLst>
              <a:ext uri="{FF2B5EF4-FFF2-40B4-BE49-F238E27FC236}">
                <a16:creationId xmlns:a16="http://schemas.microsoft.com/office/drawing/2014/main" id="{71DDF26E-DE15-4504-93DE-103EC1E41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333375"/>
            <a:ext cx="144463" cy="7143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3440" name="Oval 16">
            <a:extLst>
              <a:ext uri="{FF2B5EF4-FFF2-40B4-BE49-F238E27FC236}">
                <a16:creationId xmlns:a16="http://schemas.microsoft.com/office/drawing/2014/main" id="{2045A887-F23B-474E-AA75-840E80785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333375"/>
            <a:ext cx="144462" cy="7143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3441" name="Text Box 17">
            <a:extLst>
              <a:ext uri="{FF2B5EF4-FFF2-40B4-BE49-F238E27FC236}">
                <a16:creationId xmlns:a16="http://schemas.microsoft.com/office/drawing/2014/main" id="{B14CA712-6F1B-49D8-9BC3-05E2129C8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93382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a</a:t>
            </a:r>
          </a:p>
        </p:txBody>
      </p:sp>
      <p:sp>
        <p:nvSpPr>
          <p:cNvPr id="103442" name="Text Box 18">
            <a:extLst>
              <a:ext uri="{FF2B5EF4-FFF2-40B4-BE49-F238E27FC236}">
                <a16:creationId xmlns:a16="http://schemas.microsoft.com/office/drawing/2014/main" id="{0A489B87-B572-42C2-9D39-6EB82E810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65400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a</a:t>
            </a:r>
          </a:p>
        </p:txBody>
      </p:sp>
      <p:sp>
        <p:nvSpPr>
          <p:cNvPr id="103443" name="Freeform 19">
            <a:extLst>
              <a:ext uri="{FF2B5EF4-FFF2-40B4-BE49-F238E27FC236}">
                <a16:creationId xmlns:a16="http://schemas.microsoft.com/office/drawing/2014/main" id="{FE50B82F-3B3E-4929-8B9A-F73FBC103B4B}"/>
              </a:ext>
            </a:extLst>
          </p:cNvPr>
          <p:cNvSpPr>
            <a:spLocks/>
          </p:cNvSpPr>
          <p:nvPr/>
        </p:nvSpPr>
        <p:spPr bwMode="auto">
          <a:xfrm>
            <a:off x="1990725" y="2444750"/>
            <a:ext cx="403225" cy="311150"/>
          </a:xfrm>
          <a:custGeom>
            <a:avLst/>
            <a:gdLst>
              <a:gd name="T0" fmla="*/ 0 w 254"/>
              <a:gd name="T1" fmla="*/ 102 h 196"/>
              <a:gd name="T2" fmla="*/ 42 w 254"/>
              <a:gd name="T3" fmla="*/ 170 h 196"/>
              <a:gd name="T4" fmla="*/ 50 w 254"/>
              <a:gd name="T5" fmla="*/ 196 h 196"/>
              <a:gd name="T6" fmla="*/ 93 w 254"/>
              <a:gd name="T7" fmla="*/ 111 h 196"/>
              <a:gd name="T8" fmla="*/ 101 w 254"/>
              <a:gd name="T9" fmla="*/ 1 h 196"/>
              <a:gd name="T10" fmla="*/ 254 w 254"/>
              <a:gd name="T11" fmla="*/ 18 h 196"/>
              <a:gd name="T12" fmla="*/ 237 w 254"/>
              <a:gd name="T13" fmla="*/ 119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4" h="196">
                <a:moveTo>
                  <a:pt x="0" y="102"/>
                </a:moveTo>
                <a:cubicBezTo>
                  <a:pt x="39" y="129"/>
                  <a:pt x="22" y="110"/>
                  <a:pt x="42" y="170"/>
                </a:cubicBezTo>
                <a:cubicBezTo>
                  <a:pt x="45" y="179"/>
                  <a:pt x="50" y="196"/>
                  <a:pt x="50" y="196"/>
                </a:cubicBezTo>
                <a:cubicBezTo>
                  <a:pt x="89" y="170"/>
                  <a:pt x="81" y="155"/>
                  <a:pt x="93" y="111"/>
                </a:cubicBezTo>
                <a:cubicBezTo>
                  <a:pt x="96" y="74"/>
                  <a:pt x="77" y="29"/>
                  <a:pt x="101" y="1"/>
                </a:cubicBezTo>
                <a:cubicBezTo>
                  <a:pt x="102" y="0"/>
                  <a:pt x="252" y="18"/>
                  <a:pt x="254" y="18"/>
                </a:cubicBezTo>
                <a:cubicBezTo>
                  <a:pt x="230" y="78"/>
                  <a:pt x="237" y="45"/>
                  <a:pt x="237" y="1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444" name="Text Box 20">
            <a:extLst>
              <a:ext uri="{FF2B5EF4-FFF2-40B4-BE49-F238E27FC236}">
                <a16:creationId xmlns:a16="http://schemas.microsoft.com/office/drawing/2014/main" id="{E6CE486E-CA93-4D3A-89AC-4A1DB1D5F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4209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2</a:t>
            </a:r>
          </a:p>
        </p:txBody>
      </p:sp>
      <p:sp>
        <p:nvSpPr>
          <p:cNvPr id="103445" name="Text Box 21">
            <a:extLst>
              <a:ext uri="{FF2B5EF4-FFF2-40B4-BE49-F238E27FC236}">
                <a16:creationId xmlns:a16="http://schemas.microsoft.com/office/drawing/2014/main" id="{5C6A267C-E412-421E-90AB-A9BCE3EF2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420938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a</a:t>
            </a:r>
          </a:p>
        </p:txBody>
      </p:sp>
      <p:sp>
        <p:nvSpPr>
          <p:cNvPr id="103446" name="Text Box 22">
            <a:extLst>
              <a:ext uri="{FF2B5EF4-FFF2-40B4-BE49-F238E27FC236}">
                <a16:creationId xmlns:a16="http://schemas.microsoft.com/office/drawing/2014/main" id="{7A853863-AC91-4032-B1F6-F065DAFD3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1484313"/>
            <a:ext cx="5832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>
                <a:solidFill>
                  <a:srgbClr val="FF0000"/>
                </a:solidFill>
              </a:rPr>
              <a:t>İkizkenar dik üçgende hipotenüs, dik kenar uzunluklarının      katına eşittir.</a:t>
            </a:r>
          </a:p>
        </p:txBody>
      </p:sp>
      <p:sp>
        <p:nvSpPr>
          <p:cNvPr id="103447" name="WordArt 23">
            <a:extLst>
              <a:ext uri="{FF2B5EF4-FFF2-40B4-BE49-F238E27FC236}">
                <a16:creationId xmlns:a16="http://schemas.microsoft.com/office/drawing/2014/main" id="{25356100-DB65-4240-8F1B-A07FDB7674D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48038" y="2924175"/>
            <a:ext cx="1008062" cy="18002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34657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Monotype Corsiva" panose="03010101010201010101" pitchFamily="66" charset="0"/>
              </a:rPr>
              <a:t>Örnek:</a:t>
            </a:r>
          </a:p>
        </p:txBody>
      </p:sp>
      <p:sp>
        <p:nvSpPr>
          <p:cNvPr id="103448" name="AutoShape 24">
            <a:extLst>
              <a:ext uri="{FF2B5EF4-FFF2-40B4-BE49-F238E27FC236}">
                <a16:creationId xmlns:a16="http://schemas.microsoft.com/office/drawing/2014/main" id="{3DB71EE0-2BB2-40A7-B0D9-0EE8FB580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644900"/>
            <a:ext cx="2374900" cy="2592388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3449" name="Rectangle 25">
            <a:extLst>
              <a:ext uri="{FF2B5EF4-FFF2-40B4-BE49-F238E27FC236}">
                <a16:creationId xmlns:a16="http://schemas.microsoft.com/office/drawing/2014/main" id="{8A74376B-72B6-4ACB-98D1-6F873CE0F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5661025"/>
            <a:ext cx="431800" cy="5762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000" b="1"/>
              <a:t>.</a:t>
            </a:r>
          </a:p>
        </p:txBody>
      </p:sp>
      <p:sp>
        <p:nvSpPr>
          <p:cNvPr id="103450" name="Text Box 26">
            <a:extLst>
              <a:ext uri="{FF2B5EF4-FFF2-40B4-BE49-F238E27FC236}">
                <a16:creationId xmlns:a16="http://schemas.microsoft.com/office/drawing/2014/main" id="{25B41511-3420-4F53-A504-A36D9970B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950" y="3213100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A</a:t>
            </a:r>
          </a:p>
        </p:txBody>
      </p:sp>
      <p:sp>
        <p:nvSpPr>
          <p:cNvPr id="103451" name="Text Box 27">
            <a:extLst>
              <a:ext uri="{FF2B5EF4-FFF2-40B4-BE49-F238E27FC236}">
                <a16:creationId xmlns:a16="http://schemas.microsoft.com/office/drawing/2014/main" id="{EC2754F4-8553-473B-B0A9-D63A9A459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900" y="60213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C</a:t>
            </a:r>
          </a:p>
        </p:txBody>
      </p:sp>
      <p:sp>
        <p:nvSpPr>
          <p:cNvPr id="103452" name="Text Box 28">
            <a:extLst>
              <a:ext uri="{FF2B5EF4-FFF2-40B4-BE49-F238E27FC236}">
                <a16:creationId xmlns:a16="http://schemas.microsoft.com/office/drawing/2014/main" id="{A262FEA7-A9AA-4CE6-A657-B24072786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513" y="60928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B</a:t>
            </a:r>
          </a:p>
        </p:txBody>
      </p:sp>
      <p:sp>
        <p:nvSpPr>
          <p:cNvPr id="103453" name="Freeform 29">
            <a:extLst>
              <a:ext uri="{FF2B5EF4-FFF2-40B4-BE49-F238E27FC236}">
                <a16:creationId xmlns:a16="http://schemas.microsoft.com/office/drawing/2014/main" id="{84274932-D4BF-4008-BB00-C5F9CAC27B57}"/>
              </a:ext>
            </a:extLst>
          </p:cNvPr>
          <p:cNvSpPr>
            <a:spLocks/>
          </p:cNvSpPr>
          <p:nvPr/>
        </p:nvSpPr>
        <p:spPr bwMode="auto">
          <a:xfrm>
            <a:off x="4659313" y="4064000"/>
            <a:ext cx="363537" cy="192088"/>
          </a:xfrm>
          <a:custGeom>
            <a:avLst/>
            <a:gdLst>
              <a:gd name="T0" fmla="*/ 0 w 229"/>
              <a:gd name="T1" fmla="*/ 101 h 121"/>
              <a:gd name="T2" fmla="*/ 152 w 229"/>
              <a:gd name="T3" fmla="*/ 93 h 121"/>
              <a:gd name="T4" fmla="*/ 203 w 229"/>
              <a:gd name="T5" fmla="*/ 59 h 121"/>
              <a:gd name="T6" fmla="*/ 220 w 229"/>
              <a:gd name="T7" fmla="*/ 34 h 121"/>
              <a:gd name="T8" fmla="*/ 229 w 229"/>
              <a:gd name="T9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9" h="121">
                <a:moveTo>
                  <a:pt x="0" y="101"/>
                </a:moveTo>
                <a:cubicBezTo>
                  <a:pt x="62" y="117"/>
                  <a:pt x="58" y="121"/>
                  <a:pt x="152" y="93"/>
                </a:cubicBezTo>
                <a:cubicBezTo>
                  <a:pt x="172" y="87"/>
                  <a:pt x="203" y="59"/>
                  <a:pt x="203" y="59"/>
                </a:cubicBezTo>
                <a:cubicBezTo>
                  <a:pt x="209" y="51"/>
                  <a:pt x="216" y="43"/>
                  <a:pt x="220" y="34"/>
                </a:cubicBezTo>
                <a:cubicBezTo>
                  <a:pt x="225" y="23"/>
                  <a:pt x="229" y="0"/>
                  <a:pt x="22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454" name="Freeform 30">
            <a:extLst>
              <a:ext uri="{FF2B5EF4-FFF2-40B4-BE49-F238E27FC236}">
                <a16:creationId xmlns:a16="http://schemas.microsoft.com/office/drawing/2014/main" id="{A8224723-42EA-43C1-ACDF-F806112C6647}"/>
              </a:ext>
            </a:extLst>
          </p:cNvPr>
          <p:cNvSpPr>
            <a:spLocks/>
          </p:cNvSpPr>
          <p:nvPr/>
        </p:nvSpPr>
        <p:spPr bwMode="auto">
          <a:xfrm rot="8196794">
            <a:off x="6299200" y="5948363"/>
            <a:ext cx="431800" cy="192087"/>
          </a:xfrm>
          <a:custGeom>
            <a:avLst/>
            <a:gdLst>
              <a:gd name="T0" fmla="*/ 0 w 229"/>
              <a:gd name="T1" fmla="*/ 101 h 121"/>
              <a:gd name="T2" fmla="*/ 152 w 229"/>
              <a:gd name="T3" fmla="*/ 93 h 121"/>
              <a:gd name="T4" fmla="*/ 203 w 229"/>
              <a:gd name="T5" fmla="*/ 59 h 121"/>
              <a:gd name="T6" fmla="*/ 220 w 229"/>
              <a:gd name="T7" fmla="*/ 34 h 121"/>
              <a:gd name="T8" fmla="*/ 229 w 229"/>
              <a:gd name="T9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9" h="121">
                <a:moveTo>
                  <a:pt x="0" y="101"/>
                </a:moveTo>
                <a:cubicBezTo>
                  <a:pt x="62" y="117"/>
                  <a:pt x="58" y="121"/>
                  <a:pt x="152" y="93"/>
                </a:cubicBezTo>
                <a:cubicBezTo>
                  <a:pt x="172" y="87"/>
                  <a:pt x="203" y="59"/>
                  <a:pt x="203" y="59"/>
                </a:cubicBezTo>
                <a:cubicBezTo>
                  <a:pt x="209" y="51"/>
                  <a:pt x="216" y="43"/>
                  <a:pt x="220" y="34"/>
                </a:cubicBezTo>
                <a:cubicBezTo>
                  <a:pt x="225" y="23"/>
                  <a:pt x="229" y="0"/>
                  <a:pt x="22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455" name="Text Box 31">
            <a:extLst>
              <a:ext uri="{FF2B5EF4-FFF2-40B4-BE49-F238E27FC236}">
                <a16:creationId xmlns:a16="http://schemas.microsoft.com/office/drawing/2014/main" id="{24EE7364-21F8-4B0A-979B-1D0FFF2D0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429260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45</a:t>
            </a:r>
            <a:r>
              <a:rPr lang="tr-TR" altLang="tr-TR" baseline="30000"/>
              <a:t>0</a:t>
            </a:r>
            <a:endParaRPr lang="tr-TR" altLang="tr-TR"/>
          </a:p>
        </p:txBody>
      </p:sp>
      <p:sp>
        <p:nvSpPr>
          <p:cNvPr id="103456" name="Text Box 32">
            <a:extLst>
              <a:ext uri="{FF2B5EF4-FFF2-40B4-BE49-F238E27FC236}">
                <a16:creationId xmlns:a16="http://schemas.microsoft.com/office/drawing/2014/main" id="{A77AA75D-9154-40D5-9BC4-31207BF68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838" y="57324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45</a:t>
            </a:r>
            <a:r>
              <a:rPr lang="tr-TR" altLang="tr-TR" baseline="30000"/>
              <a:t>0</a:t>
            </a:r>
            <a:endParaRPr lang="tr-TR" altLang="tr-TR"/>
          </a:p>
        </p:txBody>
      </p:sp>
      <p:sp>
        <p:nvSpPr>
          <p:cNvPr id="103457" name="Text Box 33">
            <a:extLst>
              <a:ext uri="{FF2B5EF4-FFF2-40B4-BE49-F238E27FC236}">
                <a16:creationId xmlns:a16="http://schemas.microsoft.com/office/drawing/2014/main" id="{2E992CFE-220F-4B30-8239-8CA7AFD0A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62372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5</a:t>
            </a:r>
          </a:p>
        </p:txBody>
      </p:sp>
      <p:sp>
        <p:nvSpPr>
          <p:cNvPr id="103458" name="Text Box 34">
            <a:extLst>
              <a:ext uri="{FF2B5EF4-FFF2-40B4-BE49-F238E27FC236}">
                <a16:creationId xmlns:a16="http://schemas.microsoft.com/office/drawing/2014/main" id="{F1117804-4CF4-49A8-A615-7ACB033D0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48688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5</a:t>
            </a:r>
          </a:p>
        </p:txBody>
      </p:sp>
      <p:sp>
        <p:nvSpPr>
          <p:cNvPr id="103459" name="Freeform 35">
            <a:extLst>
              <a:ext uri="{FF2B5EF4-FFF2-40B4-BE49-F238E27FC236}">
                <a16:creationId xmlns:a16="http://schemas.microsoft.com/office/drawing/2014/main" id="{93706107-7C7E-4766-9BDE-D0753692F091}"/>
              </a:ext>
            </a:extLst>
          </p:cNvPr>
          <p:cNvSpPr>
            <a:spLocks/>
          </p:cNvSpPr>
          <p:nvPr/>
        </p:nvSpPr>
        <p:spPr bwMode="auto">
          <a:xfrm>
            <a:off x="6165850" y="4748213"/>
            <a:ext cx="403225" cy="311150"/>
          </a:xfrm>
          <a:custGeom>
            <a:avLst/>
            <a:gdLst>
              <a:gd name="T0" fmla="*/ 0 w 254"/>
              <a:gd name="T1" fmla="*/ 102 h 196"/>
              <a:gd name="T2" fmla="*/ 42 w 254"/>
              <a:gd name="T3" fmla="*/ 170 h 196"/>
              <a:gd name="T4" fmla="*/ 50 w 254"/>
              <a:gd name="T5" fmla="*/ 196 h 196"/>
              <a:gd name="T6" fmla="*/ 93 w 254"/>
              <a:gd name="T7" fmla="*/ 111 h 196"/>
              <a:gd name="T8" fmla="*/ 101 w 254"/>
              <a:gd name="T9" fmla="*/ 1 h 196"/>
              <a:gd name="T10" fmla="*/ 254 w 254"/>
              <a:gd name="T11" fmla="*/ 18 h 196"/>
              <a:gd name="T12" fmla="*/ 237 w 254"/>
              <a:gd name="T13" fmla="*/ 119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4" h="196">
                <a:moveTo>
                  <a:pt x="0" y="102"/>
                </a:moveTo>
                <a:cubicBezTo>
                  <a:pt x="39" y="129"/>
                  <a:pt x="22" y="110"/>
                  <a:pt x="42" y="170"/>
                </a:cubicBezTo>
                <a:cubicBezTo>
                  <a:pt x="45" y="179"/>
                  <a:pt x="50" y="196"/>
                  <a:pt x="50" y="196"/>
                </a:cubicBezTo>
                <a:cubicBezTo>
                  <a:pt x="89" y="170"/>
                  <a:pt x="81" y="155"/>
                  <a:pt x="93" y="111"/>
                </a:cubicBezTo>
                <a:cubicBezTo>
                  <a:pt x="96" y="74"/>
                  <a:pt x="77" y="29"/>
                  <a:pt x="101" y="1"/>
                </a:cubicBezTo>
                <a:cubicBezTo>
                  <a:pt x="102" y="0"/>
                  <a:pt x="252" y="18"/>
                  <a:pt x="254" y="18"/>
                </a:cubicBezTo>
                <a:cubicBezTo>
                  <a:pt x="230" y="78"/>
                  <a:pt x="237" y="45"/>
                  <a:pt x="237" y="119"/>
                </a:cubicBezTo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460" name="Text Box 36">
            <a:extLst>
              <a:ext uri="{FF2B5EF4-FFF2-40B4-BE49-F238E27FC236}">
                <a16:creationId xmlns:a16="http://schemas.microsoft.com/office/drawing/2014/main" id="{26CB8236-C009-4101-AA30-B88D0EDA3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200" y="47958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461" name="Text Box 37">
            <a:extLst>
              <a:ext uri="{FF2B5EF4-FFF2-40B4-BE49-F238E27FC236}">
                <a16:creationId xmlns:a16="http://schemas.microsoft.com/office/drawing/2014/main" id="{1D59A364-C55B-4DC8-A620-CE19EE1D5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797425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3462" name="Text Box 38">
            <a:extLst>
              <a:ext uri="{FF2B5EF4-FFF2-40B4-BE49-F238E27FC236}">
                <a16:creationId xmlns:a16="http://schemas.microsoft.com/office/drawing/2014/main" id="{78C99F4A-AF7B-41E8-89E5-2A1377C49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997200"/>
            <a:ext cx="1728787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Dik kenar uzunlukları 5cm ise hipotenüs kaç cm’dir?</a:t>
            </a:r>
          </a:p>
        </p:txBody>
      </p:sp>
      <p:sp>
        <p:nvSpPr>
          <p:cNvPr id="103463" name="Freeform 39">
            <a:extLst>
              <a:ext uri="{FF2B5EF4-FFF2-40B4-BE49-F238E27FC236}">
                <a16:creationId xmlns:a16="http://schemas.microsoft.com/office/drawing/2014/main" id="{3CFD1935-D8D4-4987-A510-EA7EF1801B83}"/>
              </a:ext>
            </a:extLst>
          </p:cNvPr>
          <p:cNvSpPr>
            <a:spLocks/>
          </p:cNvSpPr>
          <p:nvPr/>
        </p:nvSpPr>
        <p:spPr bwMode="auto">
          <a:xfrm>
            <a:off x="6084888" y="1916113"/>
            <a:ext cx="403225" cy="311150"/>
          </a:xfrm>
          <a:custGeom>
            <a:avLst/>
            <a:gdLst>
              <a:gd name="T0" fmla="*/ 0 w 254"/>
              <a:gd name="T1" fmla="*/ 102 h 196"/>
              <a:gd name="T2" fmla="*/ 42 w 254"/>
              <a:gd name="T3" fmla="*/ 170 h 196"/>
              <a:gd name="T4" fmla="*/ 50 w 254"/>
              <a:gd name="T5" fmla="*/ 196 h 196"/>
              <a:gd name="T6" fmla="*/ 93 w 254"/>
              <a:gd name="T7" fmla="*/ 111 h 196"/>
              <a:gd name="T8" fmla="*/ 101 w 254"/>
              <a:gd name="T9" fmla="*/ 1 h 196"/>
              <a:gd name="T10" fmla="*/ 254 w 254"/>
              <a:gd name="T11" fmla="*/ 18 h 196"/>
              <a:gd name="T12" fmla="*/ 237 w 254"/>
              <a:gd name="T13" fmla="*/ 119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4" h="196">
                <a:moveTo>
                  <a:pt x="0" y="102"/>
                </a:moveTo>
                <a:cubicBezTo>
                  <a:pt x="39" y="129"/>
                  <a:pt x="22" y="110"/>
                  <a:pt x="42" y="170"/>
                </a:cubicBezTo>
                <a:cubicBezTo>
                  <a:pt x="45" y="179"/>
                  <a:pt x="50" y="196"/>
                  <a:pt x="50" y="196"/>
                </a:cubicBezTo>
                <a:cubicBezTo>
                  <a:pt x="89" y="170"/>
                  <a:pt x="81" y="155"/>
                  <a:pt x="93" y="111"/>
                </a:cubicBezTo>
                <a:cubicBezTo>
                  <a:pt x="96" y="74"/>
                  <a:pt x="77" y="29"/>
                  <a:pt x="101" y="1"/>
                </a:cubicBezTo>
                <a:cubicBezTo>
                  <a:pt x="102" y="0"/>
                  <a:pt x="252" y="18"/>
                  <a:pt x="254" y="18"/>
                </a:cubicBezTo>
                <a:cubicBezTo>
                  <a:pt x="230" y="78"/>
                  <a:pt x="237" y="45"/>
                  <a:pt x="237" y="119"/>
                </a:cubicBezTo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464" name="Text Box 40">
            <a:extLst>
              <a:ext uri="{FF2B5EF4-FFF2-40B4-BE49-F238E27FC236}">
                <a16:creationId xmlns:a16="http://schemas.microsoft.com/office/drawing/2014/main" id="{1870D7AB-FD8C-445B-BD4A-0DE863024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91611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7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03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3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03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31" presetClass="entr" presetSubtype="0" fill="hold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0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23" presetID="35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03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03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03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42" presetID="26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5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5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5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5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5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5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5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5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5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5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5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6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1" dur="1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37" fill="hold">
                                          <p:stCondLst>
                                            <p:cond delay="137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47" decel="50000" autoRev="1" fill="hold">
                                          <p:stCondLst>
                                            <p:cond delay="137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41" fill="hold">
                                          <p:stCondLst>
                                            <p:cond delay="259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29750"/>
                            </p:stCondLst>
                            <p:childTnLst>
                              <p:par>
                                <p:cTn id="277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10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10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2000"/>
                                        <p:tgtEl>
                                          <p:spTgt spid="1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 animBg="1"/>
      <p:bldP spid="103431" grpId="0"/>
      <p:bldP spid="103432" grpId="0"/>
      <p:bldP spid="103433" grpId="0"/>
      <p:bldP spid="103436" grpId="0"/>
      <p:bldP spid="103437" grpId="0"/>
      <p:bldP spid="103441" grpId="0"/>
      <p:bldP spid="103442" grpId="0"/>
      <p:bldP spid="103444" grpId="0"/>
      <p:bldP spid="103445" grpId="0"/>
      <p:bldP spid="103446" grpId="0"/>
      <p:bldP spid="103449" grpId="0" animBg="1"/>
      <p:bldP spid="103450" grpId="0"/>
      <p:bldP spid="103451" grpId="0"/>
      <p:bldP spid="103452" grpId="0"/>
      <p:bldP spid="103455" grpId="0"/>
      <p:bldP spid="103456" grpId="0"/>
      <p:bldP spid="103457" grpId="0"/>
      <p:bldP spid="103458" grpId="0"/>
      <p:bldP spid="103460" grpId="0"/>
      <p:bldP spid="103461" grpId="0"/>
      <p:bldP spid="103462" grpId="0"/>
      <p:bldP spid="1034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4">
            <a:extLst>
              <a:ext uri="{FF2B5EF4-FFF2-40B4-BE49-F238E27FC236}">
                <a16:creationId xmlns:a16="http://schemas.microsoft.com/office/drawing/2014/main" id="{F5F939DF-216B-459D-971C-264FE37C9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341438"/>
            <a:ext cx="2374900" cy="2592387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1A8F0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261D5CD9-0BA0-4856-81E5-9F018FE32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357563"/>
            <a:ext cx="431800" cy="5762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1A8F0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000" b="1"/>
              <a:t>.</a:t>
            </a:r>
          </a:p>
        </p:txBody>
      </p:sp>
      <p:sp>
        <p:nvSpPr>
          <p:cNvPr id="104454" name="Text Box 6">
            <a:extLst>
              <a:ext uri="{FF2B5EF4-FFF2-40B4-BE49-F238E27FC236}">
                <a16:creationId xmlns:a16="http://schemas.microsoft.com/office/drawing/2014/main" id="{17CD9CD8-8B03-4FE5-9396-0C37EB746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53736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B</a:t>
            </a:r>
          </a:p>
        </p:txBody>
      </p:sp>
      <p:sp>
        <p:nvSpPr>
          <p:cNvPr id="104455" name="Text Box 7">
            <a:extLst>
              <a:ext uri="{FF2B5EF4-FFF2-40B4-BE49-F238E27FC236}">
                <a16:creationId xmlns:a16="http://schemas.microsoft.com/office/drawing/2014/main" id="{F5936B0B-9A4A-4896-A2FA-14ABC2B0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37893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C</a:t>
            </a:r>
          </a:p>
        </p:txBody>
      </p:sp>
      <p:sp>
        <p:nvSpPr>
          <p:cNvPr id="104456" name="Text Box 8">
            <a:extLst>
              <a:ext uri="{FF2B5EF4-FFF2-40B4-BE49-F238E27FC236}">
                <a16:creationId xmlns:a16="http://schemas.microsoft.com/office/drawing/2014/main" id="{16C9E9CB-4C5A-4B8B-A713-7A95F4AF1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37893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B</a:t>
            </a:r>
          </a:p>
        </p:txBody>
      </p:sp>
      <p:sp>
        <p:nvSpPr>
          <p:cNvPr id="104457" name="Freeform 9">
            <a:extLst>
              <a:ext uri="{FF2B5EF4-FFF2-40B4-BE49-F238E27FC236}">
                <a16:creationId xmlns:a16="http://schemas.microsoft.com/office/drawing/2014/main" id="{247BC0C6-29B1-47EE-8674-5768C0566DFD}"/>
              </a:ext>
            </a:extLst>
          </p:cNvPr>
          <p:cNvSpPr>
            <a:spLocks/>
          </p:cNvSpPr>
          <p:nvPr/>
        </p:nvSpPr>
        <p:spPr bwMode="auto">
          <a:xfrm>
            <a:off x="842963" y="1760538"/>
            <a:ext cx="363537" cy="192087"/>
          </a:xfrm>
          <a:custGeom>
            <a:avLst/>
            <a:gdLst>
              <a:gd name="T0" fmla="*/ 0 w 229"/>
              <a:gd name="T1" fmla="*/ 101 h 121"/>
              <a:gd name="T2" fmla="*/ 152 w 229"/>
              <a:gd name="T3" fmla="*/ 93 h 121"/>
              <a:gd name="T4" fmla="*/ 203 w 229"/>
              <a:gd name="T5" fmla="*/ 59 h 121"/>
              <a:gd name="T6" fmla="*/ 220 w 229"/>
              <a:gd name="T7" fmla="*/ 34 h 121"/>
              <a:gd name="T8" fmla="*/ 229 w 229"/>
              <a:gd name="T9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9" h="121">
                <a:moveTo>
                  <a:pt x="0" y="101"/>
                </a:moveTo>
                <a:cubicBezTo>
                  <a:pt x="62" y="117"/>
                  <a:pt x="58" y="121"/>
                  <a:pt x="152" y="93"/>
                </a:cubicBezTo>
                <a:cubicBezTo>
                  <a:pt x="172" y="87"/>
                  <a:pt x="203" y="59"/>
                  <a:pt x="203" y="59"/>
                </a:cubicBezTo>
                <a:cubicBezTo>
                  <a:pt x="209" y="51"/>
                  <a:pt x="216" y="43"/>
                  <a:pt x="220" y="34"/>
                </a:cubicBezTo>
                <a:cubicBezTo>
                  <a:pt x="225" y="23"/>
                  <a:pt x="229" y="0"/>
                  <a:pt x="22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4458" name="Freeform 10">
            <a:extLst>
              <a:ext uri="{FF2B5EF4-FFF2-40B4-BE49-F238E27FC236}">
                <a16:creationId xmlns:a16="http://schemas.microsoft.com/office/drawing/2014/main" id="{8C8E2003-311D-4CB2-BB5B-5CEE17985BD5}"/>
              </a:ext>
            </a:extLst>
          </p:cNvPr>
          <p:cNvSpPr>
            <a:spLocks/>
          </p:cNvSpPr>
          <p:nvPr/>
        </p:nvSpPr>
        <p:spPr bwMode="auto">
          <a:xfrm rot="8196794">
            <a:off x="2482850" y="3644900"/>
            <a:ext cx="431800" cy="192088"/>
          </a:xfrm>
          <a:custGeom>
            <a:avLst/>
            <a:gdLst>
              <a:gd name="T0" fmla="*/ 0 w 229"/>
              <a:gd name="T1" fmla="*/ 101 h 121"/>
              <a:gd name="T2" fmla="*/ 152 w 229"/>
              <a:gd name="T3" fmla="*/ 93 h 121"/>
              <a:gd name="T4" fmla="*/ 203 w 229"/>
              <a:gd name="T5" fmla="*/ 59 h 121"/>
              <a:gd name="T6" fmla="*/ 220 w 229"/>
              <a:gd name="T7" fmla="*/ 34 h 121"/>
              <a:gd name="T8" fmla="*/ 229 w 229"/>
              <a:gd name="T9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9" h="121">
                <a:moveTo>
                  <a:pt x="0" y="101"/>
                </a:moveTo>
                <a:cubicBezTo>
                  <a:pt x="62" y="117"/>
                  <a:pt x="58" y="121"/>
                  <a:pt x="152" y="93"/>
                </a:cubicBezTo>
                <a:cubicBezTo>
                  <a:pt x="172" y="87"/>
                  <a:pt x="203" y="59"/>
                  <a:pt x="203" y="59"/>
                </a:cubicBezTo>
                <a:cubicBezTo>
                  <a:pt x="209" y="51"/>
                  <a:pt x="216" y="43"/>
                  <a:pt x="220" y="34"/>
                </a:cubicBezTo>
                <a:cubicBezTo>
                  <a:pt x="225" y="23"/>
                  <a:pt x="229" y="0"/>
                  <a:pt x="22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4459" name="Text Box 11">
            <a:extLst>
              <a:ext uri="{FF2B5EF4-FFF2-40B4-BE49-F238E27FC236}">
                <a16:creationId xmlns:a16="http://schemas.microsoft.com/office/drawing/2014/main" id="{1E418BA6-A183-4BD9-B87D-CA36D1372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989138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30</a:t>
            </a:r>
            <a:r>
              <a:rPr lang="tr-TR" altLang="tr-TR" b="1" baseline="30000"/>
              <a:t>0</a:t>
            </a:r>
            <a:endParaRPr lang="tr-TR" altLang="tr-TR" b="1"/>
          </a:p>
        </p:txBody>
      </p:sp>
      <p:sp>
        <p:nvSpPr>
          <p:cNvPr id="104460" name="Text Box 12">
            <a:extLst>
              <a:ext uri="{FF2B5EF4-FFF2-40B4-BE49-F238E27FC236}">
                <a16:creationId xmlns:a16="http://schemas.microsoft.com/office/drawing/2014/main" id="{8D50E19A-B671-4435-9025-5CD0BF21B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488" y="34290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60</a:t>
            </a:r>
            <a:r>
              <a:rPr lang="tr-TR" altLang="tr-TR" b="1" baseline="30000"/>
              <a:t>0</a:t>
            </a:r>
            <a:endParaRPr lang="tr-TR" altLang="tr-TR" b="1"/>
          </a:p>
        </p:txBody>
      </p:sp>
      <p:sp>
        <p:nvSpPr>
          <p:cNvPr id="104461" name="Text Box 13">
            <a:extLst>
              <a:ext uri="{FF2B5EF4-FFF2-40B4-BE49-F238E27FC236}">
                <a16:creationId xmlns:a16="http://schemas.microsoft.com/office/drawing/2014/main" id="{5B598A04-BE32-4310-8068-05707E272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393382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a</a:t>
            </a:r>
          </a:p>
        </p:txBody>
      </p:sp>
      <p:sp>
        <p:nvSpPr>
          <p:cNvPr id="104462" name="Text Box 14">
            <a:extLst>
              <a:ext uri="{FF2B5EF4-FFF2-40B4-BE49-F238E27FC236}">
                <a16:creationId xmlns:a16="http://schemas.microsoft.com/office/drawing/2014/main" id="{B450EB41-FF16-4EA0-98CD-1345AEE85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6384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a</a:t>
            </a:r>
          </a:p>
        </p:txBody>
      </p:sp>
      <p:sp>
        <p:nvSpPr>
          <p:cNvPr id="104465" name="Text Box 17">
            <a:extLst>
              <a:ext uri="{FF2B5EF4-FFF2-40B4-BE49-F238E27FC236}">
                <a16:creationId xmlns:a16="http://schemas.microsoft.com/office/drawing/2014/main" id="{53E14246-9723-4C5C-95E8-48EA6939F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420938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2a</a:t>
            </a:r>
          </a:p>
        </p:txBody>
      </p:sp>
      <p:sp>
        <p:nvSpPr>
          <p:cNvPr id="104466" name="Freeform 18">
            <a:extLst>
              <a:ext uri="{FF2B5EF4-FFF2-40B4-BE49-F238E27FC236}">
                <a16:creationId xmlns:a16="http://schemas.microsoft.com/office/drawing/2014/main" id="{35E5BB27-6F8B-4EED-922F-7531155F30B7}"/>
              </a:ext>
            </a:extLst>
          </p:cNvPr>
          <p:cNvSpPr>
            <a:spLocks/>
          </p:cNvSpPr>
          <p:nvPr/>
        </p:nvSpPr>
        <p:spPr bwMode="auto">
          <a:xfrm>
            <a:off x="404813" y="2590800"/>
            <a:ext cx="403225" cy="311150"/>
          </a:xfrm>
          <a:custGeom>
            <a:avLst/>
            <a:gdLst>
              <a:gd name="T0" fmla="*/ 0 w 254"/>
              <a:gd name="T1" fmla="*/ 102 h 196"/>
              <a:gd name="T2" fmla="*/ 42 w 254"/>
              <a:gd name="T3" fmla="*/ 170 h 196"/>
              <a:gd name="T4" fmla="*/ 50 w 254"/>
              <a:gd name="T5" fmla="*/ 196 h 196"/>
              <a:gd name="T6" fmla="*/ 93 w 254"/>
              <a:gd name="T7" fmla="*/ 111 h 196"/>
              <a:gd name="T8" fmla="*/ 101 w 254"/>
              <a:gd name="T9" fmla="*/ 1 h 196"/>
              <a:gd name="T10" fmla="*/ 254 w 254"/>
              <a:gd name="T11" fmla="*/ 18 h 196"/>
              <a:gd name="T12" fmla="*/ 237 w 254"/>
              <a:gd name="T13" fmla="*/ 119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4" h="196">
                <a:moveTo>
                  <a:pt x="0" y="102"/>
                </a:moveTo>
                <a:cubicBezTo>
                  <a:pt x="39" y="129"/>
                  <a:pt x="22" y="110"/>
                  <a:pt x="42" y="170"/>
                </a:cubicBezTo>
                <a:cubicBezTo>
                  <a:pt x="45" y="179"/>
                  <a:pt x="50" y="196"/>
                  <a:pt x="50" y="196"/>
                </a:cubicBezTo>
                <a:cubicBezTo>
                  <a:pt x="89" y="170"/>
                  <a:pt x="81" y="155"/>
                  <a:pt x="93" y="111"/>
                </a:cubicBezTo>
                <a:cubicBezTo>
                  <a:pt x="96" y="74"/>
                  <a:pt x="77" y="29"/>
                  <a:pt x="101" y="1"/>
                </a:cubicBezTo>
                <a:cubicBezTo>
                  <a:pt x="102" y="0"/>
                  <a:pt x="252" y="18"/>
                  <a:pt x="254" y="18"/>
                </a:cubicBezTo>
                <a:cubicBezTo>
                  <a:pt x="230" y="78"/>
                  <a:pt x="237" y="45"/>
                  <a:pt x="237" y="1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4467" name="Text Box 19">
            <a:extLst>
              <a:ext uri="{FF2B5EF4-FFF2-40B4-BE49-F238E27FC236}">
                <a16:creationId xmlns:a16="http://schemas.microsoft.com/office/drawing/2014/main" id="{167B9B02-1E8A-49ED-8DAA-ECC5221FB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263842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3</a:t>
            </a:r>
          </a:p>
        </p:txBody>
      </p:sp>
      <p:sp>
        <p:nvSpPr>
          <p:cNvPr id="104468" name="WordArt 20">
            <a:extLst>
              <a:ext uri="{FF2B5EF4-FFF2-40B4-BE49-F238E27FC236}">
                <a16:creationId xmlns:a16="http://schemas.microsoft.com/office/drawing/2014/main" id="{25D90151-8BC7-4F5F-B803-DF4E1D68FDA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76375" y="404813"/>
            <a:ext cx="52387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Comic Sans MS" panose="030F0702030302020204" pitchFamily="66" charset="0"/>
              </a:rPr>
              <a:t>(30,60,90) dik üçgeni</a:t>
            </a:r>
          </a:p>
        </p:txBody>
      </p:sp>
      <p:sp>
        <p:nvSpPr>
          <p:cNvPr id="104469" name="Oval 21">
            <a:extLst>
              <a:ext uri="{FF2B5EF4-FFF2-40B4-BE49-F238E27FC236}">
                <a16:creationId xmlns:a16="http://schemas.microsoft.com/office/drawing/2014/main" id="{0F76014B-578C-4675-BF4E-DDCF017BA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333375"/>
            <a:ext cx="144462" cy="7143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4470" name="Oval 22">
            <a:extLst>
              <a:ext uri="{FF2B5EF4-FFF2-40B4-BE49-F238E27FC236}">
                <a16:creationId xmlns:a16="http://schemas.microsoft.com/office/drawing/2014/main" id="{E6AEB335-E335-4B1F-ACA1-3459AB9C7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333375"/>
            <a:ext cx="144463" cy="7143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4471" name="Oval 23">
            <a:extLst>
              <a:ext uri="{FF2B5EF4-FFF2-40B4-BE49-F238E27FC236}">
                <a16:creationId xmlns:a16="http://schemas.microsoft.com/office/drawing/2014/main" id="{3DD71B8A-68A8-43B9-B9F1-E6E264DC9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333375"/>
            <a:ext cx="144462" cy="7143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4472" name="Text Box 24">
            <a:extLst>
              <a:ext uri="{FF2B5EF4-FFF2-40B4-BE49-F238E27FC236}">
                <a16:creationId xmlns:a16="http://schemas.microsoft.com/office/drawing/2014/main" id="{6E75CA11-7B75-41E8-8755-5C7C6D423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1341438"/>
            <a:ext cx="439261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000" b="1">
                <a:solidFill>
                  <a:srgbClr val="FF0000"/>
                </a:solidFill>
                <a:latin typeface="Comic Sans MS" panose="030F0702030302020204" pitchFamily="66" charset="0"/>
              </a:rPr>
              <a:t>(30</a:t>
            </a:r>
            <a:r>
              <a:rPr lang="tr-TR" altLang="tr-TR" sz="2000" b="1" baseline="3000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tr-TR" altLang="tr-TR" sz="2000" b="1">
                <a:solidFill>
                  <a:srgbClr val="FF0000"/>
                </a:solidFill>
                <a:latin typeface="Comic Sans MS" panose="030F0702030302020204" pitchFamily="66" charset="0"/>
              </a:rPr>
              <a:t>,60</a:t>
            </a:r>
            <a:r>
              <a:rPr lang="tr-TR" altLang="tr-TR" sz="2000" b="1" baseline="3000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tr-TR" altLang="tr-TR" sz="2000" b="1">
                <a:solidFill>
                  <a:srgbClr val="FF0000"/>
                </a:solidFill>
                <a:latin typeface="Comic Sans MS" panose="030F0702030302020204" pitchFamily="66" charset="0"/>
              </a:rPr>
              <a:t>,90</a:t>
            </a:r>
            <a:r>
              <a:rPr lang="tr-TR" altLang="tr-TR" sz="2000" b="1" baseline="3000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tr-TR" altLang="tr-TR" sz="2000" b="1">
                <a:solidFill>
                  <a:srgbClr val="FF0000"/>
                </a:solidFill>
                <a:latin typeface="Comic Sans MS" panose="030F0702030302020204" pitchFamily="66" charset="0"/>
              </a:rPr>
              <a:t>) üçgeninde 30</a:t>
            </a:r>
            <a:r>
              <a:rPr lang="tr-TR" altLang="tr-TR" sz="2000" b="1" baseline="3000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tr-TR" altLang="tr-TR" sz="2000" b="1">
                <a:solidFill>
                  <a:srgbClr val="FF0000"/>
                </a:solidFill>
                <a:latin typeface="Comic Sans MS" panose="030F0702030302020204" pitchFamily="66" charset="0"/>
              </a:rPr>
              <a:t>lik açının karşısındaki kenarın uzunluğu hipotenüsün yarısına, 60</a:t>
            </a:r>
            <a:r>
              <a:rPr lang="tr-TR" altLang="tr-TR" sz="2000" b="1" baseline="3000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tr-TR" altLang="tr-TR" sz="2000" b="1">
                <a:solidFill>
                  <a:srgbClr val="FF0000"/>
                </a:solidFill>
                <a:latin typeface="Comic Sans MS" panose="030F0702030302020204" pitchFamily="66" charset="0"/>
              </a:rPr>
              <a:t>lik açının karşısındaki kenarın uzunluğu ise hipotenüsün    yarısının      katına eşittir yada 30</a:t>
            </a:r>
            <a:r>
              <a:rPr lang="tr-TR" altLang="tr-TR" sz="2000" b="1" baseline="3000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tr-TR" altLang="tr-TR" sz="2000" b="1">
                <a:solidFill>
                  <a:srgbClr val="FF0000"/>
                </a:solidFill>
                <a:latin typeface="Comic Sans MS" panose="030F0702030302020204" pitchFamily="66" charset="0"/>
              </a:rPr>
              <a:t>lik açının       katı diyebiliriz.</a:t>
            </a:r>
          </a:p>
        </p:txBody>
      </p:sp>
      <p:sp>
        <p:nvSpPr>
          <p:cNvPr id="104473" name="AutoShape 25">
            <a:extLst>
              <a:ext uri="{FF2B5EF4-FFF2-40B4-BE49-F238E27FC236}">
                <a16:creationId xmlns:a16="http://schemas.microsoft.com/office/drawing/2014/main" id="{EC7E786B-A9AD-4459-9F64-4A44BBD2BCA9}"/>
              </a:ext>
            </a:extLst>
          </p:cNvPr>
          <p:cNvSpPr>
            <a:spLocks noChangeArrowheads="1"/>
          </p:cNvSpPr>
          <p:nvPr/>
        </p:nvSpPr>
        <p:spPr bwMode="auto">
          <a:xfrm rot="8064266">
            <a:off x="4426744" y="4509294"/>
            <a:ext cx="2089150" cy="2160588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4474" name="WordArt 26">
            <a:extLst>
              <a:ext uri="{FF2B5EF4-FFF2-40B4-BE49-F238E27FC236}">
                <a16:creationId xmlns:a16="http://schemas.microsoft.com/office/drawing/2014/main" id="{550A386E-B257-4072-9C41-7CBCF46428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354369">
            <a:off x="1547813" y="4437063"/>
            <a:ext cx="1943100" cy="10144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87838"/>
              </a:avLst>
            </a:prstTxWarp>
            <a:scene3d>
              <a:camera prst="legacyObliqueTopLeft"/>
              <a:lightRig rig="legacyHarsh3" dir="t"/>
            </a:scene3d>
            <a:sp3d extrusionH="430200" prstMaterial="legacyPlastic">
              <a:extrusionClr>
                <a:srgbClr val="1431C2"/>
              </a:extrusionClr>
              <a:contourClr>
                <a:srgbClr val="00FFFF"/>
              </a:contourClr>
            </a:sp3d>
          </a:bodyPr>
          <a:lstStyle/>
          <a:p>
            <a:pPr algn="ctr"/>
            <a:r>
              <a:rPr lang="tr-TR" sz="3600" b="1" kern="10">
                <a:solidFill>
                  <a:srgbClr val="00FFFF"/>
                </a:solidFill>
                <a:latin typeface="Monotype Corsiva" panose="03010101010201010101" pitchFamily="66" charset="0"/>
              </a:rPr>
              <a:t>Örnek:</a:t>
            </a:r>
          </a:p>
        </p:txBody>
      </p:sp>
      <p:sp>
        <p:nvSpPr>
          <p:cNvPr id="104475" name="Text Box 27">
            <a:extLst>
              <a:ext uri="{FF2B5EF4-FFF2-40B4-BE49-F238E27FC236}">
                <a16:creationId xmlns:a16="http://schemas.microsoft.com/office/drawing/2014/main" id="{261A02A8-5679-4CB7-AA96-1A9A35876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37163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A</a:t>
            </a:r>
          </a:p>
        </p:txBody>
      </p:sp>
      <p:sp>
        <p:nvSpPr>
          <p:cNvPr id="104476" name="Text Box 28">
            <a:extLst>
              <a:ext uri="{FF2B5EF4-FFF2-40B4-BE49-F238E27FC236}">
                <a16:creationId xmlns:a16="http://schemas.microsoft.com/office/drawing/2014/main" id="{E1D4E1DF-C173-4476-BD9C-343573679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98107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A</a:t>
            </a:r>
          </a:p>
        </p:txBody>
      </p:sp>
      <p:sp>
        <p:nvSpPr>
          <p:cNvPr id="104477" name="Text Box 29">
            <a:extLst>
              <a:ext uri="{FF2B5EF4-FFF2-40B4-BE49-F238E27FC236}">
                <a16:creationId xmlns:a16="http://schemas.microsoft.com/office/drawing/2014/main" id="{FC509915-CAA7-41C5-9357-F8C202D9F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53736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C</a:t>
            </a:r>
          </a:p>
        </p:txBody>
      </p:sp>
      <p:sp>
        <p:nvSpPr>
          <p:cNvPr id="104480" name="AutoShape 32">
            <a:extLst>
              <a:ext uri="{FF2B5EF4-FFF2-40B4-BE49-F238E27FC236}">
                <a16:creationId xmlns:a16="http://schemas.microsoft.com/office/drawing/2014/main" id="{41082E0F-B999-4621-9F57-EFDAB741C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4076700"/>
            <a:ext cx="431800" cy="4318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/>
              <a:t>.</a:t>
            </a:r>
          </a:p>
        </p:txBody>
      </p:sp>
      <p:sp>
        <p:nvSpPr>
          <p:cNvPr id="104481" name="Text Box 33">
            <a:extLst>
              <a:ext uri="{FF2B5EF4-FFF2-40B4-BE49-F238E27FC236}">
                <a16:creationId xmlns:a16="http://schemas.microsoft.com/office/drawing/2014/main" id="{D46AB79E-3F38-425E-9EB2-E06ADC409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3656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8</a:t>
            </a:r>
          </a:p>
        </p:txBody>
      </p:sp>
      <p:sp>
        <p:nvSpPr>
          <p:cNvPr id="104482" name="Text Box 34">
            <a:extLst>
              <a:ext uri="{FF2B5EF4-FFF2-40B4-BE49-F238E27FC236}">
                <a16:creationId xmlns:a16="http://schemas.microsoft.com/office/drawing/2014/main" id="{F99B6A4F-8596-443F-A28C-F86B6D559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55895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C1C04"/>
                </a:solidFill>
              </a:rPr>
              <a:t>16</a:t>
            </a:r>
          </a:p>
        </p:txBody>
      </p:sp>
      <p:sp>
        <p:nvSpPr>
          <p:cNvPr id="104483" name="Freeform 35">
            <a:extLst>
              <a:ext uri="{FF2B5EF4-FFF2-40B4-BE49-F238E27FC236}">
                <a16:creationId xmlns:a16="http://schemas.microsoft.com/office/drawing/2014/main" id="{2A4B7C15-3A85-4A55-9348-7DF5A62BA4DF}"/>
              </a:ext>
            </a:extLst>
          </p:cNvPr>
          <p:cNvSpPr>
            <a:spLocks/>
          </p:cNvSpPr>
          <p:nvPr/>
        </p:nvSpPr>
        <p:spPr bwMode="auto">
          <a:xfrm rot="8196794">
            <a:off x="6227763" y="5300663"/>
            <a:ext cx="431800" cy="192087"/>
          </a:xfrm>
          <a:custGeom>
            <a:avLst/>
            <a:gdLst>
              <a:gd name="T0" fmla="*/ 0 w 229"/>
              <a:gd name="T1" fmla="*/ 101 h 121"/>
              <a:gd name="T2" fmla="*/ 152 w 229"/>
              <a:gd name="T3" fmla="*/ 93 h 121"/>
              <a:gd name="T4" fmla="*/ 203 w 229"/>
              <a:gd name="T5" fmla="*/ 59 h 121"/>
              <a:gd name="T6" fmla="*/ 220 w 229"/>
              <a:gd name="T7" fmla="*/ 34 h 121"/>
              <a:gd name="T8" fmla="*/ 229 w 229"/>
              <a:gd name="T9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9" h="121">
                <a:moveTo>
                  <a:pt x="0" y="101"/>
                </a:moveTo>
                <a:cubicBezTo>
                  <a:pt x="62" y="117"/>
                  <a:pt x="58" y="121"/>
                  <a:pt x="152" y="93"/>
                </a:cubicBezTo>
                <a:cubicBezTo>
                  <a:pt x="172" y="87"/>
                  <a:pt x="203" y="59"/>
                  <a:pt x="203" y="59"/>
                </a:cubicBezTo>
                <a:cubicBezTo>
                  <a:pt x="209" y="51"/>
                  <a:pt x="216" y="43"/>
                  <a:pt x="220" y="34"/>
                </a:cubicBezTo>
                <a:cubicBezTo>
                  <a:pt x="225" y="23"/>
                  <a:pt x="229" y="0"/>
                  <a:pt x="22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4484" name="Freeform 36">
            <a:extLst>
              <a:ext uri="{FF2B5EF4-FFF2-40B4-BE49-F238E27FC236}">
                <a16:creationId xmlns:a16="http://schemas.microsoft.com/office/drawing/2014/main" id="{C2B42DE2-C4EC-4589-B63C-F25968E0FDF0}"/>
              </a:ext>
            </a:extLst>
          </p:cNvPr>
          <p:cNvSpPr>
            <a:spLocks/>
          </p:cNvSpPr>
          <p:nvPr/>
        </p:nvSpPr>
        <p:spPr bwMode="auto">
          <a:xfrm rot="-5981802">
            <a:off x="4307682" y="5277644"/>
            <a:ext cx="431800" cy="192087"/>
          </a:xfrm>
          <a:custGeom>
            <a:avLst/>
            <a:gdLst>
              <a:gd name="T0" fmla="*/ 0 w 229"/>
              <a:gd name="T1" fmla="*/ 101 h 121"/>
              <a:gd name="T2" fmla="*/ 152 w 229"/>
              <a:gd name="T3" fmla="*/ 93 h 121"/>
              <a:gd name="T4" fmla="*/ 203 w 229"/>
              <a:gd name="T5" fmla="*/ 59 h 121"/>
              <a:gd name="T6" fmla="*/ 220 w 229"/>
              <a:gd name="T7" fmla="*/ 34 h 121"/>
              <a:gd name="T8" fmla="*/ 229 w 229"/>
              <a:gd name="T9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9" h="121">
                <a:moveTo>
                  <a:pt x="0" y="101"/>
                </a:moveTo>
                <a:cubicBezTo>
                  <a:pt x="62" y="117"/>
                  <a:pt x="58" y="121"/>
                  <a:pt x="152" y="93"/>
                </a:cubicBezTo>
                <a:cubicBezTo>
                  <a:pt x="172" y="87"/>
                  <a:pt x="203" y="59"/>
                  <a:pt x="203" y="59"/>
                </a:cubicBezTo>
                <a:cubicBezTo>
                  <a:pt x="209" y="51"/>
                  <a:pt x="216" y="43"/>
                  <a:pt x="220" y="34"/>
                </a:cubicBezTo>
                <a:cubicBezTo>
                  <a:pt x="225" y="23"/>
                  <a:pt x="229" y="0"/>
                  <a:pt x="22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4485" name="Text Box 37">
            <a:extLst>
              <a:ext uri="{FF2B5EF4-FFF2-40B4-BE49-F238E27FC236}">
                <a16:creationId xmlns:a16="http://schemas.microsoft.com/office/drawing/2014/main" id="{B01894AC-F2BD-45D6-9F82-E6F593C74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0847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60</a:t>
            </a:r>
            <a:r>
              <a:rPr lang="tr-TR" altLang="tr-TR" b="1" baseline="30000"/>
              <a:t>0</a:t>
            </a:r>
            <a:endParaRPr lang="tr-TR" altLang="tr-TR" b="1"/>
          </a:p>
        </p:txBody>
      </p:sp>
      <p:sp>
        <p:nvSpPr>
          <p:cNvPr id="104486" name="Text Box 38">
            <a:extLst>
              <a:ext uri="{FF2B5EF4-FFF2-40B4-BE49-F238E27FC236}">
                <a16:creationId xmlns:a16="http://schemas.microsoft.com/office/drawing/2014/main" id="{3B0B02CA-4120-40C9-A32A-EC7F760F1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5363" y="3789363"/>
            <a:ext cx="1798637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>
                <a:solidFill>
                  <a:srgbClr val="1A8F07"/>
                </a:solidFill>
              </a:rPr>
              <a:t>ABC dik üçgeninde </a:t>
            </a:r>
            <a:r>
              <a:rPr lang="tr-TR" altLang="tr-TR" b="1">
                <a:solidFill>
                  <a:srgbClr val="1A8F07"/>
                </a:solidFill>
              </a:rPr>
              <a:t>c açısının ölçüsü ve b kenarının uzunluğu ne kadardır?</a:t>
            </a:r>
            <a:endParaRPr lang="tr-TR" altLang="tr-TR">
              <a:solidFill>
                <a:srgbClr val="1A8F07"/>
              </a:solidFill>
            </a:endParaRPr>
          </a:p>
        </p:txBody>
      </p:sp>
      <p:sp>
        <p:nvSpPr>
          <p:cNvPr id="104487" name="Freeform 39">
            <a:extLst>
              <a:ext uri="{FF2B5EF4-FFF2-40B4-BE49-F238E27FC236}">
                <a16:creationId xmlns:a16="http://schemas.microsoft.com/office/drawing/2014/main" id="{2590CEFD-1600-45B4-840C-25EA5274E8EB}"/>
              </a:ext>
            </a:extLst>
          </p:cNvPr>
          <p:cNvSpPr>
            <a:spLocks/>
          </p:cNvSpPr>
          <p:nvPr/>
        </p:nvSpPr>
        <p:spPr bwMode="auto">
          <a:xfrm>
            <a:off x="5375275" y="2949575"/>
            <a:ext cx="403225" cy="311150"/>
          </a:xfrm>
          <a:custGeom>
            <a:avLst/>
            <a:gdLst>
              <a:gd name="T0" fmla="*/ 0 w 254"/>
              <a:gd name="T1" fmla="*/ 102 h 196"/>
              <a:gd name="T2" fmla="*/ 42 w 254"/>
              <a:gd name="T3" fmla="*/ 170 h 196"/>
              <a:gd name="T4" fmla="*/ 50 w 254"/>
              <a:gd name="T5" fmla="*/ 196 h 196"/>
              <a:gd name="T6" fmla="*/ 93 w 254"/>
              <a:gd name="T7" fmla="*/ 111 h 196"/>
              <a:gd name="T8" fmla="*/ 101 w 254"/>
              <a:gd name="T9" fmla="*/ 1 h 196"/>
              <a:gd name="T10" fmla="*/ 254 w 254"/>
              <a:gd name="T11" fmla="*/ 18 h 196"/>
              <a:gd name="T12" fmla="*/ 237 w 254"/>
              <a:gd name="T13" fmla="*/ 119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4" h="196">
                <a:moveTo>
                  <a:pt x="0" y="102"/>
                </a:moveTo>
                <a:cubicBezTo>
                  <a:pt x="39" y="129"/>
                  <a:pt x="22" y="110"/>
                  <a:pt x="42" y="170"/>
                </a:cubicBezTo>
                <a:cubicBezTo>
                  <a:pt x="45" y="179"/>
                  <a:pt x="50" y="196"/>
                  <a:pt x="50" y="196"/>
                </a:cubicBezTo>
                <a:cubicBezTo>
                  <a:pt x="89" y="170"/>
                  <a:pt x="81" y="155"/>
                  <a:pt x="93" y="111"/>
                </a:cubicBezTo>
                <a:cubicBezTo>
                  <a:pt x="96" y="74"/>
                  <a:pt x="77" y="29"/>
                  <a:pt x="101" y="1"/>
                </a:cubicBezTo>
                <a:cubicBezTo>
                  <a:pt x="102" y="0"/>
                  <a:pt x="252" y="18"/>
                  <a:pt x="254" y="18"/>
                </a:cubicBezTo>
                <a:cubicBezTo>
                  <a:pt x="230" y="78"/>
                  <a:pt x="237" y="45"/>
                  <a:pt x="237" y="119"/>
                </a:cubicBezTo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4488" name="Text Box 40">
            <a:extLst>
              <a:ext uri="{FF2B5EF4-FFF2-40B4-BE49-F238E27FC236}">
                <a16:creationId xmlns:a16="http://schemas.microsoft.com/office/drawing/2014/main" id="{90DBB6B8-069F-44AC-B259-8275FFD36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9972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4489" name="Freeform 41">
            <a:extLst>
              <a:ext uri="{FF2B5EF4-FFF2-40B4-BE49-F238E27FC236}">
                <a16:creationId xmlns:a16="http://schemas.microsoft.com/office/drawing/2014/main" id="{79921660-9650-4C64-BCEA-30C36CCD2FF1}"/>
              </a:ext>
            </a:extLst>
          </p:cNvPr>
          <p:cNvSpPr>
            <a:spLocks/>
          </p:cNvSpPr>
          <p:nvPr/>
        </p:nvSpPr>
        <p:spPr bwMode="auto">
          <a:xfrm>
            <a:off x="5805488" y="3238500"/>
            <a:ext cx="403225" cy="311150"/>
          </a:xfrm>
          <a:custGeom>
            <a:avLst/>
            <a:gdLst>
              <a:gd name="T0" fmla="*/ 0 w 254"/>
              <a:gd name="T1" fmla="*/ 102 h 196"/>
              <a:gd name="T2" fmla="*/ 42 w 254"/>
              <a:gd name="T3" fmla="*/ 170 h 196"/>
              <a:gd name="T4" fmla="*/ 50 w 254"/>
              <a:gd name="T5" fmla="*/ 196 h 196"/>
              <a:gd name="T6" fmla="*/ 93 w 254"/>
              <a:gd name="T7" fmla="*/ 111 h 196"/>
              <a:gd name="T8" fmla="*/ 101 w 254"/>
              <a:gd name="T9" fmla="*/ 1 h 196"/>
              <a:gd name="T10" fmla="*/ 254 w 254"/>
              <a:gd name="T11" fmla="*/ 18 h 196"/>
              <a:gd name="T12" fmla="*/ 237 w 254"/>
              <a:gd name="T13" fmla="*/ 119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4" h="196">
                <a:moveTo>
                  <a:pt x="0" y="102"/>
                </a:moveTo>
                <a:cubicBezTo>
                  <a:pt x="39" y="129"/>
                  <a:pt x="22" y="110"/>
                  <a:pt x="42" y="170"/>
                </a:cubicBezTo>
                <a:cubicBezTo>
                  <a:pt x="45" y="179"/>
                  <a:pt x="50" y="196"/>
                  <a:pt x="50" y="196"/>
                </a:cubicBezTo>
                <a:cubicBezTo>
                  <a:pt x="89" y="170"/>
                  <a:pt x="81" y="155"/>
                  <a:pt x="93" y="111"/>
                </a:cubicBezTo>
                <a:cubicBezTo>
                  <a:pt x="96" y="74"/>
                  <a:pt x="77" y="29"/>
                  <a:pt x="101" y="1"/>
                </a:cubicBezTo>
                <a:cubicBezTo>
                  <a:pt x="102" y="0"/>
                  <a:pt x="252" y="18"/>
                  <a:pt x="254" y="18"/>
                </a:cubicBezTo>
                <a:cubicBezTo>
                  <a:pt x="230" y="78"/>
                  <a:pt x="237" y="45"/>
                  <a:pt x="237" y="119"/>
                </a:cubicBezTo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4490" name="Text Box 42">
            <a:extLst>
              <a:ext uri="{FF2B5EF4-FFF2-40B4-BE49-F238E27FC236}">
                <a16:creationId xmlns:a16="http://schemas.microsoft.com/office/drawing/2014/main" id="{CEA0DB7F-2DAF-4951-A38F-56F587172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2845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4492" name="Text Box 44">
            <a:extLst>
              <a:ext uri="{FF2B5EF4-FFF2-40B4-BE49-F238E27FC236}">
                <a16:creationId xmlns:a16="http://schemas.microsoft.com/office/drawing/2014/main" id="{FB3C6B67-7F6E-46B3-97E4-76AD28419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084763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C1C04"/>
                </a:solidFill>
              </a:rPr>
              <a:t>30</a:t>
            </a:r>
            <a:r>
              <a:rPr lang="tr-TR" altLang="tr-TR" b="1" baseline="30000">
                <a:solidFill>
                  <a:srgbClr val="FC1C04"/>
                </a:solidFill>
              </a:rPr>
              <a:t>0</a:t>
            </a:r>
            <a:endParaRPr lang="tr-TR" altLang="tr-TR" b="1">
              <a:solidFill>
                <a:srgbClr val="FC1C04"/>
              </a:solidFill>
            </a:endParaRPr>
          </a:p>
        </p:txBody>
      </p:sp>
      <p:sp>
        <p:nvSpPr>
          <p:cNvPr id="104493" name="Text Box 45">
            <a:extLst>
              <a:ext uri="{FF2B5EF4-FFF2-40B4-BE49-F238E27FC236}">
                <a16:creationId xmlns:a16="http://schemas.microsoft.com/office/drawing/2014/main" id="{6A5CF5B8-1E57-4E44-AE4B-816FBA1B8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450" y="4292600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C1C04"/>
                </a:solidFill>
              </a:rPr>
              <a:t>8</a:t>
            </a:r>
          </a:p>
        </p:txBody>
      </p:sp>
      <p:sp>
        <p:nvSpPr>
          <p:cNvPr id="104494" name="Freeform 46">
            <a:extLst>
              <a:ext uri="{FF2B5EF4-FFF2-40B4-BE49-F238E27FC236}">
                <a16:creationId xmlns:a16="http://schemas.microsoft.com/office/drawing/2014/main" id="{C7C44ED0-C289-44A0-8FA8-205A709DF422}"/>
              </a:ext>
            </a:extLst>
          </p:cNvPr>
          <p:cNvSpPr>
            <a:spLocks/>
          </p:cNvSpPr>
          <p:nvPr/>
        </p:nvSpPr>
        <p:spPr bwMode="auto">
          <a:xfrm>
            <a:off x="6238875" y="4244975"/>
            <a:ext cx="403225" cy="311150"/>
          </a:xfrm>
          <a:custGeom>
            <a:avLst/>
            <a:gdLst>
              <a:gd name="T0" fmla="*/ 0 w 254"/>
              <a:gd name="T1" fmla="*/ 102 h 196"/>
              <a:gd name="T2" fmla="*/ 42 w 254"/>
              <a:gd name="T3" fmla="*/ 170 h 196"/>
              <a:gd name="T4" fmla="*/ 50 w 254"/>
              <a:gd name="T5" fmla="*/ 196 h 196"/>
              <a:gd name="T6" fmla="*/ 93 w 254"/>
              <a:gd name="T7" fmla="*/ 111 h 196"/>
              <a:gd name="T8" fmla="*/ 101 w 254"/>
              <a:gd name="T9" fmla="*/ 1 h 196"/>
              <a:gd name="T10" fmla="*/ 254 w 254"/>
              <a:gd name="T11" fmla="*/ 18 h 196"/>
              <a:gd name="T12" fmla="*/ 237 w 254"/>
              <a:gd name="T13" fmla="*/ 119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4" h="196">
                <a:moveTo>
                  <a:pt x="0" y="102"/>
                </a:moveTo>
                <a:cubicBezTo>
                  <a:pt x="39" y="129"/>
                  <a:pt x="22" y="110"/>
                  <a:pt x="42" y="170"/>
                </a:cubicBezTo>
                <a:cubicBezTo>
                  <a:pt x="45" y="179"/>
                  <a:pt x="50" y="196"/>
                  <a:pt x="50" y="196"/>
                </a:cubicBezTo>
                <a:cubicBezTo>
                  <a:pt x="89" y="170"/>
                  <a:pt x="81" y="155"/>
                  <a:pt x="93" y="111"/>
                </a:cubicBezTo>
                <a:cubicBezTo>
                  <a:pt x="96" y="74"/>
                  <a:pt x="77" y="29"/>
                  <a:pt x="101" y="1"/>
                </a:cubicBezTo>
                <a:cubicBezTo>
                  <a:pt x="102" y="0"/>
                  <a:pt x="252" y="18"/>
                  <a:pt x="254" y="18"/>
                </a:cubicBezTo>
                <a:cubicBezTo>
                  <a:pt x="230" y="78"/>
                  <a:pt x="237" y="45"/>
                  <a:pt x="237" y="119"/>
                </a:cubicBezTo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4495" name="Text Box 47">
            <a:extLst>
              <a:ext uri="{FF2B5EF4-FFF2-40B4-BE49-F238E27FC236}">
                <a16:creationId xmlns:a16="http://schemas.microsoft.com/office/drawing/2014/main" id="{D38BA9FD-65A4-4192-B89B-BFFB0AFCC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42926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C1C04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4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4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4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4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6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6" presetID="26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89" presetID="45" presetClass="entr" presetSubtype="0" fill="hold" grpId="0" nodeType="after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95" presetID="38" presetClass="entr" presetSubtype="0" accel="5000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3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19" presetID="10" presetClass="entr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10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000"/>
                                        <p:tgtEl>
                                          <p:spTgt spid="10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10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2000"/>
                                        <p:tgtEl>
                                          <p:spTgt spid="1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10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10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2000"/>
                                        <p:tgtEl>
                                          <p:spTgt spid="10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250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2" dur="80"/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0066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0066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3" dur="80"/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80"/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6" presetClass="entr" presetSubtype="0" fill="hold" grpId="0" nodeType="withEffect">
                                  <p:stCondLst>
                                    <p:cond delay="10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272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04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04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42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104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2000"/>
                                        <p:tgtEl>
                                          <p:spTgt spid="1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 animBg="1"/>
      <p:bldP spid="104454" grpId="0"/>
      <p:bldP spid="104455" grpId="0"/>
      <p:bldP spid="104456" grpId="0"/>
      <p:bldP spid="104459" grpId="0"/>
      <p:bldP spid="104460" grpId="0"/>
      <p:bldP spid="104461" grpId="0"/>
      <p:bldP spid="104462" grpId="0"/>
      <p:bldP spid="104465" grpId="0"/>
      <p:bldP spid="104467" grpId="0"/>
      <p:bldP spid="104472" grpId="1"/>
      <p:bldP spid="104475" grpId="0"/>
      <p:bldP spid="104476" grpId="0"/>
      <p:bldP spid="104477" grpId="0"/>
      <p:bldP spid="104480" grpId="0" animBg="1"/>
      <p:bldP spid="104481" grpId="0"/>
      <p:bldP spid="104482" grpId="0"/>
      <p:bldP spid="104485" grpId="0"/>
      <p:bldP spid="104486" grpId="0"/>
      <p:bldP spid="104488" grpId="0"/>
      <p:bldP spid="104490" grpId="0"/>
      <p:bldP spid="104492" grpId="0"/>
      <p:bldP spid="104493" grpId="0"/>
      <p:bldP spid="1044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extLst>
              <a:ext uri="{FF2B5EF4-FFF2-40B4-BE49-F238E27FC236}">
                <a16:creationId xmlns:a16="http://schemas.microsoft.com/office/drawing/2014/main" id="{553EE08B-52EC-4CAC-B49D-9202DBEB5D9A}"/>
              </a:ext>
            </a:extLst>
          </p:cNvPr>
          <p:cNvSpPr>
            <a:spLocks noChangeArrowheads="1"/>
          </p:cNvSpPr>
          <p:nvPr/>
        </p:nvSpPr>
        <p:spPr bwMode="auto">
          <a:xfrm rot="8113922">
            <a:off x="996950" y="2397125"/>
            <a:ext cx="1911350" cy="1914525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4" name="AutoShape 6">
            <a:extLst>
              <a:ext uri="{FF2B5EF4-FFF2-40B4-BE49-F238E27FC236}">
                <a16:creationId xmlns:a16="http://schemas.microsoft.com/office/drawing/2014/main" id="{480AC9DC-7EC2-4176-8EAC-D9E628A1B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989138"/>
            <a:ext cx="1368425" cy="1368425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9" name="AutoShape 11">
            <a:extLst>
              <a:ext uri="{FF2B5EF4-FFF2-40B4-BE49-F238E27FC236}">
                <a16:creationId xmlns:a16="http://schemas.microsoft.com/office/drawing/2014/main" id="{4387FBDD-5B26-4035-AA42-2DC7CBAB6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989138"/>
            <a:ext cx="288925" cy="288925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000" b="1"/>
              <a:t>.</a:t>
            </a:r>
          </a:p>
        </p:txBody>
      </p:sp>
      <p:sp>
        <p:nvSpPr>
          <p:cNvPr id="2060" name="WordArt 12">
            <a:extLst>
              <a:ext uri="{FF2B5EF4-FFF2-40B4-BE49-F238E27FC236}">
                <a16:creationId xmlns:a16="http://schemas.microsoft.com/office/drawing/2014/main" id="{54797A65-387A-4D8C-93B1-E33BA1F4C1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31913" y="188913"/>
            <a:ext cx="6408737" cy="11255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etal">
              <a:extrusionClr>
                <a:srgbClr val="031EE7"/>
              </a:extrusionClr>
              <a:contourClr>
                <a:schemeClr val="bg1"/>
              </a:contourClr>
            </a:sp3d>
          </a:bodyPr>
          <a:lstStyle/>
          <a:p>
            <a:pPr algn="ctr"/>
            <a:r>
              <a:rPr lang="tr-TR" sz="3600" kern="10">
                <a:solidFill>
                  <a:schemeClr val="bg1"/>
                </a:solidFill>
                <a:latin typeface="Arial Black" panose="020B0A04020102020204" pitchFamily="34" charset="0"/>
              </a:rPr>
              <a:t>2.Öklid Bağıntıları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909ED800-DC15-4BB6-8F7F-80F8CF53811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979613" y="2997200"/>
            <a:ext cx="217487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tr-TR" altLang="tr-TR" sz="2000" b="1"/>
              <a:t>.</a:t>
            </a: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2835335E-E024-4FDD-9DC5-7858DDE49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6287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A</a:t>
            </a:r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A9F3E0E0-5398-49B9-865B-EDB19DD8A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845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B</a:t>
            </a:r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6C09D880-C676-4BDA-8F1F-DEE046447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31416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C</a:t>
            </a:r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71D18277-E4D5-4298-8380-54C1FB582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26368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h</a:t>
            </a:r>
          </a:p>
        </p:txBody>
      </p:sp>
      <p:sp>
        <p:nvSpPr>
          <p:cNvPr id="2066" name="Text Box 18">
            <a:extLst>
              <a:ext uri="{FF2B5EF4-FFF2-40B4-BE49-F238E27FC236}">
                <a16:creationId xmlns:a16="http://schemas.microsoft.com/office/drawing/2014/main" id="{BE8AD7EF-F517-493C-9F0E-C6F5DFF5F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23495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b</a:t>
            </a:r>
          </a:p>
        </p:txBody>
      </p:sp>
      <p:sp>
        <p:nvSpPr>
          <p:cNvPr id="2067" name="Text Box 19">
            <a:extLst>
              <a:ext uri="{FF2B5EF4-FFF2-40B4-BE49-F238E27FC236}">
                <a16:creationId xmlns:a16="http://schemas.microsoft.com/office/drawing/2014/main" id="{8AAAC24C-CA36-441D-81BF-66EC2A991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c</a:t>
            </a:r>
          </a:p>
        </p:txBody>
      </p:sp>
      <p:sp>
        <p:nvSpPr>
          <p:cNvPr id="2068" name="Text Box 20">
            <a:extLst>
              <a:ext uri="{FF2B5EF4-FFF2-40B4-BE49-F238E27FC236}">
                <a16:creationId xmlns:a16="http://schemas.microsoft.com/office/drawing/2014/main" id="{BE17F6D0-25A5-4C5C-BF46-CC2254450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4290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k</a:t>
            </a:r>
          </a:p>
        </p:txBody>
      </p:sp>
      <p:sp>
        <p:nvSpPr>
          <p:cNvPr id="2069" name="Text Box 21">
            <a:extLst>
              <a:ext uri="{FF2B5EF4-FFF2-40B4-BE49-F238E27FC236}">
                <a16:creationId xmlns:a16="http://schemas.microsoft.com/office/drawing/2014/main" id="{350CC170-46ED-4D7E-BA7A-F6252DE9A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3575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p</a:t>
            </a:r>
          </a:p>
        </p:txBody>
      </p:sp>
      <p:sp>
        <p:nvSpPr>
          <p:cNvPr id="2070" name="AutoShape 22">
            <a:extLst>
              <a:ext uri="{FF2B5EF4-FFF2-40B4-BE49-F238E27FC236}">
                <a16:creationId xmlns:a16="http://schemas.microsoft.com/office/drawing/2014/main" id="{3BD54FC5-D746-4162-9159-D376B52F8758}"/>
              </a:ext>
            </a:extLst>
          </p:cNvPr>
          <p:cNvSpPr>
            <a:spLocks/>
          </p:cNvSpPr>
          <p:nvPr/>
        </p:nvSpPr>
        <p:spPr bwMode="auto">
          <a:xfrm rot="5400000">
            <a:off x="1582737" y="2457451"/>
            <a:ext cx="722313" cy="2665412"/>
          </a:xfrm>
          <a:prstGeom prst="rightBrace">
            <a:avLst>
              <a:gd name="adj1" fmla="val 3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1" name="Text Box 23">
            <a:extLst>
              <a:ext uri="{FF2B5EF4-FFF2-40B4-BE49-F238E27FC236}">
                <a16:creationId xmlns:a16="http://schemas.microsoft.com/office/drawing/2014/main" id="{5F53DEE5-5853-4236-A897-EDCAA20E4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42211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a</a:t>
            </a:r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B7DEB157-9A64-44C3-8108-A6E526402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1905000"/>
            <a:ext cx="3527425" cy="3149600"/>
          </a:xfrm>
          <a:prstGeom prst="rect">
            <a:avLst/>
          </a:prstGeom>
          <a:solidFill>
            <a:srgbClr val="59EDB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tr-TR" altLang="tr-TR" sz="2000" b="1">
                <a:solidFill>
                  <a:srgbClr val="000066"/>
                </a:solidFill>
                <a:latin typeface="Comic Sans MS" panose="030F0702030302020204" pitchFamily="66" charset="0"/>
              </a:rPr>
              <a:t>Yükseklik bağıntısı </a:t>
            </a:r>
          </a:p>
          <a:p>
            <a:pPr algn="ctr"/>
            <a:r>
              <a:rPr lang="tr-TR" altLang="tr-TR" sz="2000" b="1">
                <a:solidFill>
                  <a:srgbClr val="000066"/>
                </a:solidFill>
                <a:latin typeface="Comic Sans MS" panose="030F0702030302020204" pitchFamily="66" charset="0"/>
              </a:rPr>
              <a:t>h</a:t>
            </a:r>
            <a:r>
              <a:rPr lang="tr-TR" altLang="tr-TR" sz="2000" b="1" baseline="30000">
                <a:solidFill>
                  <a:srgbClr val="000066"/>
                </a:solidFill>
                <a:latin typeface="Comic Sans MS" panose="030F0702030302020204" pitchFamily="66" charset="0"/>
              </a:rPr>
              <a:t>2</a:t>
            </a:r>
            <a:r>
              <a:rPr lang="tr-TR" altLang="tr-TR" sz="2000" b="1">
                <a:solidFill>
                  <a:srgbClr val="000066"/>
                </a:solidFill>
                <a:latin typeface="Comic Sans MS" panose="030F0702030302020204" pitchFamily="66" charset="0"/>
              </a:rPr>
              <a:t> = p . k</a:t>
            </a:r>
          </a:p>
          <a:p>
            <a:pPr algn="ctr"/>
            <a:endParaRPr lang="tr-TR" altLang="tr-TR" sz="2000" b="1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altLang="tr-TR" sz="2000" b="1">
                <a:solidFill>
                  <a:srgbClr val="000066"/>
                </a:solidFill>
                <a:latin typeface="Comic Sans MS" panose="030F0702030302020204" pitchFamily="66" charset="0"/>
              </a:rPr>
              <a:t>Dik kenar bağıntıları </a:t>
            </a:r>
          </a:p>
          <a:p>
            <a:pPr algn="ctr"/>
            <a:r>
              <a:rPr lang="tr-TR" altLang="tr-TR" sz="2000" b="1">
                <a:solidFill>
                  <a:srgbClr val="000066"/>
                </a:solidFill>
                <a:latin typeface="Comic Sans MS" panose="030F0702030302020204" pitchFamily="66" charset="0"/>
              </a:rPr>
              <a:t>b</a:t>
            </a:r>
            <a:r>
              <a:rPr lang="tr-TR" altLang="tr-TR" sz="2000" b="1" baseline="30000">
                <a:solidFill>
                  <a:srgbClr val="000066"/>
                </a:solidFill>
                <a:latin typeface="Comic Sans MS" panose="030F0702030302020204" pitchFamily="66" charset="0"/>
              </a:rPr>
              <a:t>2</a:t>
            </a:r>
            <a:r>
              <a:rPr lang="tr-TR" altLang="tr-TR" sz="2000" b="1">
                <a:solidFill>
                  <a:srgbClr val="000066"/>
                </a:solidFill>
                <a:latin typeface="Comic Sans MS" panose="030F0702030302020204" pitchFamily="66" charset="0"/>
              </a:rPr>
              <a:t> = k . a</a:t>
            </a:r>
          </a:p>
          <a:p>
            <a:pPr algn="ctr"/>
            <a:endParaRPr lang="tr-TR" altLang="tr-TR" sz="2000" b="1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altLang="tr-TR" sz="2000" b="1">
                <a:solidFill>
                  <a:srgbClr val="000066"/>
                </a:solidFill>
                <a:latin typeface="Comic Sans MS" panose="030F0702030302020204" pitchFamily="66" charset="0"/>
              </a:rPr>
              <a:t>c</a:t>
            </a:r>
            <a:r>
              <a:rPr lang="tr-TR" altLang="tr-TR" sz="2000" b="1" baseline="30000">
                <a:solidFill>
                  <a:srgbClr val="000066"/>
                </a:solidFill>
                <a:latin typeface="Comic Sans MS" panose="030F0702030302020204" pitchFamily="66" charset="0"/>
              </a:rPr>
              <a:t>2</a:t>
            </a:r>
            <a:r>
              <a:rPr lang="tr-TR" altLang="tr-TR" sz="2000" b="1">
                <a:solidFill>
                  <a:srgbClr val="000066"/>
                </a:solidFill>
                <a:latin typeface="Comic Sans MS" panose="030F0702030302020204" pitchFamily="66" charset="0"/>
              </a:rPr>
              <a:t> = p . a</a:t>
            </a:r>
          </a:p>
          <a:p>
            <a:pPr algn="ctr"/>
            <a:endParaRPr lang="tr-TR" altLang="tr-TR" sz="2000" b="1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altLang="tr-TR" sz="2000" b="1">
                <a:solidFill>
                  <a:srgbClr val="000066"/>
                </a:solidFill>
                <a:latin typeface="Comic Sans MS" panose="030F0702030302020204" pitchFamily="66" charset="0"/>
              </a:rPr>
              <a:t> </a:t>
            </a:r>
          </a:p>
          <a:p>
            <a:pPr algn="ctr"/>
            <a:r>
              <a:rPr lang="tr-TR" altLang="tr-TR" sz="2000" b="1">
                <a:solidFill>
                  <a:srgbClr val="000066"/>
                </a:solidFill>
                <a:latin typeface="Comic Sans MS" panose="030F0702030302020204" pitchFamily="66" charset="0"/>
              </a:rPr>
              <a:t>a . h = b . 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51" presetID="38" presetClass="entr" presetSubtype="0" accel="5000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8" presetClass="entr" presetSubtype="0" accel="5000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66" presetID="41" presetClass="entr" presetSubtype="0" fill="hold" grpId="0" nodeType="afterEffect">
                                  <p:stCondLst>
                                    <p:cond delay="7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2061" grpId="0" animBg="1"/>
      <p:bldP spid="2062" grpId="0"/>
      <p:bldP spid="2063" grpId="0"/>
      <p:bldP spid="2064" grpId="0"/>
      <p:bldP spid="2065" grpId="0"/>
      <p:bldP spid="2066" grpId="0"/>
      <p:bldP spid="2067" grpId="0"/>
      <p:bldP spid="2068" grpId="0"/>
      <p:bldP spid="2069" grpId="0"/>
      <p:bldP spid="2071" grpId="0"/>
      <p:bldP spid="20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>
            <a:extLst>
              <a:ext uri="{FF2B5EF4-FFF2-40B4-BE49-F238E27FC236}">
                <a16:creationId xmlns:a16="http://schemas.microsoft.com/office/drawing/2014/main" id="{F2A5FDC7-A8FF-43CF-B0AF-6F9DAACE7AB7}"/>
              </a:ext>
            </a:extLst>
          </p:cNvPr>
          <p:cNvSpPr>
            <a:spLocks noChangeArrowheads="1"/>
          </p:cNvSpPr>
          <p:nvPr/>
        </p:nvSpPr>
        <p:spPr bwMode="auto">
          <a:xfrm rot="8113922">
            <a:off x="996950" y="2397125"/>
            <a:ext cx="1911350" cy="1914525"/>
          </a:xfrm>
          <a:prstGeom prst="rtTriangle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7" name="AutoShape 5">
            <a:extLst>
              <a:ext uri="{FF2B5EF4-FFF2-40B4-BE49-F238E27FC236}">
                <a16:creationId xmlns:a16="http://schemas.microsoft.com/office/drawing/2014/main" id="{A9F48FDF-2AA4-4357-8310-8743A9650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989138"/>
            <a:ext cx="1368425" cy="1368425"/>
          </a:xfrm>
          <a:prstGeom prst="rtTriangle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8" name="AutoShape 6">
            <a:extLst>
              <a:ext uri="{FF2B5EF4-FFF2-40B4-BE49-F238E27FC236}">
                <a16:creationId xmlns:a16="http://schemas.microsoft.com/office/drawing/2014/main" id="{92AD6FEB-9C82-4AE4-B898-880FF455B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989138"/>
            <a:ext cx="288925" cy="288925"/>
          </a:xfrm>
          <a:prstGeom prst="diamond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.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FFB515C-CD1E-4DD7-B316-E5BFD2D148D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979613" y="2997200"/>
            <a:ext cx="217487" cy="360363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tr-TR" altLang="tr-TR" sz="2000" b="1"/>
              <a:t>.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E621EDA8-7B05-40B3-8673-9A40B95C4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845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B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BE41CE05-29D7-412D-B2B0-01FC919F7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31416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C</a:t>
            </a:r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B08427D7-F2EE-4040-A500-88CD01448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26368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h=?</a:t>
            </a:r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7D51EFF5-B844-4DF2-A433-995897163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234950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b=?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DDBA41CC-CE0A-411A-AD23-02D8363B7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c=?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2EA8D3C5-AC73-4947-8BB1-BBA9D4BD2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2845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9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34F3FDAC-9E2E-40AD-8FCB-8B0FCA98A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284538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16</a:t>
            </a:r>
          </a:p>
        </p:txBody>
      </p:sp>
      <p:sp>
        <p:nvSpPr>
          <p:cNvPr id="3087" name="AutoShape 15">
            <a:extLst>
              <a:ext uri="{FF2B5EF4-FFF2-40B4-BE49-F238E27FC236}">
                <a16:creationId xmlns:a16="http://schemas.microsoft.com/office/drawing/2014/main" id="{A44AC0F2-570B-41E7-B651-EB69A55F04A4}"/>
              </a:ext>
            </a:extLst>
          </p:cNvPr>
          <p:cNvSpPr>
            <a:spLocks/>
          </p:cNvSpPr>
          <p:nvPr/>
        </p:nvSpPr>
        <p:spPr bwMode="auto">
          <a:xfrm rot="5400000">
            <a:off x="1691481" y="2348707"/>
            <a:ext cx="504825" cy="2665412"/>
          </a:xfrm>
          <a:prstGeom prst="rightBrace">
            <a:avLst>
              <a:gd name="adj1" fmla="val 4399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E2DBE022-24F5-46A3-BB06-FD9609024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4221163"/>
            <a:ext cx="1150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a=?</a:t>
            </a:r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9B1C8070-7F6D-4038-9F79-E29358CB7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6287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A</a:t>
            </a:r>
          </a:p>
        </p:txBody>
      </p:sp>
      <p:sp>
        <p:nvSpPr>
          <p:cNvPr id="3090" name="WordArt 18">
            <a:extLst>
              <a:ext uri="{FF2B5EF4-FFF2-40B4-BE49-F238E27FC236}">
                <a16:creationId xmlns:a16="http://schemas.microsoft.com/office/drawing/2014/main" id="{FEC97133-A3D1-4357-B267-09CDBFA837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1800225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t"/>
            </a:scene3d>
            <a:sp3d extrusionH="430200" prstMaterial="legacyMetal">
              <a:extrusionClr>
                <a:srgbClr val="F69F6A"/>
              </a:extrusionClr>
              <a:contourClr>
                <a:srgbClr val="FF6600"/>
              </a:contourClr>
            </a:sp3d>
          </a:bodyPr>
          <a:lstStyle/>
          <a:p>
            <a:pPr algn="ctr"/>
            <a:r>
              <a:rPr lang="tr-TR" sz="3600" kern="10">
                <a:ln w="9525">
                  <a:round/>
                  <a:headEnd/>
                  <a:tailEnd/>
                </a:ln>
                <a:solidFill>
                  <a:srgbClr val="FF6600">
                    <a:alpha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CE67BBA4-9FEC-404A-B2C7-0A93EB34F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3575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0099"/>
                </a:solidFill>
              </a:rPr>
              <a:t>H</a:t>
            </a:r>
          </a:p>
        </p:txBody>
      </p:sp>
      <p:sp>
        <p:nvSpPr>
          <p:cNvPr id="3098" name="Text Box 26">
            <a:extLst>
              <a:ext uri="{FF2B5EF4-FFF2-40B4-BE49-F238E27FC236}">
                <a16:creationId xmlns:a16="http://schemas.microsoft.com/office/drawing/2014/main" id="{886B72EF-C820-4342-AD60-ECAC90216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1052513"/>
            <a:ext cx="1439863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chemeClr val="accent2"/>
                </a:solidFill>
                <a:latin typeface="Comic Sans MS" panose="030F0702030302020204" pitchFamily="66" charset="0"/>
              </a:rPr>
              <a:t>h</a:t>
            </a:r>
            <a:r>
              <a:rPr lang="tr-TR" altLang="tr-TR" b="1" baseline="3000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tr-TR" altLang="tr-TR" b="1">
                <a:solidFill>
                  <a:schemeClr val="accent2"/>
                </a:solidFill>
                <a:latin typeface="Comic Sans MS" panose="030F0702030302020204" pitchFamily="66" charset="0"/>
              </a:rPr>
              <a:t>=k.p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chemeClr val="accent2"/>
                </a:solidFill>
                <a:latin typeface="Comic Sans MS" panose="030F0702030302020204" pitchFamily="66" charset="0"/>
              </a:rPr>
              <a:t>h</a:t>
            </a:r>
            <a:r>
              <a:rPr lang="tr-TR" altLang="tr-TR" b="1" baseline="3000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tr-TR" altLang="tr-TR" b="1">
                <a:solidFill>
                  <a:schemeClr val="accent2"/>
                </a:solidFill>
                <a:latin typeface="Comic Sans MS" panose="030F0702030302020204" pitchFamily="66" charset="0"/>
              </a:rPr>
              <a:t>=9.16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chemeClr val="accent2"/>
                </a:solidFill>
                <a:latin typeface="Comic Sans MS" panose="030F0702030302020204" pitchFamily="66" charset="0"/>
              </a:rPr>
              <a:t>h</a:t>
            </a:r>
            <a:r>
              <a:rPr lang="tr-TR" altLang="tr-TR" b="1" baseline="3000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tr-TR" altLang="tr-TR" b="1">
                <a:solidFill>
                  <a:schemeClr val="accent2"/>
                </a:solidFill>
                <a:latin typeface="Comic Sans MS" panose="030F0702030302020204" pitchFamily="66" charset="0"/>
              </a:rPr>
              <a:t>=144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chemeClr val="accent2"/>
                </a:solidFill>
                <a:latin typeface="Comic Sans MS" panose="030F0702030302020204" pitchFamily="66" charset="0"/>
              </a:rPr>
              <a:t>h = 12</a:t>
            </a:r>
          </a:p>
        </p:txBody>
      </p:sp>
      <p:sp>
        <p:nvSpPr>
          <p:cNvPr id="3099" name="Text Box 27">
            <a:extLst>
              <a:ext uri="{FF2B5EF4-FFF2-40B4-BE49-F238E27FC236}">
                <a16:creationId xmlns:a16="http://schemas.microsoft.com/office/drawing/2014/main" id="{C2955343-F14E-4AA0-9488-0411C94EF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3141663"/>
            <a:ext cx="1728787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660066"/>
                </a:solidFill>
                <a:latin typeface="Arial Black" panose="020B0A04020102020204" pitchFamily="34" charset="0"/>
              </a:rPr>
              <a:t>b</a:t>
            </a:r>
            <a:r>
              <a:rPr lang="tr-TR" altLang="tr-TR" b="1" baseline="30000">
                <a:solidFill>
                  <a:srgbClr val="660066"/>
                </a:solidFill>
                <a:latin typeface="Arial Black" panose="020B0A04020102020204" pitchFamily="34" charset="0"/>
              </a:rPr>
              <a:t>2</a:t>
            </a:r>
            <a:r>
              <a:rPr lang="tr-TR" altLang="tr-TR" b="1">
                <a:solidFill>
                  <a:srgbClr val="660066"/>
                </a:solidFill>
                <a:latin typeface="Arial Black" panose="020B0A04020102020204" pitchFamily="34" charset="0"/>
              </a:rPr>
              <a:t>=k.a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660066"/>
                </a:solidFill>
                <a:latin typeface="Arial Black" panose="020B0A04020102020204" pitchFamily="34" charset="0"/>
              </a:rPr>
              <a:t>b</a:t>
            </a:r>
            <a:r>
              <a:rPr lang="tr-TR" altLang="tr-TR" b="1" baseline="30000">
                <a:solidFill>
                  <a:srgbClr val="660066"/>
                </a:solidFill>
                <a:latin typeface="Arial Black" panose="020B0A04020102020204" pitchFamily="34" charset="0"/>
              </a:rPr>
              <a:t>2</a:t>
            </a:r>
            <a:r>
              <a:rPr lang="tr-TR" altLang="tr-TR" b="1">
                <a:solidFill>
                  <a:srgbClr val="660066"/>
                </a:solidFill>
                <a:latin typeface="Arial Black" panose="020B0A04020102020204" pitchFamily="34" charset="0"/>
              </a:rPr>
              <a:t>= 9.25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660066"/>
                </a:solidFill>
                <a:latin typeface="Arial Black" panose="020B0A04020102020204" pitchFamily="34" charset="0"/>
              </a:rPr>
              <a:t>b</a:t>
            </a:r>
            <a:r>
              <a:rPr lang="tr-TR" altLang="tr-TR" b="1" baseline="30000">
                <a:solidFill>
                  <a:srgbClr val="660066"/>
                </a:solidFill>
                <a:latin typeface="Arial Black" panose="020B0A04020102020204" pitchFamily="34" charset="0"/>
              </a:rPr>
              <a:t>2</a:t>
            </a:r>
            <a:r>
              <a:rPr lang="tr-TR" altLang="tr-TR" b="1">
                <a:solidFill>
                  <a:srgbClr val="660066"/>
                </a:solidFill>
                <a:latin typeface="Arial Black" panose="020B0A04020102020204" pitchFamily="34" charset="0"/>
              </a:rPr>
              <a:t>= 225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660066"/>
                </a:solidFill>
                <a:latin typeface="Arial Black" panose="020B0A04020102020204" pitchFamily="34" charset="0"/>
              </a:rPr>
              <a:t>b=15</a:t>
            </a:r>
          </a:p>
        </p:txBody>
      </p:sp>
      <p:sp>
        <p:nvSpPr>
          <p:cNvPr id="3100" name="Text Box 28">
            <a:extLst>
              <a:ext uri="{FF2B5EF4-FFF2-40B4-BE49-F238E27FC236}">
                <a16:creationId xmlns:a16="http://schemas.microsoft.com/office/drawing/2014/main" id="{999B63F3-19EA-49A1-86CA-599740570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284538"/>
            <a:ext cx="2016125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336600"/>
                </a:solidFill>
                <a:latin typeface="Franklin Gothic Medium" panose="020B0603020102020204" pitchFamily="34" charset="0"/>
              </a:rPr>
              <a:t>c</a:t>
            </a:r>
            <a:r>
              <a:rPr lang="tr-TR" altLang="tr-TR" b="1" baseline="30000">
                <a:solidFill>
                  <a:srgbClr val="336600"/>
                </a:solidFill>
                <a:latin typeface="Franklin Gothic Medium" panose="020B0603020102020204" pitchFamily="34" charset="0"/>
              </a:rPr>
              <a:t>2</a:t>
            </a:r>
            <a:r>
              <a:rPr lang="tr-TR" altLang="tr-TR" b="1">
                <a:solidFill>
                  <a:srgbClr val="336600"/>
                </a:solidFill>
                <a:latin typeface="Franklin Gothic Medium" panose="020B0603020102020204" pitchFamily="34" charset="0"/>
              </a:rPr>
              <a:t>=p.a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336600"/>
                </a:solidFill>
                <a:latin typeface="Franklin Gothic Medium" panose="020B0603020102020204" pitchFamily="34" charset="0"/>
              </a:rPr>
              <a:t>c</a:t>
            </a:r>
            <a:r>
              <a:rPr lang="tr-TR" altLang="tr-TR" b="1" baseline="30000">
                <a:solidFill>
                  <a:srgbClr val="336600"/>
                </a:solidFill>
                <a:latin typeface="Franklin Gothic Medium" panose="020B0603020102020204" pitchFamily="34" charset="0"/>
              </a:rPr>
              <a:t>2</a:t>
            </a:r>
            <a:r>
              <a:rPr lang="tr-TR" altLang="tr-TR" b="1">
                <a:solidFill>
                  <a:srgbClr val="336600"/>
                </a:solidFill>
                <a:latin typeface="Franklin Gothic Medium" panose="020B0603020102020204" pitchFamily="34" charset="0"/>
              </a:rPr>
              <a:t>=16.25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336600"/>
                </a:solidFill>
                <a:latin typeface="Franklin Gothic Medium" panose="020B0603020102020204" pitchFamily="34" charset="0"/>
              </a:rPr>
              <a:t> c</a:t>
            </a:r>
            <a:r>
              <a:rPr lang="tr-TR" altLang="tr-TR" b="1" baseline="30000">
                <a:solidFill>
                  <a:srgbClr val="336600"/>
                </a:solidFill>
                <a:latin typeface="Franklin Gothic Medium" panose="020B0603020102020204" pitchFamily="34" charset="0"/>
              </a:rPr>
              <a:t>2</a:t>
            </a:r>
            <a:r>
              <a:rPr lang="tr-TR" altLang="tr-TR" b="1">
                <a:solidFill>
                  <a:srgbClr val="336600"/>
                </a:solidFill>
                <a:latin typeface="Franklin Gothic Medium" panose="020B0603020102020204" pitchFamily="34" charset="0"/>
              </a:rPr>
              <a:t>=400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336600"/>
                </a:solidFill>
                <a:latin typeface="Franklin Gothic Medium" panose="020B0603020102020204" pitchFamily="34" charset="0"/>
              </a:rPr>
              <a:t>c=20</a:t>
            </a:r>
          </a:p>
        </p:txBody>
      </p:sp>
      <p:sp>
        <p:nvSpPr>
          <p:cNvPr id="3101" name="Text Box 29">
            <a:extLst>
              <a:ext uri="{FF2B5EF4-FFF2-40B4-BE49-F238E27FC236}">
                <a16:creationId xmlns:a16="http://schemas.microsoft.com/office/drawing/2014/main" id="{B1ECB91A-B990-49D3-A4C8-57541FF17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1196975"/>
            <a:ext cx="1727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CC0066"/>
                </a:solidFill>
                <a:latin typeface="Franklin Gothic Medium" panose="020B0603020102020204" pitchFamily="34" charset="0"/>
              </a:rPr>
              <a:t>a=16+9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CC0066"/>
                </a:solidFill>
                <a:latin typeface="Franklin Gothic Medium" panose="020B0603020102020204" pitchFamily="34" charset="0"/>
              </a:rPr>
              <a:t>a=25</a:t>
            </a:r>
          </a:p>
        </p:txBody>
      </p:sp>
      <p:sp>
        <p:nvSpPr>
          <p:cNvPr id="3102" name="Text Box 30">
            <a:extLst>
              <a:ext uri="{FF2B5EF4-FFF2-40B4-BE49-F238E27FC236}">
                <a16:creationId xmlns:a16="http://schemas.microsoft.com/office/drawing/2014/main" id="{21148F60-63EC-453E-886C-4CE6CA187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908050"/>
            <a:ext cx="4752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660066"/>
                </a:solidFill>
              </a:rPr>
              <a:t>Şekildeki üçgende a, b, c, ve h değerlerini bulunuz.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5053 0.07731 C 0.84375 0.00833 0.82014 -0.04213 0.79671 -0.04213 C 0.77292 -0.04213 0.75226 0.00833 0.74514 0.07731 C 0.73507 0.00833 0.71493 -0.04213 0.69063 -0.04213 C 0.66719 -0.04213 0.64653 0.00833 0.63993 0.07731 C 0.63004 0.00833 0.60921 -0.04213 0.58577 -0.04213 C 0.56146 -0.04213 0.53785 0.00833 0.5316 0.07731 C 0.52414 0.00833 0.50365 -0.04213 0.47657 -0.04213 C 0.4566 -0.04213 0.43282 0.00833 0.42535 0.07731 C 0.41858 0.00833 0.39514 -0.04213 0.37153 -0.04213 C 0.34757 -0.04213 0.32691 0.00833 0.31997 0.07731 C 0.30973 0.00833 0.28959 -0.04213 0.26546 -0.04213 C 0.24202 -0.04213 0.22136 0.00833 0.21129 0.07731 C 0.20469 0.00833 0.18403 -0.04213 0.16059 -0.04213 C 0.13612 -0.04213 0.1125 0.00833 0.10625 0.07731 C 0.09896 0.00833 0.0783 -0.04213 0.05122 -0.04213 C 0.02761 -0.04213 0.00747 0.00833 -4.16667E-6 0.07731 " pathEditMode="relative" rAng="10800000" ptsTypes="fffffffffffffffff">
                                      <p:cBhvr>
                                        <p:cTn id="6" dur="2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17" y="-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650"/>
                            </p:stCondLst>
                            <p:childTnLst>
                              <p:par>
                                <p:cTn id="62" presetID="56" presetClass="exit" presetSubtype="0" fill="hold" grpId="1" nodeType="after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3" dur="25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64" dur="25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6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500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500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500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30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30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30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300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300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300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tmFilter="0,0; .5, 1; 1, 1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9" grpId="0" animBg="1"/>
      <p:bldP spid="3080" grpId="0"/>
      <p:bldP spid="3081" grpId="0"/>
      <p:bldP spid="3082" grpId="0"/>
      <p:bldP spid="3083" grpId="0"/>
      <p:bldP spid="3084" grpId="0"/>
      <p:bldP spid="3085" grpId="0"/>
      <p:bldP spid="3086" grpId="0"/>
      <p:bldP spid="3088" grpId="0"/>
      <p:bldP spid="3089" grpId="0"/>
      <p:bldP spid="3091" grpId="0"/>
      <p:bldP spid="3098" grpId="0"/>
      <p:bldP spid="3099" grpId="0"/>
      <p:bldP spid="3100" grpId="0"/>
      <p:bldP spid="3101" grpId="0"/>
      <p:bldP spid="3102" grpId="0"/>
      <p:bldP spid="310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>
            <a:extLst>
              <a:ext uri="{FF2B5EF4-FFF2-40B4-BE49-F238E27FC236}">
                <a16:creationId xmlns:a16="http://schemas.microsoft.com/office/drawing/2014/main" id="{263E0623-9403-4A72-B77C-B784275B558C}"/>
              </a:ext>
            </a:extLst>
          </p:cNvPr>
          <p:cNvSpPr>
            <a:spLocks noChangeArrowheads="1"/>
          </p:cNvSpPr>
          <p:nvPr/>
        </p:nvSpPr>
        <p:spPr bwMode="auto">
          <a:xfrm rot="8113922">
            <a:off x="1028700" y="2082800"/>
            <a:ext cx="2632075" cy="2309813"/>
          </a:xfrm>
          <a:prstGeom prst="rtTriangle">
            <a:avLst/>
          </a:prstGeom>
          <a:solidFill>
            <a:srgbClr val="7E54A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01" name="AutoShape 5">
            <a:extLst>
              <a:ext uri="{FF2B5EF4-FFF2-40B4-BE49-F238E27FC236}">
                <a16:creationId xmlns:a16="http://schemas.microsoft.com/office/drawing/2014/main" id="{46358C64-1ED5-4CCB-A775-4564B3778749}"/>
              </a:ext>
            </a:extLst>
          </p:cNvPr>
          <p:cNvSpPr>
            <a:spLocks noChangeArrowheads="1"/>
          </p:cNvSpPr>
          <p:nvPr/>
        </p:nvSpPr>
        <p:spPr bwMode="auto">
          <a:xfrm rot="-234342">
            <a:off x="2555875" y="1484313"/>
            <a:ext cx="1438275" cy="1665287"/>
          </a:xfrm>
          <a:prstGeom prst="rtTriangle">
            <a:avLst/>
          </a:prstGeom>
          <a:solidFill>
            <a:srgbClr val="7E54A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02" name="AutoShape 6">
            <a:extLst>
              <a:ext uri="{FF2B5EF4-FFF2-40B4-BE49-F238E27FC236}">
                <a16:creationId xmlns:a16="http://schemas.microsoft.com/office/drawing/2014/main" id="{AF33D03A-782E-4A1C-BE08-988F4B552C9B}"/>
              </a:ext>
            </a:extLst>
          </p:cNvPr>
          <p:cNvSpPr>
            <a:spLocks noChangeArrowheads="1"/>
          </p:cNvSpPr>
          <p:nvPr/>
        </p:nvSpPr>
        <p:spPr bwMode="auto">
          <a:xfrm rot="-567740">
            <a:off x="2339975" y="1489075"/>
            <a:ext cx="287338" cy="287338"/>
          </a:xfrm>
          <a:prstGeom prst="diamond">
            <a:avLst/>
          </a:prstGeom>
          <a:solidFill>
            <a:srgbClr val="7E54A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000" b="1"/>
              <a:t>.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6A30DC2-4F59-42C5-9285-32666D490EA2}"/>
              </a:ext>
            </a:extLst>
          </p:cNvPr>
          <p:cNvSpPr>
            <a:spLocks noChangeArrowheads="1"/>
          </p:cNvSpPr>
          <p:nvPr/>
        </p:nvSpPr>
        <p:spPr bwMode="auto">
          <a:xfrm rot="21099772" flipV="1">
            <a:off x="2605088" y="2781300"/>
            <a:ext cx="215900" cy="431800"/>
          </a:xfrm>
          <a:prstGeom prst="rect">
            <a:avLst/>
          </a:prstGeom>
          <a:solidFill>
            <a:srgbClr val="7E54A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tr-TR" altLang="tr-TR" sz="2400" b="1"/>
              <a:t>.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5754A9D2-6768-405B-8A3F-8603CF1C6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845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336600"/>
                </a:solidFill>
              </a:rPr>
              <a:t>B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3223F916-53C1-42EA-A375-CBC83C760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30686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E54A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336600"/>
                </a:solidFill>
              </a:rPr>
              <a:t>C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7FD1419A-F3AE-4003-99C6-F693285E1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6368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E54A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336600"/>
                </a:solidFill>
              </a:rPr>
              <a:t>h=?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2D3ADD5A-196E-4646-98D7-D1AD0ADFC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205038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E54A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336600"/>
                </a:solidFill>
              </a:rPr>
              <a:t>b=?</a:t>
            </a: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D6B3450A-6D3E-4B3C-A48B-42539A3A4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E54A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336600"/>
                </a:solidFill>
              </a:rPr>
              <a:t>c=?</a:t>
            </a:r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5E7552E9-1E1C-4460-BF8E-B81D26ABB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31416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E54A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336600"/>
                </a:solidFill>
              </a:rPr>
              <a:t>2</a:t>
            </a:r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0884AF9E-DA95-4E79-9E40-FE70EED52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284538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E54A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336600"/>
                </a:solidFill>
              </a:rPr>
              <a:t>8</a:t>
            </a:r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427CFB48-6BE0-4263-AEA5-DFA4E11D3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112553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E54A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336600"/>
                </a:solidFill>
              </a:rPr>
              <a:t>A</a:t>
            </a:r>
          </a:p>
        </p:txBody>
      </p:sp>
      <p:sp>
        <p:nvSpPr>
          <p:cNvPr id="4114" name="WordArt 18">
            <a:extLst>
              <a:ext uri="{FF2B5EF4-FFF2-40B4-BE49-F238E27FC236}">
                <a16:creationId xmlns:a16="http://schemas.microsoft.com/office/drawing/2014/main" id="{91A541EF-4407-47E8-A8DE-381F31A0D6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1800225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b"/>
            </a:scene3d>
            <a:sp3d extrusionH="887400" prstMaterial="legacyMetal">
              <a:extrusionClr>
                <a:srgbClr val="FFFFFF"/>
              </a:extrusionClr>
              <a:contourClr>
                <a:srgbClr val="00CCFF"/>
              </a:contourClr>
            </a:sp3d>
          </a:bodyPr>
          <a:lstStyle/>
          <a:p>
            <a:pPr algn="ctr"/>
            <a:r>
              <a:rPr lang="tr-TR" sz="3600" b="1" kern="10">
                <a:ln w="9525">
                  <a:round/>
                  <a:headEnd/>
                  <a:tailEnd/>
                </a:ln>
                <a:solidFill>
                  <a:srgbClr val="00CCFF">
                    <a:alpha val="75000"/>
                  </a:srgbClr>
                </a:solidFill>
                <a:latin typeface="Monotype Corsiva" panose="03010101010201010101" pitchFamily="66" charset="0"/>
              </a:rPr>
              <a:t>ÖRNEK:</a:t>
            </a:r>
          </a:p>
        </p:txBody>
      </p:sp>
      <p:sp>
        <p:nvSpPr>
          <p:cNvPr id="4115" name="Text Box 19">
            <a:extLst>
              <a:ext uri="{FF2B5EF4-FFF2-40B4-BE49-F238E27FC236}">
                <a16:creationId xmlns:a16="http://schemas.microsoft.com/office/drawing/2014/main" id="{4A507D20-4D96-4FEA-A703-F61A0B5BE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60350"/>
            <a:ext cx="4211637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/>
              <a:t>Şekildeki BAC üçgeninde IBHI= 8 cm </a:t>
            </a:r>
          </a:p>
          <a:p>
            <a:pPr>
              <a:spcBef>
                <a:spcPct val="50000"/>
              </a:spcBef>
            </a:pPr>
            <a:r>
              <a:rPr lang="tr-TR" altLang="tr-TR" sz="2400"/>
              <a:t>Ve IHCI= 2 cm ise; </a:t>
            </a:r>
            <a:r>
              <a:rPr lang="tr-TR" altLang="tr-TR" sz="2400" b="1"/>
              <a:t>aşağıdaki sıralamalardan hangisi doğrudur?</a:t>
            </a:r>
            <a:endParaRPr lang="tr-TR" altLang="tr-TR" sz="2400"/>
          </a:p>
        </p:txBody>
      </p:sp>
      <p:sp>
        <p:nvSpPr>
          <p:cNvPr id="4117" name="Text Box 21">
            <a:extLst>
              <a:ext uri="{FF2B5EF4-FFF2-40B4-BE49-F238E27FC236}">
                <a16:creationId xmlns:a16="http://schemas.microsoft.com/office/drawing/2014/main" id="{72185FC5-949A-474F-8151-F78B1112B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213100"/>
            <a:ext cx="2808288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UcPeriod"/>
            </a:pPr>
            <a:r>
              <a:rPr lang="tr-TR" altLang="tr-TR" sz="2000" b="1"/>
              <a:t>c&gt;h&gt;b</a:t>
            </a:r>
          </a:p>
          <a:p>
            <a:pPr>
              <a:spcBef>
                <a:spcPct val="50000"/>
              </a:spcBef>
              <a:buFontTx/>
              <a:buAutoNum type="alphaUcPeriod"/>
            </a:pPr>
            <a:r>
              <a:rPr lang="tr-TR" altLang="tr-TR" sz="2000" b="1"/>
              <a:t>b&gt;c&gt;h</a:t>
            </a:r>
          </a:p>
          <a:p>
            <a:pPr>
              <a:spcBef>
                <a:spcPct val="50000"/>
              </a:spcBef>
              <a:buFontTx/>
              <a:buAutoNum type="alphaUcPeriod"/>
            </a:pPr>
            <a:r>
              <a:rPr lang="tr-TR" altLang="tr-TR" sz="2000" b="1"/>
              <a:t>c&gt;b&gt;h</a:t>
            </a:r>
          </a:p>
          <a:p>
            <a:pPr>
              <a:spcBef>
                <a:spcPct val="50000"/>
              </a:spcBef>
              <a:buFontTx/>
              <a:buAutoNum type="alphaUcPeriod"/>
            </a:pPr>
            <a:r>
              <a:rPr lang="tr-TR" altLang="tr-TR" sz="2000" b="1"/>
              <a:t>h&gt;c&gt;b</a:t>
            </a:r>
          </a:p>
        </p:txBody>
      </p:sp>
      <p:sp>
        <p:nvSpPr>
          <p:cNvPr id="4118" name="Text Box 22">
            <a:extLst>
              <a:ext uri="{FF2B5EF4-FFF2-40B4-BE49-F238E27FC236}">
                <a16:creationId xmlns:a16="http://schemas.microsoft.com/office/drawing/2014/main" id="{4DC68D35-C4C7-4517-90B6-FF4EB09D7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28453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E54A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336600"/>
                </a:solidFill>
              </a:rPr>
              <a:t>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50625 C 0.06597 0.49306 0.11493 0.45973 0.11476 0.43287 C 0.11493 0.40811 0.06684 0.38982 0.00295 0.38982 C -0.06093 0.38982 -0.11493 0.40811 -0.11493 0.43287 C -0.11493 0.45973 -0.05903 0.46621 0.00504 0.44815 C 0.06806 0.42801 0.11493 0.39468 0.11493 0.37037 C 0.11493 0.34491 0.06597 0.32477 0.00295 0.32477 C -0.06093 0.32477 -0.11493 0.34491 -0.11493 0.37037 C -0.11493 0.39468 -0.05903 0.40139 0.004 0.38311 C 0.06806 0.36551 0.11493 0.33218 0.11493 0.30787 C 0.11493 0.27987 0.06597 0.25996 0.00209 0.25996 C -0.06093 0.25996 -0.11493 0.27987 -0.11493 0.30718 C -0.11493 0.32963 -0.05903 0.33635 0.004 0.32061 C 0.06702 0.30301 0.11493 0.26713 0.11493 0.24237 C 0.11493 0.21737 0.06493 0.19723 0.00209 0.19723 C -0.06302 0.19723 -0.11493 0.21806 -0.11493 0.24237 C -0.11493 0.26713 -0.06007 0.27385 0.00295 0.25556 C 0.06597 0.23797 0.11476 0.20394 0.11493 0.17917 C 0.11493 0.15371 0.06493 0.13473 0.00104 0.13473 C -0.06302 0.13473 -0.11493 0.15487 -0.11493 0.17917 C -0.11493 0.20394 -0.06007 0.21065 0.00295 0.19306 C 0.06597 0.17477 0.11476 0.13959 0.11493 0.11667 C 0.11493 0.09167 0.06407 0.07223 0.00087 0.07223 C -0.06302 0.07223 -0.11493 0.09167 -0.11493 0.11667 C -0.11493 0.13912 -0.06093 0.1463 0.00295 0.12987 C 0.06597 0.11227 0.11493 0.07709 0.11493 0.05162 C 0.11493 0.02917 0.06407 0.00672 -2.5E-6 0.00718 C -0.06406 0.00672 -0.1151 0.02662 -0.11493 0.05232 C -0.11493 0.07709 -0.06093 0.08264 0.00209 0.06505 C 0.06493 0.04792 0.11597 0.01343 0.11493 -0.01157 C 0.11407 -0.03588 0.06389 -0.05416 -2.5E-6 -0.05416 C -0.06406 -0.05416 -0.11493 -0.03333 -0.1151 -0.00902 C -0.11493 0.01343 -0.06302 0.02014 -2.5E-6 -4.44444E-6 " pathEditMode="relative" rAng="10800000" ptsTypes="fffffffffffffffffffffffffffffffff">
                                      <p:cBhvr>
                                        <p:cTn id="6" dur="2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4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550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2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2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2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  <p:bldP spid="4104" grpId="0"/>
      <p:bldP spid="4105" grpId="0"/>
      <p:bldP spid="4106" grpId="0"/>
      <p:bldP spid="4107" grpId="0"/>
      <p:bldP spid="4108" grpId="0"/>
      <p:bldP spid="4109" grpId="0"/>
      <p:bldP spid="4110" grpId="0"/>
      <p:bldP spid="4113" grpId="0"/>
      <p:bldP spid="4115" grpId="0"/>
      <p:bldP spid="4117" grpId="0"/>
      <p:bldP spid="41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>
            <a:extLst>
              <a:ext uri="{FF2B5EF4-FFF2-40B4-BE49-F238E27FC236}">
                <a16:creationId xmlns:a16="http://schemas.microsoft.com/office/drawing/2014/main" id="{B8FCA4DD-8FA3-4D6E-A476-0E36C165C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989138"/>
            <a:ext cx="2952750" cy="2808287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25" name="AutoShape 5">
            <a:extLst>
              <a:ext uri="{FF2B5EF4-FFF2-40B4-BE49-F238E27FC236}">
                <a16:creationId xmlns:a16="http://schemas.microsoft.com/office/drawing/2014/main" id="{ADC8AB77-B968-4DFB-AB30-C37242FF387C}"/>
              </a:ext>
            </a:extLst>
          </p:cNvPr>
          <p:cNvSpPr>
            <a:spLocks noChangeArrowheads="1"/>
          </p:cNvSpPr>
          <p:nvPr/>
        </p:nvSpPr>
        <p:spPr bwMode="auto">
          <a:xfrm rot="35020031">
            <a:off x="-180975" y="2349500"/>
            <a:ext cx="1908175" cy="20701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654AA52-81B4-44F9-A6BB-60EF4B0B7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5085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/>
              <a:t>.</a:t>
            </a:r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685E14A8-8789-45F0-A46D-064E072336F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961356" y="3302795"/>
            <a:ext cx="396875" cy="3603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tr-TR" altLang="tr-TR" sz="2000" b="1"/>
              <a:t>.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D7C9738A-EFDD-4C47-83FF-3B09AF97B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2845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f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32CC46FC-4343-4548-BB1C-348287F74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479742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d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644B9C9C-DBF3-43EC-9546-03EB946F3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5733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D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69E3D1EA-DDCB-4436-B893-F4C6F39FD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9972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H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10203114-58E3-40AD-BEF2-29EF4CAF1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46529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F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F828A84E-9882-4C71-927B-3739325F3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E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ACC995EC-EE2A-4AA2-A6C3-75D94CCE0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5734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9</a:t>
            </a: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2CDD981B-9EAC-4DE7-837C-E55B13576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27647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p</a:t>
            </a:r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id="{453DC85F-2C30-411D-B251-ADC3DC1C6C5A}"/>
              </a:ext>
            </a:extLst>
          </p:cNvPr>
          <p:cNvSpPr>
            <a:spLocks/>
          </p:cNvSpPr>
          <p:nvPr/>
        </p:nvSpPr>
        <p:spPr bwMode="auto">
          <a:xfrm rot="18838198">
            <a:off x="2176462" y="1119188"/>
            <a:ext cx="690563" cy="4046538"/>
          </a:xfrm>
          <a:prstGeom prst="rightBrace">
            <a:avLst>
              <a:gd name="adj1" fmla="val 4883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FCB81A1E-6FE0-4F94-8DBD-0EA7A0CCF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49237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e</a:t>
            </a:r>
          </a:p>
        </p:txBody>
      </p:sp>
      <p:sp>
        <p:nvSpPr>
          <p:cNvPr id="5139" name="WordArt 19">
            <a:extLst>
              <a:ext uri="{FF2B5EF4-FFF2-40B4-BE49-F238E27FC236}">
                <a16:creationId xmlns:a16="http://schemas.microsoft.com/office/drawing/2014/main" id="{D52040B9-D449-45F6-92F0-7BADED2F00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1800225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t"/>
            </a:scene3d>
            <a:sp3d extrusionH="430200" prstMaterial="legacyMetal">
              <a:extrusionClr>
                <a:srgbClr val="FFCC00"/>
              </a:extrusionClr>
              <a:contourClr>
                <a:srgbClr val="0000FF"/>
              </a:contourClr>
            </a:sp3d>
          </a:bodyPr>
          <a:lstStyle/>
          <a:p>
            <a:pPr algn="ctr"/>
            <a:r>
              <a:rPr lang="tr-TR" sz="3600" b="1" kern="10">
                <a:solidFill>
                  <a:srgbClr val="0000FF">
                    <a:alpha val="75000"/>
                  </a:srgbClr>
                </a:solidFill>
                <a:latin typeface="Comic Sans MS" panose="030F0702030302020204" pitchFamily="66" charset="0"/>
              </a:rPr>
              <a:t>ÖRNEK:</a:t>
            </a:r>
          </a:p>
        </p:txBody>
      </p:sp>
      <p:sp>
        <p:nvSpPr>
          <p:cNvPr id="5145" name="Text Box 25">
            <a:extLst>
              <a:ext uri="{FF2B5EF4-FFF2-40B4-BE49-F238E27FC236}">
                <a16:creationId xmlns:a16="http://schemas.microsoft.com/office/drawing/2014/main" id="{F153BFBE-8E97-44AE-8CDF-9AEE4A8FD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9338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6</a:t>
            </a:r>
          </a:p>
        </p:txBody>
      </p:sp>
      <p:sp>
        <p:nvSpPr>
          <p:cNvPr id="5146" name="Text Box 26">
            <a:extLst>
              <a:ext uri="{FF2B5EF4-FFF2-40B4-BE49-F238E27FC236}">
                <a16:creationId xmlns:a16="http://schemas.microsoft.com/office/drawing/2014/main" id="{7B02362E-3330-45E2-8458-A943ADD87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549275"/>
            <a:ext cx="41751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/>
              <a:t>Yandaki ABC üçgeninde, s(A)=90 ve s(H)= 90 dır. IEHI= 6cm ve IHFI 9cm olduğuna göre; </a:t>
            </a:r>
            <a:r>
              <a:rPr lang="tr-TR" altLang="tr-TR" sz="2400" b="1"/>
              <a:t>f,p,e ve d kaç santimetredir?</a:t>
            </a:r>
            <a:endParaRPr lang="tr-TR" altLang="tr-TR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0.05226 0.13195 L 0.10173 -2.59259E-6 L 0.15399 0.13195 L 0.20642 -2.59259E-6 L 0.25521 0.13195 L 0.30764 -2.59259E-6 L 0.35712 0.13195 L 0.40937 -2.59259E-6 L 0.46163 0.13195 L 0.51111 -2.59259E-6 L 0.56354 0.13195 L 0.61233 -2.59259E-6 L 0.66476 0.13195 L 0.71701 -2.59259E-6 L 0.76649 0.13195 L 0.81892 -2.59259E-6 " pathEditMode="relative" rAng="0" ptsTypes="FFFFFFFFFFFFFFFFF">
                                      <p:cBhvr>
                                        <p:cTn id="6" dur="2000" spd="-100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38" y="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8" grpId="0"/>
      <p:bldP spid="5130" grpId="0"/>
      <p:bldP spid="5131" grpId="0"/>
      <p:bldP spid="5132" grpId="0"/>
      <p:bldP spid="5133" grpId="0"/>
      <p:bldP spid="5134" grpId="0"/>
      <p:bldP spid="5135" grpId="0"/>
      <p:bldP spid="5136" grpId="0"/>
      <p:bldP spid="5138" grpId="0"/>
      <p:bldP spid="5145" grpId="0"/>
      <p:bldP spid="5146" grpId="0"/>
    </p:bld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498</Words>
  <Application>Microsoft Office PowerPoint</Application>
  <PresentationFormat>Ekran Gösterisi (4:3)</PresentationFormat>
  <Paragraphs>187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Comic Sans MS</vt:lpstr>
      <vt:lpstr>Verdana</vt:lpstr>
      <vt:lpstr>Franklin Gothic Medium</vt:lpstr>
      <vt:lpstr>Varsayılan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 Corp.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DİK ÜÇGENDE ÖZEL BAĞINTILAR</dc:title>
  <dc:creator>http://www.nedir.org</dc:creator>
  <cp:keywords>üçgen</cp:keywords>
  <cp:lastModifiedBy>mehmet genç</cp:lastModifiedBy>
  <cp:revision>12</cp:revision>
  <dcterms:created xsi:type="dcterms:W3CDTF">2008-02-18T11:49:45Z</dcterms:created>
  <dcterms:modified xsi:type="dcterms:W3CDTF">2018-10-23T07:16:41Z</dcterms:modified>
</cp:coreProperties>
</file>