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9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0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8" r:id="rId39"/>
    <p:sldId id="295" r:id="rId40"/>
    <p:sldId id="296" r:id="rId41"/>
    <p:sldId id="291" r:id="rId42"/>
    <p:sldId id="293" r:id="rId43"/>
    <p:sldId id="297" r:id="rId44"/>
    <p:sldId id="294" r:id="rId4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9900"/>
    <a:srgbClr val="FF9933"/>
    <a:srgbClr val="660066"/>
    <a:srgbClr val="6600CC"/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jpeg"/><Relationship Id="rId1" Type="http://schemas.openxmlformats.org/officeDocument/2006/relationships/image" Target="../media/image3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72371-302D-417C-B376-302E3230836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9953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BE4D-D636-46DE-83CF-A8BF85143B5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822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37939-337D-4344-B7BE-2349889CEED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753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3C222-7968-4358-99D0-CC50CAB731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850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C875-9522-4080-9F67-EF7BE7F2E61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948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9663A-BB7C-44E4-A6EE-B2847C89355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483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8DA7F-0843-4996-AC6F-C6AD3FB5C5A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239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18E70-862E-4981-B55E-F7CAB3EE59D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936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16166-32FD-4460-86B8-995FB2E0C0C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97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D5322-641E-40DA-B392-C0D7ED61577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840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1E256-2FAB-4E1D-9EE3-A594BB93B27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312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22461D-582F-42DD-856D-03538A526A5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Relationship Id="rId9" Type="http://schemas.openxmlformats.org/officeDocument/2006/relationships/image" Target="../media/image3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3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4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1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</a:t>
            </a:r>
            <a:r>
              <a:rPr lang="tr-T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</a:t>
            </a:r>
            <a:r>
              <a:rPr lang="fr-F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</a:t>
            </a:r>
            <a:r>
              <a:rPr lang="tr-T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</a:t>
            </a:r>
            <a:r>
              <a:rPr lang="fr-F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MSEL YÖNTEM</a:t>
            </a:r>
            <a:r>
              <a:rPr lang="tr-T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</a:t>
            </a:r>
            <a:r>
              <a:rPr lang="fr-FR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N AŞAMALARI</a:t>
            </a:r>
            <a:endParaRPr lang="tr-TR" altLang="tr-TR" sz="36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0066"/>
                </a:solidFill>
              </a14:hiddenFill>
            </a:ext>
          </a:extLst>
        </p:spPr>
        <p:txBody>
          <a:bodyPr/>
          <a:lstStyle/>
          <a:p>
            <a:pPr algn="just">
              <a:buFontTx/>
              <a:buNone/>
            </a:pPr>
            <a:endParaRPr lang="en-US" altLang="tr-TR" sz="20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fr-FR" altLang="tr-TR">
                <a:cs typeface="Arial" charset="0"/>
              </a:rPr>
              <a:t>	</a:t>
            </a:r>
            <a:r>
              <a:rPr lang="fr-FR" altLang="tr-TR" sz="2800">
                <a:cs typeface="Arial" charset="0"/>
              </a:rPr>
              <a:t>Bilimin 2 temel öğesi vardır:  </a:t>
            </a:r>
            <a:endParaRPr lang="tr-TR" altLang="tr-TR" sz="2800"/>
          </a:p>
          <a:p>
            <a:pPr algn="just">
              <a:buFontTx/>
              <a:buNone/>
            </a:pPr>
            <a:r>
              <a:rPr lang="tr-TR" altLang="tr-TR" sz="2800"/>
              <a:t>			</a:t>
            </a:r>
          </a:p>
          <a:p>
            <a:pPr algn="just">
              <a:buFontTx/>
              <a:buNone/>
            </a:pPr>
            <a:r>
              <a:rPr lang="tr-TR" altLang="tr-TR" sz="2800"/>
              <a:t>			</a:t>
            </a:r>
            <a:r>
              <a:rPr lang="fr-FR" altLang="tr-TR" sz="2800">
                <a:solidFill>
                  <a:schemeClr val="tx2"/>
                </a:solidFill>
                <a:cs typeface="Arial" charset="0"/>
              </a:rPr>
              <a:t>*</a:t>
            </a:r>
            <a:r>
              <a:rPr lang="fr-FR" altLang="tr-TR" sz="2800">
                <a:cs typeface="Arial" charset="0"/>
              </a:rPr>
              <a:t> Bilgi</a:t>
            </a:r>
            <a:r>
              <a:rPr lang="tr-TR" altLang="tr-TR" sz="2800"/>
              <a:t>,</a:t>
            </a:r>
            <a:endParaRPr lang="en-US" altLang="tr-TR" sz="2800"/>
          </a:p>
          <a:p>
            <a:pPr algn="just">
              <a:buFontTx/>
              <a:buNone/>
            </a:pPr>
            <a:r>
              <a:rPr lang="fr-FR" altLang="tr-TR" sz="2800">
                <a:cs typeface="Arial" charset="0"/>
              </a:rPr>
              <a:t>		</a:t>
            </a:r>
            <a:r>
              <a:rPr lang="tr-TR" altLang="tr-TR" sz="2800"/>
              <a:t>	</a:t>
            </a:r>
            <a:r>
              <a:rPr lang="fr-FR" altLang="tr-TR" sz="2800">
                <a:solidFill>
                  <a:schemeClr val="tx2"/>
                </a:solidFill>
                <a:cs typeface="Arial" charset="0"/>
              </a:rPr>
              <a:t>*</a:t>
            </a:r>
            <a:r>
              <a:rPr lang="fr-FR" altLang="tr-TR" sz="2800">
                <a:cs typeface="Arial" charset="0"/>
              </a:rPr>
              <a:t> Düzenleme</a:t>
            </a:r>
            <a:r>
              <a:rPr lang="tr-TR" altLang="tr-TR" sz="2800"/>
              <a:t>.</a:t>
            </a:r>
            <a:endParaRPr lang="en-US" altLang="tr-TR" sz="2800"/>
          </a:p>
          <a:p>
            <a:pPr algn="just">
              <a:buFontTx/>
              <a:buNone/>
            </a:pPr>
            <a:r>
              <a:rPr lang="fr-FR" altLang="tr-TR" sz="2800">
                <a:cs typeface="Arial" charset="0"/>
              </a:rPr>
              <a:t>	</a:t>
            </a:r>
            <a:endParaRPr lang="tr-TR" altLang="tr-TR" sz="2800"/>
          </a:p>
          <a:p>
            <a:pPr algn="just">
              <a:buFontTx/>
              <a:buNone/>
            </a:pPr>
            <a:r>
              <a:rPr lang="tr-TR" altLang="tr-TR" sz="2800"/>
              <a:t>	</a:t>
            </a:r>
            <a:r>
              <a:rPr lang="fr-FR" altLang="tr-TR" sz="2800">
                <a:cs typeface="Arial" charset="0"/>
              </a:rPr>
              <a:t>Bilim düzenlenmiş bilgiler topluluğudur.</a:t>
            </a:r>
            <a:endParaRPr lang="en-US" altLang="tr-TR" sz="2800">
              <a:cs typeface="Times New Roman" pitchFamily="18" charset="0"/>
            </a:endParaRPr>
          </a:p>
          <a:p>
            <a:pPr>
              <a:buFontTx/>
              <a:buNone/>
            </a:pPr>
            <a:endParaRPr lang="tr-TR" altLang="tr-TR" sz="280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81300"/>
            <a:ext cx="175895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autoUpdateAnimBg="0" advAuto="5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BÖLÜM IV: Hipotezlerin Sınanmasına </a:t>
            </a:r>
            <a:r>
              <a:rPr lang="tr-TR" altLang="tr-TR" sz="2800" b="1">
                <a:solidFill>
                  <a:srgbClr val="FF0000"/>
                </a:solidFill>
              </a:rPr>
              <a:t>İ</a:t>
            </a: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lişkin Çalışmalar (Materyal - Metod Bölümü)</a:t>
            </a:r>
            <a:endParaRPr lang="tr-TR" altLang="tr-TR" sz="28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>
                <a:cs typeface="Arial" charset="0"/>
              </a:rPr>
              <a:t>	</a:t>
            </a:r>
            <a:endParaRPr lang="tr-TR" altLang="tr-TR"/>
          </a:p>
          <a:p>
            <a:pPr algn="just">
              <a:buFontTx/>
              <a:buNone/>
            </a:pPr>
            <a:r>
              <a:rPr lang="de-DE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Araştırma yerinin seçimi</a:t>
            </a:r>
            <a:r>
              <a:rPr lang="tr-TR" altLang="tr-TR" sz="2600"/>
              <a:t>,</a:t>
            </a:r>
            <a:endParaRPr lang="en-US" altLang="tr-TR" sz="2600"/>
          </a:p>
          <a:p>
            <a:pPr algn="just">
              <a:buFontTx/>
              <a:buNone/>
            </a:pPr>
            <a:r>
              <a:rPr lang="de-DE" altLang="tr-TR" sz="2600">
                <a:cs typeface="Arial" charset="0"/>
              </a:rPr>
              <a:t>	</a:t>
            </a:r>
            <a:endParaRPr lang="tr-TR" altLang="tr-TR" sz="2600"/>
          </a:p>
          <a:p>
            <a:pPr algn="just">
              <a:buFontTx/>
              <a:buNone/>
            </a:pPr>
            <a:r>
              <a:rPr lang="de-DE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Araştırmanın evreni, örnek büyüklüğü ve örnekleme yöntemi</a:t>
            </a:r>
            <a:r>
              <a:rPr lang="tr-TR" altLang="tr-TR" sz="2600"/>
              <a:t>,</a:t>
            </a:r>
            <a:endParaRPr lang="en-US" altLang="tr-TR" sz="2600"/>
          </a:p>
          <a:p>
            <a:pPr algn="just">
              <a:buFontTx/>
              <a:buNone/>
            </a:pPr>
            <a:r>
              <a:rPr lang="de-DE" altLang="tr-TR" sz="2600">
                <a:cs typeface="Arial" charset="0"/>
              </a:rPr>
              <a:t>	</a:t>
            </a:r>
            <a:endParaRPr lang="tr-TR" altLang="tr-TR" sz="2600"/>
          </a:p>
          <a:p>
            <a:pPr algn="just">
              <a:buFontTx/>
              <a:buNone/>
            </a:pPr>
            <a:r>
              <a:rPr lang="de-DE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Kontrol grubu gereği, seçimi ve kaynakları</a:t>
            </a:r>
            <a:r>
              <a:rPr lang="tr-TR" altLang="tr-TR" sz="2600"/>
              <a:t>,</a:t>
            </a:r>
            <a:endParaRPr lang="en-US" altLang="tr-TR" sz="2600"/>
          </a:p>
          <a:p>
            <a:pPr>
              <a:buFontTx/>
              <a:buNone/>
            </a:pPr>
            <a:endParaRPr lang="tr-TR" altLang="tr-TR" sz="260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916113"/>
            <a:ext cx="1428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 autoUpdateAnimBg="0" advAuto="5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854700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sz="2400" b="1"/>
              <a:t>	</a:t>
            </a: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>
                <a:cs typeface="Arial" charset="0"/>
              </a:rPr>
              <a:t> Araştırmanın bağımlı ve bağımsız değişkenlerinin belirlenmesi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/>
            <a:r>
              <a:rPr lang="de-DE" altLang="tr-TR" sz="2400">
                <a:cs typeface="Arial" charset="0"/>
              </a:rPr>
              <a:t> 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tr-TR" altLang="tr-TR" sz="2400" b="1">
                <a:latin typeface="Comic Sans MS" pitchFamily="66" charset="0"/>
              </a:rPr>
              <a:t>	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Değişkenler</a:t>
            </a:r>
            <a:r>
              <a:rPr lang="tr-TR" altLang="tr-TR" sz="2600" b="1">
                <a:solidFill>
                  <a:srgbClr val="FF9933"/>
                </a:solidFill>
                <a:latin typeface="Comic Sans MS" pitchFamily="66" charset="0"/>
              </a:rPr>
              <a:t>;</a:t>
            </a:r>
          </a:p>
          <a:p>
            <a:pPr algn="just" eaLnBrk="0" hangingPunct="0"/>
            <a:r>
              <a:rPr lang="de-DE" altLang="tr-TR" sz="2400">
                <a:cs typeface="Arial" charset="0"/>
              </a:rPr>
              <a:t> 	</a:t>
            </a:r>
            <a:endParaRPr lang="tr-TR" altLang="tr-TR" sz="2400"/>
          </a:p>
          <a:p>
            <a:pPr algn="just" eaLnBrk="0" hangingPunct="0"/>
            <a:r>
              <a:rPr lang="tr-TR" altLang="tr-TR" sz="2400" b="1"/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Bağımlı Değişken:</a:t>
            </a:r>
            <a:r>
              <a:rPr lang="de-DE" altLang="tr-TR" sz="2400">
                <a:cs typeface="Arial" charset="0"/>
              </a:rPr>
              <a:t> Genellikle bireyin kontrolü dışında birçok faktörün etkisiyle oluşan, bu faktörlerle kendisi arasındaki ilişkinin derecesi saptanmaya çalışılan değişkendir.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de-DE" altLang="tr-TR" sz="2400">
                <a:cs typeface="Arial" charset="0"/>
              </a:rPr>
              <a:t>	</a:t>
            </a:r>
            <a:endParaRPr lang="tr-TR" altLang="tr-TR" sz="2400"/>
          </a:p>
          <a:p>
            <a:pPr algn="just" eaLnBrk="0" hangingPunct="0"/>
            <a:r>
              <a:rPr lang="tr-TR" altLang="tr-TR" sz="2400"/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Bağımsız Değişken:</a:t>
            </a:r>
            <a:r>
              <a:rPr lang="de-DE" altLang="tr-TR" sz="2400">
                <a:cs typeface="Arial" charset="0"/>
              </a:rPr>
              <a:t> Bağımlı değişkeni ne ölçüde etkiledikleri saptanmaya çalışılan değişkenlerdir.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de-DE" altLang="tr-TR" sz="1600">
                <a:cs typeface="Arial" charset="0"/>
              </a:rPr>
              <a:t> </a:t>
            </a:r>
            <a:endParaRPr lang="en-US" altLang="tr-TR" sz="16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de-DE" altLang="tr-TR" sz="1600">
                <a:cs typeface="Arial" charset="0"/>
              </a:rPr>
              <a:t>	</a:t>
            </a:r>
            <a:r>
              <a:rPr lang="tr-TR" altLang="tr-TR" sz="2400"/>
              <a:t>	</a:t>
            </a:r>
          </a:p>
          <a:p>
            <a:pPr algn="just" eaLnBrk="0" hangingPunct="0"/>
            <a:r>
              <a:rPr lang="tr-TR" altLang="tr-TR" sz="2400"/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Sürekli:</a:t>
            </a:r>
            <a:r>
              <a:rPr lang="de-DE" altLang="tr-TR" sz="2400">
                <a:cs typeface="Arial" charset="0"/>
              </a:rPr>
              <a:t> Değerler arasında boşluk yok. </a:t>
            </a:r>
            <a:r>
              <a:rPr lang="en-US" altLang="tr-TR" sz="2400">
                <a:cs typeface="Arial" charset="0"/>
              </a:rPr>
              <a:t>Boy, T.A., v.b.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tr-TR" altLang="tr-TR" sz="2400"/>
              <a:t>	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</a:rPr>
              <a:t>Süreksiz:</a:t>
            </a:r>
            <a:r>
              <a:rPr lang="en-US" altLang="tr-TR" sz="2400">
                <a:cs typeface="Arial" charset="0"/>
              </a:rPr>
              <a:t> Aralık var. </a:t>
            </a:r>
            <a:r>
              <a:rPr lang="de-DE" altLang="tr-TR" sz="2400">
                <a:cs typeface="Arial" charset="0"/>
              </a:rPr>
              <a:t>Gebelik sayısı, medeni durum, v.b.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altLang="tr-TR" sz="2400">
              <a:latin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336675"/>
            <a:ext cx="137795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5130800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>
                <a:cs typeface="Arial" charset="0"/>
              </a:rPr>
              <a:t> Araştırmada kullanılacak terim, sınıflandırma ve kriterlerin açıklanması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>
                <a:solidFill>
                  <a:srgbClr val="FF0000"/>
                </a:solidFill>
                <a:cs typeface="Arial" charset="0"/>
              </a:rPr>
              <a:t>* </a:t>
            </a:r>
            <a:r>
              <a:rPr lang="de-DE" altLang="tr-TR" sz="2400">
                <a:cs typeface="Arial" charset="0"/>
              </a:rPr>
              <a:t>Araştırmada kullanılacak araç - gereçlerin saptanması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 b="1">
                <a:solidFill>
                  <a:schemeClr val="tx2"/>
                </a:solidFill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Ön denemeler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 </a:t>
            </a:r>
            <a:r>
              <a:rPr lang="de-DE" altLang="tr-TR" sz="2400">
                <a:cs typeface="Arial" charset="0"/>
              </a:rPr>
              <a:t>Gerekli insan gücünün sağlanması ve eğitilmesi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 b="1"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Verilerin toplanması, düzenlenmesi ve analizi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>
                <a:cs typeface="Arial" charset="0"/>
              </a:rPr>
              <a:t> Meslek ahlakına ilişkin (etikal) sorunlar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>
                <a:cs typeface="Arial" charset="0"/>
              </a:rPr>
              <a:t> Araştırma ile ilgili çeşitli izinlerin alınması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>
                <a:solidFill>
                  <a:schemeClr val="tx2"/>
                </a:solidFill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Araştırmanın ara raporları ve son raporunun hazırlanması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>
                <a:cs typeface="Arial" charset="0"/>
              </a:rPr>
              <a:t> Araştırmanın zamanlama çizelgesi</a:t>
            </a:r>
            <a:r>
              <a:rPr lang="tr-TR" altLang="tr-TR" sz="2400"/>
              <a:t>,</a:t>
            </a:r>
            <a:endParaRPr lang="en-US" altLang="tr-TR" sz="2400">
              <a:latin typeface="Times New Roman" pitchFamily="18" charset="0"/>
            </a:endParaRPr>
          </a:p>
          <a:p>
            <a:pPr eaLnBrk="0" hangingPunct="0">
              <a:lnSpc>
                <a:spcPct val="125000"/>
              </a:lnSpc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400" b="1"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Araştırma bütçesinin hazırlanması</a:t>
            </a:r>
            <a:r>
              <a:rPr lang="tr-TR" altLang="tr-TR" sz="2400"/>
              <a:t>.</a:t>
            </a:r>
            <a:r>
              <a:rPr lang="de-DE" altLang="tr-TR" sz="2400">
                <a:cs typeface="Arial" charset="0"/>
              </a:rPr>
              <a:t>   </a:t>
            </a:r>
            <a:endParaRPr lang="de-DE" altLang="tr-TR" sz="2400">
              <a:latin typeface="Times New Roman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1752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tr-TR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ÖRNEKLEME</a:t>
            </a:r>
            <a:endParaRPr lang="tr-TR" altLang="tr-TR" sz="36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tr-TR" b="1">
                <a:cs typeface="Times New Roman" pitchFamily="18" charset="0"/>
              </a:rPr>
              <a:t> </a:t>
            </a:r>
            <a:endParaRPr lang="en-US" altLang="tr-TR"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en-US" altLang="tr-TR">
                <a:cs typeface="Times New Roman" pitchFamily="18" charset="0"/>
              </a:rPr>
              <a:t>	</a:t>
            </a:r>
            <a:r>
              <a:rPr lang="tr-TR" altLang="tr-TR"/>
              <a:t>	</a:t>
            </a:r>
            <a:r>
              <a:rPr lang="en-US" altLang="tr-TR">
                <a:cs typeface="Times New Roman" pitchFamily="18" charset="0"/>
              </a:rPr>
              <a:t>Örnekleme, örnek seçimi için kullan</a:t>
            </a:r>
            <a:r>
              <a:rPr lang="tr-TR" altLang="tr-TR"/>
              <a:t>ı</a:t>
            </a:r>
            <a:r>
              <a:rPr lang="en-US" altLang="tr-TR">
                <a:cs typeface="Times New Roman" pitchFamily="18" charset="0"/>
              </a:rPr>
              <a:t>lan yöntemlerdir.</a:t>
            </a:r>
          </a:p>
          <a:p>
            <a:pPr algn="just">
              <a:buFontTx/>
              <a:buNone/>
            </a:pPr>
            <a:r>
              <a:rPr lang="en-US" altLang="tr-TR">
                <a:cs typeface="Times New Roman" pitchFamily="18" charset="0"/>
              </a:rPr>
              <a:t> 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962400"/>
            <a:ext cx="210343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autoUpdateAnimBg="0" advAuto="5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tr-TR" sz="3200" b="1">
                <a:solidFill>
                  <a:srgbClr val="FF0000"/>
                </a:solidFill>
                <a:cs typeface="Times New Roman" pitchFamily="18" charset="0"/>
              </a:rPr>
              <a:t>Örneklemin Yararlar</a:t>
            </a:r>
            <a:r>
              <a:rPr lang="tr-TR" altLang="tr-TR" sz="3200" b="1">
                <a:solidFill>
                  <a:srgbClr val="FF0000"/>
                </a:solidFill>
              </a:rPr>
              <a:t>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3434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200" b="1">
                <a:solidFill>
                  <a:srgbClr val="FF0000"/>
                </a:solidFill>
                <a:cs typeface="Times New Roman" pitchFamily="18" charset="0"/>
              </a:rPr>
              <a:t>1-</a:t>
            </a:r>
            <a:r>
              <a:rPr lang="en-US" altLang="tr-TR" sz="2200">
                <a:cs typeface="Times New Roman" pitchFamily="18" charset="0"/>
              </a:rPr>
              <a:t> Örnek üzerinde bilgi toplamak daha pratik; zaman, personel ve parasal yönlerden daha ucuzdur.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200">
                <a:cs typeface="Times New Roman" pitchFamily="18" charset="0"/>
              </a:rPr>
              <a:t>	</a:t>
            </a:r>
            <a:endParaRPr lang="tr-TR" altLang="tr-TR" sz="22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200" b="1">
                <a:solidFill>
                  <a:srgbClr val="FF0000"/>
                </a:solidFill>
                <a:cs typeface="Times New Roman" pitchFamily="18" charset="0"/>
              </a:rPr>
              <a:t>2-</a:t>
            </a:r>
            <a:r>
              <a:rPr lang="en-US" altLang="tr-TR" sz="2200">
                <a:cs typeface="Times New Roman" pitchFamily="18" charset="0"/>
              </a:rPr>
              <a:t> Sonuçlar daha k</a:t>
            </a:r>
            <a:r>
              <a:rPr lang="tr-TR" altLang="tr-TR" sz="2200"/>
              <a:t>ı</a:t>
            </a:r>
            <a:r>
              <a:rPr lang="en-US" altLang="tr-TR" sz="2200">
                <a:cs typeface="Times New Roman" pitchFamily="18" charset="0"/>
              </a:rPr>
              <a:t>sa sürede al</a:t>
            </a:r>
            <a:r>
              <a:rPr lang="tr-TR" altLang="tr-TR" sz="2200"/>
              <a:t>ı</a:t>
            </a:r>
            <a:r>
              <a:rPr lang="en-US" altLang="tr-TR" sz="2200">
                <a:cs typeface="Times New Roman" pitchFamily="18" charset="0"/>
              </a:rPr>
              <a:t>nabilir.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200">
                <a:cs typeface="Times New Roman" pitchFamily="18" charset="0"/>
              </a:rPr>
              <a:t>	</a:t>
            </a:r>
            <a:endParaRPr lang="tr-TR" altLang="tr-TR" sz="22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200" b="1">
                <a:solidFill>
                  <a:srgbClr val="FF0000"/>
                </a:solidFill>
                <a:cs typeface="Times New Roman" pitchFamily="18" charset="0"/>
              </a:rPr>
              <a:t>3-</a:t>
            </a:r>
            <a:r>
              <a:rPr lang="de-DE" altLang="tr-TR" sz="2200">
                <a:cs typeface="Times New Roman" pitchFamily="18" charset="0"/>
              </a:rPr>
              <a:t> Elde edilen sonuçlar tüm evrene genellenebilir.</a:t>
            </a:r>
            <a:endParaRPr lang="en-US" altLang="tr-TR" sz="22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200">
                <a:cs typeface="Times New Roman" pitchFamily="18" charset="0"/>
              </a:rPr>
              <a:t>	</a:t>
            </a:r>
            <a:endParaRPr lang="tr-TR" altLang="tr-TR" sz="22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200" b="1">
                <a:solidFill>
                  <a:srgbClr val="FF0000"/>
                </a:solidFill>
                <a:cs typeface="Times New Roman" pitchFamily="18" charset="0"/>
              </a:rPr>
              <a:t>4-</a:t>
            </a:r>
            <a:r>
              <a:rPr lang="de-DE" altLang="tr-TR" sz="2200">
                <a:cs typeface="Times New Roman" pitchFamily="18" charset="0"/>
              </a:rPr>
              <a:t> Uygun yöntemlerle seçildi</a:t>
            </a:r>
            <a:r>
              <a:rPr lang="tr-TR" altLang="tr-TR" sz="2200"/>
              <a:t>ğ</a:t>
            </a:r>
            <a:r>
              <a:rPr lang="de-DE" altLang="tr-TR" sz="2200">
                <a:cs typeface="Times New Roman" pitchFamily="18" charset="0"/>
              </a:rPr>
              <a:t>inde örnekleme hatalar</a:t>
            </a:r>
            <a:r>
              <a:rPr lang="tr-TR" altLang="tr-TR" sz="2200"/>
              <a:t>ı</a:t>
            </a:r>
            <a:r>
              <a:rPr lang="de-DE" altLang="tr-TR" sz="2200">
                <a:cs typeface="Times New Roman" pitchFamily="18" charset="0"/>
              </a:rPr>
              <a:t> en az düzeye indirilebilir.</a:t>
            </a:r>
            <a:endParaRPr lang="en-US" altLang="tr-TR" sz="22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tr-TR" sz="2200">
                <a:cs typeface="Times New Roman" pitchFamily="18" charset="0"/>
              </a:rPr>
              <a:t>	</a:t>
            </a:r>
            <a:endParaRPr lang="tr-TR" altLang="tr-TR" sz="2200"/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tr-TR" sz="2200" b="1">
                <a:solidFill>
                  <a:srgbClr val="FF0000"/>
                </a:solidFill>
                <a:cs typeface="Times New Roman" pitchFamily="18" charset="0"/>
              </a:rPr>
              <a:t>5-</a:t>
            </a:r>
            <a:r>
              <a:rPr lang="de-DE" altLang="tr-TR" sz="2200">
                <a:cs typeface="Times New Roman" pitchFamily="18" charset="0"/>
              </a:rPr>
              <a:t> </a:t>
            </a:r>
            <a:r>
              <a:rPr lang="tr-TR" altLang="tr-TR" sz="2200"/>
              <a:t>İ</a:t>
            </a:r>
            <a:r>
              <a:rPr lang="de-DE" altLang="tr-TR" sz="2200">
                <a:cs typeface="Times New Roman" pitchFamily="18" charset="0"/>
              </a:rPr>
              <a:t>ncelenen konu ile ilgili daha ayr</a:t>
            </a:r>
            <a:r>
              <a:rPr lang="tr-TR" altLang="tr-TR" sz="2200"/>
              <a:t>ı</a:t>
            </a:r>
            <a:r>
              <a:rPr lang="de-DE" altLang="tr-TR" sz="2200">
                <a:cs typeface="Times New Roman" pitchFamily="18" charset="0"/>
              </a:rPr>
              <a:t>nt</a:t>
            </a:r>
            <a:r>
              <a:rPr lang="tr-TR" altLang="tr-TR" sz="2200"/>
              <a:t>ı</a:t>
            </a:r>
            <a:r>
              <a:rPr lang="de-DE" altLang="tr-TR" sz="2200">
                <a:cs typeface="Times New Roman" pitchFamily="18" charset="0"/>
              </a:rPr>
              <a:t>l</a:t>
            </a:r>
            <a:r>
              <a:rPr lang="tr-TR" altLang="tr-TR" sz="2200"/>
              <a:t>ı</a:t>
            </a:r>
            <a:r>
              <a:rPr lang="de-DE" altLang="tr-TR" sz="2200">
                <a:cs typeface="Times New Roman" pitchFamily="18" charset="0"/>
              </a:rPr>
              <a:t> bilgiler toplanabilir, uygulamalar yap</a:t>
            </a:r>
            <a:r>
              <a:rPr lang="tr-TR" altLang="tr-TR" sz="2200"/>
              <a:t>ı</a:t>
            </a:r>
            <a:r>
              <a:rPr lang="de-DE" altLang="tr-TR" sz="2200">
                <a:cs typeface="Times New Roman" pitchFamily="18" charset="0"/>
              </a:rPr>
              <a:t>labilir.</a:t>
            </a:r>
            <a:r>
              <a:rPr lang="tr-TR" altLang="tr-TR" sz="22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20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667000"/>
            <a:ext cx="14287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 autoUpdateAnimBg="0" advAuto="5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Örneğin Özellikleri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cs typeface="Arial" charset="0"/>
              </a:rPr>
              <a:t> Evrenden alınan her örnekte araştırılacak konu tesadüfe bağlı varyasyon gösterir.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endParaRPr lang="tr-TR" altLang="tr-TR" sz="2800"/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cs typeface="Arial" charset="0"/>
              </a:rPr>
              <a:t> Örnek büyüdükçe sonuçlar evren değerine o ölçüde yaklaşır.</a:t>
            </a:r>
            <a:endParaRPr lang="en-US" altLang="tr-TR" sz="2800">
              <a:cs typeface="Times New Roman" pitchFamily="18" charset="0"/>
            </a:endParaRPr>
          </a:p>
          <a:p>
            <a:pPr>
              <a:buFontTx/>
              <a:buNone/>
            </a:pPr>
            <a:endParaRPr lang="tr-TR" altLang="tr-TR" sz="280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18192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animBg="1" autoUpdateAnimBg="0" advAuto="5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Örnekleme Yöntemleri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600200"/>
            <a:ext cx="7585075" cy="4525963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endParaRPr lang="en-US" altLang="tr-TR"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buFontTx/>
              <a:buNone/>
            </a:pPr>
            <a:r>
              <a:rPr lang="de-DE" altLang="tr-TR" sz="3000" b="1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1-</a:t>
            </a:r>
            <a:r>
              <a:rPr lang="de-DE" altLang="tr-TR" sz="280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Olasılığı Bilinmeyen Örnekler (Olasılıksız Örnekleme Yöntemleri),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800">
                <a:latin typeface="Comic Sans MS" pitchFamily="66" charset="0"/>
                <a:cs typeface="Arial" charset="0"/>
              </a:rPr>
              <a:t>	 </a:t>
            </a:r>
            <a:endParaRPr lang="tr-TR" altLang="tr-TR" sz="2800">
              <a:latin typeface="Comic Sans MS" pitchFamily="66" charset="0"/>
            </a:endParaRPr>
          </a:p>
          <a:p>
            <a:pPr algn="just">
              <a:buFontTx/>
              <a:buNone/>
            </a:pPr>
            <a:r>
              <a:rPr lang="tr-TR" altLang="tr-TR" sz="2800">
                <a:latin typeface="Comic Sans MS" pitchFamily="66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2-</a:t>
            </a:r>
            <a:r>
              <a:rPr lang="de-DE" altLang="tr-TR" sz="280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Olasılıklı Örnekleme Yöntemleri.</a:t>
            </a:r>
            <a:endParaRPr lang="tr-TR" altLang="tr-TR" sz="2800">
              <a:latin typeface="Comic Sans MS" pitchFamily="66" charset="0"/>
              <a:cs typeface="Arial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13363"/>
            <a:ext cx="2057400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autoUpdateAnimBg="0" advAuto="5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600" b="1">
                <a:cs typeface="Arial" charset="0"/>
              </a:rPr>
              <a:t> </a:t>
            </a:r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Olasılığı Bilinmeyen Örnekler (Olasılıksız Örnekleme Yöntemleri)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endParaRPr lang="en-US" altLang="tr-TR" sz="1400"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a.</a:t>
            </a:r>
            <a:r>
              <a:rPr lang="de-DE" altLang="tr-TR" sz="2000">
                <a:cs typeface="Arial" charset="0"/>
              </a:rPr>
              <a:t> Gelişigüzel Örnekleme </a:t>
            </a:r>
            <a:r>
              <a:rPr lang="tr-TR" altLang="tr-TR" sz="2000" b="1"/>
              <a:t>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</a:t>
            </a:r>
            <a:r>
              <a:rPr lang="de-DE" altLang="tr-TR" sz="2000">
                <a:cs typeface="Arial" charset="0"/>
              </a:rPr>
              <a:t> </a:t>
            </a:r>
            <a:r>
              <a:rPr lang="de-DE" altLang="tr-TR" sz="2000">
                <a:latin typeface="Comic Sans MS" pitchFamily="66" charset="0"/>
                <a:cs typeface="Arial" charset="0"/>
              </a:rPr>
              <a:t>Evren büyüklüğü bilinmez</a:t>
            </a:r>
            <a:endParaRPr lang="en-US" altLang="tr-TR" sz="20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endParaRPr lang="tr-TR" altLang="tr-TR" sz="1400"/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b.</a:t>
            </a:r>
            <a:r>
              <a:rPr lang="de-DE" altLang="tr-TR" sz="2000">
                <a:cs typeface="Arial" charset="0"/>
              </a:rPr>
              <a:t> Kota örneklemesi  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</a:t>
            </a:r>
            <a:r>
              <a:rPr lang="de-DE" altLang="tr-TR" sz="2000">
                <a:cs typeface="Arial" charset="0"/>
              </a:rPr>
              <a:t> </a:t>
            </a:r>
            <a:r>
              <a:rPr lang="de-DE" altLang="tr-TR" sz="2000">
                <a:latin typeface="Comic Sans MS" pitchFamily="66" charset="0"/>
                <a:cs typeface="Arial" charset="0"/>
              </a:rPr>
              <a:t>Kişilerin örneğe girme olasılığı ?</a:t>
            </a:r>
            <a:endParaRPr lang="en-US" altLang="tr-TR" sz="20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endParaRPr lang="tr-TR" altLang="tr-TR" sz="1400">
              <a:latin typeface="Comic Sans MS" pitchFamily="66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c.</a:t>
            </a:r>
            <a:r>
              <a:rPr lang="de-DE" altLang="tr-TR" sz="2000">
                <a:cs typeface="Arial" charset="0"/>
              </a:rPr>
              <a:t> </a:t>
            </a:r>
            <a:r>
              <a:rPr lang="tr-TR" altLang="tr-TR" sz="2000"/>
              <a:t>İ</a:t>
            </a:r>
            <a:r>
              <a:rPr lang="de-DE" altLang="tr-TR" sz="2000">
                <a:cs typeface="Arial" charset="0"/>
              </a:rPr>
              <a:t>kna yoluyla   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</a:t>
            </a:r>
            <a:r>
              <a:rPr lang="de-DE" altLang="tr-TR" sz="2000">
                <a:cs typeface="Arial" charset="0"/>
              </a:rPr>
              <a:t> </a:t>
            </a:r>
            <a:r>
              <a:rPr lang="de-DE" altLang="tr-TR" sz="2000">
                <a:latin typeface="Comic Sans MS" pitchFamily="66" charset="0"/>
                <a:cs typeface="Arial" charset="0"/>
              </a:rPr>
              <a:t>Kamuoyu görüşü saptamada kullanılırlar</a:t>
            </a:r>
            <a:endParaRPr lang="en-US" altLang="tr-TR" sz="20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endParaRPr lang="tr-TR" altLang="tr-TR" sz="1400">
              <a:latin typeface="Comic Sans MS" pitchFamily="66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d.</a:t>
            </a:r>
            <a:r>
              <a:rPr lang="de-DE" altLang="tr-TR" sz="2000">
                <a:cs typeface="Arial" charset="0"/>
              </a:rPr>
              <a:t> Uygunluk nedeniyle</a:t>
            </a:r>
            <a:endParaRPr lang="tr-TR" altLang="tr-TR" sz="2000"/>
          </a:p>
          <a:p>
            <a:pPr algn="just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tr-TR" altLang="tr-TR" sz="800"/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e.</a:t>
            </a:r>
            <a:r>
              <a:rPr lang="de-DE" altLang="tr-TR" sz="2000">
                <a:cs typeface="Arial" charset="0"/>
              </a:rPr>
              <a:t> Gereklilik nedeniyle</a:t>
            </a:r>
            <a:r>
              <a:rPr lang="de-DE" altLang="tr-TR" sz="2800">
                <a:cs typeface="Arial" charset="0"/>
              </a:rPr>
              <a:t> </a:t>
            </a:r>
            <a:endParaRPr lang="en-US" altLang="tr-TR" sz="2800">
              <a:cs typeface="Times New Roman" pitchFamily="18" charset="0"/>
            </a:endParaRPr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486275"/>
            <a:ext cx="14414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autoUpdateAnimBg="0" advAuto="5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Olasılıklı Örnekleme Yöntemleri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4958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endParaRPr lang="tr-TR" altLang="tr-TR" sz="1800" b="1">
              <a:solidFill>
                <a:srgbClr val="FF0000"/>
              </a:solidFill>
              <a:cs typeface="Arial" charset="0"/>
            </a:endParaRPr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a.</a:t>
            </a:r>
            <a:r>
              <a:rPr lang="de-DE" altLang="tr-TR" sz="2800">
                <a:cs typeface="Arial" charset="0"/>
              </a:rPr>
              <a:t> Basit rastgele örnekleme yöntemi: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800">
                <a:cs typeface="Arial" charset="0"/>
              </a:rPr>
              <a:t>	    </a:t>
            </a:r>
            <a:r>
              <a:rPr lang="tr-TR" altLang="tr-TR" sz="2800"/>
              <a:t>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Evren homojen (sosyodemografik özellikler)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600">
                <a:cs typeface="Arial" charset="0"/>
              </a:rPr>
              <a:t>	    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Her bireyin örneğe seçilme şansı eşit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endParaRPr lang="tr-TR" altLang="tr-TR" sz="2800">
              <a:cs typeface="Arial" charset="0"/>
            </a:endParaRPr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b.</a:t>
            </a:r>
            <a:r>
              <a:rPr lang="de-DE" altLang="tr-TR" sz="2800">
                <a:cs typeface="Arial" charset="0"/>
              </a:rPr>
              <a:t> Sistematik örnekleme yöntemi: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800">
                <a:cs typeface="Arial" charset="0"/>
              </a:rPr>
              <a:t>	    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Evren büyük ve homojen, hazır liste var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600">
                <a:cs typeface="Arial" charset="0"/>
              </a:rPr>
              <a:t>	    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 </a:t>
            </a:r>
            <a:r>
              <a:rPr lang="de-DE" altLang="tr-TR" sz="2600">
                <a:cs typeface="Arial" charset="0"/>
              </a:rPr>
              <a:t>Listeden eşit aralıklarla seçim söz konusu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>
                <a:cs typeface="Arial" charset="0"/>
              </a:rPr>
              <a:t>	</a:t>
            </a:r>
            <a:endParaRPr lang="tr-TR" altLang="tr-TR" sz="280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45125"/>
            <a:ext cx="12954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 autoUpdateAnimBg="0" advAuto="5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Olasılıklı Örnekleme Yöntemleri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93062" cy="44958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tr-TR" altLang="tr-TR" sz="1800" b="1">
              <a:solidFill>
                <a:srgbClr val="FF0000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c.</a:t>
            </a:r>
            <a:r>
              <a:rPr lang="de-DE" altLang="tr-TR" sz="2800">
                <a:cs typeface="Arial" charset="0"/>
              </a:rPr>
              <a:t> Tabakalı örnekleme yöntemi: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    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Evren h</a:t>
            </a:r>
            <a:r>
              <a:rPr lang="tr-TR" altLang="tr-TR" sz="2600">
                <a:cs typeface="Arial" charset="0"/>
              </a:rPr>
              <a:t>o</a:t>
            </a:r>
            <a:r>
              <a:rPr lang="de-DE" altLang="tr-TR" sz="2600">
                <a:cs typeface="Arial" charset="0"/>
              </a:rPr>
              <a:t>mojen yapıda değildir. Alt gruplar (+)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    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 </a:t>
            </a:r>
            <a:r>
              <a:rPr lang="de-DE" altLang="tr-TR" sz="2600">
                <a:cs typeface="Arial" charset="0"/>
              </a:rPr>
              <a:t>Her tabaka kendi içinde homojendir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tr-TR" altLang="tr-TR" sz="2800"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d.</a:t>
            </a:r>
            <a:r>
              <a:rPr lang="de-DE" altLang="tr-TR" sz="2800">
                <a:cs typeface="Arial" charset="0"/>
              </a:rPr>
              <a:t> Küme örnekleme yöntemi: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    </a:t>
            </a:r>
            <a:r>
              <a:rPr lang="de-DE" altLang="tr-TR" sz="2800" b="1">
                <a:solidFill>
                  <a:srgbClr val="FF9933"/>
                </a:solidFill>
                <a:cs typeface="Arial" charset="0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Küme içi heterojen olmalıdır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    </a:t>
            </a:r>
            <a:r>
              <a:rPr lang="de-DE" altLang="tr-TR" sz="2600">
                <a:solidFill>
                  <a:srgbClr val="FF9933"/>
                </a:solidFill>
                <a:cs typeface="Arial" charset="0"/>
              </a:rPr>
              <a:t> * </a:t>
            </a:r>
            <a:r>
              <a:rPr lang="de-DE" altLang="tr-TR" sz="2600">
                <a:cs typeface="Arial" charset="0"/>
              </a:rPr>
              <a:t>Kümeler küçük olmalıdır</a:t>
            </a:r>
            <a:endParaRPr lang="en-US" altLang="tr-TR" sz="26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60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13325"/>
            <a:ext cx="12954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 autoUpdateAnimBg="0" advAuto="5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Bilimin Amaçları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fr-FR" altLang="tr-TR">
                <a:cs typeface="Arial" charset="0"/>
              </a:rPr>
              <a:t>	</a:t>
            </a:r>
            <a:r>
              <a:rPr lang="fr-FR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fr-FR" altLang="tr-TR" sz="2800">
                <a:cs typeface="Arial" charset="0"/>
              </a:rPr>
              <a:t> Neden-sonuç ilişkilerini arama</a:t>
            </a:r>
            <a:r>
              <a:rPr lang="tr-TR" altLang="tr-TR" sz="2800"/>
              <a:t>,</a:t>
            </a:r>
            <a:endParaRPr lang="en-US" altLang="tr-TR" sz="2800"/>
          </a:p>
          <a:p>
            <a:pPr algn="just">
              <a:buFontTx/>
              <a:buNone/>
            </a:pPr>
            <a:r>
              <a:rPr lang="fr-FR" altLang="tr-TR" sz="2800">
                <a:cs typeface="Arial" charset="0"/>
              </a:rPr>
              <a:t>	</a:t>
            </a:r>
            <a:endParaRPr lang="tr-TR" altLang="tr-TR" sz="2800"/>
          </a:p>
          <a:p>
            <a:pPr algn="just">
              <a:buFontTx/>
              <a:buNone/>
            </a:pPr>
            <a:r>
              <a:rPr lang="tr-TR" altLang="tr-TR" sz="2800"/>
              <a:t>	</a:t>
            </a:r>
            <a:r>
              <a:rPr lang="fr-FR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fr-FR" altLang="tr-TR" sz="2800">
                <a:latin typeface="Comic Sans MS" pitchFamily="66" charset="0"/>
                <a:cs typeface="Arial" charset="0"/>
              </a:rPr>
              <a:t> Kanıtlama</a:t>
            </a:r>
            <a:r>
              <a:rPr lang="tr-TR" altLang="tr-TR" sz="2800">
                <a:latin typeface="Comic Sans MS" pitchFamily="66" charset="0"/>
              </a:rPr>
              <a:t>,</a:t>
            </a:r>
            <a:endParaRPr lang="en-US" altLang="tr-TR" sz="2800">
              <a:latin typeface="Comic Sans MS" pitchFamily="66" charset="0"/>
            </a:endParaRPr>
          </a:p>
          <a:p>
            <a:pPr algn="just">
              <a:buFontTx/>
              <a:buNone/>
            </a:pPr>
            <a:r>
              <a:rPr lang="fr-FR" altLang="tr-TR" sz="2800">
                <a:cs typeface="Arial" charset="0"/>
              </a:rPr>
              <a:t>	</a:t>
            </a:r>
            <a:endParaRPr lang="tr-TR" altLang="tr-TR" sz="2800"/>
          </a:p>
          <a:p>
            <a:pPr algn="just">
              <a:buFontTx/>
              <a:buNone/>
            </a:pPr>
            <a:r>
              <a:rPr lang="tr-TR" altLang="tr-TR" sz="2800"/>
              <a:t>	</a:t>
            </a:r>
            <a:r>
              <a:rPr lang="fr-FR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fr-FR" altLang="tr-TR" sz="2800">
                <a:cs typeface="Arial" charset="0"/>
              </a:rPr>
              <a:t> Gerçekleme</a:t>
            </a:r>
            <a:r>
              <a:rPr lang="tr-TR" altLang="tr-TR" sz="2800"/>
              <a:t>,</a:t>
            </a:r>
            <a:endParaRPr lang="en-US" altLang="tr-TR" sz="2800"/>
          </a:p>
          <a:p>
            <a:pPr>
              <a:buFontTx/>
              <a:buNone/>
            </a:pPr>
            <a:r>
              <a:rPr lang="fr-FR" altLang="tr-TR" sz="2800">
                <a:cs typeface="Arial" charset="0"/>
              </a:rPr>
              <a:t>	</a:t>
            </a:r>
            <a:endParaRPr lang="tr-TR" altLang="tr-TR" sz="2800"/>
          </a:p>
          <a:p>
            <a:pPr>
              <a:buFontTx/>
              <a:buNone/>
            </a:pPr>
            <a:r>
              <a:rPr lang="tr-TR" altLang="tr-TR" sz="2800"/>
              <a:t>	</a:t>
            </a:r>
            <a:r>
              <a:rPr lang="fr-FR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fr-FR" altLang="tr-TR" sz="2800">
                <a:latin typeface="Comic Sans MS" pitchFamily="66" charset="0"/>
                <a:cs typeface="Arial" charset="0"/>
              </a:rPr>
              <a:t> Denetleme</a:t>
            </a:r>
            <a:r>
              <a:rPr lang="tr-TR" altLang="tr-TR" sz="2800">
                <a:latin typeface="Comic Sans MS" pitchFamily="66" charset="0"/>
              </a:rPr>
              <a:t>.</a:t>
            </a:r>
            <a:r>
              <a:rPr lang="tr-TR" altLang="tr-TR"/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13100"/>
            <a:ext cx="1762125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utoUpdateAnimBg="0" advAuto="5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ANKET YÖNTEM</a:t>
            </a:r>
            <a:r>
              <a:rPr lang="tr-TR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de-DE" altLang="tr-TR" b="1">
                <a:cs typeface="Arial" charset="0"/>
              </a:rPr>
              <a:t> </a:t>
            </a:r>
            <a:endParaRPr lang="en-US" altLang="tr-TR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de-DE" altLang="tr-TR">
                <a:cs typeface="Arial" charset="0"/>
              </a:rPr>
              <a:t>	</a:t>
            </a:r>
            <a:r>
              <a:rPr lang="tr-TR" altLang="tr-TR"/>
              <a:t>	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Anket, kişilerden çeşitli konularda, planlı ve standart biçimde bilgi almak için geliştirilmiş, özellikle epidemiyolojik ve sosyolojik araştırmalarda sıklıkla kullanılan bir yöntemdir.</a:t>
            </a:r>
            <a:r>
              <a:rPr lang="de-DE" altLang="tr-TR">
                <a:latin typeface="Comic Sans MS" pitchFamily="66" charset="0"/>
                <a:cs typeface="Arial" charset="0"/>
              </a:rPr>
              <a:t> </a:t>
            </a:r>
            <a:endParaRPr lang="en-US" altLang="tr-TR"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>
                <a:cs typeface="Arial" charset="0"/>
              </a:rPr>
              <a:t> </a:t>
            </a:r>
            <a:endParaRPr lang="en-US" altLang="tr-TR">
              <a:cs typeface="Times New Roman" pitchFamily="18" charset="0"/>
            </a:endParaRPr>
          </a:p>
          <a:p>
            <a:pPr>
              <a:buFontTx/>
              <a:buNone/>
            </a:pPr>
            <a:endParaRPr lang="tr-TR" altLang="tr-T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868863"/>
            <a:ext cx="1927225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 autoUpdateAnimBg="0" advAuto="5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Anket Türleri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endParaRPr lang="en-US" altLang="tr-TR"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1.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 Yüz - yüze anket.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800">
                <a:latin typeface="Comic Sans MS" pitchFamily="66" charset="0"/>
                <a:cs typeface="Arial" charset="0"/>
              </a:rPr>
              <a:t>	</a:t>
            </a:r>
            <a:r>
              <a:rPr lang="en-US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2.</a:t>
            </a:r>
            <a:r>
              <a:rPr lang="en-US" altLang="tr-TR" sz="2800">
                <a:latin typeface="Comic Sans MS" pitchFamily="66" charset="0"/>
                <a:cs typeface="Arial" charset="0"/>
              </a:rPr>
              <a:t> Posta aracılığı ile anket.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en-US" altLang="tr-TR" sz="2800">
                <a:latin typeface="Comic Sans MS" pitchFamily="66" charset="0"/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3.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 Telefonla anket.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 sz="2800">
                <a:latin typeface="Comic Sans MS" pitchFamily="66" charset="0"/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4.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 Gözlem altında anket.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>
                <a:cs typeface="Arial" charset="0"/>
              </a:rPr>
              <a:t> </a:t>
            </a:r>
            <a:endParaRPr lang="en-US" altLang="tr-TR">
              <a:cs typeface="Times New Roman" pitchFamily="18" charset="0"/>
            </a:endParaRPr>
          </a:p>
          <a:p>
            <a:pPr>
              <a:buFontTx/>
              <a:buNone/>
            </a:pPr>
            <a:endParaRPr lang="tr-TR" altLang="tr-TR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581525"/>
            <a:ext cx="12684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205038"/>
            <a:ext cx="13747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 autoUpdateAnimBg="0" advAuto="5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Times New Roman" pitchFamily="18" charset="0"/>
              </a:rPr>
              <a:t>Anket Soru Tipleri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buFontTx/>
              <a:buNone/>
            </a:pPr>
            <a:endParaRPr lang="tr-TR" altLang="tr-TR" sz="1800" b="1"/>
          </a:p>
          <a:p>
            <a:pPr marL="609600" indent="-609600" algn="just">
              <a:buFontTx/>
              <a:buNone/>
            </a:pPr>
            <a:r>
              <a:rPr lang="tr-TR" altLang="tr-TR" sz="2800" b="1">
                <a:solidFill>
                  <a:srgbClr val="FF0000"/>
                </a:solidFill>
              </a:rPr>
              <a:t>1.</a:t>
            </a:r>
            <a:r>
              <a:rPr lang="tr-TR" altLang="tr-TR" sz="2800"/>
              <a:t> </a:t>
            </a:r>
            <a:r>
              <a:rPr lang="de-DE" altLang="tr-TR" sz="2800">
                <a:cs typeface="Times New Roman" pitchFamily="18" charset="0"/>
              </a:rPr>
              <a:t>Aç</a:t>
            </a:r>
            <a:r>
              <a:rPr lang="tr-TR" altLang="tr-TR" sz="2800"/>
              <a:t>ı</a:t>
            </a:r>
            <a:r>
              <a:rPr lang="de-DE" altLang="tr-TR" sz="2800">
                <a:cs typeface="Times New Roman" pitchFamily="18" charset="0"/>
              </a:rPr>
              <a:t>k uçlu sorular: </a:t>
            </a:r>
            <a:endParaRPr lang="tr-TR" altLang="tr-TR" sz="2800"/>
          </a:p>
          <a:p>
            <a:pPr marL="609600" indent="-609600" algn="just">
              <a:buFontTx/>
              <a:buNone/>
            </a:pPr>
            <a:r>
              <a:rPr lang="tr-TR" altLang="tr-TR" sz="2600"/>
              <a:t>	</a:t>
            </a:r>
            <a:r>
              <a:rPr lang="de-DE" altLang="tr-TR" sz="2600">
                <a:cs typeface="Times New Roman" pitchFamily="18" charset="0"/>
              </a:rPr>
              <a:t>Örn.: Sigara içmenin sa</a:t>
            </a:r>
            <a:r>
              <a:rPr lang="tr-TR" altLang="tr-TR" sz="2600"/>
              <a:t>ğ</a:t>
            </a:r>
            <a:r>
              <a:rPr lang="de-DE" altLang="tr-TR" sz="2600">
                <a:cs typeface="Times New Roman" pitchFamily="18" charset="0"/>
              </a:rPr>
              <a:t>l</a:t>
            </a:r>
            <a:r>
              <a:rPr lang="tr-TR" altLang="tr-TR" sz="2600"/>
              <a:t>ığ</a:t>
            </a:r>
            <a:r>
              <a:rPr lang="de-DE" altLang="tr-TR" sz="2600">
                <a:cs typeface="Times New Roman" pitchFamily="18" charset="0"/>
              </a:rPr>
              <a:t>a etkisi nedir?</a:t>
            </a:r>
            <a:endParaRPr lang="en-US" altLang="tr-TR" sz="260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de-DE" altLang="tr-TR" sz="2800">
                <a:cs typeface="Times New Roman" pitchFamily="18" charset="0"/>
              </a:rPr>
              <a:t>	</a:t>
            </a:r>
            <a:endParaRPr lang="tr-TR" altLang="tr-TR" sz="2800"/>
          </a:p>
          <a:p>
            <a:pPr marL="609600" indent="-609600"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Times New Roman" pitchFamily="18" charset="0"/>
              </a:rPr>
              <a:t>2.</a:t>
            </a:r>
            <a:r>
              <a:rPr lang="de-DE" altLang="tr-TR" sz="2800">
                <a:cs typeface="Times New Roman" pitchFamily="18" charset="0"/>
              </a:rPr>
              <a:t> Kapal</a:t>
            </a:r>
            <a:r>
              <a:rPr lang="tr-TR" altLang="tr-TR" sz="2800"/>
              <a:t>ı</a:t>
            </a:r>
            <a:r>
              <a:rPr lang="de-DE" altLang="tr-TR" sz="2800">
                <a:cs typeface="Times New Roman" pitchFamily="18" charset="0"/>
              </a:rPr>
              <a:t> uçlu sorular:</a:t>
            </a:r>
            <a:endParaRPr lang="en-US" altLang="tr-TR" sz="280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de-DE" altLang="tr-TR" sz="2800">
                <a:cs typeface="Times New Roman" pitchFamily="18" charset="0"/>
              </a:rPr>
              <a:t>	</a:t>
            </a:r>
            <a:r>
              <a:rPr lang="de-DE" altLang="tr-TR" sz="2600">
                <a:cs typeface="Times New Roman" pitchFamily="18" charset="0"/>
              </a:rPr>
              <a:t>Örn.: Gebelikten korunmak için herhangi bir yöntem kullan</a:t>
            </a:r>
            <a:r>
              <a:rPr lang="tr-TR" altLang="tr-TR" sz="2600"/>
              <a:t>ı</a:t>
            </a:r>
            <a:r>
              <a:rPr lang="de-DE" altLang="tr-TR" sz="2600">
                <a:cs typeface="Times New Roman" pitchFamily="18" charset="0"/>
              </a:rPr>
              <a:t>yor musunuz?</a:t>
            </a:r>
            <a:endParaRPr lang="en-US" altLang="tr-TR" sz="260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de-DE" altLang="tr-TR" sz="2600">
                <a:cs typeface="Times New Roman" pitchFamily="18" charset="0"/>
              </a:rPr>
              <a:t>	  </a:t>
            </a:r>
            <a:r>
              <a:rPr lang="de-DE" altLang="tr-TR" sz="2600">
                <a:solidFill>
                  <a:srgbClr val="FF9933"/>
                </a:solidFill>
                <a:cs typeface="Times New Roman" pitchFamily="18" charset="0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cs typeface="Times New Roman" pitchFamily="18" charset="0"/>
              </a:rPr>
              <a:t>1-</a:t>
            </a:r>
            <a:r>
              <a:rPr lang="de-DE" altLang="tr-TR" sz="2600">
                <a:cs typeface="Times New Roman" pitchFamily="18" charset="0"/>
              </a:rPr>
              <a:t> Evet		</a:t>
            </a:r>
            <a:r>
              <a:rPr lang="de-DE" altLang="tr-TR" sz="2600" b="1">
                <a:solidFill>
                  <a:srgbClr val="FF9933"/>
                </a:solidFill>
                <a:cs typeface="Times New Roman" pitchFamily="18" charset="0"/>
              </a:rPr>
              <a:t>2-</a:t>
            </a:r>
            <a:r>
              <a:rPr lang="de-DE" altLang="tr-TR" sz="2600">
                <a:cs typeface="Times New Roman" pitchFamily="18" charset="0"/>
              </a:rPr>
              <a:t> Hay</a:t>
            </a:r>
            <a:r>
              <a:rPr lang="tr-TR" altLang="tr-TR" sz="2600"/>
              <a:t>ı</a:t>
            </a:r>
            <a:r>
              <a:rPr lang="de-DE" altLang="tr-TR" sz="2600">
                <a:cs typeface="Times New Roman" pitchFamily="18" charset="0"/>
              </a:rPr>
              <a:t>r	</a:t>
            </a:r>
            <a:r>
              <a:rPr lang="tr-TR" altLang="tr-TR" sz="2600"/>
              <a:t>   </a:t>
            </a:r>
            <a:r>
              <a:rPr lang="de-DE" altLang="tr-TR" sz="2600" b="1">
                <a:solidFill>
                  <a:srgbClr val="FF9933"/>
                </a:solidFill>
                <a:cs typeface="Times New Roman" pitchFamily="18" charset="0"/>
              </a:rPr>
              <a:t>3-</a:t>
            </a:r>
            <a:r>
              <a:rPr lang="de-DE" altLang="tr-TR" sz="2600">
                <a:cs typeface="Times New Roman" pitchFamily="18" charset="0"/>
              </a:rPr>
              <a:t> Cevaps</a:t>
            </a:r>
            <a:r>
              <a:rPr lang="tr-TR" altLang="tr-TR" sz="2600"/>
              <a:t>ı</a:t>
            </a:r>
            <a:r>
              <a:rPr lang="de-DE" altLang="tr-TR" sz="2600">
                <a:cs typeface="Times New Roman" pitchFamily="18" charset="0"/>
              </a:rPr>
              <a:t>z</a:t>
            </a:r>
            <a:endParaRPr lang="en-US" altLang="tr-TR" sz="2600"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endParaRPr lang="tr-TR" altLang="tr-TR" sz="280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97200"/>
            <a:ext cx="10826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 autoUpdateAnimBg="0" advAuto="5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Anket Formunun Bölümleri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>
                <a:cs typeface="Arial" charset="0"/>
              </a:rPr>
              <a:t>	</a:t>
            </a:r>
            <a:endParaRPr lang="tr-TR" altLang="tr-TR"/>
          </a:p>
          <a:p>
            <a:pPr algn="just">
              <a:buFontTx/>
              <a:buNone/>
            </a:pPr>
            <a:endParaRPr lang="tr-TR" altLang="tr-TR" sz="1200"/>
          </a:p>
          <a:p>
            <a:pPr algn="just">
              <a:buFontTx/>
              <a:buNone/>
            </a:pPr>
            <a:r>
              <a:rPr lang="de-DE" altLang="tr-TR" sz="28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1.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 Tanıtım Bilgileri,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800">
                <a:latin typeface="Comic Sans MS" pitchFamily="66" charset="0"/>
                <a:cs typeface="Arial" charset="0"/>
              </a:rPr>
              <a:t>	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altLang="tr-TR" sz="2800">
                <a:latin typeface="Comic Sans MS" pitchFamily="66" charset="0"/>
                <a:cs typeface="Arial" charset="0"/>
              </a:rPr>
              <a:t>	</a:t>
            </a:r>
            <a:endParaRPr lang="tr-TR" altLang="tr-TR" sz="2800">
              <a:latin typeface="Comic Sans MS" pitchFamily="66" charset="0"/>
            </a:endParaRPr>
          </a:p>
          <a:p>
            <a:pPr algn="just">
              <a:buFontTx/>
              <a:buNone/>
            </a:pPr>
            <a:r>
              <a:rPr lang="en-US" altLang="tr-TR" sz="28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2.</a:t>
            </a:r>
            <a:r>
              <a:rPr lang="en-US" altLang="tr-TR" sz="2800">
                <a:latin typeface="Comic Sans MS" pitchFamily="66" charset="0"/>
                <a:cs typeface="Arial" charset="0"/>
              </a:rPr>
              <a:t> Araştırmanın Amacına </a:t>
            </a:r>
            <a:r>
              <a:rPr lang="tr-TR" altLang="tr-TR" sz="2800">
                <a:latin typeface="Comic Sans MS" pitchFamily="66" charset="0"/>
              </a:rPr>
              <a:t>İ</a:t>
            </a:r>
            <a:r>
              <a:rPr lang="en-US" altLang="tr-TR" sz="2800">
                <a:latin typeface="Comic Sans MS" pitchFamily="66" charset="0"/>
                <a:cs typeface="Arial" charset="0"/>
              </a:rPr>
              <a:t>lişkin Bilgiler.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altLang="tr-TR" sz="2800">
                <a:cs typeface="Arial" charset="0"/>
              </a:rPr>
              <a:t>	</a:t>
            </a:r>
            <a:endParaRPr lang="tr-TR" altLang="tr-TR" sz="280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133600"/>
            <a:ext cx="1622425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 animBg="1" autoUpdateAnimBg="0" advAuto="5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4000">
                <a:cs typeface="Arial" charset="0"/>
              </a:rPr>
              <a:t> </a:t>
            </a:r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Tanıtım Bilgileri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845425" cy="4465637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a-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 Uygulayan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n tan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t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m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:</a:t>
            </a:r>
            <a:endParaRPr lang="en-US" altLang="tr-TR" sz="26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     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de-DE" altLang="tr-TR" sz="2400">
                <a:cs typeface="Arial" charset="0"/>
              </a:rPr>
              <a:t> Anketörün adı - soyadı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     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de-DE" altLang="tr-TR" sz="2400">
                <a:cs typeface="Arial" charset="0"/>
              </a:rPr>
              <a:t> Anketin süresi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     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de-DE" altLang="tr-TR" sz="2400">
                <a:cs typeface="Arial" charset="0"/>
              </a:rPr>
              <a:t> Anketörün izlenimleri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     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de-DE" altLang="tr-TR" sz="2400">
                <a:cs typeface="Arial" charset="0"/>
              </a:rPr>
              <a:t> Anketin sonucu</a:t>
            </a:r>
            <a:r>
              <a:rPr lang="tr-TR" altLang="tr-TR" sz="2400"/>
              <a:t>.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1800">
                <a:cs typeface="Arial" charset="0"/>
              </a:rPr>
              <a:t>	</a:t>
            </a:r>
            <a:endParaRPr lang="tr-TR" altLang="tr-TR" sz="1800"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tr-TR" sz="26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b-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 Uygulanan ki</a:t>
            </a:r>
            <a:r>
              <a:rPr lang="tr-TR" altLang="tr-TR" sz="2600">
                <a:latin typeface="Comic Sans MS" pitchFamily="66" charset="0"/>
              </a:rPr>
              <a:t>ş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inin tan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t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m</a:t>
            </a:r>
            <a:r>
              <a:rPr lang="tr-TR" altLang="tr-TR" sz="2600">
                <a:latin typeface="Comic Sans MS" pitchFamily="66" charset="0"/>
              </a:rPr>
              <a:t>ı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:</a:t>
            </a:r>
            <a:endParaRPr lang="en-US" altLang="tr-TR" sz="26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     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en-US" altLang="tr-TR" sz="2400">
                <a:solidFill>
                  <a:srgbClr val="FF9933"/>
                </a:solidFill>
                <a:cs typeface="Arial" charset="0"/>
              </a:rPr>
              <a:t> </a:t>
            </a:r>
            <a:r>
              <a:rPr lang="en-US" altLang="tr-TR" sz="2400">
                <a:cs typeface="Arial" charset="0"/>
              </a:rPr>
              <a:t>Kimliği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400">
                <a:cs typeface="Arial" charset="0"/>
              </a:rPr>
              <a:t>	     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en-US" altLang="tr-TR" sz="2400">
                <a:solidFill>
                  <a:srgbClr val="FF9933"/>
                </a:solidFill>
                <a:cs typeface="Arial" charset="0"/>
              </a:rPr>
              <a:t> </a:t>
            </a:r>
            <a:r>
              <a:rPr lang="en-US" altLang="tr-TR" sz="2400">
                <a:cs typeface="Arial" charset="0"/>
              </a:rPr>
              <a:t>Sıra no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400">
                <a:cs typeface="Arial" charset="0"/>
              </a:rPr>
              <a:t>	     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en-US" altLang="tr-TR" sz="2400">
                <a:cs typeface="Arial" charset="0"/>
              </a:rPr>
              <a:t> Adresi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tr-TR" sz="2400">
                <a:cs typeface="Arial" charset="0"/>
              </a:rPr>
              <a:t>	     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</a:rPr>
              <a:t>-</a:t>
            </a:r>
            <a:r>
              <a:rPr lang="en-US" altLang="tr-TR" sz="2400">
                <a:cs typeface="Arial" charset="0"/>
              </a:rPr>
              <a:t> Sosyodemografik özellikleri (yaş, cins</a:t>
            </a:r>
            <a:r>
              <a:rPr lang="tr-TR" altLang="tr-TR" sz="2400"/>
              <a:t> v.b.</a:t>
            </a:r>
            <a:r>
              <a:rPr lang="en-US" altLang="tr-TR" sz="2400">
                <a:cs typeface="Arial" charset="0"/>
              </a:rPr>
              <a:t>)</a:t>
            </a:r>
            <a:r>
              <a:rPr lang="tr-TR" altLang="tr-TR" sz="2400"/>
              <a:t>.</a:t>
            </a:r>
            <a:endParaRPr lang="en-US" alt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565400"/>
            <a:ext cx="1766887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 autoUpdateAnimBg="0" advAuto="5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09600"/>
            <a:ext cx="8012112" cy="803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tr-TR" sz="3200" b="1">
                <a:solidFill>
                  <a:srgbClr val="FF0000"/>
                </a:solidFill>
                <a:cs typeface="Arial" charset="0"/>
              </a:rPr>
              <a:t>Araştırmanın Amacına </a:t>
            </a:r>
            <a:r>
              <a:rPr lang="tr-TR" altLang="tr-TR" sz="3200" b="1">
                <a:solidFill>
                  <a:srgbClr val="FF0000"/>
                </a:solidFill>
              </a:rPr>
              <a:t>İ</a:t>
            </a:r>
            <a:r>
              <a:rPr lang="en-US" altLang="tr-TR" sz="3200" b="1">
                <a:solidFill>
                  <a:srgbClr val="FF0000"/>
                </a:solidFill>
                <a:cs typeface="Arial" charset="0"/>
              </a:rPr>
              <a:t>lişkin Bilgiler</a:t>
            </a:r>
            <a:endParaRPr lang="tr-TR" altLang="tr-TR" sz="32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en-US" altLang="tr-TR" sz="2800">
                <a:cs typeface="Arial" charset="0"/>
              </a:rPr>
              <a:t>	     </a:t>
            </a:r>
            <a:endParaRPr lang="tr-TR" altLang="tr-TR" sz="2800"/>
          </a:p>
          <a:p>
            <a:pPr algn="just">
              <a:buFontTx/>
              <a:buNone/>
            </a:pPr>
            <a:r>
              <a:rPr lang="en-US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en-US" altLang="tr-TR" sz="260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tr-TR" sz="2600">
                <a:cs typeface="Arial" charset="0"/>
              </a:rPr>
              <a:t>Bilgi - tutum - davranışı belirleme soruları</a:t>
            </a:r>
            <a:r>
              <a:rPr lang="tr-TR" altLang="tr-TR" sz="2600"/>
              <a:t>,</a:t>
            </a:r>
            <a:endParaRPr lang="en-US" altLang="tr-TR" sz="2600"/>
          </a:p>
          <a:p>
            <a:pPr algn="just">
              <a:buFontTx/>
              <a:buNone/>
            </a:pPr>
            <a:r>
              <a:rPr lang="en-US" altLang="tr-TR" sz="2600">
                <a:cs typeface="Arial" charset="0"/>
              </a:rPr>
              <a:t>	     </a:t>
            </a:r>
            <a:endParaRPr lang="tr-TR" altLang="tr-TR" sz="2600"/>
          </a:p>
          <a:p>
            <a:pPr algn="just">
              <a:buFontTx/>
              <a:buNone/>
            </a:pPr>
            <a:r>
              <a:rPr lang="en-US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en-US" altLang="tr-TR" sz="2600">
                <a:cs typeface="Arial" charset="0"/>
              </a:rPr>
              <a:t> Hizmetten yararlanma düzeyini belirleme soruları</a:t>
            </a:r>
            <a:r>
              <a:rPr lang="tr-TR" altLang="tr-TR" sz="2600"/>
              <a:t>,</a:t>
            </a:r>
            <a:endParaRPr lang="en-US" altLang="tr-TR" sz="2600"/>
          </a:p>
          <a:p>
            <a:pPr algn="just">
              <a:buFontTx/>
              <a:buNone/>
            </a:pPr>
            <a:r>
              <a:rPr lang="en-US" altLang="tr-TR" sz="2600">
                <a:cs typeface="Arial" charset="0"/>
              </a:rPr>
              <a:t>	     </a:t>
            </a:r>
            <a:endParaRPr lang="tr-TR" altLang="tr-TR" sz="2600"/>
          </a:p>
          <a:p>
            <a:pPr algn="just">
              <a:buFontTx/>
              <a:buNone/>
            </a:pPr>
            <a:r>
              <a:rPr lang="de-DE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600">
                <a:solidFill>
                  <a:schemeClr val="tx2"/>
                </a:solidFill>
                <a:cs typeface="Arial" charset="0"/>
              </a:rPr>
              <a:t> </a:t>
            </a:r>
            <a:r>
              <a:rPr lang="de-DE" altLang="tr-TR" sz="2600">
                <a:cs typeface="Arial" charset="0"/>
              </a:rPr>
              <a:t>F.M., lab</a:t>
            </a:r>
            <a:r>
              <a:rPr lang="tr-TR" altLang="tr-TR" sz="2600"/>
              <a:t>oratuvar</a:t>
            </a:r>
            <a:r>
              <a:rPr lang="de-DE" altLang="tr-TR" sz="2600">
                <a:cs typeface="Arial" charset="0"/>
              </a:rPr>
              <a:t> </a:t>
            </a:r>
            <a:r>
              <a:rPr lang="tr-TR" altLang="tr-TR" sz="2600"/>
              <a:t>b</a:t>
            </a:r>
            <a:r>
              <a:rPr lang="de-DE" altLang="tr-TR" sz="2600">
                <a:cs typeface="Arial" charset="0"/>
              </a:rPr>
              <a:t>ulgularına ilişkin bilgiler</a:t>
            </a:r>
            <a:r>
              <a:rPr lang="tr-TR" altLang="tr-TR" sz="2600"/>
              <a:t>.</a:t>
            </a:r>
            <a:endParaRPr lang="en-US" altLang="tr-TR" sz="2600"/>
          </a:p>
          <a:p>
            <a:pPr>
              <a:buFontTx/>
              <a:buNone/>
            </a:pPr>
            <a:endParaRPr lang="tr-TR" altLang="tr-TR" sz="260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97425"/>
            <a:ext cx="15113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 autoUpdateAnimBg="0" advAuto="5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Soru Hazırlamada Uyulması </a:t>
            </a:r>
            <a:r>
              <a:rPr lang="tr-TR" altLang="tr-TR" sz="3200" b="1">
                <a:solidFill>
                  <a:srgbClr val="FF0000"/>
                </a:solidFill>
                <a:cs typeface="Arial" charset="0"/>
              </a:rPr>
              <a:t/>
            </a:r>
            <a:br>
              <a:rPr lang="tr-TR" altLang="tr-TR" sz="3200" b="1">
                <a:solidFill>
                  <a:srgbClr val="FF0000"/>
                </a:solidFill>
                <a:cs typeface="Arial" charset="0"/>
              </a:rPr>
            </a:br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Gereken Kurallar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 Soru, araştırmanın konu ve amacına uygun olmalıdır.</a:t>
            </a:r>
            <a:endParaRPr lang="en-US" altLang="tr-TR" sz="26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Soru tipi, araştırmanın konusuna göre seçilmelidir.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 Sorular, anlaşılabilir biçimde sorulmalıdır.</a:t>
            </a:r>
            <a:endParaRPr lang="en-US" altLang="tr-TR" sz="26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600">
                <a:cs typeface="Arial" charset="0"/>
              </a:rPr>
              <a:t> Her konuda sadece bir konu sorulmalıdır.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6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de-DE" altLang="tr-TR" sz="2600">
                <a:latin typeface="Comic Sans MS" pitchFamily="66" charset="0"/>
                <a:cs typeface="Arial" charset="0"/>
              </a:rPr>
              <a:t> Soruda yabancı ve teknik kelimeler kullanılmamalıdır.</a:t>
            </a:r>
            <a:endParaRPr lang="en-US" altLang="tr-TR" sz="26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</a:t>
            </a:r>
            <a:endParaRPr lang="tr-TR" altLang="tr-TR" sz="24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300663"/>
            <a:ext cx="868362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 autoUpdateAnimBg="0" advAuto="5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Soru Hazırlamada Uyulması </a:t>
            </a:r>
            <a:r>
              <a:rPr lang="tr-TR" altLang="tr-TR" sz="3200" b="1">
                <a:solidFill>
                  <a:srgbClr val="FF0000"/>
                </a:solidFill>
                <a:cs typeface="Arial" charset="0"/>
              </a:rPr>
              <a:t/>
            </a:r>
            <a:br>
              <a:rPr lang="tr-TR" altLang="tr-TR" sz="3200" b="1">
                <a:solidFill>
                  <a:srgbClr val="FF0000"/>
                </a:solidFill>
                <a:cs typeface="Arial" charset="0"/>
              </a:rPr>
            </a:br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Gereken Kurallar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4000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 b="1">
                <a:cs typeface="Arial" charset="0"/>
              </a:rPr>
              <a:t> </a:t>
            </a:r>
            <a:r>
              <a:rPr lang="de-DE" altLang="tr-TR" sz="2800">
                <a:cs typeface="Arial" charset="0"/>
              </a:rPr>
              <a:t>Soru yönlendirici biçimde sorulmamalıdır.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 Soru sayısı çok fazla olmamalıdır.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solidFill>
                  <a:schemeClr val="tx2"/>
                </a:solidFill>
                <a:cs typeface="Arial" charset="0"/>
              </a:rPr>
              <a:t> </a:t>
            </a:r>
            <a:r>
              <a:rPr lang="de-DE" altLang="tr-TR" sz="2800">
                <a:cs typeface="Arial" charset="0"/>
              </a:rPr>
              <a:t>Kişinin ilgisini çekecek sorular öncelikle sorulmalıdır.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*</a:t>
            </a:r>
            <a:r>
              <a:rPr lang="de-DE" altLang="tr-TR" sz="2800">
                <a:latin typeface="Comic Sans MS" pitchFamily="66" charset="0"/>
                <a:cs typeface="Arial" charset="0"/>
              </a:rPr>
              <a:t> Kodlama için boş yer bırakılmalıdır.</a:t>
            </a:r>
            <a:endParaRPr lang="en-US" altLang="tr-TR" sz="280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 b="1">
                <a:cs typeface="Arial" charset="0"/>
              </a:rPr>
              <a:t> </a:t>
            </a:r>
            <a:r>
              <a:rPr lang="de-DE" altLang="tr-TR" sz="2800">
                <a:cs typeface="Arial" charset="0"/>
              </a:rPr>
              <a:t>Her kişi için ayrı bir anket formu kullanılmalıdır.</a:t>
            </a:r>
            <a:endParaRPr lang="en-US" altLang="tr-TR" sz="2800">
              <a:cs typeface="Times New Roman" pitchFamily="18" charset="0"/>
            </a:endParaRPr>
          </a:p>
          <a:p>
            <a:pPr>
              <a:lnSpc>
                <a:spcPct val="115000"/>
              </a:lnSpc>
              <a:buFontTx/>
              <a:buNone/>
            </a:pPr>
            <a:endParaRPr lang="tr-TR" altLang="tr-TR" sz="280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321300"/>
            <a:ext cx="79692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 autoUpdateAnimBg="0" advAuto="5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ARAŞTIRMALARDA HATA KAYNAKLARI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60851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de-DE" altLang="tr-TR" sz="2800">
                <a:cs typeface="Arial" charset="0"/>
              </a:rPr>
              <a:t>	</a:t>
            </a:r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1-</a:t>
            </a:r>
            <a:r>
              <a:rPr lang="de-DE" altLang="tr-TR" sz="2600" b="1">
                <a:latin typeface="Comic Sans MS" pitchFamily="66" charset="0"/>
                <a:cs typeface="Arial" charset="0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Yan Tutma:</a:t>
            </a:r>
            <a:endParaRPr lang="en-US" altLang="tr-TR" sz="2600" b="1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</a:t>
            </a:r>
            <a:r>
              <a:rPr lang="de-DE" altLang="tr-TR" sz="22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200">
                <a:cs typeface="Arial" charset="0"/>
              </a:rPr>
              <a:t> Örneklem seçiminde yan tutma. Örn.: tbc. - sosyoekonomik durum</a:t>
            </a:r>
            <a:r>
              <a:rPr lang="tr-TR" altLang="tr-TR" sz="2200"/>
              <a:t>.</a:t>
            </a:r>
            <a:endParaRPr lang="en-US" altLang="tr-TR" sz="2200"/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</a:t>
            </a:r>
            <a:r>
              <a:rPr lang="de-DE" altLang="tr-TR" sz="22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200">
                <a:cs typeface="Arial" charset="0"/>
              </a:rPr>
              <a:t> Deney ve kontrol gruplarını seçerken yan tutma.</a:t>
            </a:r>
            <a:endParaRPr lang="en-US" altLang="tr-TR" sz="2200"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Örn.: iki ilaç - ağır / hafif hasta</a:t>
            </a:r>
            <a:r>
              <a:rPr lang="tr-TR" altLang="tr-TR" sz="2200"/>
              <a:t>.</a:t>
            </a:r>
            <a:endParaRPr lang="en-US" altLang="tr-TR" sz="2200"/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</a:t>
            </a:r>
            <a:r>
              <a:rPr lang="de-DE" altLang="tr-TR" sz="2200" b="1">
                <a:solidFill>
                  <a:srgbClr val="FF9933"/>
                </a:solidFill>
                <a:cs typeface="Arial" charset="0"/>
              </a:rPr>
              <a:t>* </a:t>
            </a:r>
            <a:r>
              <a:rPr lang="de-DE" altLang="tr-TR" sz="2200">
                <a:cs typeface="Arial" charset="0"/>
              </a:rPr>
              <a:t>Veri toplama aşamasında yan tutma</a:t>
            </a:r>
            <a:r>
              <a:rPr lang="tr-TR" altLang="tr-TR" sz="2200">
                <a:cs typeface="Arial" charset="0"/>
              </a:rPr>
              <a:t>.</a:t>
            </a:r>
            <a:r>
              <a:rPr lang="de-DE" altLang="tr-TR" sz="2200">
                <a:cs typeface="Arial" charset="0"/>
              </a:rPr>
              <a:t> </a:t>
            </a:r>
            <a:endParaRPr lang="en-US" altLang="tr-TR" sz="2200"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Örn.: Yönlendirici soru sorma, sonucu etkileyecek etkenleri dikkate almama</a:t>
            </a:r>
            <a:r>
              <a:rPr lang="tr-TR" altLang="tr-TR" sz="2200"/>
              <a:t>.</a:t>
            </a:r>
            <a:endParaRPr lang="en-US" altLang="tr-TR" sz="2200"/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</a:t>
            </a:r>
            <a:r>
              <a:rPr lang="de-DE" altLang="tr-TR" sz="22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200" b="1">
                <a:cs typeface="Arial" charset="0"/>
              </a:rPr>
              <a:t> </a:t>
            </a:r>
            <a:r>
              <a:rPr lang="de-DE" altLang="tr-TR" sz="2200">
                <a:cs typeface="Arial" charset="0"/>
              </a:rPr>
              <a:t>Ölçümleri yaparken yan tutma</a:t>
            </a:r>
            <a:r>
              <a:rPr lang="tr-TR" altLang="tr-TR" sz="2200"/>
              <a:t>.</a:t>
            </a:r>
            <a:endParaRPr lang="en-US" altLang="tr-TR" sz="2200"/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</a:t>
            </a:r>
            <a:r>
              <a:rPr lang="de-DE" altLang="tr-TR" sz="22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200" b="1">
                <a:cs typeface="Arial" charset="0"/>
              </a:rPr>
              <a:t> </a:t>
            </a:r>
            <a:r>
              <a:rPr lang="de-DE" altLang="tr-TR" sz="2200">
                <a:cs typeface="Arial" charset="0"/>
              </a:rPr>
              <a:t>Sonuçların yorumlanmasında yan tutma</a:t>
            </a:r>
            <a:r>
              <a:rPr lang="tr-TR" altLang="tr-TR" sz="2200"/>
              <a:t>.</a:t>
            </a:r>
            <a:r>
              <a:rPr lang="de-DE" altLang="tr-TR" sz="2200">
                <a:cs typeface="Arial" charset="0"/>
              </a:rPr>
              <a:t> </a:t>
            </a:r>
            <a:endParaRPr lang="en-US" altLang="tr-TR" sz="2200"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FontTx/>
              <a:buNone/>
            </a:pPr>
            <a:r>
              <a:rPr lang="de-DE" altLang="tr-TR" sz="2200">
                <a:cs typeface="Arial" charset="0"/>
              </a:rPr>
              <a:t>	</a:t>
            </a:r>
            <a:r>
              <a:rPr lang="de-DE" altLang="tr-TR" sz="22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200" b="1">
                <a:cs typeface="Arial" charset="0"/>
              </a:rPr>
              <a:t> </a:t>
            </a:r>
            <a:r>
              <a:rPr lang="de-DE" altLang="tr-TR" sz="2200">
                <a:cs typeface="Arial" charset="0"/>
              </a:rPr>
              <a:t>Yedek denek yerleştirmek</a:t>
            </a:r>
            <a:r>
              <a:rPr lang="tr-TR" altLang="tr-TR" sz="2200"/>
              <a:t>.</a:t>
            </a:r>
            <a:endParaRPr lang="en-US" altLang="tr-TR" sz="22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20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257800"/>
            <a:ext cx="1058863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 autoUpdateAnimBg="0" advAuto="5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tr-TR" altLang="tr-TR" sz="2400"/>
          </a:p>
          <a:p>
            <a:pPr algn="just"/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2-</a:t>
            </a:r>
            <a:r>
              <a:rPr lang="de-DE" altLang="tr-TR" sz="2600" b="1">
                <a:latin typeface="Comic Sans MS" pitchFamily="66" charset="0"/>
                <a:cs typeface="Arial" charset="0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Uygun Örnekleme Yöntemi Seçememek:</a:t>
            </a:r>
            <a:endParaRPr lang="en-US" altLang="tr-TR" sz="2600" b="1"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r>
              <a:rPr lang="de-DE" altLang="tr-TR" sz="2400">
                <a:cs typeface="Arial" charset="0"/>
              </a:rPr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400">
                <a:solidFill>
                  <a:srgbClr val="FF9933"/>
                </a:solidFill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Olasılıksız örnekleme yöntemi </a:t>
            </a:r>
            <a:r>
              <a:rPr lang="en-US" altLang="tr-TR" sz="24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de-DE" altLang="tr-TR" sz="2400">
                <a:cs typeface="Arial" charset="0"/>
              </a:rPr>
              <a:t> Zorunlu kalınca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de-DE" altLang="tr-TR" sz="2400" b="1">
                <a:cs typeface="Arial" charset="0"/>
                <a:sym typeface="Wingdings" pitchFamily="2" charset="2"/>
              </a:rPr>
              <a:t> </a:t>
            </a:r>
            <a:r>
              <a:rPr lang="de-DE" altLang="tr-TR" sz="2400">
                <a:cs typeface="Arial" charset="0"/>
                <a:sym typeface="Wingdings" pitchFamily="2" charset="2"/>
              </a:rPr>
              <a:t>Olasılıklı örnekleme yöntemi  </a:t>
            </a:r>
            <a:r>
              <a:rPr lang="tr-TR" altLang="tr-TR" sz="2400">
                <a:cs typeface="Arial" charset="0"/>
                <a:sym typeface="Wingdings" pitchFamily="2" charset="2"/>
              </a:rPr>
              <a:t>  </a:t>
            </a:r>
            <a:r>
              <a:rPr lang="en-US" altLang="tr-TR" sz="24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de-DE" altLang="tr-TR" sz="2400">
                <a:cs typeface="Arial" charset="0"/>
              </a:rPr>
              <a:t> Tecih edilen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 </a:t>
            </a:r>
            <a:endParaRPr lang="tr-TR" altLang="tr-TR" sz="2400">
              <a:cs typeface="Arial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 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3-</a:t>
            </a:r>
            <a:r>
              <a:rPr lang="de-DE" altLang="tr-TR" sz="2600" b="1">
                <a:latin typeface="Comic Sans MS" pitchFamily="66" charset="0"/>
                <a:cs typeface="Arial" charset="0"/>
                <a:sym typeface="Wingdings" pitchFamily="2" charset="2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Yeterli Sayıda Denek Üzerinde Çalışamamak: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de-DE" altLang="tr-TR" sz="2400">
                <a:cs typeface="Arial" charset="0"/>
                <a:sym typeface="Wingdings" pitchFamily="2" charset="2"/>
              </a:rPr>
              <a:t> Denek sayısı </a:t>
            </a:r>
            <a:r>
              <a:rPr lang="en-US" altLang="tr-TR" sz="24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</a:t>
            </a:r>
            <a:r>
              <a:rPr lang="de-DE" altLang="tr-TR" sz="2400">
                <a:cs typeface="Arial" charset="0"/>
              </a:rPr>
              <a:t>, alınan sonucun güvenilirliği </a:t>
            </a:r>
            <a:r>
              <a:rPr lang="en-US" altLang="tr-TR" sz="24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</a:t>
            </a:r>
            <a:r>
              <a:rPr lang="de-DE" altLang="tr-TR" sz="2400">
                <a:cs typeface="Arial" charset="0"/>
              </a:rPr>
              <a:t>.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	</a:t>
            </a:r>
            <a:endParaRPr lang="tr-TR" altLang="tr-TR" sz="2400">
              <a:cs typeface="Arial" charset="0"/>
              <a:sym typeface="Wingdings" pitchFamily="2" charset="2"/>
            </a:endParaRPr>
          </a:p>
          <a:p>
            <a:pPr algn="just" eaLnBrk="0" hangingPunct="0"/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4-</a:t>
            </a:r>
            <a:r>
              <a:rPr lang="de-DE" altLang="tr-TR" sz="2600" b="1">
                <a:latin typeface="Comic Sans MS" pitchFamily="66" charset="0"/>
                <a:cs typeface="Arial" charset="0"/>
                <a:sym typeface="Wingdings" pitchFamily="2" charset="2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Kontrol Grubu Kullanmamak: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 b="1">
                <a:cs typeface="Arial" charset="0"/>
                <a:sym typeface="Wingdings" pitchFamily="2" charset="2"/>
              </a:rPr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de-DE" altLang="tr-TR" sz="2400">
                <a:cs typeface="Arial" charset="0"/>
                <a:sym typeface="Wingdings" pitchFamily="2" charset="2"/>
              </a:rPr>
              <a:t> Elde edilen sonuçlar mutlaka karşılaştırılmalıdır.  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en-US" altLang="tr-TR" sz="2400"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8" y="2057400"/>
            <a:ext cx="118268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Bilimsel Yöntemin Aşamaları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2672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800">
                <a:cs typeface="Arial" charset="0"/>
              </a:rPr>
              <a:t>	</a:t>
            </a: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1-</a:t>
            </a:r>
            <a:r>
              <a:rPr lang="fr-FR" altLang="tr-TR" sz="2400" b="1">
                <a:cs typeface="Arial" charset="0"/>
              </a:rPr>
              <a:t> 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</a:rPr>
              <a:t>Gözlem:</a:t>
            </a:r>
            <a:r>
              <a:rPr lang="fr-FR" altLang="tr-TR" sz="2400">
                <a:cs typeface="Arial" charset="0"/>
              </a:rPr>
              <a:t> Rastlantıya bağlı olarak bilim adamının dikkatini çeken bir olayı gözlemesi ile ortaya çıkar. Bilimsel yöntemin ilk aşamasıdır.</a:t>
            </a:r>
            <a:endParaRPr lang="en-US" altLang="tr-TR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	</a:t>
            </a: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2-</a:t>
            </a:r>
            <a:r>
              <a:rPr lang="fr-FR" altLang="tr-TR" sz="2400" b="1">
                <a:cs typeface="Arial" charset="0"/>
              </a:rPr>
              <a:t> 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</a:rPr>
              <a:t>Hipotez:</a:t>
            </a:r>
            <a:r>
              <a:rPr lang="fr-FR" altLang="tr-TR" sz="2400">
                <a:cs typeface="Arial" charset="0"/>
              </a:rPr>
              <a:t> Araştırmaya başlamadan önce araştırıcının ileri sürdüğü önyargıdır.</a:t>
            </a:r>
            <a:endParaRPr lang="en-US" altLang="tr-TR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	</a:t>
            </a: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3-</a:t>
            </a:r>
            <a:r>
              <a:rPr lang="fr-FR" altLang="tr-TR" sz="2400" b="1">
                <a:cs typeface="Arial" charset="0"/>
              </a:rPr>
              <a:t> 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</a:rPr>
              <a:t>Gerçekleme:</a:t>
            </a:r>
            <a:r>
              <a:rPr lang="fr-FR" altLang="tr-TR" sz="2400">
                <a:cs typeface="Arial" charset="0"/>
              </a:rPr>
              <a:t> Araştırma yöntemlerinden biri kullanılır. Bu aşamada:</a:t>
            </a:r>
            <a:endParaRPr lang="en-US" altLang="tr-TR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	     </a:t>
            </a:r>
            <a:r>
              <a:rPr lang="fr-FR" altLang="tr-TR" sz="2400" b="1">
                <a:solidFill>
                  <a:schemeClr val="tx2"/>
                </a:solidFill>
                <a:cs typeface="Arial" charset="0"/>
              </a:rPr>
              <a:t>*</a:t>
            </a:r>
            <a:r>
              <a:rPr lang="fr-FR" altLang="tr-TR" sz="2400">
                <a:cs typeface="Arial" charset="0"/>
              </a:rPr>
              <a:t> Veri toplama</a:t>
            </a:r>
            <a:r>
              <a:rPr lang="tr-TR" altLang="tr-TR" sz="2400"/>
              <a:t>,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	     </a:t>
            </a:r>
            <a:r>
              <a:rPr lang="fr-FR" altLang="tr-TR" sz="2400" b="1">
                <a:solidFill>
                  <a:schemeClr val="tx2"/>
                </a:solidFill>
                <a:cs typeface="Arial" charset="0"/>
              </a:rPr>
              <a:t>*</a:t>
            </a:r>
            <a:r>
              <a:rPr lang="fr-FR" altLang="tr-TR" sz="2400">
                <a:cs typeface="Arial" charset="0"/>
              </a:rPr>
              <a:t> Değerlendirme</a:t>
            </a:r>
            <a:r>
              <a:rPr lang="tr-TR" altLang="tr-TR" sz="2400"/>
              <a:t>.</a:t>
            </a:r>
            <a:endParaRPr lang="en-US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 b="1">
                <a:cs typeface="Arial" charset="0"/>
              </a:rPr>
              <a:t>	</a:t>
            </a: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4- 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</a:rPr>
              <a:t>Genelleme:</a:t>
            </a:r>
            <a:r>
              <a:rPr lang="fr-FR" altLang="tr-TR" sz="2400">
                <a:cs typeface="Arial" charset="0"/>
              </a:rPr>
              <a:t> Bir hipotez reddedilmezse varılan yargı genellenir.</a:t>
            </a:r>
            <a:endParaRPr lang="en-US" altLang="tr-T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05263"/>
            <a:ext cx="13573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3" presetClass="entr" presetSubtype="27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utoUpdateAnimBg="0" advAuto="5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606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de-DE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5-</a:t>
            </a:r>
            <a:r>
              <a:rPr lang="de-DE" altLang="tr-TR" sz="2600" b="1">
                <a:latin typeface="Comic Sans MS" pitchFamily="66" charset="0"/>
                <a:cs typeface="Arial" charset="0"/>
              </a:rPr>
              <a:t> 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Farkına Vardırmama </a:t>
            </a:r>
            <a:r>
              <a:rPr lang="tr-TR" altLang="tr-TR" sz="2600" b="1">
                <a:solidFill>
                  <a:srgbClr val="FF9933"/>
                </a:solidFill>
                <a:latin typeface="Comic Sans MS" pitchFamily="66" charset="0"/>
              </a:rPr>
              <a:t>İ</a:t>
            </a:r>
            <a:r>
              <a:rPr lang="de-DE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lkesine Uymamak: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r>
              <a:rPr lang="de-DE" altLang="tr-TR" sz="2400">
                <a:cs typeface="Arial" charset="0"/>
              </a:rPr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</a:rPr>
              <a:t>*</a:t>
            </a:r>
            <a:r>
              <a:rPr lang="de-DE" altLang="tr-TR" sz="2400">
                <a:cs typeface="Arial" charset="0"/>
              </a:rPr>
              <a:t> Tek taraflı </a:t>
            </a:r>
            <a:r>
              <a:rPr lang="en-US" altLang="tr-TR" sz="24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de-DE" altLang="tr-TR" sz="2400">
                <a:cs typeface="Arial" charset="0"/>
              </a:rPr>
              <a:t> Hasta grubunu bilmez</a:t>
            </a:r>
            <a:r>
              <a:rPr lang="de-DE" altLang="tr-TR" sz="2400">
                <a:cs typeface="Arial" charset="0"/>
                <a:sym typeface="Wingdings" pitchFamily="2" charset="2"/>
              </a:rPr>
              <a:t>  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	</a:t>
            </a:r>
            <a:r>
              <a:rPr lang="de-DE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de-DE" altLang="tr-TR" sz="2400">
                <a:cs typeface="Arial" charset="0"/>
                <a:sym typeface="Wingdings" pitchFamily="2" charset="2"/>
              </a:rPr>
              <a:t> </a:t>
            </a:r>
            <a:r>
              <a:rPr lang="tr-TR" altLang="tr-TR" sz="2400">
                <a:sym typeface="Wingdings" pitchFamily="2" charset="2"/>
              </a:rPr>
              <a:t>İ</a:t>
            </a:r>
            <a:r>
              <a:rPr lang="de-DE" altLang="tr-TR" sz="2400">
                <a:cs typeface="Arial" charset="0"/>
                <a:sym typeface="Wingdings" pitchFamily="2" charset="2"/>
              </a:rPr>
              <a:t>ki taraflı </a:t>
            </a:r>
            <a:r>
              <a:rPr lang="en-US" altLang="tr-TR" sz="24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de-DE" altLang="tr-TR" sz="2400">
                <a:cs typeface="Arial" charset="0"/>
              </a:rPr>
              <a:t> Hasta ve uygulayıcı grubu bilmez.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de-DE" altLang="tr-TR" sz="2400">
                <a:cs typeface="Arial" charset="0"/>
                <a:sym typeface="Wingdings" pitchFamily="2" charset="2"/>
              </a:rPr>
              <a:t> 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6-</a:t>
            </a:r>
            <a:r>
              <a:rPr lang="fr-FR" altLang="tr-TR" sz="2600" b="1">
                <a:latin typeface="Comic Sans MS" pitchFamily="66" charset="0"/>
                <a:cs typeface="Arial" charset="0"/>
                <a:sym typeface="Wingdings" pitchFamily="2" charset="2"/>
              </a:rPr>
              <a:t> 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Uygun Ölçü Bulamamak: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Wingdings" pitchFamily="2" charset="2"/>
              </a:rPr>
              <a:t>	Örn.: </a:t>
            </a:r>
            <a:r>
              <a:rPr lang="tr-TR" altLang="tr-TR" sz="2400">
                <a:sym typeface="Wingdings" pitchFamily="2" charset="2"/>
              </a:rPr>
              <a:t>İ</a:t>
            </a:r>
            <a:r>
              <a:rPr lang="fr-FR" altLang="tr-TR" sz="2400">
                <a:cs typeface="Arial" charset="0"/>
                <a:sym typeface="Wingdings" pitchFamily="2" charset="2"/>
              </a:rPr>
              <a:t>lacın iyileştirme süresi (ilk 10 saat)</a:t>
            </a:r>
            <a:r>
              <a:rPr lang="tr-TR" altLang="tr-TR" sz="2400">
                <a:sym typeface="Wingdings" pitchFamily="2" charset="2"/>
              </a:rPr>
              <a:t>.</a:t>
            </a:r>
            <a:endParaRPr lang="en-US" altLang="tr-TR" sz="2400">
              <a:latin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Wingdings" pitchFamily="2" charset="2"/>
              </a:rPr>
              <a:t>	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7-</a:t>
            </a:r>
            <a:r>
              <a:rPr lang="fr-FR" altLang="tr-TR" sz="2600" b="1">
                <a:latin typeface="Comic Sans MS" pitchFamily="66" charset="0"/>
                <a:cs typeface="Arial" charset="0"/>
                <a:sym typeface="Wingdings" pitchFamily="2" charset="2"/>
              </a:rPr>
              <a:t> 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Değişkenler Arası </a:t>
            </a:r>
            <a:r>
              <a:rPr lang="tr-TR" altLang="tr-TR" sz="2600" b="1">
                <a:solidFill>
                  <a:srgbClr val="FF9933"/>
                </a:solidFill>
                <a:latin typeface="Comic Sans MS" pitchFamily="66" charset="0"/>
                <a:sym typeface="Wingdings" pitchFamily="2" charset="2"/>
              </a:rPr>
              <a:t>İ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lişkileri Saptamada Başarısızlık: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Wingdings" pitchFamily="2" charset="2"/>
              </a:rPr>
              <a:t>	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fr-FR" altLang="tr-TR" sz="2400">
                <a:cs typeface="Arial" charset="0"/>
                <a:sym typeface="Wingdings" pitchFamily="2" charset="2"/>
              </a:rPr>
              <a:t> Bağımlı değişkeni etkileyebilecek önemli değişkenler değerlendirme dışı bırakılmamalıdır. Örn.: Canlı doğum sayısı ve HT artışı (yaş</a:t>
            </a:r>
            <a:r>
              <a:rPr lang="tr-TR" altLang="tr-TR" sz="2400">
                <a:sym typeface="Wingdings" pitchFamily="2" charset="2"/>
              </a:rPr>
              <a:t> ?</a:t>
            </a:r>
            <a:r>
              <a:rPr lang="fr-FR" altLang="tr-TR" sz="2400">
                <a:cs typeface="Arial" charset="0"/>
                <a:sym typeface="Wingdings" pitchFamily="2" charset="2"/>
              </a:rPr>
              <a:t>)</a:t>
            </a:r>
            <a:r>
              <a:rPr lang="tr-TR" altLang="tr-TR" sz="2400">
                <a:sym typeface="Wingdings" pitchFamily="2" charset="2"/>
              </a:rPr>
              <a:t>.</a:t>
            </a:r>
            <a:endParaRPr lang="en-US" altLang="tr-TR" sz="2400">
              <a:latin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Wingdings" pitchFamily="2" charset="2"/>
              </a:rPr>
              <a:t> 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8-</a:t>
            </a:r>
            <a:r>
              <a:rPr lang="fr-FR" altLang="tr-TR" sz="2600" b="1">
                <a:latin typeface="Comic Sans MS" pitchFamily="66" charset="0"/>
                <a:cs typeface="Arial" charset="0"/>
                <a:sym typeface="Wingdings" pitchFamily="2" charset="2"/>
              </a:rPr>
              <a:t> 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Araştırmayı Standart Koşullarda Yürütememek: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Wingdings" pitchFamily="2" charset="2"/>
              </a:rPr>
              <a:t>	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fr-FR" altLang="tr-TR" sz="2400">
                <a:solidFill>
                  <a:srgbClr val="FF9933"/>
                </a:solidFill>
                <a:cs typeface="Arial" charset="0"/>
                <a:sym typeface="Wingdings" pitchFamily="2" charset="2"/>
              </a:rPr>
              <a:t> </a:t>
            </a:r>
            <a:r>
              <a:rPr lang="fr-FR" altLang="tr-TR" sz="2400">
                <a:cs typeface="Arial" charset="0"/>
                <a:sym typeface="Wingdings" pitchFamily="2" charset="2"/>
              </a:rPr>
              <a:t>Deneylerin aynı koşullarda tekrarlanması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Wingdings" pitchFamily="2" charset="2"/>
              </a:rPr>
              <a:t>	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  <a:sym typeface="Wingdings" pitchFamily="2" charset="2"/>
              </a:rPr>
              <a:t>*</a:t>
            </a:r>
            <a:r>
              <a:rPr lang="fr-FR" altLang="tr-TR" sz="2400">
                <a:cs typeface="Arial" charset="0"/>
                <a:sym typeface="Wingdings" pitchFamily="2" charset="2"/>
              </a:rPr>
              <a:t> Anket yönteminde, aynı soruların sorulması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en-US" altLang="tr-TR" sz="2400"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43100"/>
            <a:ext cx="108108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606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fr-FR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9-</a:t>
            </a:r>
            <a:r>
              <a:rPr lang="fr-FR" altLang="tr-TR" sz="2600" b="1">
                <a:latin typeface="Comic Sans MS" pitchFamily="66" charset="0"/>
                <a:cs typeface="Arial" charset="0"/>
              </a:rPr>
              <a:t> 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Doğru, Güvenilir ve Eksiksiz Veri Toplayamamak: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r>
              <a:rPr lang="fr-FR" altLang="tr-TR" sz="2400">
                <a:cs typeface="Arial" charset="0"/>
              </a:rPr>
              <a:t>	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fr-FR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10- 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Uygun Olmayan </a:t>
            </a:r>
            <a:r>
              <a:rPr lang="tr-TR" altLang="tr-TR" sz="2600" b="1">
                <a:solidFill>
                  <a:srgbClr val="FF9933"/>
                </a:solidFill>
                <a:latin typeface="Comic Sans MS" pitchFamily="66" charset="0"/>
              </a:rPr>
              <a:t>İ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</a:rPr>
              <a:t>statistiksel Yöntemler Kullanmak:</a:t>
            </a:r>
            <a:endParaRPr lang="en-US" altLang="tr-TR" sz="2600" b="1"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r>
              <a:rPr lang="fr-FR" altLang="tr-TR" sz="2400">
                <a:cs typeface="Arial" charset="0"/>
              </a:rPr>
              <a:t>	Örn.: Doğum </a:t>
            </a:r>
            <a:endParaRPr lang="en-US" altLang="tr-TR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fr-FR" altLang="tr-TR" sz="2400">
                <a:cs typeface="Arial" charset="0"/>
              </a:rPr>
              <a:t>	         Ölüm          </a:t>
            </a:r>
            <a:r>
              <a:rPr lang="en-US" altLang="tr-TR" sz="2400" b="1">
                <a:solidFill>
                  <a:srgbClr val="FF9933"/>
                </a:solidFill>
                <a:cs typeface="Times New Roman" pitchFamily="18" charset="0"/>
                <a:sym typeface="Symbol" pitchFamily="18" charset="2"/>
              </a:rPr>
              <a:t></a:t>
            </a:r>
            <a:r>
              <a:rPr lang="fr-FR" altLang="tr-TR" sz="2400">
                <a:cs typeface="Arial" charset="0"/>
              </a:rPr>
              <a:t> Mutlak sayılarla değerlendirilmez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Symbol" pitchFamily="18" charset="2"/>
              </a:rPr>
              <a:t>	         Göç                     (</a:t>
            </a:r>
            <a:r>
              <a:rPr lang="tr-TR" altLang="tr-TR" sz="2400">
                <a:sym typeface="Symbol" pitchFamily="18" charset="2"/>
              </a:rPr>
              <a:t>n</a:t>
            </a:r>
            <a:r>
              <a:rPr lang="fr-FR" altLang="tr-TR" sz="2400">
                <a:cs typeface="Arial" charset="0"/>
                <a:sym typeface="Symbol" pitchFamily="18" charset="2"/>
              </a:rPr>
              <a:t>üfusa oranlanmalıdır)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Symbol" pitchFamily="18" charset="2"/>
              </a:rPr>
              <a:t> 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fr-FR" altLang="tr-TR" sz="2600" b="1">
                <a:solidFill>
                  <a:srgbClr val="FF0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11-</a:t>
            </a:r>
            <a:r>
              <a:rPr lang="fr-FR" altLang="tr-TR" sz="2600" b="1"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lang="fr-FR" altLang="tr-TR" sz="2600" b="1">
                <a:solidFill>
                  <a:srgbClr val="FF9933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Karşılaştırılamayacak Durumları Karşılaştırmak:</a:t>
            </a:r>
            <a:endParaRPr lang="en-US" altLang="tr-TR" sz="2600" b="1">
              <a:solidFill>
                <a:srgbClr val="FF9933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Symbol" pitchFamily="18" charset="2"/>
              </a:rPr>
              <a:t>	</a:t>
            </a:r>
            <a:r>
              <a:rPr lang="fr-FR" altLang="tr-TR" sz="24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* </a:t>
            </a:r>
            <a:r>
              <a:rPr lang="fr-FR" altLang="tr-TR" sz="2400">
                <a:cs typeface="Arial" charset="0"/>
                <a:sym typeface="Symbol" pitchFamily="18" charset="2"/>
              </a:rPr>
              <a:t>Karşılaştırılması anlamsız grupları karşılaştırmak. Birey ve yöntemler farklı ise karşlılaştırma anlamsızdır.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fr-FR" altLang="tr-TR" sz="2400">
                <a:cs typeface="Arial" charset="0"/>
                <a:sym typeface="Symbol" pitchFamily="18" charset="2"/>
              </a:rPr>
              <a:t>	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*</a:t>
            </a:r>
            <a:r>
              <a:rPr lang="en-US" altLang="tr-TR" sz="2400">
                <a:cs typeface="Arial" charset="0"/>
                <a:sym typeface="Symbol" pitchFamily="18" charset="2"/>
              </a:rPr>
              <a:t> Mutlak sayılarla karara varmak</a:t>
            </a:r>
            <a:r>
              <a:rPr lang="tr-TR" altLang="tr-TR" sz="2400">
                <a:cs typeface="Arial" charset="0"/>
                <a:sym typeface="Symbol" pitchFamily="18" charset="2"/>
              </a:rPr>
              <a:t>.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en-US" altLang="tr-TR" sz="2400">
                <a:cs typeface="Arial" charset="0"/>
                <a:sym typeface="Symbol" pitchFamily="18" charset="2"/>
              </a:rPr>
              <a:t>	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*</a:t>
            </a:r>
            <a:r>
              <a:rPr lang="en-US" altLang="tr-TR" sz="2400">
                <a:cs typeface="Arial" charset="0"/>
                <a:sym typeface="Symbol" pitchFamily="18" charset="2"/>
              </a:rPr>
              <a:t> Hastane başvurularının sonuçlarını topluma genellemek</a:t>
            </a:r>
            <a:r>
              <a:rPr lang="tr-TR" altLang="tr-TR" sz="2400">
                <a:cs typeface="Arial" charset="0"/>
                <a:sym typeface="Symbol" pitchFamily="18" charset="2"/>
              </a:rPr>
              <a:t>.</a:t>
            </a:r>
            <a:endParaRPr lang="en-US" altLang="tr-TR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eaLnBrk="0" hangingPunct="0"/>
            <a:r>
              <a:rPr lang="en-US" altLang="tr-TR" sz="2400">
                <a:cs typeface="Arial" charset="0"/>
                <a:sym typeface="Symbol" pitchFamily="18" charset="2"/>
              </a:rPr>
              <a:t>	</a:t>
            </a:r>
            <a:r>
              <a:rPr lang="en-US" altLang="tr-TR" sz="2400" b="1">
                <a:solidFill>
                  <a:srgbClr val="FF9933"/>
                </a:solidFill>
                <a:cs typeface="Arial" charset="0"/>
                <a:sym typeface="Symbol" pitchFamily="18" charset="2"/>
              </a:rPr>
              <a:t>*</a:t>
            </a:r>
            <a:r>
              <a:rPr lang="en-US" altLang="tr-TR" sz="2400">
                <a:cs typeface="Arial" charset="0"/>
                <a:sym typeface="Symbol" pitchFamily="18" charset="2"/>
              </a:rPr>
              <a:t> Olanaklara bakılmaksızın iki hastane veya bölgeyi karşılaştırmak</a:t>
            </a:r>
            <a:r>
              <a:rPr lang="tr-TR" altLang="tr-TR" sz="2400">
                <a:cs typeface="Arial" charset="0"/>
                <a:sym typeface="Symbol" pitchFamily="18" charset="2"/>
              </a:rPr>
              <a:t>.</a:t>
            </a:r>
            <a:r>
              <a:rPr lang="tr-TR" altLang="tr-TR" sz="2400">
                <a:latin typeface="Times New Roman" pitchFamily="18" charset="0"/>
                <a:sym typeface="Symbol" pitchFamily="18" charset="2"/>
              </a:rPr>
              <a:t> </a:t>
            </a:r>
          </a:p>
          <a:p>
            <a:pPr eaLnBrk="0" hangingPunct="0"/>
            <a:endParaRPr lang="tr-TR" altLang="tr-TR" sz="240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tr-TR" altLang="tr-TR" sz="2600" b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12-</a:t>
            </a:r>
            <a:r>
              <a:rPr lang="tr-TR" altLang="tr-TR" sz="2600" b="1">
                <a:latin typeface="Comic Sans MS" pitchFamily="66" charset="0"/>
                <a:sym typeface="Symbol" pitchFamily="18" charset="2"/>
              </a:rPr>
              <a:t> </a:t>
            </a:r>
            <a:r>
              <a:rPr lang="tr-TR" altLang="tr-TR" sz="2600" b="1">
                <a:solidFill>
                  <a:srgbClr val="FF9933"/>
                </a:solidFill>
                <a:latin typeface="Comic Sans MS" pitchFamily="66" charset="0"/>
                <a:sym typeface="Symbol" pitchFamily="18" charset="2"/>
              </a:rPr>
              <a:t>Sonuçları doğru yorumlayamamak.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123950" cy="846138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TABLO ve GRAF</a:t>
            </a:r>
            <a:r>
              <a:rPr lang="tr-TR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</a:t>
            </a:r>
            <a:r>
              <a:rPr lang="de-DE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YAPIM YÖNTEM</a:t>
            </a:r>
            <a:r>
              <a:rPr lang="tr-TR" alt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</a:t>
            </a:r>
            <a:endParaRPr lang="tr-TR" altLang="tr-TR" sz="3200" b="1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4196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endParaRPr lang="de-DE" altLang="tr-TR" b="1"/>
          </a:p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/>
              <a:t>		</a:t>
            </a:r>
            <a:r>
              <a:rPr lang="de-DE" altLang="tr-TR" sz="28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Tablo:</a:t>
            </a:r>
            <a:r>
              <a:rPr lang="de-DE" altLang="tr-TR" sz="2800"/>
              <a:t> Toplanan verilerden elde edilen bulguların yazı metnine başvurmadan, açık ve kolay anlaşılır bir biçimde okuyucuya sunulmasını sağlayan bir araçtır.</a:t>
            </a:r>
          </a:p>
          <a:p>
            <a:pPr>
              <a:buFontTx/>
              <a:buNone/>
            </a:pPr>
            <a:endParaRPr lang="tr-TR" altLang="tr-TR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629400" y="4419600"/>
          <a:ext cx="1801813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Klip" r:id="rId4" imgW="3452400" imgH="3458520" progId="MS_ClipArt_Gallery.2">
                  <p:embed/>
                </p:oleObj>
              </mc:Choice>
              <mc:Fallback>
                <p:oleObj name="Klip" r:id="rId4" imgW="3452400" imgH="34585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19600"/>
                        <a:ext cx="1801813" cy="180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 autoUpdateAnimBg="0" advAuto="5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Tablo Yapımında Dikkat Edilecek Noktalar</a:t>
            </a:r>
            <a:endParaRPr lang="tr-TR" altLang="tr-TR" sz="3200" b="1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4958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400"/>
              <a:t>	</a:t>
            </a:r>
            <a:r>
              <a:rPr lang="de-DE" altLang="tr-TR" sz="2200" b="1">
                <a:solidFill>
                  <a:srgbClr val="FF0000"/>
                </a:solidFill>
              </a:rPr>
              <a:t>1-</a:t>
            </a:r>
            <a:r>
              <a:rPr lang="de-DE" altLang="tr-TR" sz="2200">
                <a:solidFill>
                  <a:srgbClr val="FF0000"/>
                </a:solidFill>
              </a:rPr>
              <a:t> </a:t>
            </a:r>
            <a:r>
              <a:rPr lang="de-DE" altLang="tr-TR" sz="2200"/>
              <a:t>Her tablonun bir başlığı olmalıdır (ne, nerede, ne zaman).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200"/>
              <a:t>	</a:t>
            </a:r>
            <a:r>
              <a:rPr lang="de-DE" altLang="tr-TR" sz="2200" b="1">
                <a:solidFill>
                  <a:srgbClr val="FF0000"/>
                </a:solidFill>
              </a:rPr>
              <a:t>2-</a:t>
            </a:r>
            <a:r>
              <a:rPr lang="de-DE" altLang="tr-TR" sz="2200">
                <a:solidFill>
                  <a:srgbClr val="FF0000"/>
                </a:solidFill>
              </a:rPr>
              <a:t> </a:t>
            </a:r>
            <a:r>
              <a:rPr lang="de-DE" altLang="tr-TR" sz="2200"/>
              <a:t>Kolon  (bağımlı) ve satır (bağımsız) başlıkları açık bir biçimde yazılmalıdır.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200"/>
              <a:t>	</a:t>
            </a:r>
            <a:r>
              <a:rPr lang="de-DE" altLang="tr-TR" sz="2200" b="1">
                <a:solidFill>
                  <a:srgbClr val="FF0000"/>
                </a:solidFill>
              </a:rPr>
              <a:t>3-</a:t>
            </a:r>
            <a:r>
              <a:rPr lang="de-DE" altLang="tr-TR" sz="2200"/>
              <a:t> Kolon ya da satırlarda gösterilen ölçekler ve birimler belirtilmelidir (gr., cm., %, gün).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200"/>
              <a:t>	</a:t>
            </a:r>
            <a:r>
              <a:rPr lang="de-DE" altLang="tr-TR" sz="2200" b="1">
                <a:solidFill>
                  <a:srgbClr val="FF0000"/>
                </a:solidFill>
              </a:rPr>
              <a:t>4-</a:t>
            </a:r>
            <a:r>
              <a:rPr lang="de-DE" altLang="tr-TR" sz="2200"/>
              <a:t> Tablo çok karışık ve sıkıcı olmamalıdır.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200"/>
              <a:t>	</a:t>
            </a:r>
            <a:r>
              <a:rPr lang="de-DE" altLang="tr-TR" sz="2200" b="1">
                <a:solidFill>
                  <a:srgbClr val="FF0000"/>
                </a:solidFill>
              </a:rPr>
              <a:t>5-</a:t>
            </a:r>
            <a:r>
              <a:rPr lang="de-DE" altLang="tr-TR" sz="2200"/>
              <a:t> Gerekli yerlerde sayı yanında yüzdelerde konmalıdır.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de-DE" altLang="tr-TR" sz="2200"/>
              <a:t>	</a:t>
            </a:r>
            <a:r>
              <a:rPr lang="de-DE" altLang="tr-TR" sz="2200" b="1">
                <a:solidFill>
                  <a:srgbClr val="FF0000"/>
                </a:solidFill>
              </a:rPr>
              <a:t>6-</a:t>
            </a:r>
            <a:r>
              <a:rPr lang="de-DE" altLang="tr-TR" sz="2200"/>
              <a:t> Gereken yerlerde kolon ve satır toplamları verilmelidir.</a:t>
            </a:r>
          </a:p>
          <a:p>
            <a:pPr>
              <a:buFontTx/>
              <a:buNone/>
            </a:pPr>
            <a:endParaRPr lang="tr-TR" altLang="tr-TR" sz="220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7235825" y="4221163"/>
          <a:ext cx="100806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Klip" r:id="rId4" imgW="3848040" imgH="5478120" progId="MS_ClipArt_Gallery.2">
                  <p:embed/>
                </p:oleObj>
              </mc:Choice>
              <mc:Fallback>
                <p:oleObj name="Klip" r:id="rId4" imgW="3848040" imgH="54781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221163"/>
                        <a:ext cx="100806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 autoUpdateAnimBg="0" advAuto="5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Marjinal Tablo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848600" cy="41148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 sz="2400"/>
              <a:t>		Deneklerin incelenen herhangi bir değişkenin seçeneklerine nasıl dağıldığını gösteren tablodur.</a:t>
            </a:r>
          </a:p>
          <a:p>
            <a:pPr algn="just">
              <a:buFontTx/>
              <a:buNone/>
            </a:pPr>
            <a:r>
              <a:rPr lang="de-DE" altLang="tr-TR" sz="2400" b="1"/>
              <a:t>	</a:t>
            </a:r>
          </a:p>
          <a:p>
            <a:pPr algn="just">
              <a:buFontTx/>
              <a:buNone/>
            </a:pPr>
            <a:r>
              <a:rPr lang="de-DE" altLang="tr-TR" sz="2200"/>
              <a:t>Tablo 1. Çocukların Oturdukları Bölgelere Göre Dağılımı</a:t>
            </a:r>
            <a:endParaRPr lang="de-DE" altLang="tr-TR" sz="2200" b="1"/>
          </a:p>
          <a:p>
            <a:pPr>
              <a:buFontTx/>
              <a:buNone/>
            </a:pPr>
            <a:endParaRPr lang="tr-TR" altLang="tr-TR" sz="1200" b="1" u="sng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altLang="tr-TR" sz="2200" b="1" u="sng">
                <a:solidFill>
                  <a:schemeClr val="hlink"/>
                </a:solidFill>
              </a:rPr>
              <a:t>Bölge 	</a:t>
            </a:r>
            <a:r>
              <a:rPr lang="de-DE" altLang="tr-TR" sz="2200" b="1">
                <a:solidFill>
                  <a:schemeClr val="hlink"/>
                </a:solidFill>
              </a:rPr>
              <a:t>		</a:t>
            </a:r>
            <a:r>
              <a:rPr lang="de-DE" altLang="tr-TR" sz="2200" b="1" u="sng">
                <a:solidFill>
                  <a:schemeClr val="hlink"/>
                </a:solidFill>
              </a:rPr>
              <a:t>Çocuk Sayısı</a:t>
            </a:r>
            <a:r>
              <a:rPr lang="de-DE" altLang="tr-TR" sz="2200" b="1">
                <a:solidFill>
                  <a:schemeClr val="hlink"/>
                </a:solidFill>
              </a:rPr>
              <a:t>			</a:t>
            </a:r>
            <a:r>
              <a:rPr lang="tr-TR" altLang="tr-TR" sz="2200" b="1" u="sng">
                <a:solidFill>
                  <a:schemeClr val="hlink"/>
                </a:solidFill>
              </a:rPr>
              <a:t>%</a:t>
            </a:r>
            <a:r>
              <a:rPr lang="tr-TR" altLang="tr-TR" sz="2200" b="1"/>
              <a:t>	</a:t>
            </a:r>
          </a:p>
          <a:p>
            <a:pPr>
              <a:buFontTx/>
              <a:buNone/>
            </a:pPr>
            <a:r>
              <a:rPr lang="tr-TR" altLang="tr-TR" sz="2200" b="1"/>
              <a:t>  A				</a:t>
            </a:r>
            <a:r>
              <a:rPr lang="tr-TR" altLang="tr-TR" sz="2200"/>
              <a:t>27		         30.0	</a:t>
            </a:r>
          </a:p>
          <a:p>
            <a:pPr>
              <a:buFontTx/>
              <a:buNone/>
            </a:pPr>
            <a:r>
              <a:rPr lang="tr-TR" altLang="tr-TR" sz="2200" b="1"/>
              <a:t>  B				</a:t>
            </a:r>
            <a:r>
              <a:rPr lang="tr-TR" altLang="tr-TR" sz="2200"/>
              <a:t>33		         36.7	</a:t>
            </a:r>
          </a:p>
          <a:p>
            <a:pPr>
              <a:buFontTx/>
              <a:buNone/>
            </a:pPr>
            <a:r>
              <a:rPr lang="tr-TR" altLang="tr-TR" sz="2200" b="1"/>
              <a:t>  C				</a:t>
            </a:r>
            <a:r>
              <a:rPr lang="tr-TR" altLang="tr-TR" sz="2200"/>
              <a:t>30		         33.3	</a:t>
            </a:r>
          </a:p>
          <a:p>
            <a:pPr>
              <a:buFontTx/>
              <a:buNone/>
            </a:pPr>
            <a:r>
              <a:rPr lang="tr-TR" altLang="tr-TR" sz="2200" b="1">
                <a:solidFill>
                  <a:schemeClr val="hlink"/>
                </a:solidFill>
              </a:rPr>
              <a:t>Toplam			90</a:t>
            </a:r>
            <a:r>
              <a:rPr lang="tr-TR" altLang="tr-TR" sz="2200">
                <a:solidFill>
                  <a:schemeClr val="hlink"/>
                </a:solidFill>
              </a:rPr>
              <a:t>		       </a:t>
            </a:r>
            <a:r>
              <a:rPr lang="tr-TR" altLang="tr-TR" sz="2200" b="1">
                <a:solidFill>
                  <a:schemeClr val="hlink"/>
                </a:solidFill>
              </a:rPr>
              <a:t>100.0</a:t>
            </a:r>
            <a:r>
              <a:rPr lang="tr-TR" altLang="tr-TR" sz="2200"/>
              <a:t>	</a:t>
            </a:r>
          </a:p>
          <a:p>
            <a:pPr>
              <a:buFontTx/>
              <a:buNone/>
            </a:pPr>
            <a:endParaRPr lang="tr-TR" altLang="tr-TR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924800" y="4572000"/>
          <a:ext cx="1219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Klip" r:id="rId4" imgW="3466800" imgH="5631840" progId="MS_ClipArt_Gallery.2">
                  <p:embed/>
                </p:oleObj>
              </mc:Choice>
              <mc:Fallback>
                <p:oleObj name="Klip" r:id="rId4" imgW="3466800" imgH="56318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572000"/>
                        <a:ext cx="12192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 autoUpdateAnimBg="0" advAuto="5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z="3200" b="1">
                <a:solidFill>
                  <a:srgbClr val="FF0000"/>
                </a:solidFill>
              </a:rPr>
              <a:t>Çapraz Tablo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4525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200"/>
              <a:t>İki ya da daha çok değişkenin birlikte incelendiği tablodur.</a:t>
            </a:r>
          </a:p>
          <a:p>
            <a:pPr algn="just">
              <a:buFontTx/>
              <a:buNone/>
            </a:pPr>
            <a:r>
              <a:rPr lang="tr-TR" altLang="tr-TR" sz="2200"/>
              <a:t>	</a:t>
            </a:r>
          </a:p>
          <a:p>
            <a:pPr algn="just">
              <a:buFontTx/>
              <a:buNone/>
            </a:pPr>
            <a:r>
              <a:rPr lang="tr-TR" altLang="tr-TR" sz="2000"/>
              <a:t>Tablo 2. Eğitim Düzeylerine Göre Aile Planlaması Kullanma Durumu</a:t>
            </a:r>
          </a:p>
          <a:p>
            <a:pPr>
              <a:buFontTx/>
              <a:buNone/>
            </a:pPr>
            <a:endParaRPr lang="tr-TR" altLang="tr-TR" sz="1400" b="1" u="sng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altLang="tr-TR" sz="2000" b="1" u="sng">
                <a:solidFill>
                  <a:schemeClr val="hlink"/>
                </a:solidFill>
              </a:rPr>
              <a:t>Eğitim</a:t>
            </a:r>
            <a:r>
              <a:rPr lang="de-DE" altLang="tr-TR" sz="2000">
                <a:solidFill>
                  <a:schemeClr val="hlink"/>
                </a:solidFill>
              </a:rPr>
              <a:t>	    </a:t>
            </a:r>
            <a:r>
              <a:rPr lang="de-DE" altLang="tr-TR" sz="2000" b="1" u="sng">
                <a:solidFill>
                  <a:schemeClr val="hlink"/>
                </a:solidFill>
              </a:rPr>
              <a:t>AP Kullanan</a:t>
            </a:r>
            <a:r>
              <a:rPr lang="de-DE" altLang="tr-TR" sz="2000">
                <a:solidFill>
                  <a:schemeClr val="hlink"/>
                </a:solidFill>
              </a:rPr>
              <a:t>	   </a:t>
            </a:r>
            <a:r>
              <a:rPr lang="tr-TR" altLang="tr-TR" sz="2000" b="1" u="sng">
                <a:solidFill>
                  <a:schemeClr val="hlink"/>
                </a:solidFill>
              </a:rPr>
              <a:t>%</a:t>
            </a:r>
            <a:r>
              <a:rPr lang="tr-TR" altLang="tr-TR" sz="2000">
                <a:solidFill>
                  <a:schemeClr val="hlink"/>
                </a:solidFill>
              </a:rPr>
              <a:t>	</a:t>
            </a:r>
            <a:r>
              <a:rPr lang="tr-TR" altLang="tr-TR" sz="2000" b="1" u="sng">
                <a:solidFill>
                  <a:schemeClr val="hlink"/>
                </a:solidFill>
              </a:rPr>
              <a:t>AP Kullanmayan</a:t>
            </a:r>
            <a:r>
              <a:rPr lang="tr-TR" altLang="tr-TR" sz="2000" b="1">
                <a:solidFill>
                  <a:schemeClr val="hlink"/>
                </a:solidFill>
              </a:rPr>
              <a:t>    </a:t>
            </a:r>
            <a:r>
              <a:rPr lang="tr-TR" altLang="tr-TR" sz="2000" b="1" u="sng">
                <a:solidFill>
                  <a:schemeClr val="hlink"/>
                </a:solidFill>
              </a:rPr>
              <a:t>%</a:t>
            </a:r>
            <a:r>
              <a:rPr lang="tr-TR" altLang="tr-TR" sz="2000" b="1">
                <a:solidFill>
                  <a:schemeClr val="hlink"/>
                </a:solidFill>
              </a:rPr>
              <a:t>	     </a:t>
            </a:r>
            <a:r>
              <a:rPr lang="tr-TR" altLang="tr-TR" sz="2000" b="1" u="sng">
                <a:solidFill>
                  <a:schemeClr val="hlink"/>
                </a:solidFill>
              </a:rPr>
              <a:t>Toplam</a:t>
            </a:r>
          </a:p>
          <a:p>
            <a:pPr>
              <a:buFontTx/>
              <a:buNone/>
            </a:pPr>
            <a:r>
              <a:rPr lang="tr-TR" altLang="tr-TR" sz="2000"/>
              <a:t>OYD	          15	 25.0	           45	     75.0	         60	</a:t>
            </a:r>
          </a:p>
          <a:p>
            <a:pPr>
              <a:buFontTx/>
              <a:buNone/>
            </a:pPr>
            <a:r>
              <a:rPr lang="tr-TR" altLang="tr-TR" sz="2000"/>
              <a:t>İlk	                  25	 41.7	           35	     58.3	         60	</a:t>
            </a:r>
          </a:p>
          <a:p>
            <a:pPr>
              <a:buFontTx/>
              <a:buNone/>
            </a:pPr>
            <a:r>
              <a:rPr lang="tr-TR" altLang="tr-TR" sz="2000"/>
              <a:t>Orta	          32	 53.3	           28	     46.7	         60	</a:t>
            </a:r>
          </a:p>
          <a:p>
            <a:pPr>
              <a:buFontTx/>
              <a:buNone/>
            </a:pPr>
            <a:r>
              <a:rPr lang="tr-TR" altLang="tr-TR" sz="2000"/>
              <a:t>Lise	          40	 66.7	           20	     33.3	         60	</a:t>
            </a:r>
          </a:p>
          <a:p>
            <a:pPr>
              <a:buFontTx/>
              <a:buNone/>
            </a:pPr>
            <a:r>
              <a:rPr lang="tr-TR" altLang="tr-TR" sz="2000"/>
              <a:t>Yüksek	          48	 80.0	           12	     20.0          60	</a:t>
            </a:r>
          </a:p>
          <a:p>
            <a:pPr>
              <a:buFontTx/>
              <a:buNone/>
            </a:pPr>
            <a:r>
              <a:rPr lang="tr-TR" altLang="tr-TR" sz="2000" b="1">
                <a:solidFill>
                  <a:schemeClr val="hlink"/>
                </a:solidFill>
              </a:rPr>
              <a:t>Toplam	        160	 53.3	         140	     46.7	       300</a:t>
            </a:r>
            <a:r>
              <a:rPr lang="tr-TR" altLang="tr-TR" sz="2000" b="1"/>
              <a:t>	</a:t>
            </a:r>
            <a:endParaRPr lang="tr-TR" altLang="tr-TR" b="1"/>
          </a:p>
          <a:p>
            <a:pPr>
              <a:buFontTx/>
              <a:buNone/>
            </a:pPr>
            <a:endParaRPr lang="tr-TR" altLang="tr-TR" b="1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877050" y="333375"/>
          <a:ext cx="15224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Klip" r:id="rId4" imgW="5767200" imgH="4106520" progId="MS_ClipArt_Gallery.2">
                  <p:embed/>
                </p:oleObj>
              </mc:Choice>
              <mc:Fallback>
                <p:oleObj name="Klip" r:id="rId4" imgW="5767200" imgH="41065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33375"/>
                        <a:ext cx="1522413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 advAuto="5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z="3200" b="1">
                <a:solidFill>
                  <a:srgbClr val="FF0000"/>
                </a:solidFill>
              </a:rPr>
              <a:t>Grafik Yapım Yöntemi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400"/>
              <a:t>		</a:t>
            </a:r>
          </a:p>
          <a:p>
            <a:pPr algn="just">
              <a:buFontTx/>
              <a:buNone/>
            </a:pPr>
            <a:r>
              <a:rPr lang="tr-TR" altLang="tr-TR" sz="2400"/>
              <a:t>		Grafik, bulguların şekillerle ifade edilerek açık ve kolay anlaşılır bir biçimde okuyucuya sunulmasını sağlayan bir araçtır.</a:t>
            </a:r>
          </a:p>
          <a:p>
            <a:pPr algn="just">
              <a:buFontTx/>
              <a:buNone/>
            </a:pPr>
            <a:r>
              <a:rPr lang="tr-TR" altLang="tr-TR" sz="2400"/>
              <a:t>	</a:t>
            </a:r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r>
              <a:rPr lang="tr-TR" altLang="tr-TR" sz="2400"/>
              <a:t>		</a:t>
            </a:r>
            <a:r>
              <a:rPr lang="tr-TR" altLang="tr-TR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*</a:t>
            </a:r>
            <a:r>
              <a:rPr lang="tr-TR" altLang="tr-TR" sz="2400">
                <a:latin typeface="Comic Sans MS" pitchFamily="66" charset="0"/>
              </a:rPr>
              <a:t> Bilimsel yazılarda grafikler hiçbir zaman tablo yerine geçemezler. Bu yüzden tablo olmadan grafik yapılmamalıdır.</a:t>
            </a:r>
          </a:p>
          <a:p>
            <a:pPr>
              <a:buFontTx/>
              <a:buNone/>
            </a:pPr>
            <a:endParaRPr lang="tr-TR" altLang="tr-TR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7019925" y="2924175"/>
          <a:ext cx="12239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0" name="Klip" r:id="rId4" imgW="4539600" imgH="3497040" progId="MS_ClipArt_Gallery.2">
                  <p:embed/>
                </p:oleObj>
              </mc:Choice>
              <mc:Fallback>
                <p:oleObj name="Klip" r:id="rId4" imgW="4539600" imgH="34970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924175"/>
                        <a:ext cx="122396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 autoUpdateAnimBg="0" advAuto="5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947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z="3200" b="1">
                <a:solidFill>
                  <a:srgbClr val="FF0000"/>
                </a:solidFill>
              </a:rPr>
              <a:t>Grafik Yapımında Dikkat Edilecek Noktalar</a:t>
            </a:r>
            <a:endParaRPr lang="tr-TR" altLang="tr-TR" sz="3600" b="1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endParaRPr lang="tr-TR" altLang="tr-TR" sz="1800" b="1"/>
          </a:p>
          <a:p>
            <a:pPr algn="just">
              <a:buFontTx/>
              <a:buNone/>
            </a:pPr>
            <a:r>
              <a:rPr lang="tr-TR" altLang="tr-TR" sz="2400"/>
              <a:t>	</a:t>
            </a:r>
            <a:r>
              <a:rPr lang="tr-TR" altLang="tr-TR" sz="2400" b="1">
                <a:solidFill>
                  <a:srgbClr val="FF0000"/>
                </a:solidFill>
              </a:rPr>
              <a:t>1-</a:t>
            </a:r>
            <a:r>
              <a:rPr lang="tr-TR" altLang="tr-TR" sz="2400"/>
              <a:t> Her grafiğin bir başlığı olmalıdır (ne, nerede, ne zaman).</a:t>
            </a:r>
          </a:p>
          <a:p>
            <a:pPr algn="just">
              <a:buFontTx/>
              <a:buNone/>
            </a:pPr>
            <a:r>
              <a:rPr lang="tr-TR" altLang="tr-TR" sz="2400"/>
              <a:t>	</a:t>
            </a:r>
            <a:r>
              <a:rPr lang="tr-TR" altLang="tr-TR" sz="2400" b="1">
                <a:solidFill>
                  <a:srgbClr val="FF0000"/>
                </a:solidFill>
              </a:rPr>
              <a:t>2-</a:t>
            </a:r>
            <a:r>
              <a:rPr lang="tr-TR" altLang="tr-TR" sz="2400">
                <a:solidFill>
                  <a:srgbClr val="FF0000"/>
                </a:solidFill>
              </a:rPr>
              <a:t> </a:t>
            </a:r>
            <a:r>
              <a:rPr lang="tr-TR" altLang="tr-TR" sz="2400"/>
              <a:t>Eksenlerin neyi ifade ettiği belirtilmelidir.</a:t>
            </a:r>
          </a:p>
          <a:p>
            <a:pPr algn="just">
              <a:buFontTx/>
              <a:buNone/>
            </a:pPr>
            <a:r>
              <a:rPr lang="tr-TR" altLang="tr-TR" sz="2400"/>
              <a:t>	    X ekseni  </a:t>
            </a:r>
            <a:r>
              <a:rPr lang="tr-TR" altLang="tr-TR" sz="240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tr-TR" altLang="tr-TR" sz="2400"/>
              <a:t> değişken</a:t>
            </a:r>
          </a:p>
          <a:p>
            <a:pPr algn="just">
              <a:buFontTx/>
              <a:buNone/>
            </a:pPr>
            <a:r>
              <a:rPr lang="tr-TR" altLang="tr-TR" sz="2400"/>
              <a:t>	    </a:t>
            </a:r>
            <a:r>
              <a:rPr lang="fr-FR" altLang="tr-TR" sz="2400"/>
              <a:t>Y ekseni  </a:t>
            </a:r>
            <a:r>
              <a:rPr lang="tr-TR" altLang="tr-TR" sz="240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fr-FR" altLang="tr-TR" sz="2400"/>
              <a:t> frekans, oran (%)</a:t>
            </a:r>
          </a:p>
          <a:p>
            <a:pPr algn="just">
              <a:buFontTx/>
              <a:buNone/>
            </a:pPr>
            <a:r>
              <a:rPr lang="fr-FR" altLang="tr-TR" sz="2400"/>
              <a:t>	</a:t>
            </a:r>
            <a:r>
              <a:rPr lang="fr-FR" altLang="tr-TR" sz="2400" b="1">
                <a:solidFill>
                  <a:srgbClr val="FF0000"/>
                </a:solidFill>
              </a:rPr>
              <a:t>3-</a:t>
            </a:r>
            <a:r>
              <a:rPr lang="fr-FR" altLang="tr-TR" sz="2400"/>
              <a:t> Grafikte kullanılan ölçekler ve işaretler hakkında açıklayıcı bilgi konulmalıdır.</a:t>
            </a:r>
          </a:p>
          <a:p>
            <a:pPr algn="just">
              <a:buFontTx/>
              <a:buNone/>
            </a:pPr>
            <a:r>
              <a:rPr lang="fr-FR" altLang="tr-TR" sz="2400"/>
              <a:t>	</a:t>
            </a:r>
            <a:r>
              <a:rPr lang="fr-FR" altLang="tr-TR" sz="2400" b="1">
                <a:solidFill>
                  <a:srgbClr val="FF0000"/>
                </a:solidFill>
              </a:rPr>
              <a:t>4-</a:t>
            </a:r>
            <a:r>
              <a:rPr lang="fr-FR" altLang="tr-TR" sz="2400"/>
              <a:t> Grafik karışık olmamalıdır.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019925" y="5013325"/>
          <a:ext cx="17256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4" name="Klip" r:id="rId4" imgW="3025440" imgH="3252600" progId="MS_ClipArt_Gallery.2">
                  <p:embed/>
                </p:oleObj>
              </mc:Choice>
              <mc:Fallback>
                <p:oleObj name="Klip" r:id="rId4" imgW="3025440" imgH="3252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013325"/>
                        <a:ext cx="17256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 autoUpdateAnimBg="0" advAuto="50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Grafik Türleri</a:t>
            </a:r>
            <a:endParaRPr lang="tr-TR" altLang="tr-TR" sz="3200" b="1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83000" cy="4525963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40000"/>
              </a:lnSpc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</a:rPr>
              <a:t>1-</a:t>
            </a:r>
            <a:r>
              <a:rPr lang="de-DE" altLang="tr-TR" sz="2400"/>
              <a:t> Çubuk Grafikler          </a:t>
            </a:r>
          </a:p>
          <a:p>
            <a:pPr algn="just">
              <a:lnSpc>
                <a:spcPct val="140000"/>
              </a:lnSpc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</a:rPr>
              <a:t>2-</a:t>
            </a:r>
            <a:r>
              <a:rPr lang="de-DE" altLang="tr-TR" sz="2400"/>
              <a:t> Histogram                    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fr-FR" altLang="tr-TR" sz="2400" b="1">
                <a:solidFill>
                  <a:srgbClr val="FF0000"/>
                </a:solidFill>
              </a:rPr>
              <a:t>3-</a:t>
            </a:r>
            <a:r>
              <a:rPr lang="tr-TR" altLang="tr-TR" sz="2400"/>
              <a:t> </a:t>
            </a:r>
            <a:r>
              <a:rPr lang="fr-FR" altLang="tr-TR" sz="2400"/>
              <a:t>Dağılım Poligonu </a:t>
            </a:r>
          </a:p>
          <a:p>
            <a:pPr algn="just">
              <a:lnSpc>
                <a:spcPct val="140000"/>
              </a:lnSpc>
              <a:buFontTx/>
              <a:buNone/>
            </a:pPr>
            <a:r>
              <a:rPr lang="fr-FR" altLang="tr-TR" sz="3200"/>
              <a:t>       	</a:t>
            </a:r>
          </a:p>
          <a:p>
            <a:pPr>
              <a:buFontTx/>
              <a:buNone/>
            </a:pPr>
            <a:endParaRPr lang="tr-TR" altLang="tr-TR" sz="32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28775"/>
            <a:ext cx="3994150" cy="4525963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</a:rPr>
              <a:t>4-</a:t>
            </a:r>
            <a:r>
              <a:rPr lang="de-DE" altLang="tr-TR" sz="2400">
                <a:solidFill>
                  <a:srgbClr val="FF0000"/>
                </a:solidFill>
              </a:rPr>
              <a:t> </a:t>
            </a:r>
            <a:r>
              <a:rPr lang="de-DE" altLang="tr-TR" sz="2400"/>
              <a:t>Çizgi Grafikler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</a:rPr>
              <a:t>5-</a:t>
            </a:r>
            <a:r>
              <a:rPr lang="de-DE" altLang="tr-TR" sz="2400"/>
              <a:t> Kümülatif Çizgi Grafikler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fr-FR" altLang="tr-TR" sz="2400" b="1">
                <a:solidFill>
                  <a:srgbClr val="FF0000"/>
                </a:solidFill>
              </a:rPr>
              <a:t>6-</a:t>
            </a:r>
            <a:r>
              <a:rPr lang="fr-FR" altLang="tr-TR" sz="2400">
                <a:solidFill>
                  <a:srgbClr val="FF0000"/>
                </a:solidFill>
              </a:rPr>
              <a:t> </a:t>
            </a:r>
            <a:r>
              <a:rPr lang="fr-FR" altLang="tr-TR" sz="2400"/>
              <a:t>Daire Dilimleri Grafiği</a:t>
            </a:r>
          </a:p>
          <a:p>
            <a:pPr>
              <a:lnSpc>
                <a:spcPct val="140000"/>
              </a:lnSpc>
              <a:buFontTx/>
              <a:buNone/>
            </a:pPr>
            <a:endParaRPr lang="tr-TR" altLang="tr-TR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508625" y="4149725"/>
          <a:ext cx="2209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Grafik" r:id="rId5" imgW="7058025" imgH="4076700" progId="MSGraph.Chart.8">
                  <p:embed followColorScheme="full"/>
                </p:oleObj>
              </mc:Choice>
              <mc:Fallback>
                <p:oleObj name="Grafik" r:id="rId5" imgW="7058025" imgH="40767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149725"/>
                        <a:ext cx="2209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 descr="Mor örgü"/>
          <p:cNvGraphicFramePr>
            <a:graphicFrameLocks noChangeAspect="1"/>
          </p:cNvGraphicFramePr>
          <p:nvPr/>
        </p:nvGraphicFramePr>
        <p:xfrm>
          <a:off x="1219200" y="4149725"/>
          <a:ext cx="19431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Grafik" r:id="rId7" imgW="6724650" imgH="2962275" progId="MSGraph.Chart.8">
                  <p:embed followColorScheme="full"/>
                </p:oleObj>
              </mc:Choice>
              <mc:Fallback>
                <p:oleObj name="Grafik" r:id="rId7" imgW="6724650" imgH="2962275" progId="MSGraph.Chart.8">
                  <p:embed followColorScheme="full"/>
                  <p:pic>
                    <p:nvPicPr>
                      <p:cNvPr id="0" name="Object 6" descr="Mor örgü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49725"/>
                        <a:ext cx="1943100" cy="1336675"/>
                      </a:xfrm>
                      <a:prstGeom prst="rect">
                        <a:avLst/>
                      </a:prstGeom>
                      <a:blipFill dpi="0" rotWithShape="0">
                        <a:blip r:embed="rId9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 autoUpdateAnimBg="0" advAuto="500"/>
      <p:bldP spid="45060" grpId="0" build="p" autoUpdateAnimBg="0" advAuto="500"/>
      <p:bldOleChart spid="45061" grpId="0"/>
      <p:bldOleChart spid="450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Çubuk Grafik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9530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/>
              <a:t>		</a:t>
            </a:r>
            <a:r>
              <a:rPr lang="de-DE" altLang="tr-TR" sz="2200"/>
              <a:t>Frekansların ya da yüzdelerin bir çubukla gösterilmesidir. Çubuğun yüksekliği frekansı ya da yüzdeyi gösterir.</a:t>
            </a:r>
          </a:p>
          <a:p>
            <a:pPr algn="just">
              <a:buFontTx/>
              <a:buNone/>
            </a:pPr>
            <a:r>
              <a:rPr lang="de-DE" altLang="tr-TR" sz="2200"/>
              <a:t>		</a:t>
            </a:r>
          </a:p>
          <a:p>
            <a:pPr algn="just">
              <a:buFontTx/>
              <a:buNone/>
            </a:pPr>
            <a:r>
              <a:rPr lang="de-DE" altLang="tr-TR" sz="2200"/>
              <a:t>		</a:t>
            </a:r>
            <a:r>
              <a:rPr lang="de-DE" altLang="tr-TR" sz="2000"/>
              <a:t>Grafik 1. Eğitim Düzeylerine Göre AP Kullanma Durumu</a:t>
            </a:r>
            <a:endParaRPr lang="de-DE" altLang="tr-TR" sz="2200" b="1"/>
          </a:p>
          <a:p>
            <a:pPr algn="just"/>
            <a:endParaRPr lang="de-DE" altLang="tr-TR" sz="1000"/>
          </a:p>
          <a:p>
            <a:endParaRPr lang="tr-TR" altLang="tr-TR" sz="100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295400" y="3657600"/>
          <a:ext cx="6781800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68" name="Grafik" r:id="rId3" imgW="6096000" imgH="4067175" progId="MSGraph.Chart.8">
                  <p:embed followColorScheme="full"/>
                </p:oleObj>
              </mc:Choice>
              <mc:Fallback>
                <p:oleObj name="Grafik" r:id="rId3" imgW="6096000" imgH="40671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6781800" cy="289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 animBg="1" autoUpdateAnimBg="0" advAuto="500"/>
      <p:bldOleChart spid="419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143000"/>
            <a:ext cx="9144000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tr-TR" altLang="tr-TR" sz="2200"/>
          </a:p>
          <a:p>
            <a:pPr algn="just"/>
            <a:r>
              <a:rPr lang="fr-FR" altLang="tr-TR" sz="2200">
                <a:cs typeface="Arial" charset="0"/>
              </a:rPr>
              <a:t>Bir hastada boğaz ağrısı, ödem, ateş </a:t>
            </a:r>
            <a:r>
              <a:rPr lang="en-US" altLang="tr-TR" sz="22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200">
                <a:cs typeface="Arial" charset="0"/>
              </a:rPr>
              <a:t> Gözlem</a:t>
            </a:r>
            <a:endParaRPr lang="en-US" altLang="tr-TR" sz="22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endParaRPr lang="tr-TR" altLang="tr-TR" sz="2200">
              <a:sym typeface="Wingdings" pitchFamily="2" charset="2"/>
            </a:endParaRPr>
          </a:p>
          <a:p>
            <a:pPr algn="just" eaLnBrk="0" hangingPunct="0"/>
            <a:endParaRPr lang="tr-TR" altLang="tr-TR" sz="2200">
              <a:sym typeface="Wingdings" pitchFamily="2" charset="2"/>
            </a:endParaRPr>
          </a:p>
          <a:p>
            <a:pPr algn="just" eaLnBrk="0" hangingPunct="0"/>
            <a:r>
              <a:rPr lang="fr-FR" altLang="tr-TR" sz="2200">
                <a:cs typeface="Arial" charset="0"/>
                <a:sym typeface="Wingdings" pitchFamily="2" charset="2"/>
              </a:rPr>
              <a:t>Semptomların nedeni </a:t>
            </a:r>
            <a:r>
              <a:rPr lang="fr-FR" altLang="tr-TR" sz="2200">
                <a:cs typeface="Arial" charset="0"/>
                <a:sym typeface="Symbol" pitchFamily="18" charset="2"/>
              </a:rPr>
              <a:t></a:t>
            </a:r>
            <a:r>
              <a:rPr lang="fr-FR" altLang="tr-TR" sz="2200">
                <a:cs typeface="Arial" charset="0"/>
                <a:sym typeface="Wingdings" pitchFamily="2" charset="2"/>
              </a:rPr>
              <a:t>-hem.</a:t>
            </a:r>
            <a:r>
              <a:rPr lang="tr-TR" altLang="tr-TR" sz="2200">
                <a:sym typeface="Wingdings" pitchFamily="2" charset="2"/>
              </a:rPr>
              <a:t> </a:t>
            </a:r>
            <a:r>
              <a:rPr lang="fr-FR" altLang="tr-TR" sz="2200">
                <a:cs typeface="Arial" charset="0"/>
                <a:sym typeface="Wingdings" pitchFamily="2" charset="2"/>
              </a:rPr>
              <a:t>streptokoklar  </a:t>
            </a:r>
            <a:r>
              <a:rPr lang="en-US" altLang="tr-TR" sz="22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200">
                <a:cs typeface="Arial" charset="0"/>
              </a:rPr>
              <a:t> Hipotez</a:t>
            </a:r>
            <a:endParaRPr lang="en-US" altLang="tr-TR" sz="22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endParaRPr lang="tr-TR" altLang="tr-TR" sz="2200">
              <a:sym typeface="Wingdings" pitchFamily="2" charset="2"/>
            </a:endParaRPr>
          </a:p>
          <a:p>
            <a:pPr algn="just" eaLnBrk="0" hangingPunct="0"/>
            <a:endParaRPr lang="tr-TR" altLang="tr-TR" sz="2200">
              <a:sym typeface="Wingdings" pitchFamily="2" charset="2"/>
            </a:endParaRPr>
          </a:p>
          <a:p>
            <a:pPr algn="just" eaLnBrk="0" hangingPunct="0"/>
            <a:r>
              <a:rPr lang="fr-FR" altLang="tr-TR" sz="2200">
                <a:cs typeface="Arial" charset="0"/>
                <a:sym typeface="Wingdings" pitchFamily="2" charset="2"/>
              </a:rPr>
              <a:t>Boğaz kültürü alınıp, sonucun değerlendirilmesi  </a:t>
            </a:r>
            <a:r>
              <a:rPr lang="en-US" altLang="tr-TR" sz="22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200">
                <a:cs typeface="Arial" charset="0"/>
              </a:rPr>
              <a:t> Gerçekleme</a:t>
            </a:r>
            <a:endParaRPr lang="en-US" altLang="tr-TR" sz="22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/>
            <a:endParaRPr lang="tr-TR" altLang="tr-TR" sz="2200">
              <a:sym typeface="Wingdings" pitchFamily="2" charset="2"/>
            </a:endParaRPr>
          </a:p>
          <a:p>
            <a:pPr eaLnBrk="0" hangingPunct="0"/>
            <a:endParaRPr lang="tr-TR" altLang="tr-TR" sz="2200">
              <a:solidFill>
                <a:srgbClr val="FF9933"/>
              </a:solidFill>
              <a:sym typeface="Wingdings" pitchFamily="2" charset="2"/>
            </a:endParaRPr>
          </a:p>
          <a:p>
            <a:pPr eaLnBrk="0" hangingPunct="0"/>
            <a:r>
              <a:rPr lang="fr-FR" altLang="tr-TR" sz="2200">
                <a:cs typeface="Arial" charset="0"/>
                <a:sym typeface="Wingdings" pitchFamily="2" charset="2"/>
              </a:rPr>
              <a:t>Boğaz ağrısı, ateş ve ödem nedeni </a:t>
            </a:r>
            <a:r>
              <a:rPr lang="fr-FR" altLang="tr-TR" sz="2200">
                <a:cs typeface="Arial" charset="0"/>
                <a:sym typeface="Symbol" pitchFamily="18" charset="2"/>
              </a:rPr>
              <a:t></a:t>
            </a:r>
            <a:r>
              <a:rPr lang="fr-FR" altLang="tr-TR" sz="2200">
                <a:cs typeface="Arial" charset="0"/>
                <a:sym typeface="Wingdings" pitchFamily="2" charset="2"/>
              </a:rPr>
              <a:t>-hem.</a:t>
            </a:r>
            <a:r>
              <a:rPr lang="tr-TR" altLang="tr-TR" sz="2200">
                <a:sym typeface="Wingdings" pitchFamily="2" charset="2"/>
              </a:rPr>
              <a:t> </a:t>
            </a:r>
            <a:r>
              <a:rPr lang="fr-FR" altLang="tr-TR" sz="2200">
                <a:cs typeface="Arial" charset="0"/>
                <a:sym typeface="Wingdings" pitchFamily="2" charset="2"/>
              </a:rPr>
              <a:t>streptokoklar </a:t>
            </a:r>
            <a:r>
              <a:rPr lang="en-US" altLang="tr-TR" sz="22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200">
                <a:cs typeface="Arial" charset="0"/>
              </a:rPr>
              <a:t> Genelleme</a:t>
            </a:r>
            <a:r>
              <a:rPr lang="tr-TR" altLang="tr-TR" sz="2400">
                <a:latin typeface="Times New Roman" pitchFamily="18" charset="0"/>
                <a:sym typeface="Wingdings" pitchFamily="2" charset="2"/>
              </a:rPr>
              <a:t>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773113"/>
            <a:ext cx="14398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391150"/>
            <a:ext cx="129698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Histogram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610600" cy="4319587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 sz="2400"/>
              <a:t>		Sürekli değişkenler için çizilir. Alanlar eşit olarak çizilmelidir. </a:t>
            </a:r>
          </a:p>
          <a:p>
            <a:pPr algn="just">
              <a:buFontTx/>
              <a:buNone/>
            </a:pPr>
            <a:r>
              <a:rPr lang="de-DE" altLang="tr-TR" sz="2400"/>
              <a:t>		</a:t>
            </a:r>
          </a:p>
          <a:p>
            <a:pPr algn="just">
              <a:buFontTx/>
              <a:buNone/>
            </a:pPr>
            <a:r>
              <a:rPr lang="de-DE" altLang="tr-TR" sz="2400"/>
              <a:t>		</a:t>
            </a:r>
            <a:r>
              <a:rPr lang="de-DE" altLang="tr-TR" sz="2200"/>
              <a:t>Örn.: Grafik 2. Çocukların Boy Uzunluğuna Göre Dağılımı</a:t>
            </a:r>
            <a:endParaRPr lang="de-DE" altLang="tr-TR" sz="2400"/>
          </a:p>
          <a:p>
            <a:endParaRPr lang="tr-TR" altLang="tr-TR" sz="2400"/>
          </a:p>
          <a:p>
            <a:pPr>
              <a:buFontTx/>
              <a:buNone/>
            </a:pPr>
            <a:endParaRPr lang="tr-TR" altLang="tr-TR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763713" y="3716338"/>
          <a:ext cx="6096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2" name="Grafik" r:id="rId3" imgW="4219575" imgH="1790700" progId="MSGraph.Chart.8">
                  <p:embed followColorScheme="full"/>
                </p:oleObj>
              </mc:Choice>
              <mc:Fallback>
                <p:oleObj name="Grafik" r:id="rId3" imgW="4219575" imgH="1790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16338"/>
                        <a:ext cx="6096000" cy="213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 autoUpdateAnimBg="0" advAuto="500"/>
      <p:bldOleChart spid="430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</a:rPr>
              <a:t>Dağılım Poligonu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924800" cy="4824412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fr-FR" altLang="tr-TR" sz="2400"/>
              <a:t>		Histogramdaki çubukların orta noktalarından geçecek şekilde çizgilerin çizilmesiyle elde edilir. 	</a:t>
            </a:r>
            <a:r>
              <a:rPr lang="fr-FR" altLang="tr-TR" sz="1400"/>
              <a:t>	</a:t>
            </a:r>
            <a:endParaRPr lang="tr-TR" altLang="tr-TR" sz="1400"/>
          </a:p>
          <a:p>
            <a:pPr algn="ctr">
              <a:buFontTx/>
              <a:buNone/>
            </a:pPr>
            <a:r>
              <a:rPr lang="de-DE" altLang="tr-TR" sz="2400">
                <a:latin typeface="Comic Sans MS" pitchFamily="66" charset="0"/>
              </a:rPr>
              <a:t>Dağılım Poligonu Alanı = Histogram Alanı</a:t>
            </a:r>
          </a:p>
          <a:p>
            <a:pPr algn="just">
              <a:buFontTx/>
              <a:buNone/>
            </a:pPr>
            <a:r>
              <a:rPr lang="de-DE" altLang="tr-TR" sz="1200"/>
              <a:t>	</a:t>
            </a:r>
          </a:p>
          <a:p>
            <a:pPr algn="just">
              <a:buFontTx/>
              <a:buNone/>
            </a:pPr>
            <a:r>
              <a:rPr lang="de-DE" altLang="tr-TR" sz="2400"/>
              <a:t>	</a:t>
            </a:r>
            <a:r>
              <a:rPr lang="tr-TR" altLang="tr-TR" sz="2200"/>
              <a:t>	</a:t>
            </a:r>
            <a:r>
              <a:rPr lang="de-DE" altLang="tr-TR" sz="2200"/>
              <a:t>Grafik 3. Çocukların Boy Uzunluğuna Göre Dağılımı</a:t>
            </a:r>
          </a:p>
          <a:p>
            <a:pPr algn="just"/>
            <a:endParaRPr lang="de-DE" altLang="tr-TR"/>
          </a:p>
          <a:p>
            <a:pPr algn="just"/>
            <a:endParaRPr lang="de-DE" altLang="tr-TR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908175" y="3789363"/>
          <a:ext cx="5341938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6" name="Grafik" r:id="rId3" imgW="5343525" imgH="2390775" progId="MSGraph.Chart.8">
                  <p:embed followColorScheme="full"/>
                </p:oleObj>
              </mc:Choice>
              <mc:Fallback>
                <p:oleObj name="Grafik" r:id="rId3" imgW="5343525" imgH="23907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789363"/>
                        <a:ext cx="5341938" cy="2390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 autoUpdateAnimBg="0" advAuto="500"/>
      <p:bldOleChart spid="3789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3914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Çizgi Grafik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0213"/>
            <a:ext cx="8077200" cy="4548187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 sz="2400"/>
              <a:t>		Bir değişkenin belirli bir süre içinde gösterdiği değişiklikleri incelemek için çizilen bir grafik türüdür.</a:t>
            </a:r>
          </a:p>
          <a:p>
            <a:pPr algn="just">
              <a:buFontTx/>
              <a:buNone/>
            </a:pPr>
            <a:r>
              <a:rPr lang="de-DE" altLang="tr-TR" sz="2400" b="1"/>
              <a:t>		</a:t>
            </a:r>
          </a:p>
          <a:p>
            <a:pPr algn="just">
              <a:buFontTx/>
              <a:buNone/>
            </a:pPr>
            <a:r>
              <a:rPr lang="de-DE" altLang="tr-TR" sz="2400" b="1"/>
              <a:t>		</a:t>
            </a:r>
            <a:r>
              <a:rPr lang="de-DE" altLang="tr-TR" sz="2200"/>
              <a:t>Örn.: Grafik 4. Kızamık Vakalarının Aylara Göre Dağılımı (1991)</a:t>
            </a:r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144588" y="3790950"/>
          <a:ext cx="71024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0" name="Grafik" r:id="rId3" imgW="6991350" imgH="2438400" progId="MSGraph.Chart.8">
                  <p:embed followColorScheme="full"/>
                </p:oleObj>
              </mc:Choice>
              <mc:Fallback>
                <p:oleObj name="Grafik" r:id="rId3" imgW="6991350" imgH="24384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3790950"/>
                        <a:ext cx="7102475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 autoUpdateAnimBg="0" advAuto="500"/>
      <p:bldOleChart spid="3994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</a:rPr>
              <a:t>Kümülatif (Yığılımlı) Çizgi Grafikler</a:t>
            </a:r>
            <a:endParaRPr lang="tr-TR" altLang="tr-TR" sz="3200" b="1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696200" cy="48768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fr-FR" altLang="tr-TR"/>
              <a:t>		</a:t>
            </a:r>
            <a:r>
              <a:rPr lang="fr-FR" altLang="tr-TR" sz="2800"/>
              <a:t>Frekanslardan elde edilen kümülatif sayıların grafikleştirilmiş halidir. </a:t>
            </a:r>
            <a:r>
              <a:rPr lang="de-DE" altLang="tr-TR" sz="2800"/>
              <a:t>S harfi şeklinde bir görüntü verirler. Örn:</a:t>
            </a:r>
          </a:p>
          <a:p>
            <a:pPr algn="just">
              <a:buFontTx/>
              <a:buNone/>
            </a:pPr>
            <a:r>
              <a:rPr lang="de-DE" altLang="tr-TR"/>
              <a:t>	</a:t>
            </a:r>
          </a:p>
          <a:p>
            <a:pPr>
              <a:buFontTx/>
              <a:buNone/>
            </a:pPr>
            <a:endParaRPr lang="tr-TR" altLang="tr-TR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900113" y="3213100"/>
          <a:ext cx="7372350" cy="340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Grafik" r:id="rId4" imgW="5038725" imgH="2324100" progId="MSGraph.Chart.8">
                  <p:embed/>
                </p:oleObj>
              </mc:Choice>
              <mc:Fallback>
                <p:oleObj name="Grafik" r:id="rId4" imgW="5038725" imgH="2324100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3100"/>
                        <a:ext cx="7372350" cy="340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 autoUpdateAnimBg="0" advAuto="500"/>
      <p:bldOleChart spid="4403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</a:rPr>
              <a:t>Daire Dilimleri Grafiği</a:t>
            </a:r>
            <a:endParaRPr lang="tr-TR" altLang="tr-TR" sz="320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25000"/>
              </a:lnSpc>
              <a:buFontTx/>
              <a:buNone/>
            </a:pPr>
            <a:r>
              <a:rPr lang="de-DE" altLang="tr-TR"/>
              <a:t>		</a:t>
            </a:r>
            <a:r>
              <a:rPr lang="de-DE" altLang="tr-TR" sz="2800"/>
              <a:t>Gelir, harcama, personel v.b. dağılımlarda başvurulan bir grafik türüdür.</a:t>
            </a:r>
          </a:p>
          <a:p>
            <a:pPr algn="just">
              <a:buFontTx/>
              <a:buNone/>
            </a:pPr>
            <a:endParaRPr lang="tr-TR" altLang="tr-TR" sz="2800"/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endParaRPr lang="tr-TR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pPr>
              <a:buFontTx/>
              <a:buNone/>
            </a:pPr>
            <a:endParaRPr lang="tr-TR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  <a:p>
            <a:pPr algn="just"/>
            <a:endParaRPr lang="de-DE" altLang="tr-TR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627313" y="3213100"/>
          <a:ext cx="4014787" cy="231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Grafik" r:id="rId3" imgW="7058025" imgH="4076700" progId="MSGraph.Chart.8">
                  <p:embed followColorScheme="full"/>
                </p:oleObj>
              </mc:Choice>
              <mc:Fallback>
                <p:oleObj name="Grafik" r:id="rId3" imgW="7058025" imgH="40767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213100"/>
                        <a:ext cx="4014787" cy="231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 autoUpdateAnimBg="0" advAuto="500"/>
      <p:bldOleChart spid="409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EP</a:t>
            </a:r>
            <a:r>
              <a:rPr lang="tr-TR" altLang="tr-TR" sz="3200" b="1">
                <a:solidFill>
                  <a:srgbClr val="FF0000"/>
                </a:solidFill>
              </a:rPr>
              <a:t>İ</a:t>
            </a:r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DEM</a:t>
            </a:r>
            <a:r>
              <a:rPr lang="tr-TR" altLang="tr-TR" sz="3200" b="1">
                <a:solidFill>
                  <a:srgbClr val="FF0000"/>
                </a:solidFill>
              </a:rPr>
              <a:t>İ</a:t>
            </a:r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YOLOJ</a:t>
            </a:r>
            <a:r>
              <a:rPr lang="tr-TR" altLang="tr-TR" sz="3200" b="1">
                <a:solidFill>
                  <a:srgbClr val="FF0000"/>
                </a:solidFill>
              </a:rPr>
              <a:t>İ</a:t>
            </a:r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K ARAŞTIRMA PLANLANMASI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800">
                <a:cs typeface="Arial" charset="0"/>
              </a:rPr>
              <a:t>	</a:t>
            </a: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Araştırma:</a:t>
            </a:r>
            <a:r>
              <a:rPr lang="fr-FR" altLang="tr-TR" sz="2400">
                <a:cs typeface="Arial" charset="0"/>
              </a:rPr>
              <a:t> Çeşitli konularda bilgi, veri toplamak için belirli koşullar altında, amaçlı, planlı, sistemli yapılan gözlem ve ölçümlerdir.</a:t>
            </a:r>
            <a:endParaRPr lang="en-US" altLang="tr-TR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	</a:t>
            </a:r>
            <a:endParaRPr lang="tr-TR" altLang="tr-TR" sz="24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tr-TR" sz="2400"/>
              <a:t>	</a:t>
            </a:r>
            <a:r>
              <a:rPr lang="fr-FR" altLang="tr-TR" sz="2400">
                <a:cs typeface="Arial" charset="0"/>
              </a:rPr>
              <a:t>Hipotez kurma </a:t>
            </a:r>
            <a:r>
              <a:rPr lang="en-US" altLang="tr-TR" sz="240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400">
                <a:cs typeface="Arial" charset="0"/>
              </a:rPr>
              <a:t> Test etme </a:t>
            </a:r>
            <a:r>
              <a:rPr lang="en-US" altLang="tr-TR" sz="240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400">
                <a:cs typeface="Arial" charset="0"/>
              </a:rPr>
              <a:t> Bilgi birikimine katkı</a:t>
            </a:r>
            <a:endParaRPr lang="en-US" altLang="tr-TR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  </a:t>
            </a:r>
            <a:endParaRPr lang="en-US" altLang="tr-TR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tr-TR" sz="2400">
                <a:cs typeface="Arial" charset="0"/>
              </a:rPr>
              <a:t>	</a:t>
            </a: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Araştırma Planı:</a:t>
            </a:r>
            <a:r>
              <a:rPr lang="fr-FR" altLang="tr-TR" sz="2400">
                <a:cs typeface="Arial" charset="0"/>
              </a:rPr>
              <a:t> Bağımlı ve bağımsız değişkenler arasındaki ilişkileri en doğru biçimde saptamak için düzenlenmiş, gözlem-ölçüm-değerlendirmelerin nasıl yapılacağı konusunda araştırıcının yönünü belirleyen bir çerçevedir.</a:t>
            </a:r>
            <a:endParaRPr lang="en-US" altLang="tr-T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9906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 autoUpdateAnimBg="0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Bir Araştırma Planında Bulunması Gereken Bölümler</a:t>
            </a:r>
            <a:endParaRPr lang="tr-TR" altLang="tr-TR" sz="32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848600" cy="4267200"/>
          </a:xfrm>
          <a:noFill/>
          <a:ln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 algn="just">
              <a:buFontTx/>
              <a:buNone/>
            </a:pPr>
            <a:endParaRPr lang="tr-TR" altLang="tr-TR" sz="1400" b="1"/>
          </a:p>
          <a:p>
            <a:pPr algn="just">
              <a:buFontTx/>
              <a:buNone/>
            </a:pPr>
            <a:r>
              <a:rPr lang="fr-FR" altLang="tr-TR" sz="2400" b="1">
                <a:solidFill>
                  <a:srgbClr val="FF0000"/>
                </a:solidFill>
                <a:cs typeface="Arial" charset="0"/>
              </a:rPr>
              <a:t>BÖLÜM I</a:t>
            </a:r>
            <a:r>
              <a:rPr lang="tr-TR" altLang="tr-TR" sz="2400" b="1">
                <a:solidFill>
                  <a:srgbClr val="FF0000"/>
                </a:solidFill>
              </a:rPr>
              <a:t>.</a:t>
            </a:r>
            <a:r>
              <a:rPr lang="fr-FR" altLang="tr-TR" sz="2400" b="1">
                <a:cs typeface="Arial" charset="0"/>
              </a:rPr>
              <a:t> </a:t>
            </a:r>
            <a:r>
              <a:rPr lang="fr-FR" altLang="tr-TR" sz="2400">
                <a:cs typeface="Arial" charset="0"/>
              </a:rPr>
              <a:t>Konu </a:t>
            </a:r>
            <a:r>
              <a:rPr lang="tr-TR" altLang="tr-TR" sz="2400"/>
              <a:t>s</a:t>
            </a:r>
            <a:r>
              <a:rPr lang="fr-FR" altLang="tr-TR" sz="2400">
                <a:cs typeface="Arial" charset="0"/>
              </a:rPr>
              <a:t>eçimi, </a:t>
            </a:r>
            <a:r>
              <a:rPr lang="tr-TR" altLang="tr-TR" sz="2400"/>
              <a:t>t</a:t>
            </a:r>
            <a:r>
              <a:rPr lang="fr-FR" altLang="tr-TR" sz="2400">
                <a:cs typeface="Arial" charset="0"/>
              </a:rPr>
              <a:t>anımı ve </a:t>
            </a:r>
            <a:r>
              <a:rPr lang="tr-TR" altLang="tr-TR" sz="2400"/>
              <a:t>a</a:t>
            </a:r>
            <a:r>
              <a:rPr lang="fr-FR" altLang="tr-TR" sz="2400">
                <a:cs typeface="Arial" charset="0"/>
              </a:rPr>
              <a:t>maçların </a:t>
            </a:r>
            <a:r>
              <a:rPr lang="tr-TR" altLang="tr-TR" sz="2400"/>
              <a:t>b</a:t>
            </a:r>
            <a:r>
              <a:rPr lang="fr-FR" altLang="tr-TR" sz="2400">
                <a:cs typeface="Arial" charset="0"/>
              </a:rPr>
              <a:t>elirlenmesi</a:t>
            </a:r>
            <a:r>
              <a:rPr lang="tr-TR" altLang="tr-TR" sz="2400"/>
              <a:t>.</a:t>
            </a:r>
            <a:endParaRPr lang="en-US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BÖLÜM II.</a:t>
            </a:r>
            <a:r>
              <a:rPr lang="de-DE" altLang="tr-TR" sz="2400" b="1"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Literatür </a:t>
            </a:r>
            <a:r>
              <a:rPr lang="tr-TR" altLang="tr-TR" sz="2400"/>
              <a:t>b</a:t>
            </a:r>
            <a:r>
              <a:rPr lang="de-DE" altLang="tr-TR" sz="2400">
                <a:cs typeface="Arial" charset="0"/>
              </a:rPr>
              <a:t>ilgilerinin </a:t>
            </a:r>
            <a:r>
              <a:rPr lang="tr-TR" altLang="tr-TR" sz="2400"/>
              <a:t>d</a:t>
            </a:r>
            <a:r>
              <a:rPr lang="de-DE" altLang="tr-TR" sz="2400">
                <a:cs typeface="Arial" charset="0"/>
              </a:rPr>
              <a:t>erlenmesi</a:t>
            </a:r>
            <a:r>
              <a:rPr lang="tr-TR" altLang="tr-TR" sz="2400"/>
              <a:t>.</a:t>
            </a:r>
            <a:endParaRPr lang="en-US" altLang="tr-TR" sz="2400"/>
          </a:p>
          <a:p>
            <a:pPr>
              <a:buFontTx/>
              <a:buNone/>
            </a:pPr>
            <a:endParaRPr lang="tr-TR" altLang="tr-TR" sz="2400"/>
          </a:p>
          <a:p>
            <a:pPr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BÖLÜM III.</a:t>
            </a:r>
            <a:r>
              <a:rPr lang="de-DE" altLang="tr-TR" sz="2400" b="1"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Araştırma </a:t>
            </a:r>
            <a:r>
              <a:rPr lang="tr-TR" altLang="tr-TR" sz="2400"/>
              <a:t>h</a:t>
            </a:r>
            <a:r>
              <a:rPr lang="de-DE" altLang="tr-TR" sz="2400">
                <a:cs typeface="Arial" charset="0"/>
              </a:rPr>
              <a:t>ipotezlerinin </a:t>
            </a:r>
            <a:r>
              <a:rPr lang="tr-TR" altLang="tr-TR" sz="2400"/>
              <a:t>b</a:t>
            </a:r>
            <a:r>
              <a:rPr lang="de-DE" altLang="tr-TR" sz="2400">
                <a:cs typeface="Arial" charset="0"/>
              </a:rPr>
              <a:t>elirlenmesi</a:t>
            </a:r>
            <a:r>
              <a:rPr lang="tr-TR" altLang="tr-TR" sz="2400"/>
              <a:t>.</a:t>
            </a:r>
            <a:r>
              <a:rPr lang="tr-TR" altLang="tr-TR" sz="2400">
                <a:solidFill>
                  <a:srgbClr val="FFFFFF"/>
                </a:solidFill>
              </a:rPr>
              <a:t> </a:t>
            </a:r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r>
              <a:rPr lang="de-DE" altLang="tr-TR" sz="2400" b="1">
                <a:solidFill>
                  <a:srgbClr val="FF0000"/>
                </a:solidFill>
                <a:cs typeface="Arial" charset="0"/>
              </a:rPr>
              <a:t>BÖLÜM IV</a:t>
            </a:r>
            <a:r>
              <a:rPr lang="tr-TR" altLang="tr-TR" sz="2400" b="1">
                <a:solidFill>
                  <a:srgbClr val="FF0000"/>
                </a:solidFill>
              </a:rPr>
              <a:t>.</a:t>
            </a:r>
            <a:r>
              <a:rPr lang="de-DE" altLang="tr-TR" sz="2400" b="1">
                <a:cs typeface="Arial" charset="0"/>
              </a:rPr>
              <a:t> </a:t>
            </a:r>
            <a:r>
              <a:rPr lang="de-DE" altLang="tr-TR" sz="2400">
                <a:cs typeface="Arial" charset="0"/>
              </a:rPr>
              <a:t>Hipotezlerin </a:t>
            </a:r>
            <a:r>
              <a:rPr lang="tr-TR" altLang="tr-TR" sz="2400"/>
              <a:t>s</a:t>
            </a:r>
            <a:r>
              <a:rPr lang="de-DE" altLang="tr-TR" sz="2400">
                <a:cs typeface="Arial" charset="0"/>
              </a:rPr>
              <a:t>ınanmasına </a:t>
            </a:r>
            <a:r>
              <a:rPr lang="tr-TR" altLang="tr-TR" sz="2400"/>
              <a:t>i</a:t>
            </a:r>
            <a:r>
              <a:rPr lang="de-DE" altLang="tr-TR" sz="2400">
                <a:cs typeface="Arial" charset="0"/>
              </a:rPr>
              <a:t>lişkin </a:t>
            </a:r>
            <a:r>
              <a:rPr lang="tr-TR" altLang="tr-TR" sz="2400"/>
              <a:t>ç</a:t>
            </a:r>
            <a:r>
              <a:rPr lang="de-DE" altLang="tr-TR" sz="2400">
                <a:cs typeface="Arial" charset="0"/>
              </a:rPr>
              <a:t>alışmalar (Materyal - Metod Bölümü)</a:t>
            </a:r>
            <a:r>
              <a:rPr lang="tr-TR" altLang="tr-TR" sz="2400"/>
              <a:t>.</a:t>
            </a:r>
            <a:endParaRPr lang="en-US" altLang="tr-TR" sz="2400"/>
          </a:p>
          <a:p>
            <a:pPr>
              <a:buFontTx/>
              <a:buNone/>
            </a:pPr>
            <a:endParaRPr lang="tr-TR" altLang="tr-TR" sz="240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852738"/>
            <a:ext cx="1522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autoUpdateAnimBg="0" advAuto="5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BÖLÜM I</a:t>
            </a:r>
            <a:r>
              <a:rPr lang="tr-TR" altLang="tr-TR" sz="3200" b="1">
                <a:solidFill>
                  <a:srgbClr val="FF0000"/>
                </a:solidFill>
              </a:rPr>
              <a:t>.</a:t>
            </a:r>
            <a:r>
              <a:rPr lang="fr-FR" altLang="tr-TR" sz="3200" b="1">
                <a:solidFill>
                  <a:srgbClr val="FF0000"/>
                </a:solidFill>
                <a:cs typeface="Arial" charset="0"/>
              </a:rPr>
              <a:t> Konu Seçimi, Tanımı ve Amaçların Belirlenmesi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buFontTx/>
              <a:buNone/>
            </a:pPr>
            <a:r>
              <a:rPr lang="fr-FR" altLang="tr-TR">
                <a:cs typeface="Arial" charset="0"/>
              </a:rPr>
              <a:t>	</a:t>
            </a:r>
            <a:r>
              <a:rPr lang="fr-FR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fr-FR" altLang="tr-TR" sz="2600">
                <a:cs typeface="Arial" charset="0"/>
              </a:rPr>
              <a:t> </a:t>
            </a:r>
            <a:r>
              <a:rPr lang="tr-TR" altLang="tr-TR" sz="2600"/>
              <a:t>İ</a:t>
            </a:r>
            <a:r>
              <a:rPr lang="fr-FR" altLang="tr-TR" sz="2600">
                <a:cs typeface="Arial" charset="0"/>
              </a:rPr>
              <a:t>lk ve en güç iş </a:t>
            </a:r>
            <a:r>
              <a:rPr lang="en-US" altLang="tr-TR" sz="26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600">
                <a:cs typeface="Arial" charset="0"/>
              </a:rPr>
              <a:t> konu seçimidir (</a:t>
            </a:r>
            <a:r>
              <a:rPr lang="tr-TR" altLang="tr-TR" sz="2600"/>
              <a:t>g</a:t>
            </a:r>
            <a:r>
              <a:rPr lang="fr-FR" altLang="tr-TR" sz="2600">
                <a:cs typeface="Arial" charset="0"/>
              </a:rPr>
              <a:t>özlem, deneyim, literatür taraması)</a:t>
            </a:r>
            <a:r>
              <a:rPr lang="tr-TR" altLang="tr-TR" sz="2600"/>
              <a:t>,</a:t>
            </a:r>
            <a:endParaRPr lang="en-US" altLang="tr-TR" sz="2600"/>
          </a:p>
          <a:p>
            <a:pPr algn="just">
              <a:lnSpc>
                <a:spcPct val="115000"/>
              </a:lnSpc>
              <a:buFontTx/>
              <a:buNone/>
            </a:pPr>
            <a:r>
              <a:rPr lang="fr-FR" altLang="tr-TR" sz="2600">
                <a:cs typeface="Arial" charset="0"/>
              </a:rPr>
              <a:t>	</a:t>
            </a:r>
            <a:r>
              <a:rPr lang="fr-FR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fr-FR" altLang="tr-TR" sz="2600">
                <a:cs typeface="Arial" charset="0"/>
              </a:rPr>
              <a:t> Konunun seçim nedeni </a:t>
            </a:r>
            <a:r>
              <a:rPr lang="en-US" altLang="tr-TR" sz="26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600">
                <a:cs typeface="Arial" charset="0"/>
              </a:rPr>
              <a:t> sağlık açısından önemi, yaygınlığı v.b.</a:t>
            </a:r>
            <a:r>
              <a:rPr lang="tr-TR" altLang="tr-TR" sz="2600"/>
              <a:t>,</a:t>
            </a:r>
            <a:r>
              <a:rPr lang="fr-FR" altLang="tr-TR" sz="2600">
                <a:cs typeface="Arial" charset="0"/>
              </a:rPr>
              <a:t> </a:t>
            </a:r>
            <a:endParaRPr lang="en-US" altLang="tr-TR" sz="2600"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Tx/>
              <a:buNone/>
            </a:pPr>
            <a:r>
              <a:rPr lang="fr-FR" altLang="tr-TR" sz="2600">
                <a:cs typeface="Arial" charset="0"/>
              </a:rPr>
              <a:t>	</a:t>
            </a:r>
            <a:r>
              <a:rPr lang="fr-FR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fr-FR" altLang="tr-TR" sz="2600">
                <a:cs typeface="Arial" charset="0"/>
              </a:rPr>
              <a:t> Yakın gelecekteki yararları </a:t>
            </a:r>
            <a:r>
              <a:rPr lang="en-US" altLang="tr-TR" sz="26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600">
                <a:cs typeface="Arial" charset="0"/>
              </a:rPr>
              <a:t> araştırma bitiminde ulaşılacak hedefler</a:t>
            </a:r>
            <a:r>
              <a:rPr lang="tr-TR" altLang="tr-TR" sz="2600"/>
              <a:t>,</a:t>
            </a:r>
            <a:endParaRPr lang="en-US" altLang="tr-TR" sz="2600"/>
          </a:p>
          <a:p>
            <a:pPr algn="just">
              <a:lnSpc>
                <a:spcPct val="115000"/>
              </a:lnSpc>
              <a:buFontTx/>
              <a:buNone/>
            </a:pPr>
            <a:r>
              <a:rPr lang="fr-FR" altLang="tr-TR" sz="2600">
                <a:cs typeface="Arial" charset="0"/>
              </a:rPr>
              <a:t>	</a:t>
            </a:r>
            <a:r>
              <a:rPr lang="fr-FR" altLang="tr-TR" sz="26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fr-FR" altLang="tr-TR" sz="2600">
                <a:cs typeface="Arial" charset="0"/>
              </a:rPr>
              <a:t> Uzak gelecekteki yararları </a:t>
            </a:r>
            <a:r>
              <a:rPr lang="en-US" altLang="tr-TR" sz="2600">
                <a:solidFill>
                  <a:srgbClr val="FF9933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fr-FR" altLang="tr-TR" sz="2600">
                <a:cs typeface="Arial" charset="0"/>
              </a:rPr>
              <a:t> sağlık hizmetlerinin yönlendirilmesi</a:t>
            </a:r>
            <a:r>
              <a:rPr lang="tr-TR" altLang="tr-TR" sz="2600"/>
              <a:t>.</a:t>
            </a:r>
            <a:endParaRPr lang="en-US" altLang="tr-TR" sz="2600"/>
          </a:p>
          <a:p>
            <a:pPr>
              <a:lnSpc>
                <a:spcPct val="115000"/>
              </a:lnSpc>
              <a:buFontTx/>
              <a:buNone/>
            </a:pPr>
            <a:endParaRPr lang="tr-TR" altLang="tr-TR" sz="260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86400"/>
            <a:ext cx="1371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autoUpdateAnimBg="0" advAuto="5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5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000" b="1">
                <a:solidFill>
                  <a:srgbClr val="FF0000"/>
                </a:solidFill>
                <a:cs typeface="Arial" charset="0"/>
              </a:rPr>
              <a:t>BÖLÜM II. Literatür Bilgilerinin Derlenmesi</a:t>
            </a:r>
            <a:endParaRPr lang="tr-TR" altLang="tr-TR" sz="30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cs typeface="Arial" charset="0"/>
              </a:rPr>
              <a:t> Konuyla ilgili bilgilerin toplanması, 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2000">
                <a:cs typeface="Arial" charset="0"/>
              </a:rPr>
              <a:t>	</a:t>
            </a:r>
            <a:endParaRPr lang="tr-TR" altLang="tr-TR" sz="2000"/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altLang="tr-TR" sz="2800">
                <a:cs typeface="Arial" charset="0"/>
              </a:rPr>
              <a:t>Kullanılan yöntemler, 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1800">
                <a:cs typeface="Arial" charset="0"/>
              </a:rPr>
              <a:t>	</a:t>
            </a:r>
            <a:endParaRPr lang="tr-TR" altLang="tr-TR" sz="1800"/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cs typeface="Arial" charset="0"/>
              </a:rPr>
              <a:t> Karşılaşılan sorunlar, 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1800">
                <a:cs typeface="Arial" charset="0"/>
              </a:rPr>
              <a:t>	</a:t>
            </a:r>
            <a:endParaRPr lang="tr-TR" altLang="tr-TR" sz="1800"/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cs typeface="Arial" charset="0"/>
              </a:rPr>
              <a:t> Kullanılan bağımlı ve bağımsız değişkenler,</a:t>
            </a:r>
            <a:endParaRPr lang="en-US" altLang="tr-TR" sz="280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de-DE" altLang="tr-TR" sz="1800">
                <a:cs typeface="Arial" charset="0"/>
              </a:rPr>
              <a:t>	</a:t>
            </a:r>
            <a:endParaRPr lang="tr-TR" altLang="tr-TR" sz="1800"/>
          </a:p>
          <a:p>
            <a:pPr algn="just">
              <a:buFontTx/>
              <a:buNone/>
            </a:pPr>
            <a:r>
              <a:rPr lang="de-DE" altLang="tr-TR" sz="2800" b="1">
                <a:solidFill>
                  <a:srgbClr val="FF0000"/>
                </a:solidFill>
                <a:cs typeface="Arial" charset="0"/>
              </a:rPr>
              <a:t>*</a:t>
            </a:r>
            <a:r>
              <a:rPr lang="de-DE" altLang="tr-TR" sz="2800">
                <a:cs typeface="Arial" charset="0"/>
              </a:rPr>
              <a:t> Kullanılan ölçümler saptanır</a:t>
            </a:r>
            <a:r>
              <a:rPr lang="tr-TR" altLang="tr-TR" sz="2800"/>
              <a:t>.</a:t>
            </a:r>
            <a:endParaRPr lang="en-US" altLang="tr-TR" sz="2800"/>
          </a:p>
          <a:p>
            <a:pPr algn="just">
              <a:buFontTx/>
              <a:buNone/>
            </a:pPr>
            <a:endParaRPr lang="tr-TR" altLang="tr-TR" sz="280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276475"/>
            <a:ext cx="2133600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utoUpdateAnimBg="0" advAuto="5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BÖLÜM III. </a:t>
            </a:r>
            <a:r>
              <a:rPr lang="tr-TR" altLang="tr-TR" sz="3200" b="1">
                <a:solidFill>
                  <a:srgbClr val="FF0000"/>
                </a:solidFill>
              </a:rPr>
              <a:t/>
            </a:r>
            <a:br>
              <a:rPr lang="tr-TR" altLang="tr-TR" sz="3200" b="1">
                <a:solidFill>
                  <a:srgbClr val="FF0000"/>
                </a:solidFill>
              </a:rPr>
            </a:br>
            <a:r>
              <a:rPr lang="de-DE" altLang="tr-TR" sz="3200" b="1">
                <a:solidFill>
                  <a:srgbClr val="FF0000"/>
                </a:solidFill>
                <a:cs typeface="Arial" charset="0"/>
              </a:rPr>
              <a:t>Araştırma Hipotezlerinin Belirlenmesi</a:t>
            </a:r>
            <a:endParaRPr lang="tr-TR" altLang="tr-TR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305800" cy="4319587"/>
          </a:xfrm>
          <a:ln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de-DE" altLang="tr-TR" sz="2400">
                <a:cs typeface="Arial" charset="0"/>
              </a:rPr>
              <a:t>	</a:t>
            </a:r>
            <a:r>
              <a:rPr lang="de-DE" altLang="tr-TR" sz="2000">
                <a:cs typeface="Arial" charset="0"/>
              </a:rPr>
              <a:t>4 hipotez kurma yöntemi vardır:</a:t>
            </a:r>
            <a:endParaRPr lang="en-US" altLang="tr-TR" sz="200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de-DE" altLang="tr-TR" sz="2000">
                <a:cs typeface="Arial" charset="0"/>
              </a:rPr>
              <a:t>	</a:t>
            </a: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1-</a:t>
            </a:r>
            <a:r>
              <a:rPr lang="de-DE" altLang="tr-TR" sz="2000" b="1">
                <a:cs typeface="Arial" charset="0"/>
              </a:rPr>
              <a:t>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</a:rPr>
              <a:t>Farklılık Yöntemi:</a:t>
            </a:r>
            <a:r>
              <a:rPr lang="de-DE" altLang="tr-TR" sz="2000">
                <a:cs typeface="Arial" charset="0"/>
              </a:rPr>
              <a:t> Bir olay sıklığının farklı koşullardaki bölgelerde çok farklı olması. Örn.: Serviks Ca.</a:t>
            </a:r>
            <a:endParaRPr lang="en-US" altLang="tr-TR" sz="200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de-DE" altLang="tr-TR" sz="2000">
                <a:cs typeface="Arial" charset="0"/>
              </a:rPr>
              <a:t>	</a:t>
            </a: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2-</a:t>
            </a:r>
            <a:r>
              <a:rPr lang="de-DE" altLang="tr-TR" sz="2000" b="1">
                <a:cs typeface="Arial" charset="0"/>
              </a:rPr>
              <a:t>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</a:rPr>
              <a:t>Birlikte Bulunma Yöntemi:</a:t>
            </a:r>
            <a:r>
              <a:rPr lang="de-DE" altLang="tr-TR" sz="2000">
                <a:cs typeface="Arial" charset="0"/>
              </a:rPr>
              <a:t> Farklı bölgelerde herhangi bir faktörün bulunması ve hastalığın sıklığı benzer olabilir. </a:t>
            </a:r>
            <a:r>
              <a:rPr lang="tr-TR" altLang="tr-TR" sz="2000"/>
              <a:t>       </a:t>
            </a:r>
            <a:r>
              <a:rPr lang="de-DE" altLang="tr-TR" sz="2000">
                <a:cs typeface="Arial" charset="0"/>
              </a:rPr>
              <a:t>Örn.: GIS hastalığı</a:t>
            </a:r>
            <a:endParaRPr lang="en-US" altLang="tr-TR" sz="200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de-DE" altLang="tr-TR" sz="2000">
                <a:cs typeface="Arial" charset="0"/>
              </a:rPr>
              <a:t>	</a:t>
            </a: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3-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</a:rPr>
              <a:t>Birlikte Değişme Yöntemi:</a:t>
            </a:r>
            <a:r>
              <a:rPr lang="de-DE" altLang="tr-TR" sz="2000">
                <a:cs typeface="Arial" charset="0"/>
              </a:rPr>
              <a:t> Bir faktörün bulunma sıklığı, hastalık sıklığı ile birlikte değişme gösterir. Örn.: Sigara - akciğer kanseri</a:t>
            </a:r>
            <a:endParaRPr lang="en-US" altLang="tr-TR" sz="200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de-DE" altLang="tr-TR" sz="2000">
                <a:cs typeface="Arial" charset="0"/>
              </a:rPr>
              <a:t>	</a:t>
            </a:r>
            <a:r>
              <a:rPr lang="de-DE" altLang="tr-TR" sz="2000" b="1">
                <a:solidFill>
                  <a:srgbClr val="FF0000"/>
                </a:solidFill>
                <a:cs typeface="Arial" charset="0"/>
              </a:rPr>
              <a:t>4-</a:t>
            </a:r>
            <a:r>
              <a:rPr lang="de-DE" altLang="tr-TR" sz="2000" b="1">
                <a:cs typeface="Arial" charset="0"/>
              </a:rPr>
              <a:t> </a:t>
            </a:r>
            <a:r>
              <a:rPr lang="de-DE" altLang="tr-TR" sz="2000" b="1">
                <a:solidFill>
                  <a:srgbClr val="FF9933"/>
                </a:solidFill>
                <a:cs typeface="Arial" charset="0"/>
              </a:rPr>
              <a:t>Benzerlik Yöntemi:</a:t>
            </a:r>
            <a:r>
              <a:rPr lang="de-DE" altLang="tr-TR" sz="2000">
                <a:cs typeface="Arial" charset="0"/>
              </a:rPr>
              <a:t> Bir toplumda iki hastalığın dağılımının benzer olması nedeniyle ortak etyolojik faktör aranması. Örn.: Burkit lenfoma - Sarı humma (sivrisinek)</a:t>
            </a:r>
            <a:endParaRPr lang="en-US" altLang="tr-TR" sz="2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00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5859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 autoUpdateAnimBg="0" advAuto="500"/>
    </p:bldLst>
  </p:timing>
</p:sld>
</file>

<file path=ppt/theme/theme1.xml><?xml version="1.0" encoding="utf-8"?>
<a:theme xmlns:a="http://schemas.openxmlformats.org/drawingml/2006/main" name="1_Varsayılan Tasarım">
  <a:themeElements>
    <a:clrScheme name="1_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465</Words>
  <Application>Microsoft Office PowerPoint</Application>
  <PresentationFormat>Ekran Gösterisi (4:3)</PresentationFormat>
  <Paragraphs>348</Paragraphs>
  <Slides>44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3</vt:i4>
      </vt:variant>
      <vt:variant>
        <vt:lpstr>Slayt Başlıkları</vt:lpstr>
      </vt:variant>
      <vt:variant>
        <vt:i4>44</vt:i4>
      </vt:variant>
    </vt:vector>
  </HeadingPairs>
  <TitlesOfParts>
    <vt:vector size="53" baseType="lpstr">
      <vt:lpstr>Times New Roman</vt:lpstr>
      <vt:lpstr>Arial</vt:lpstr>
      <vt:lpstr>Comic Sans MS</vt:lpstr>
      <vt:lpstr>Wingdings</vt:lpstr>
      <vt:lpstr>Symbol</vt:lpstr>
      <vt:lpstr>1_Varsayılan Tasarım</vt:lpstr>
      <vt:lpstr>Microsoft Clip Gallery</vt:lpstr>
      <vt:lpstr>Microsoft Graph 97 Grafiği</vt:lpstr>
      <vt:lpstr>Microsoft Graph Grafiği</vt:lpstr>
      <vt:lpstr>BİLİMSEL YÖNTEMİN AŞAMALARI</vt:lpstr>
      <vt:lpstr>Bilimin Amaçları</vt:lpstr>
      <vt:lpstr>Bilimsel Yöntemin Aşamaları</vt:lpstr>
      <vt:lpstr>PowerPoint Sunusu</vt:lpstr>
      <vt:lpstr>EPİDEMİYOLOJİK ARAŞTIRMA PLANLANMASI</vt:lpstr>
      <vt:lpstr>Bir Araştırma Planında Bulunması Gereken Bölümler</vt:lpstr>
      <vt:lpstr>BÖLÜM I. Konu Seçimi, Tanımı ve Amaçların Belirlenmesi</vt:lpstr>
      <vt:lpstr>BÖLÜM II. Literatür Bilgilerinin Derlenmesi</vt:lpstr>
      <vt:lpstr>BÖLÜM III.  Araştırma Hipotezlerinin Belirlenmesi</vt:lpstr>
      <vt:lpstr>BÖLÜM IV: Hipotezlerin Sınanmasına İlişkin Çalışmalar (Materyal - Metod Bölümü)</vt:lpstr>
      <vt:lpstr>PowerPoint Sunusu</vt:lpstr>
      <vt:lpstr>PowerPoint Sunusu</vt:lpstr>
      <vt:lpstr>ÖRNEKLEME</vt:lpstr>
      <vt:lpstr>Örneklemin Yararları</vt:lpstr>
      <vt:lpstr>Örneğin Özellikleri</vt:lpstr>
      <vt:lpstr>Örnekleme Yöntemleri</vt:lpstr>
      <vt:lpstr> Olasılığı Bilinmeyen Örnekler (Olasılıksız Örnekleme Yöntemleri)</vt:lpstr>
      <vt:lpstr>Olasılıklı Örnekleme Yöntemleri</vt:lpstr>
      <vt:lpstr>Olasılıklı Örnekleme Yöntemleri</vt:lpstr>
      <vt:lpstr>ANKET YÖNTEMİ</vt:lpstr>
      <vt:lpstr>Anket Türleri</vt:lpstr>
      <vt:lpstr>Anket Soru Tipleri</vt:lpstr>
      <vt:lpstr>Anket Formunun Bölümleri</vt:lpstr>
      <vt:lpstr> Tanıtım Bilgileri</vt:lpstr>
      <vt:lpstr>Araştırmanın Amacına İlişkin Bilgiler</vt:lpstr>
      <vt:lpstr>Soru Hazırlamada Uyulması  Gereken Kurallar</vt:lpstr>
      <vt:lpstr>Soru Hazırlamada Uyulması  Gereken Kurallar</vt:lpstr>
      <vt:lpstr>ARAŞTIRMALARDA HATA KAYNAKLARI</vt:lpstr>
      <vt:lpstr>PowerPoint Sunusu</vt:lpstr>
      <vt:lpstr>PowerPoint Sunusu</vt:lpstr>
      <vt:lpstr>PowerPoint Sunusu</vt:lpstr>
      <vt:lpstr>TABLO ve GRAFİK YAPIM YÖNTEMİ</vt:lpstr>
      <vt:lpstr>Tablo Yapımında Dikkat Edilecek Noktalar</vt:lpstr>
      <vt:lpstr>Marjinal Tablo</vt:lpstr>
      <vt:lpstr>Çapraz Tablo</vt:lpstr>
      <vt:lpstr>Grafik Yapım Yöntemi</vt:lpstr>
      <vt:lpstr>Grafik Yapımında Dikkat Edilecek Noktalar</vt:lpstr>
      <vt:lpstr>Grafik Türleri</vt:lpstr>
      <vt:lpstr>Çubuk Grafik</vt:lpstr>
      <vt:lpstr>Histogram</vt:lpstr>
      <vt:lpstr>Dağılım Poligonu</vt:lpstr>
      <vt:lpstr>Çizgi Grafik</vt:lpstr>
      <vt:lpstr>Kümülatif (Yığılımlı) Çizgi Grafikler</vt:lpstr>
      <vt:lpstr>Daire Dilimleri Grafiği</vt:lpstr>
    </vt:vector>
  </TitlesOfParts>
  <Company>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YÖNTEMİN AŞAMALARI</dc:title>
  <dc:creator>c</dc:creator>
  <cp:lastModifiedBy>The Uur</cp:lastModifiedBy>
  <cp:revision>127</cp:revision>
  <dcterms:created xsi:type="dcterms:W3CDTF">2001-07-13T17:58:18Z</dcterms:created>
  <dcterms:modified xsi:type="dcterms:W3CDTF">2016-04-13T06:25:06Z</dcterms:modified>
</cp:coreProperties>
</file>