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sldIdLst>
    <p:sldId id="324" r:id="rId2"/>
    <p:sldId id="325" r:id="rId3"/>
    <p:sldId id="292" r:id="rId4"/>
    <p:sldId id="326" r:id="rId5"/>
    <p:sldId id="327" r:id="rId6"/>
    <p:sldId id="298" r:id="rId7"/>
    <p:sldId id="299" r:id="rId8"/>
    <p:sldId id="328" r:id="rId9"/>
    <p:sldId id="300" r:id="rId10"/>
    <p:sldId id="329" r:id="rId11"/>
    <p:sldId id="330" r:id="rId12"/>
    <p:sldId id="331" r:id="rId13"/>
    <p:sldId id="332" r:id="rId14"/>
    <p:sldId id="30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008080"/>
    <a:srgbClr val="CC3300"/>
    <a:srgbClr val="FF3300"/>
    <a:srgbClr val="00FFFF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718899F-A5E7-454C-AC2F-D9A76D7F0B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EF67EBB-64EE-4201-A526-216311A453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84E89AD-8B32-40E7-9425-C3DC247E529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BAA9DCC3-FF6C-45DD-BEDE-FAC0C856F1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Asıl metin biçemleri için tıklatın</a:t>
            </a:r>
          </a:p>
          <a:p>
            <a:pPr lvl="1"/>
            <a:r>
              <a:rPr lang="en-US" noProof="0"/>
              <a:t>İkinci düzey</a:t>
            </a:r>
          </a:p>
          <a:p>
            <a:pPr lvl="2"/>
            <a:r>
              <a:rPr lang="en-US" noProof="0"/>
              <a:t>Üçüncü düzey</a:t>
            </a:r>
          </a:p>
          <a:p>
            <a:pPr lvl="3"/>
            <a:r>
              <a:rPr lang="en-US" noProof="0"/>
              <a:t>Dördüncü düzey</a:t>
            </a:r>
          </a:p>
          <a:p>
            <a:pPr lvl="4"/>
            <a:r>
              <a:rPr lang="en-US" noProof="0"/>
              <a:t>Beşinci düzey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53211FB5-A1BD-456C-A2F6-61544F28D8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005B6D0E-8316-4BEC-9304-0445CEF60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8786B91-3B10-4133-9F46-6E218AC136AB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6972F6A-568D-40FF-B5D4-5F7BF2588AE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798E6BE1-B3C5-4EB5-8512-D2CF3A5DA9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15B18A14-AE99-4233-9833-ED5D78DE3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269A2CCC-A465-4B1B-94DB-30203FC91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0AD1FEE5-5872-422B-9A69-FEF34836F4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1CAE27D9-67A7-45AC-B25D-298A9BE2A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67CB860-3781-46EF-91FE-353CDC155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2CA5A3FB-69DE-47A5-B49A-61ECECCE4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ED513D1C-3878-451A-8321-1F38455D4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0F4682-310C-429C-B24D-C42F63300AE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870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870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AD81EEBA-FD12-4499-953C-5059CD86A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8AA1A1B-DEF0-4047-AF1E-8C7CFA4E7E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57E6186A-AF39-4E37-A2E8-502F3B3F7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717850-A4C6-403E-8051-A6501E37F63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240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4298E43-179D-42AE-9D68-491804CF7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7178D56-8C7B-40BC-9A3F-CA8C09328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643CCBB-EF5F-4257-9249-0149F0673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277FA-4F95-4052-990A-3455664CEB4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687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DD7DA2C-632F-4825-87B7-1816259CD8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1B59291-B9A1-48C7-A32C-788C755F3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45B3F75-35EE-4BF3-BB52-F0DEAE4FE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E8F55-F2DE-4F06-9191-4611EBF5F4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0232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FB42F18-7749-478D-80E9-E30C47F56E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9811687-842B-4A54-84DD-1E20478B2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8B11924-4C8D-489D-A4A6-B4DE82C6B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8EEA1-B6DE-4D17-8745-1213C374F48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336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1A60A0-6186-4B43-B1C5-4A36F7543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CD8BC05-B8C6-4B1A-AC94-0810CD9F4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FE64B69-5C68-4104-90AE-273F51172A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E6058-11AF-490A-AE28-9231F37A976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12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8498645-25C0-4A6A-8AC1-446D2A60A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0891296-43C9-47D6-968D-D95EE402BE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D1AA195-FBD5-4CDD-8D44-46DAAD862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6E424-F784-4303-B1A9-2AACBFCDEBE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237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D20C666-97A2-4C96-A784-B2ADFC988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091C997-4882-4677-A1D0-5FADF4E89C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C64A7D5-4E95-4ABE-8547-ABBB4E89E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2E731-6165-4D6E-AC2E-0570F65E77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8360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5114D9F-F669-4F88-AF6B-7676B69B6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5CA7834-C453-4A33-B17C-C2109E58F8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B0BD40D-AC86-4E32-AD9E-E134B0641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CEDB6-5384-494D-9029-158D818A221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180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1C811BA-E36E-4398-9909-843D0ED45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FB9893A-D2B6-4E5C-AD73-C56F33733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48DE41A-4A00-48CC-B125-70FA374BD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73629-381F-47AD-8159-E2AB71CEF69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807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0B09D94-B8DA-41A0-9085-7B121FC41B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644D955-2977-4D49-98D3-546E0872E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A8C324C-238A-4B42-852F-A7DA4E3C3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A2550-1D9E-411A-B198-5825FBBCE21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0392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243CA99-C570-4B5D-887D-E11FCDF3D9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3F0B2C6-A3A3-4CCA-8A66-879D8C1A8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083F155-3964-4276-A37F-8F3AF425C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78A89-F3B9-44CE-841D-78E1F13E36E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9606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0ADEFA13-81E3-4B85-BD8D-D2938D34E29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EA4B3F25-0F78-4A50-89B7-024D75557C4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7DF4513D-828A-44E6-868C-16FE8051C44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AF885E9B-9F57-48C6-984E-FDEE6C5FEBA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0C45DBA3-F2F2-4094-8408-EEED07F19EB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2224E4BB-34C6-452B-B5B6-E5B59BDA435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/>
          </a:p>
        </p:txBody>
      </p:sp>
      <p:sp>
        <p:nvSpPr>
          <p:cNvPr id="86024" name="Rectangle 8">
            <a:extLst>
              <a:ext uri="{FF2B5EF4-FFF2-40B4-BE49-F238E27FC236}">
                <a16:creationId xmlns:a16="http://schemas.microsoft.com/office/drawing/2014/main" id="{74D91BF8-562A-4872-8E13-612C4E0389B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370EBB4-00DD-490F-B079-D96A8268F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93B583C-8C07-40EB-8D9D-2E47E7874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86027" name="Rectangle 11">
            <a:extLst>
              <a:ext uri="{FF2B5EF4-FFF2-40B4-BE49-F238E27FC236}">
                <a16:creationId xmlns:a16="http://schemas.microsoft.com/office/drawing/2014/main" id="{6C3EEE89-81E5-4BC8-A713-A1E1EC3BF0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6028" name="Rectangle 12">
            <a:extLst>
              <a:ext uri="{FF2B5EF4-FFF2-40B4-BE49-F238E27FC236}">
                <a16:creationId xmlns:a16="http://schemas.microsoft.com/office/drawing/2014/main" id="{1D9D89DD-53E0-4FA5-BA32-71A337B148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6029" name="Rectangle 13">
            <a:extLst>
              <a:ext uri="{FF2B5EF4-FFF2-40B4-BE49-F238E27FC236}">
                <a16:creationId xmlns:a16="http://schemas.microsoft.com/office/drawing/2014/main" id="{99B8BA5F-9162-4471-9A55-9BA20B9C95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B4C6CC-595E-453B-A639-76195A9C885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tr/imgres?imgurl=http://regeene.files.wordpress.com/2009/06/sicko-jpg.jpeg&amp;imgrefurl=http://regeene.wordpress.com/2009/06/24/sicko-2007/&amp;usg=__UXQMiGQfXlLA5kRB1kIFLWlJiLM=&amp;h=755&amp;w=511&amp;sz=85&amp;hl=tr&amp;start=74&amp;zoom=1&amp;um=1&amp;itbs=1&amp;tbnid=gfQG_7S_jVi_7M:&amp;tbnh=142&amp;tbnw=96&amp;prev=/images%3Fq%3Dhealth%2Bservices%2Bjpeg%26start%3D72%26um%3D1%26hl%3Dtr%26sa%3DN%26rlz%3D1T4ADFA_trTR367TR368%26ndsp%3D18%26tbs%3Disch: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>
            <a:extLst>
              <a:ext uri="{FF2B5EF4-FFF2-40B4-BE49-F238E27FC236}">
                <a16:creationId xmlns:a16="http://schemas.microsoft.com/office/drawing/2014/main" id="{778A8CC4-40F8-4793-A8BB-7A08B1EA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0575"/>
            <a:ext cx="5992813" cy="1143000"/>
          </a:xfrm>
        </p:spPr>
        <p:txBody>
          <a:bodyPr/>
          <a:lstStyle/>
          <a:p>
            <a:pPr algn="ctr" eaLnBrk="1" hangingPunct="1"/>
            <a:br>
              <a:rPr lang="tr-TR" altLang="tr-TR" b="1"/>
            </a:br>
            <a:r>
              <a:rPr lang="tr-TR" altLang="tr-TR" b="1" dirty="0"/>
              <a:t>Sağlık </a:t>
            </a:r>
            <a:br>
              <a:rPr lang="tr-TR" altLang="tr-TR" b="1" dirty="0"/>
            </a:br>
            <a:r>
              <a:rPr lang="tr-TR" altLang="tr-TR" b="1" dirty="0"/>
              <a:t>hizmetleri</a:t>
            </a:r>
          </a:p>
        </p:txBody>
      </p:sp>
      <p:sp>
        <p:nvSpPr>
          <p:cNvPr id="3075" name="AutoShape 2" descr="data:image/jpg;base64,/9j/4AAQSkZJRgABAQAAAQABAAD/2wCEAAkGBhQSERQTExQUFRMVGRsaGBcXGBodIBgaGhcZHRwYHhcZHyYfGBkjHRgXIDEgIygpLywtHB8xNTAqNSYvLCoBCQoKDgwOGg8PGiwkHyQwLC0xNDYvLCwsLCwsNC0sLCkqLCkvLCwsLSwsNCksLywsLCwpKSwsLyosKiwsLCwsLP/AABEIAI4AYAMBIgACEQEDEQH/xAAcAAACAwEBAQEAAAAAAAAAAAAFBgMEBwIBCAD/xAA5EAABAwIEBAQDBQgDAQAAAAABAgMRACEEBRIxBkFRYRMicYEykaEHI0JSsRQzcsHR4fDxFWKyJP/EABsBAAIDAQEBAAAAAAAAAAAAAAMEAQIFBgAH/8QAKhEAAgIBAwIGAQUBAAAAAAAAAQIAEQMEEiExYRMiQVFx8IGRocHh8UL/2gAMAwEAAhEDEQA/AMZabKiEpBKiQAAJJJ2AAuTVhzK3Uq0ll0K/KW1A8uRE/iT8x1quE0ws8cYxJUQ7GpxTqhpTBWpbayoiI+JpEdII50XaZXdUCKy10aJacHifBKFeeYjTbzbjadx1rprKXlRpacM2EIVcgkEC1zKVD2PSiWI4xfUWCpSScMQWyEpkFIQASY80BtFja2167Xx9jD8TiVCCIUhBBBQpBBEfiC1k9Soq3M1TdJqDBkz2rSGnCr8oQZ3j4Yne3rao15e4FFJQsKBCSCkyFGYSREgmDA5waKv8d4xdi6NMg6QhISCHQ6CEgQDrA9rVXy/irEMKWptzSXFha7DzFOuAR+X7xVvTpXt09UqtZS8okJadURMgNqMREzAtGpPzHWuXMsdTo1NOJ8T4JQoa5iNMjzbjbqKPMcc4pJBQtCSCCYbb8ypbOs+XzE+C3f8A6+tUGc6eQtpwKGtlOlslKTpErMwoEEgrUQTMW6CihbFwZYA1IskyFeIe8L4InUSknTFoItBm0GKtYPg99WIDKmnQNRSVhtcQkkEgxB2+ootwnnjqsY4pWgl9MueRPmKYIVAACVTeRFyaKYfNXV5kpRVZsOEWG7w8/wA5Ppypd22sR2jCLuUHvFXiPhhTD622kuLQhKVk6CdIUCfMUiAPKTNrelAiK1jLs6OJxL6FBBaU2hCxoA16fESJULyErI96y/MR965AAGtUACIGo2gbelTjbdPZF28zlKa9cMDualQioMT8VM5PKsUTzNUgiv2muq9ApSNVOUomrqiwlMaVuK66tI/Q1SUqvQ0dq9PfEkQ+AbAgdJn+Qq0ghQkVUYwxUQOU0+cH8JNOAvgkhKSClUGFgmfWwG/WrDOMXWQdM2XkQdwZhZfKvypP1ollrF8S/wApIHon+9R8KR4j6o6pAHWf9UxLycpwjeHTdx4wqOQN1GlM+Tc5PxHdPi2oAe8G/Z/g/u1un8RJnsKzzEnUpSupJ+ZJrYeImkYHL1pTZSk+Gkd12J9k6j7Uk4TgRS8G7iluBoIQpSUlPxQNpkaZ2FjuKZ07KFLN6motqFYsFUdBZi6kVEMEVqNwKvYDC+ItKNSUzzVtPcjYUey3g9x0LjT90VJVCuYg2PMEKB9DRtZlCACB0GBsrk1xK3DXBiMYvwystqAN0iduxNF8V9j60bPhXfTpt13NGOB8C4h1S0qSTpghYPPaFDa3Y0y5nmykJIcZciL6ClWqOQNjfuB7Vjtme+DNxNMleZZmmYcCoYT8aSvoSBPtVDC8NK1gq9r2jlemLOFPFYhoNIICpAT5pPw6hJJjuKtucMOPNrUlSkqS3PvyT1Fp+VX3NXJk+EhPCxOewoCihsBRG5p04WSWMA7IPivuL0p7bewkGlHKWkgKJ+I732vO0T2rQsubGgc4SPqJrz+0otnkwRk2UhkRzNye53ptycoT5l3I/wAtQNx2DamrIcuEalc6E3MsoqBMbk5xeIQ45PhInQg9fzHqelJ/HvE6XE/srH7pB86hsojYDqkHnzMdLlftJ4rU2tWEZVAgeIsb+YT4Y6WIJPOY6zm6tj6Vq6TTmg7/AImPrdULOPH+T/E4Q8QQQSCOYt9aefs5zUOqdwziruALTP4imyh3kR7Cs8K69Zxim1JWglKkkEEciL0XU4xmWvWU0eVtPkDek+g3mUod1ABOoaSBEGDYiNt4q428CIO1J+OzJZQ04pUpUlJsPhJTM23Bn6CjDmNCkSkm8e1c8eDc6tdpFQXxX4LIkFUk+VKdO56SCR7UXynGpaZQl2AoiVTtJG2onzHYTSovIVu4xAK7wV6lTCRtpA69/wClX+I8jR4Wlx2bi2n+9GWpSzzxELNM0S3i3CyZbUq43F947U7ZRmEtT1SP0g0gY/CIDkgmNQN+noKbuHmypod7/M0dwKFRAsQefeHcow+tWo7TT3hYCAKWskwumx2pnYYT8tz0oIu5LEVPnjiHH+Ni8Q5PxurPtqMfSKoFVj6VJnWWrwz62XPiSd+oOyh2Iqp4lq6NHBUVOYyY2DHd1kWGwq3DCElRF7ch3Owo7l/DMP4dt1SSp4mUpM6EpEkEi2o7W2vz2OtYVIRDMAJ3RsT3nmfWfWgudYkpLbzZIWysEjmJ6+4HzpTIGK8GXw6pTkAIsff8mr4/BJW15BECCkfh7jtQDL3yUlAgKSZg26371cyTiRDyEFVioCFCwM8j+U/Q/Svc0yULlSQdQmCnf5dv87ZLoQaYUfvInT4syuu7GbH7jsZ3luICXiVmVKTb0np0qXiZbEecied/8igDeKTh/MsXmSY7V5/xaMasLcPk5JBI1D9Y5e1UCgcmF8RjwBAbuSrxLhThxKZ+Imw9+Z7Cm/JsrU0QhQgpAHyG9MWGQ2y2A2nYWATQjHcT+Hh3Hnm1IKT5UqEE3sB3P9akZDYFQWTACpa6I/SHEPNtJ1uqCUzHcnokcz/s2oqxjUlI0fCdu/cnmawTH8XOYpfiOQFIJ0pHwpSTsAfqdyRetH4Mz7xGwk8qJnUpzAaNlygg9Z79ofCYxaAtAh1Aseo5pP69vesXxDZQopUIIkEGvpF0SJ3rOeP+DQ4lTzQhxIkj8w6ett/b0tptTsO1uktq9H4g8ROo69/7i8xjChQIq3isAjEpWnZyJSrqDfSeoBqg5hpEio28apsgnl+la3TrOIRrNr1nPDONKUKbV+EkR0PMfrTLl3Fy2Fpk6kjbqntPNP1FJjuNCMSpVih25Hc7++qfnUuKJBEXB2P8j3oTqGFGaWPI+LJvT/r09+02TMOL0fs40wtbqSWrAwDYk9Ck/UUP4aQEpgCT/SlLIsuKEX+I/Tt6U35TZQArLzMXM6jSp4a2ep+1GBC43TQ7iEtusLaWLODTttPMdxv7VcLhB2mqmNxiTCSCCTz/AF9qGFNiMMV2t8GYLmDJQtSTZSSQfYwfqKZOD83LS0gmx2qhxoyBindO0z/L+VDME/CQeaT9K08i71qc9p8hxMDPoDL8cFpBB5VFmjMtL/hV/wCTSdw3nvlF6ZXc0Cm1/wAKv/JrHZKNTqMbhhcz7JsIp9fhtjUSkqAkXAExci/bnRHFcIOX1gJAGpRUUDSPJv5rGVpBHI26xW+zrLG8RjWmHVqQjzDyq0lUJJSjV3t6xWmJ4V0ux/xmLCAVAOox/mIv5gkup3tYkV0BafP8WnB5mL4/gXFaklLRUlSkpSQpJBUtxSAAZv5kK9AJ2piyPgXEi7iQNLnhgah8XkiOoIcQQdoVNM+RcBB51KlofQFYp1suLfX4vhoS6sNLZALaf4wozJMeamJWMwLKi34T4SlWkq8Zf4TGrTq5QPkKVyG+Jt4MQWiRZEWMuypS5CE6ikSRziQLDmb7CizWWuoMaUz0CkybpEi9xKheiyMjRiMO67hC4454oCFKWQdI0Eg6iPhM3N7CgmfYphl7D5Zrdcxb7jaXVha0oaSspulMgLUE/DMjYn8tAGKPNqKnmIzFyfukB1ATJUlaYF3BuTe7LgPSO4kTn2YrSlJUNIKdQmDuB0NrEVHxZm2U4TFuYd3C459xkpBcOLdudOoRLk21m9t1RvQf7WcmabbwGJw63/AxTRUlt1xS/DhLZEaiYkLAj/rRxiA5ib6lmBEVuIHws6hcjc9rDb1j50Ny/D6yEeVMmStWwEWkjkTHpeocOoBQnYyk+hEf39qmwWKSAUO6iiDGnkoBQSSmQFQVG5vFtqLFhRlzJc18JRSTYGKcG80lBg20n9KzUq586JYLNSkR2P6UvkxXzNHT6jb5TCXC+dhjGJcU008m8tvfCoaCL2VB2IMG4p3wHFuCbdGIbyxpDoWVJP7cuAoE3CNOmO0RG1ZzlGHPiBUkGDsojkeYvTELgSVncXcWfXnsQCKKziJ4sG0cx3a+1B0FKlNNhacSp1R8S3mQpvw9MSAEn4pO0xUrv2i4bX4v/HtleqZOIIGrULxojcg0kuOlVtbl5H71RkG3MncTUBxBAnU4DufvVAnlMzvAH0qtiG2mH+JftGdxOHfw4bZZU66lwLS/p0BIbhITpBMhPxSLzYRXquO3FsYY4php/F4dQU1ifGCFgpIKZGg+Kk2Chad7EhVJuMfXE63ZSTs+qeWwJsLA/wCqsgLDLRDjllER4yhYk2kUXiLGzG3H8ZYTFOF5/KMM68qApf7UpOogQDAb6JsTyHMXpU4545Vj1NN+CjDs4VKm22kHUE/CD5oE2QkAACAKprdKkkkrOoJjU8ve8Eyf+3teq37CAUeVOoyVHWbmN+xkzU3KkWIPxGAUhIUdMHotJPukGR7io8QiCDyUAR77/UEUbWwkiCJm37xXW9vlVdzLCtMJ0jw1RdVtKgCL9jPzqLnqgU1+mrGJwRQkKJTB2g9RNVjUy0YcufCFpUQhQE2WnUk25p50SOcpAV93h1SebJEWAgEGwtPqTe9APGFfvG9aABUbu4cYz0AR4GGMTdTRJO+5nvvvYc6DPZoQQnyQBzST361Et8RzoepyTNXUQbmhUIrzM6oIQAdMnSTbymYm+1EzjR4AOtEBZv4R3g2ie9LrqtvQf0/lVtDv/wAyh0XP0FXgJaTjkiAHEQLfuVdB3vVR7HSsGEEJNjpOwO8T9DVIKrzVUz0JqzZUyAgxMeXcek1YyvMPvNHlIWCLpi8yBE7CgyV1007pUlXQg/I1EgXCbeYmZJbCtiNCjEHt70JXzqzmcB1cbEz87/zqqTUyZ//Z">
            <a:hlinkClick r:id="rId2"/>
            <a:extLst>
              <a:ext uri="{FF2B5EF4-FFF2-40B4-BE49-F238E27FC236}">
                <a16:creationId xmlns:a16="http://schemas.microsoft.com/office/drawing/2014/main" id="{916C8CFE-248D-48DF-A41C-ECCF826FD9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647700"/>
            <a:ext cx="9144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6" name="AutoShape 4" descr="data:image/jpg;base64,/9j/4AAQSkZJRgABAQAAAQABAAD/2wCEAAkGBhQSERQTExQUFRMVGRsaGBcXGBodIBgaGhcZHRwYHhcZHyYfGBkjHRgXIDEgIygpLywtHB8xNTAqNSYvLCoBCQoKDgwOGg8PGiwkHyQwLC0xNDYvLCwsLCwsNC0sLCkqLCkvLCwsLSwsNCksLywsLCwpKSwsLyosKiwsLCwsLP/AABEIAI4AYAMBIgACEQEDEQH/xAAcAAACAwEBAQEAAAAAAAAAAAAFBgMEBwIBCAD/xAA5EAABAwIEBAQDBQgDAQAAAAABAgMRACEEBRIxBkFRYRMicYEykaEHI0JSsRQzcsHR4fDxFWKyJP/EABsBAAIDAQEBAAAAAAAAAAAAAAMEAQIFBgAH/8QAKhEAAgIBAwIGAQUBAAAAAAAAAQIAEQMEEiExYRMiQVFx8IGRocHh8UL/2gAMAwEAAhEDEQA/AMZabKiEpBKiQAAJJJ2AAuTVhzK3Uq0ll0K/KW1A8uRE/iT8x1quE0ws8cYxJUQ7GpxTqhpTBWpbayoiI+JpEdII50XaZXdUCKy10aJacHifBKFeeYjTbzbjadx1rprKXlRpacM2EIVcgkEC1zKVD2PSiWI4xfUWCpSScMQWyEpkFIQASY80BtFja2167Xx9jD8TiVCCIUhBBBQpBBEfiC1k9Soq3M1TdJqDBkz2rSGnCr8oQZ3j4Yne3rao15e4FFJQsKBCSCkyFGYSREgmDA5waKv8d4xdi6NMg6QhISCHQ6CEgQDrA9rVXy/irEMKWptzSXFha7DzFOuAR+X7xVvTpXt09UqtZS8okJadURMgNqMREzAtGpPzHWuXMsdTo1NOJ8T4JQoa5iNMjzbjbqKPMcc4pJBQtCSCCYbb8ypbOs+XzE+C3f8A6+tUGc6eQtpwKGtlOlslKTpErMwoEEgrUQTMW6CihbFwZYA1IskyFeIe8L4InUSknTFoItBm0GKtYPg99WIDKmnQNRSVhtcQkkEgxB2+ootwnnjqsY4pWgl9MueRPmKYIVAACVTeRFyaKYfNXV5kpRVZsOEWG7w8/wA5Ppypd22sR2jCLuUHvFXiPhhTD622kuLQhKVk6CdIUCfMUiAPKTNrelAiK1jLs6OJxL6FBBaU2hCxoA16fESJULyErI96y/MR965AAGtUACIGo2gbelTjbdPZF28zlKa9cMDualQioMT8VM5PKsUTzNUgiv2muq9ApSNVOUomrqiwlMaVuK66tI/Q1SUqvQ0dq9PfEkQ+AbAgdJn+Qq0ghQkVUYwxUQOU0+cH8JNOAvgkhKSClUGFgmfWwG/WrDOMXWQdM2XkQdwZhZfKvypP1ollrF8S/wApIHon+9R8KR4j6o6pAHWf9UxLycpwjeHTdx4wqOQN1GlM+Tc5PxHdPi2oAe8G/Z/g/u1un8RJnsKzzEnUpSupJ+ZJrYeImkYHL1pTZSk+Gkd12J9k6j7Uk4TgRS8G7iluBoIQpSUlPxQNpkaZ2FjuKZ07KFLN6motqFYsFUdBZi6kVEMEVqNwKvYDC+ItKNSUzzVtPcjYUey3g9x0LjT90VJVCuYg2PMEKB9DRtZlCACB0GBsrk1xK3DXBiMYvwystqAN0iduxNF8V9j60bPhXfTpt13NGOB8C4h1S0qSTpghYPPaFDa3Y0y5nmykJIcZciL6ClWqOQNjfuB7Vjtme+DNxNMleZZmmYcCoYT8aSvoSBPtVDC8NK1gq9r2jlemLOFPFYhoNIICpAT5pPw6hJJjuKtucMOPNrUlSkqS3PvyT1Fp+VX3NXJk+EhPCxOewoCihsBRG5p04WSWMA7IPivuL0p7bewkGlHKWkgKJ+I732vO0T2rQsubGgc4SPqJrz+0otnkwRk2UhkRzNye53ptycoT5l3I/wAtQNx2DamrIcuEalc6E3MsoqBMbk5xeIQ45PhInQg9fzHqelJ/HvE6XE/srH7pB86hsojYDqkHnzMdLlftJ4rU2tWEZVAgeIsb+YT4Y6WIJPOY6zm6tj6Vq6TTmg7/AImPrdULOPH+T/E4Q8QQQSCOYt9aefs5zUOqdwziruALTP4imyh3kR7Cs8K69Zxim1JWglKkkEEciL0XU4xmWvWU0eVtPkDek+g3mUod1ABOoaSBEGDYiNt4q428CIO1J+OzJZQ04pUpUlJsPhJTM23Bn6CjDmNCkSkm8e1c8eDc6tdpFQXxX4LIkFUk+VKdO56SCR7UXynGpaZQl2AoiVTtJG2onzHYTSovIVu4xAK7wV6lTCRtpA69/wClX+I8jR4Wlx2bi2n+9GWpSzzxELNM0S3i3CyZbUq43F947U7ZRmEtT1SP0g0gY/CIDkgmNQN+noKbuHmypod7/M0dwKFRAsQefeHcow+tWo7TT3hYCAKWskwumx2pnYYT8tz0oIu5LEVPnjiHH+Ni8Q5PxurPtqMfSKoFVj6VJnWWrwz62XPiSd+oOyh2Iqp4lq6NHBUVOYyY2DHd1kWGwq3DCElRF7ch3Owo7l/DMP4dt1SSp4mUpM6EpEkEi2o7W2vz2OtYVIRDMAJ3RsT3nmfWfWgudYkpLbzZIWysEjmJ6+4HzpTIGK8GXw6pTkAIsff8mr4/BJW15BECCkfh7jtQDL3yUlAgKSZg26371cyTiRDyEFVioCFCwM8j+U/Q/Svc0yULlSQdQmCnf5dv87ZLoQaYUfvInT4syuu7GbH7jsZ3luICXiVmVKTb0np0qXiZbEecied/8igDeKTh/MsXmSY7V5/xaMasLcPk5JBI1D9Y5e1UCgcmF8RjwBAbuSrxLhThxKZ+Imw9+Z7Cm/JsrU0QhQgpAHyG9MWGQ2y2A2nYWATQjHcT+Hh3Hnm1IKT5UqEE3sB3P9akZDYFQWTACpa6I/SHEPNtJ1uqCUzHcnokcz/s2oqxjUlI0fCdu/cnmawTH8XOYpfiOQFIJ0pHwpSTsAfqdyRetH4Mz7xGwk8qJnUpzAaNlygg9Z79ofCYxaAtAh1Aseo5pP69vesXxDZQopUIIkEGvpF0SJ3rOeP+DQ4lTzQhxIkj8w6ett/b0tptTsO1uktq9H4g8ROo69/7i8xjChQIq3isAjEpWnZyJSrqDfSeoBqg5hpEio28apsgnl+la3TrOIRrNr1nPDONKUKbV+EkR0PMfrTLl3Fy2Fpk6kjbqntPNP1FJjuNCMSpVih25Hc7++qfnUuKJBEXB2P8j3oTqGFGaWPI+LJvT/r09+02TMOL0fs40wtbqSWrAwDYk9Ck/UUP4aQEpgCT/SlLIsuKEX+I/Tt6U35TZQArLzMXM6jSp4a2ep+1GBC43TQ7iEtusLaWLODTttPMdxv7VcLhB2mqmNxiTCSCCTz/AF9qGFNiMMV2t8GYLmDJQtSTZSSQfYwfqKZOD83LS0gmx2qhxoyBindO0z/L+VDME/CQeaT9K08i71qc9p8hxMDPoDL8cFpBB5VFmjMtL/hV/wCTSdw3nvlF6ZXc0Cm1/wAKv/JrHZKNTqMbhhcz7JsIp9fhtjUSkqAkXAExci/bnRHFcIOX1gJAGpRUUDSPJv5rGVpBHI26xW+zrLG8RjWmHVqQjzDyq0lUJJSjV3t6xWmJ4V0ux/xmLCAVAOox/mIv5gkup3tYkV0BafP8WnB5mL4/gXFaklLRUlSkpSQpJBUtxSAAZv5kK9AJ2piyPgXEi7iQNLnhgah8XkiOoIcQQdoVNM+RcBB51KlofQFYp1suLfX4vhoS6sNLZALaf4wozJMeamJWMwLKi34T4SlWkq8Zf4TGrTq5QPkKVyG+Jt4MQWiRZEWMuypS5CE6ikSRziQLDmb7CizWWuoMaUz0CkybpEi9xKheiyMjRiMO67hC4454oCFKWQdI0Eg6iPhM3N7CgmfYphl7D5Zrdcxb7jaXVha0oaSspulMgLUE/DMjYn8tAGKPNqKnmIzFyfukB1ATJUlaYF3BuTe7LgPSO4kTn2YrSlJUNIKdQmDuB0NrEVHxZm2U4TFuYd3C459xkpBcOLdudOoRLk21m9t1RvQf7WcmabbwGJw63/AxTRUlt1xS/DhLZEaiYkLAj/rRxiA5ib6lmBEVuIHws6hcjc9rDb1j50Ny/D6yEeVMmStWwEWkjkTHpeocOoBQnYyk+hEf39qmwWKSAUO6iiDGnkoBQSSmQFQVG5vFtqLFhRlzJc18JRSTYGKcG80lBg20n9KzUq586JYLNSkR2P6UvkxXzNHT6jb5TCXC+dhjGJcU008m8tvfCoaCL2VB2IMG4p3wHFuCbdGIbyxpDoWVJP7cuAoE3CNOmO0RG1ZzlGHPiBUkGDsojkeYvTELgSVncXcWfXnsQCKKziJ4sG0cx3a+1B0FKlNNhacSp1R8S3mQpvw9MSAEn4pO0xUrv2i4bX4v/HtleqZOIIGrULxojcg0kuOlVtbl5H71RkG3MncTUBxBAnU4DufvVAnlMzvAH0qtiG2mH+JftGdxOHfw4bZZU66lwLS/p0BIbhITpBMhPxSLzYRXquO3FsYY4php/F4dQU1ifGCFgpIKZGg+Kk2Chad7EhVJuMfXE63ZSTs+qeWwJsLA/wCqsgLDLRDjllER4yhYk2kUXiLGzG3H8ZYTFOF5/KMM68qApf7UpOogQDAb6JsTyHMXpU4545Vj1NN+CjDs4VKm22kHUE/CD5oE2QkAACAKprdKkkkrOoJjU8ve8Eyf+3teq37CAUeVOoyVHWbmN+xkzU3KkWIPxGAUhIUdMHotJPukGR7io8QiCDyUAR77/UEUbWwkiCJm37xXW9vlVdzLCtMJ0jw1RdVtKgCL9jPzqLnqgU1+mrGJwRQkKJTB2g9RNVjUy0YcufCFpUQhQE2WnUk25p50SOcpAV93h1SebJEWAgEGwtPqTe9APGFfvG9aABUbu4cYz0AR4GGMTdTRJO+5nvvvYc6DPZoQQnyQBzST361Et8RzoepyTNXUQbmhUIrzM6oIQAdMnSTbymYm+1EzjR4AOtEBZv4R3g2ie9LrqtvQf0/lVtDv/wAyh0XP0FXgJaTjkiAHEQLfuVdB3vVR7HSsGEEJNjpOwO8T9DVIKrzVUz0JqzZUyAgxMeXcek1YyvMPvNHlIWCLpi8yBE7CgyV1007pUlXQg/I1EgXCbeYmZJbCtiNCjEHt70JXzqzmcB1cbEz87/zqqTUyZ//Z">
            <a:hlinkClick r:id="rId2"/>
            <a:extLst>
              <a:ext uri="{FF2B5EF4-FFF2-40B4-BE49-F238E27FC236}">
                <a16:creationId xmlns:a16="http://schemas.microsoft.com/office/drawing/2014/main" id="{5A94E6B9-A1FB-4BDE-9FEB-0B8B478459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647700"/>
            <a:ext cx="9144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7" name="AutoShape 6" descr="data:image/jpg;base64,/9j/4AAQSkZJRgABAQAAAQABAAD/2wCEAAkGBhQSERQTExQUFRMVGRsaGBcXGBodIBgaGhcZHRwYHhcZHyYfGBkjHRgXIDEgIygpLywtHB8xNTAqNSYvLCoBCQoKDgwOGg8PGiwkHyQwLC0xNDYvLCwsLCwsNC0sLCkqLCkvLCwsLSwsNCksLywsLCwpKSwsLyosKiwsLCwsLP/AABEIAI4AYAMBIgACEQEDEQH/xAAcAAACAwEBAQEAAAAAAAAAAAAFBgMEBwIBCAD/xAA5EAABAwIEBAQDBQgDAQAAAAABAgMRACEEBRIxBkFRYRMicYEykaEHI0JSsRQzcsHR4fDxFWKyJP/EABsBAAIDAQEBAAAAAAAAAAAAAAMEAQIFBgAH/8QAKhEAAgIBAwIGAQUBAAAAAAAAAQIAEQMEEiExYRMiQVFx8IGRocHh8UL/2gAMAwEAAhEDEQA/AMZabKiEpBKiQAAJJJ2AAuTVhzK3Uq0ll0K/KW1A8uRE/iT8x1quE0ws8cYxJUQ7GpxTqhpTBWpbayoiI+JpEdII50XaZXdUCKy10aJacHifBKFeeYjTbzbjadx1rprKXlRpacM2EIVcgkEC1zKVD2PSiWI4xfUWCpSScMQWyEpkFIQASY80BtFja2167Xx9jD8TiVCCIUhBBBQpBBEfiC1k9Soq3M1TdJqDBkz2rSGnCr8oQZ3j4Yne3rao15e4FFJQsKBCSCkyFGYSREgmDA5waKv8d4xdi6NMg6QhISCHQ6CEgQDrA9rVXy/irEMKWptzSXFha7DzFOuAR+X7xVvTpXt09UqtZS8okJadURMgNqMREzAtGpPzHWuXMsdTo1NOJ8T4JQoa5iNMjzbjbqKPMcc4pJBQtCSCCYbb8ypbOs+XzE+C3f8A6+tUGc6eQtpwKGtlOlslKTpErMwoEEgrUQTMW6CihbFwZYA1IskyFeIe8L4InUSknTFoItBm0GKtYPg99WIDKmnQNRSVhtcQkkEgxB2+ootwnnjqsY4pWgl9MueRPmKYIVAACVTeRFyaKYfNXV5kpRVZsOEWG7w8/wA5Ppypd22sR2jCLuUHvFXiPhhTD622kuLQhKVk6CdIUCfMUiAPKTNrelAiK1jLs6OJxL6FBBaU2hCxoA16fESJULyErI96y/MR965AAGtUACIGo2gbelTjbdPZF28zlKa9cMDualQioMT8VM5PKsUTzNUgiv2muq9ApSNVOUomrqiwlMaVuK66tI/Q1SUqvQ0dq9PfEkQ+AbAgdJn+Qq0ghQkVUYwxUQOU0+cH8JNOAvgkhKSClUGFgmfWwG/WrDOMXWQdM2XkQdwZhZfKvypP1ollrF8S/wApIHon+9R8KR4j6o6pAHWf9UxLycpwjeHTdx4wqOQN1GlM+Tc5PxHdPi2oAe8G/Z/g/u1un8RJnsKzzEnUpSupJ+ZJrYeImkYHL1pTZSk+Gkd12J9k6j7Uk4TgRS8G7iluBoIQpSUlPxQNpkaZ2FjuKZ07KFLN6motqFYsFUdBZi6kVEMEVqNwKvYDC+ItKNSUzzVtPcjYUey3g9x0LjT90VJVCuYg2PMEKB9DRtZlCACB0GBsrk1xK3DXBiMYvwystqAN0iduxNF8V9j60bPhXfTpt13NGOB8C4h1S0qSTpghYPPaFDa3Y0y5nmykJIcZciL6ClWqOQNjfuB7Vjtme+DNxNMleZZmmYcCoYT8aSvoSBPtVDC8NK1gq9r2jlemLOFPFYhoNIICpAT5pPw6hJJjuKtucMOPNrUlSkqS3PvyT1Fp+VX3NXJk+EhPCxOewoCihsBRG5p04WSWMA7IPivuL0p7bewkGlHKWkgKJ+I732vO0T2rQsubGgc4SPqJrz+0otnkwRk2UhkRzNye53ptycoT5l3I/wAtQNx2DamrIcuEalc6E3MsoqBMbk5xeIQ45PhInQg9fzHqelJ/HvE6XE/srH7pB86hsojYDqkHnzMdLlftJ4rU2tWEZVAgeIsb+YT4Y6WIJPOY6zm6tj6Vq6TTmg7/AImPrdULOPH+T/E4Q8QQQSCOYt9aefs5zUOqdwziruALTP4imyh3kR7Cs8K69Zxim1JWglKkkEEciL0XU4xmWvWU0eVtPkDek+g3mUod1ABOoaSBEGDYiNt4q428CIO1J+OzJZQ04pUpUlJsPhJTM23Bn6CjDmNCkSkm8e1c8eDc6tdpFQXxX4LIkFUk+VKdO56SCR7UXynGpaZQl2AoiVTtJG2onzHYTSovIVu4xAK7wV6lTCRtpA69/wClX+I8jR4Wlx2bi2n+9GWpSzzxELNM0S3i3CyZbUq43F947U7ZRmEtT1SP0g0gY/CIDkgmNQN+noKbuHmypod7/M0dwKFRAsQefeHcow+tWo7TT3hYCAKWskwumx2pnYYT8tz0oIu5LEVPnjiHH+Ni8Q5PxurPtqMfSKoFVj6VJnWWrwz62XPiSd+oOyh2Iqp4lq6NHBUVOYyY2DHd1kWGwq3DCElRF7ch3Owo7l/DMP4dt1SSp4mUpM6EpEkEi2o7W2vz2OtYVIRDMAJ3RsT3nmfWfWgudYkpLbzZIWysEjmJ6+4HzpTIGK8GXw6pTkAIsff8mr4/BJW15BECCkfh7jtQDL3yUlAgKSZg26371cyTiRDyEFVioCFCwM8j+U/Q/Svc0yULlSQdQmCnf5dv87ZLoQaYUfvInT4syuu7GbH7jsZ3luICXiVmVKTb0np0qXiZbEecied/8igDeKTh/MsXmSY7V5/xaMasLcPk5JBI1D9Y5e1UCgcmF8RjwBAbuSrxLhThxKZ+Imw9+Z7Cm/JsrU0QhQgpAHyG9MWGQ2y2A2nYWATQjHcT+Hh3Hnm1IKT5UqEE3sB3P9akZDYFQWTACpa6I/SHEPNtJ1uqCUzHcnokcz/s2oqxjUlI0fCdu/cnmawTH8XOYpfiOQFIJ0pHwpSTsAfqdyRetH4Mz7xGwk8qJnUpzAaNlygg9Z79ofCYxaAtAh1Aseo5pP69vesXxDZQopUIIkEGvpF0SJ3rOeP+DQ4lTzQhxIkj8w6ett/b0tptTsO1uktq9H4g8ROo69/7i8xjChQIq3isAjEpWnZyJSrqDfSeoBqg5hpEio28apsgnl+la3TrOIRrNr1nPDONKUKbV+EkR0PMfrTLl3Fy2Fpk6kjbqntPNP1FJjuNCMSpVih25Hc7++qfnUuKJBEXB2P8j3oTqGFGaWPI+LJvT/r09+02TMOL0fs40wtbqSWrAwDYk9Ck/UUP4aQEpgCT/SlLIsuKEX+I/Tt6U35TZQArLzMXM6jSp4a2ep+1GBC43TQ7iEtusLaWLODTttPMdxv7VcLhB2mqmNxiTCSCCTz/AF9qGFNiMMV2t8GYLmDJQtSTZSSQfYwfqKZOD83LS0gmx2qhxoyBindO0z/L+VDME/CQeaT9K08i71qc9p8hxMDPoDL8cFpBB5VFmjMtL/hV/wCTSdw3nvlF6ZXc0Cm1/wAKv/JrHZKNTqMbhhcz7JsIp9fhtjUSkqAkXAExci/bnRHFcIOX1gJAGpRUUDSPJv5rGVpBHI26xW+zrLG8RjWmHVqQjzDyq0lUJJSjV3t6xWmJ4V0ux/xmLCAVAOox/mIv5gkup3tYkV0BafP8WnB5mL4/gXFaklLRUlSkpSQpJBUtxSAAZv5kK9AJ2piyPgXEi7iQNLnhgah8XkiOoIcQQdoVNM+RcBB51KlofQFYp1suLfX4vhoS6sNLZALaf4wozJMeamJWMwLKi34T4SlWkq8Zf4TGrTq5QPkKVyG+Jt4MQWiRZEWMuypS5CE6ikSRziQLDmb7CizWWuoMaUz0CkybpEi9xKheiyMjRiMO67hC4454oCFKWQdI0Eg6iPhM3N7CgmfYphl7D5Zrdcxb7jaXVha0oaSspulMgLUE/DMjYn8tAGKPNqKnmIzFyfukB1ATJUlaYF3BuTe7LgPSO4kTn2YrSlJUNIKdQmDuB0NrEVHxZm2U4TFuYd3C459xkpBcOLdudOoRLk21m9t1RvQf7WcmabbwGJw63/AxTRUlt1xS/DhLZEaiYkLAj/rRxiA5ib6lmBEVuIHws6hcjc9rDb1j50Ny/D6yEeVMmStWwEWkjkTHpeocOoBQnYyk+hEf39qmwWKSAUO6iiDGnkoBQSSmQFQVG5vFtqLFhRlzJc18JRSTYGKcG80lBg20n9KzUq586JYLNSkR2P6UvkxXzNHT6jb5TCXC+dhjGJcU008m8tvfCoaCL2VB2IMG4p3wHFuCbdGIbyxpDoWVJP7cuAoE3CNOmO0RG1ZzlGHPiBUkGDsojkeYvTELgSVncXcWfXnsQCKKziJ4sG0cx3a+1B0FKlNNhacSp1R8S3mQpvw9MSAEn4pO0xUrv2i4bX4v/HtleqZOIIGrULxojcg0kuOlVtbl5H71RkG3MncTUBxBAnU4DufvVAnlMzvAH0qtiG2mH+JftGdxOHfw4bZZU66lwLS/p0BIbhITpBMhPxSLzYRXquO3FsYY4php/F4dQU1ifGCFgpIKZGg+Kk2Chad7EhVJuMfXE63ZSTs+qeWwJsLA/wCqsgLDLRDjllER4yhYk2kUXiLGzG3H8ZYTFOF5/KMM68qApf7UpOogQDAb6JsTyHMXpU4545Vj1NN+CjDs4VKm22kHUE/CD5oE2QkAACAKprdKkkkrOoJjU8ve8Eyf+3teq37CAUeVOoyVHWbmN+xkzU3KkWIPxGAUhIUdMHotJPukGR7io8QiCDyUAR77/UEUbWwkiCJm37xXW9vlVdzLCtMJ0jw1RdVtKgCL9jPzqLnqgU1+mrGJwRQkKJTB2g9RNVjUy0YcufCFpUQhQE2WnUk25p50SOcpAV93h1SebJEWAgEGwtPqTe9APGFfvG9aABUbu4cYz0AR4GGMTdTRJO+5nvvvYc6DPZoQQnyQBzST361Et8RzoepyTNXUQbmhUIrzM6oIQAdMnSTbymYm+1EzjR4AOtEBZv4R3g2ie9LrqtvQf0/lVtDv/wAyh0XP0FXgJaTjkiAHEQLfuVdB3vVR7HSsGEEJNjpOwO8T9DVIKrzVUz0JqzZUyAgxMeXcek1YyvMPvNHlIWCLpi8yBE7CgyV1007pUlXQg/I1EgXCbeYmZJbCtiNCjEHt70JXzqzmcB1cbEz87/zqqTUyZ//Z">
            <a:hlinkClick r:id="rId2"/>
            <a:extLst>
              <a:ext uri="{FF2B5EF4-FFF2-40B4-BE49-F238E27FC236}">
                <a16:creationId xmlns:a16="http://schemas.microsoft.com/office/drawing/2014/main" id="{39887599-95D5-4B4A-8581-8607993F9C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647700"/>
            <a:ext cx="9144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3078" name="Picture 8">
            <a:extLst>
              <a:ext uri="{FF2B5EF4-FFF2-40B4-BE49-F238E27FC236}">
                <a16:creationId xmlns:a16="http://schemas.microsoft.com/office/drawing/2014/main" id="{96E10B80-80B2-4124-88B2-44CA0E780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628775"/>
            <a:ext cx="3857625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>
            <a:extLst>
              <a:ext uri="{FF2B5EF4-FFF2-40B4-BE49-F238E27FC236}">
                <a16:creationId xmlns:a16="http://schemas.microsoft.com/office/drawing/2014/main" id="{04BB487F-E0A1-4E73-8098-5C828AE2B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939800"/>
          </a:xfrm>
        </p:spPr>
        <p:txBody>
          <a:bodyPr/>
          <a:lstStyle/>
          <a:p>
            <a:pPr eaLnBrk="1" hangingPunct="1"/>
            <a:r>
              <a:rPr lang="tr-TR" altLang="tr-TR" sz="3200" b="1"/>
              <a:t>Günü birlik tedavi kurumları</a:t>
            </a:r>
          </a:p>
        </p:txBody>
      </p:sp>
      <p:graphicFrame>
        <p:nvGraphicFramePr>
          <p:cNvPr id="4" name="3 Tablo">
            <a:extLst>
              <a:ext uri="{FF2B5EF4-FFF2-40B4-BE49-F238E27FC236}">
                <a16:creationId xmlns:a16="http://schemas.microsoft.com/office/drawing/2014/main" id="{ADE30862-8B7A-4A56-81F8-1FF2692DB921}"/>
              </a:ext>
            </a:extLst>
          </p:cNvPr>
          <p:cNvGraphicFramePr>
            <a:graphicFrameLocks noGrp="1"/>
          </p:cNvGraphicFramePr>
          <p:nvPr/>
        </p:nvGraphicFramePr>
        <p:xfrm>
          <a:off x="0" y="1773238"/>
          <a:ext cx="9144000" cy="505460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326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8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2"/>
                          </a:solidFill>
                        </a:rPr>
                        <a:t>Kurum</a:t>
                      </a:r>
                      <a:endParaRPr lang="tr-TR" sz="1400" b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Personel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Hizmet türü 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Özel muayenehaneler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2"/>
                          </a:solidFill>
                        </a:rPr>
                        <a:t>Hekim, diş hekimi, terapist, hemşire, </a:t>
                      </a:r>
                      <a:endParaRPr lang="tr-TR" sz="1400" b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Teşhis ve tedavi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Hastane poliklinikleri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Hekim, diş hekimi, terapist, hemşire, 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Teşhis ve tedavi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Hastane acil servisleri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Hekim, Hemşire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2"/>
                          </a:solidFill>
                        </a:rPr>
                        <a:t>Tedavi-Acil cerrahi </a:t>
                      </a:r>
                      <a:endParaRPr lang="tr-TR" sz="1400" b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Ayaktan cerrahi merkezler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Hekim (cerrah), hemşire, anestezi teknisyeni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2"/>
                          </a:solidFill>
                        </a:rPr>
                        <a:t>Tedavi-Cerrahi </a:t>
                      </a:r>
                      <a:endParaRPr lang="tr-TR" sz="1400" b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Evde Bakım Kurumları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Hemşire, hekim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Koruyucu, tedavi ve rehabilitasyon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İşyeri revirleri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Hekim, hemşire, çevre sağlık teknisyeni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Koruyucu ve tedavi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Okul sağlık merkezleri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Hekim, hemşire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Koruyucu, tedavi 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Aile Planlaması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Hekim, hemşire, ebe 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tx2"/>
                          </a:solidFill>
                        </a:rPr>
                        <a:t>Koruyucu, tedavi</a:t>
                      </a:r>
                      <a:endParaRPr lang="tr-TR" sz="1400" b="1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54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>
            <a:extLst>
              <a:ext uri="{FF2B5EF4-FFF2-40B4-BE49-F238E27FC236}">
                <a16:creationId xmlns:a16="http://schemas.microsoft.com/office/drawing/2014/main" id="{AC74836B-7DCB-4959-9037-DB35161B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Rehabilitasyon hizmetleri</a:t>
            </a:r>
          </a:p>
        </p:txBody>
      </p:sp>
      <p:sp>
        <p:nvSpPr>
          <p:cNvPr id="13315" name="2 İçerik Yer Tutucusu">
            <a:extLst>
              <a:ext uri="{FF2B5EF4-FFF2-40B4-BE49-F238E27FC236}">
                <a16:creationId xmlns:a16="http://schemas.microsoft.com/office/drawing/2014/main" id="{DCD55BE5-83C9-436F-9B8C-D971EB43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781300"/>
            <a:ext cx="7350125" cy="1943100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Hastalık ve kaza sonucunda kişilerin kaybettiği bedensel ve zihinsel becerilerin tekrar kazandırılmasına yönelik hizmetlerdir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>
            <a:extLst>
              <a:ext uri="{FF2B5EF4-FFF2-40B4-BE49-F238E27FC236}">
                <a16:creationId xmlns:a16="http://schemas.microsoft.com/office/drawing/2014/main" id="{B7A2AE81-86BA-4A10-A169-CFD8A5F3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Rehabilitasyon hizmet türleri</a:t>
            </a:r>
          </a:p>
        </p:txBody>
      </p:sp>
      <p:sp>
        <p:nvSpPr>
          <p:cNvPr id="14339" name="2 İçerik Yer Tutucusu">
            <a:extLst>
              <a:ext uri="{FF2B5EF4-FFF2-40B4-BE49-F238E27FC236}">
                <a16:creationId xmlns:a16="http://schemas.microsoft.com/office/drawing/2014/main" id="{4A700BED-A27D-41A2-944F-0B68988D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133600"/>
            <a:ext cx="7772400" cy="3998913"/>
          </a:xfrm>
        </p:spPr>
        <p:txBody>
          <a:bodyPr/>
          <a:lstStyle/>
          <a:p>
            <a:pPr eaLnBrk="1" hangingPunct="1"/>
            <a:r>
              <a:rPr lang="tr-TR" altLang="tr-TR" sz="2400" b="1">
                <a:solidFill>
                  <a:schemeClr val="tx2"/>
                </a:solidFill>
              </a:rPr>
              <a:t>Tıbbi Rehabilitasyon:</a:t>
            </a:r>
            <a:r>
              <a:rPr lang="tr-TR" altLang="tr-TR" sz="2400">
                <a:solidFill>
                  <a:schemeClr val="tx2"/>
                </a:solidFill>
              </a:rPr>
              <a:t>  Bedensel kalıcı bozukluk ve sakatlıkların düzeltilmesi, yaşam kalitesinin arttırılması amacıyla verilen hizmetlerdir.  Postür bozukluklarının düzeltilmesi, eksremite protezlerinin kullanılması, işitme, görme vb. kusurların en aza indirgenmesi çalışmaları.</a:t>
            </a:r>
          </a:p>
          <a:p>
            <a:pPr eaLnBrk="1" hangingPunct="1"/>
            <a:r>
              <a:rPr lang="tr-TR" altLang="tr-TR" sz="2400" b="1">
                <a:solidFill>
                  <a:schemeClr val="tx2"/>
                </a:solidFill>
              </a:rPr>
              <a:t>Sosyal Rehabilitasyon:</a:t>
            </a:r>
            <a:r>
              <a:rPr lang="tr-TR" altLang="tr-TR" sz="2400">
                <a:solidFill>
                  <a:schemeClr val="tx2"/>
                </a:solidFill>
              </a:rPr>
              <a:t> Sakat veya özürlü olan kişilerin günlük hayata aktif olarak katılması, başkalarına bağımlı olmadan yaşayabilmesi amacıyla yapılan, işe uyum sağlama, yeni iş bulma ya da öğretme çalışmalarını kapsar.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>
            <a:extLst>
              <a:ext uri="{FF2B5EF4-FFF2-40B4-BE49-F238E27FC236}">
                <a16:creationId xmlns:a16="http://schemas.microsoft.com/office/drawing/2014/main" id="{377399D8-8124-4E64-93CD-700678CA8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Sağlığın geliştirilmesi hizmetleri</a:t>
            </a:r>
          </a:p>
        </p:txBody>
      </p:sp>
      <p:sp>
        <p:nvSpPr>
          <p:cNvPr id="15363" name="2 İçerik Yer Tutucusu">
            <a:extLst>
              <a:ext uri="{FF2B5EF4-FFF2-40B4-BE49-F238E27FC236}">
                <a16:creationId xmlns:a16="http://schemas.microsoft.com/office/drawing/2014/main" id="{DB7F7471-FC8F-412B-886F-77FADDD32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133600"/>
            <a:ext cx="7772400" cy="3998913"/>
          </a:xfrm>
        </p:spPr>
        <p:txBody>
          <a:bodyPr/>
          <a:lstStyle/>
          <a:p>
            <a:pPr eaLnBrk="1" hangingPunct="1"/>
            <a:r>
              <a:rPr lang="tr-TR" altLang="tr-TR" sz="2400" b="1">
                <a:solidFill>
                  <a:schemeClr val="tx2"/>
                </a:solidFill>
              </a:rPr>
              <a:t>Tıbbi Rehabilitasyon:</a:t>
            </a:r>
            <a:r>
              <a:rPr lang="tr-TR" altLang="tr-TR" sz="2400">
                <a:solidFill>
                  <a:schemeClr val="tx2"/>
                </a:solidFill>
              </a:rPr>
              <a:t>  Bedensel kalıcı bozukluk ve sakatlıkların düzeltilmesi, yaşam kalitesinin arttırılması amacıyla verilen hizmetlerdir.  Postür bozukluklarının düzeltilmesi, eksremite protezlerinin kullanılması, işitme, görme vb. kusurların en aza indirgenmesi çalışmaları.</a:t>
            </a:r>
          </a:p>
          <a:p>
            <a:pPr eaLnBrk="1" hangingPunct="1"/>
            <a:r>
              <a:rPr lang="tr-TR" altLang="tr-TR" sz="2400" b="1">
                <a:solidFill>
                  <a:schemeClr val="tx2"/>
                </a:solidFill>
              </a:rPr>
              <a:t>Sosyal Rehabilitasyon:</a:t>
            </a:r>
            <a:r>
              <a:rPr lang="tr-TR" altLang="tr-TR" sz="2400">
                <a:solidFill>
                  <a:schemeClr val="tx2"/>
                </a:solidFill>
              </a:rPr>
              <a:t> Sakat veya özürlü olan kişilerin günlük hayata aktif olarak katılması, başkalarına bağımlı olmadan yaşayabilmesi amacıyla yapılan, işe uyum sağlama, yeni iş bulma ya da öğretme çalışmalarını kapsar.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C20935-713C-4301-862D-276A04C40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/>
              <a:t>Sağlığın yükseltilmesi hizmetleri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1262CA5-9DB7-4D97-BB08-A42D5D6D7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781300"/>
            <a:ext cx="7772400" cy="2376488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Sağlığın geliştirilmesi hizmetleri sağlıklı kişilerin, sağlık durumlarını daha üst düzeye yükseltmek için sağlanan hizmetlerdir.</a:t>
            </a:r>
            <a:endParaRPr lang="tr-TR" altLang="tr-T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67079A8-2361-4F82-9D86-49AC2C20C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Sağlığın yükseltilmesi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AE25502-537C-4BE1-85E0-3D5089661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781300"/>
            <a:ext cx="7772400" cy="2376488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Ulusal ve uluslar arası boyutludur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Sorumluluk bireye aittir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Sağlık eğitimini içerir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>
            <a:extLst>
              <a:ext uri="{FF2B5EF4-FFF2-40B4-BE49-F238E27FC236}">
                <a16:creationId xmlns:a16="http://schemas.microsoft.com/office/drawing/2014/main" id="{4549BD8B-9CD1-414F-8A84-F09DC4D4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/>
              <a:t>Sağlık hizmeti düzeyleri </a:t>
            </a:r>
            <a:endParaRPr lang="tr-TR" altLang="tr-TR" sz="320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8575E2D6-675D-4CA9-AAF3-948F55688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>
                <a:solidFill>
                  <a:schemeClr val="tx2"/>
                </a:solidFill>
              </a:rPr>
              <a:t>Sağlık hizmetleri </a:t>
            </a:r>
          </a:p>
          <a:p>
            <a:pPr lvl="1" eaLnBrk="1" hangingPunct="1">
              <a:defRPr/>
            </a:pPr>
            <a:r>
              <a:rPr lang="tr-TR" dirty="0">
                <a:solidFill>
                  <a:schemeClr val="tx2"/>
                </a:solidFill>
                <a:ea typeface="+mn-ea"/>
                <a:cs typeface="+mn-cs"/>
              </a:rPr>
              <a:t>temel amaçları (koruyucu, tedavi vb)  </a:t>
            </a:r>
          </a:p>
          <a:p>
            <a:pPr lvl="1" eaLnBrk="1" hangingPunct="1">
              <a:defRPr/>
            </a:pPr>
            <a:r>
              <a:rPr lang="tr-TR" dirty="0">
                <a:solidFill>
                  <a:schemeClr val="tx2"/>
                </a:solidFill>
                <a:ea typeface="+mn-ea"/>
                <a:cs typeface="+mn-cs"/>
              </a:rPr>
              <a:t>kapsam (</a:t>
            </a:r>
            <a:r>
              <a:rPr lang="tr-TR" dirty="0" err="1">
                <a:solidFill>
                  <a:schemeClr val="tx2"/>
                </a:solidFill>
                <a:ea typeface="+mn-ea"/>
                <a:cs typeface="+mn-cs"/>
              </a:rPr>
              <a:t>scope</a:t>
            </a:r>
            <a:r>
              <a:rPr lang="tr-TR" dirty="0">
                <a:solidFill>
                  <a:schemeClr val="tx2"/>
                </a:solidFill>
                <a:ea typeface="+mn-ea"/>
                <a:cs typeface="+mn-cs"/>
              </a:rPr>
              <a:t>)  bakımından farklılaşmaktadır</a:t>
            </a:r>
            <a:r>
              <a:rPr lang="tr-TR" b="1" dirty="0">
                <a:solidFill>
                  <a:schemeClr val="tx2"/>
                </a:solidFill>
                <a:ea typeface="+mn-ea"/>
                <a:cs typeface="+mn-cs"/>
              </a:rPr>
              <a:t>. </a:t>
            </a:r>
            <a:endParaRPr lang="tr-T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>
            <a:extLst>
              <a:ext uri="{FF2B5EF4-FFF2-40B4-BE49-F238E27FC236}">
                <a16:creationId xmlns:a16="http://schemas.microsoft.com/office/drawing/2014/main" id="{658EE92B-1296-43EC-B008-BA853733B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Hizmet kapsamı</a:t>
            </a:r>
          </a:p>
        </p:txBody>
      </p:sp>
      <p:sp>
        <p:nvSpPr>
          <p:cNvPr id="19459" name="2 İçerik Yer Tutucusu">
            <a:extLst>
              <a:ext uri="{FF2B5EF4-FFF2-40B4-BE49-F238E27FC236}">
                <a16:creationId xmlns:a16="http://schemas.microsoft.com/office/drawing/2014/main" id="{E1287F0D-69A1-43B9-8B27-0CB030066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Hizmet kapsamı, verilen hizmetleri çeşitliliğini ve veriliş sürecinde kullanılan bilgi ve teknolojiler anlamına gelmektedir.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Bir sağlık kurumu veya programı tarafından sağlanan hizmetlerin sayısı, türü, yoğunluğu (intensity) veya karmaşıklığı (vakaların şiddeti) olarak tanımlanabilir .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Hizmet yoğunluğu, hizmet sunumunda kullanılan bilgi, beceri, teknolojiyi ifade etmekte ve genellikle tedavi edilen hastalık karması (case mix, patient mix) esas alınarak ölçülmektedir.    </a:t>
            </a:r>
          </a:p>
          <a:p>
            <a:pPr eaLnBrk="1" hangingPunct="1"/>
            <a:endParaRPr lang="tr-TR" altLang="tr-TR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>
            <a:extLst>
              <a:ext uri="{FF2B5EF4-FFF2-40B4-BE49-F238E27FC236}">
                <a16:creationId xmlns:a16="http://schemas.microsoft.com/office/drawing/2014/main" id="{E6BC6625-6840-4424-BDD6-F8E5D895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Hizmet düzeyleri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2CBA57DD-4F5E-4D17-A6B7-14EE18E87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852738"/>
            <a:ext cx="741680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>
            <a:extLst>
              <a:ext uri="{FF2B5EF4-FFF2-40B4-BE49-F238E27FC236}">
                <a16:creationId xmlns:a16="http://schemas.microsoft.com/office/drawing/2014/main" id="{79493BC3-EAEB-4F89-A9C7-9E19FF64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Birinci basamak sağlık hizmetleri</a:t>
            </a:r>
          </a:p>
        </p:txBody>
      </p:sp>
      <p:sp>
        <p:nvSpPr>
          <p:cNvPr id="21507" name="2 İçerik Yer Tutucusu">
            <a:extLst>
              <a:ext uri="{FF2B5EF4-FFF2-40B4-BE49-F238E27FC236}">
                <a16:creationId xmlns:a16="http://schemas.microsoft.com/office/drawing/2014/main" id="{CDF8084C-2C2D-4C6E-BAAE-EF9D388BF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420938"/>
            <a:ext cx="7772400" cy="31400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Tedavi hizmetlerinden daha çok koruyucu sağlık hizmetlerini içermektedir. 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Toplumun sağlık sistemiyle ilk temas noktasını oluşturmaktadır.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Genellikle uzmanlaşmamış tıp personeli (hekimler) ve sağlık personeli tarafından sunulmaktadır.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>
            <a:extLst>
              <a:ext uri="{FF2B5EF4-FFF2-40B4-BE49-F238E27FC236}">
                <a16:creationId xmlns:a16="http://schemas.microsoft.com/office/drawing/2014/main" id="{269D2104-AF14-4E58-9BDC-7DCD34E1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Sağlık hizmetleri</a:t>
            </a:r>
          </a:p>
        </p:txBody>
      </p:sp>
      <p:sp>
        <p:nvSpPr>
          <p:cNvPr id="4099" name="2 İçerik Yer Tutucusu">
            <a:extLst>
              <a:ext uri="{FF2B5EF4-FFF2-40B4-BE49-F238E27FC236}">
                <a16:creationId xmlns:a16="http://schemas.microsoft.com/office/drawing/2014/main" id="{9F6C8A9D-8F94-4794-BCB3-1C9F5A8CD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60575"/>
            <a:ext cx="7772400" cy="4248150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Hastalıkların teşhis, tedavi ve rehabilitasyonu yanında,  hastalıkların önlenmesi; toplum ve bireyin sağlık düzeyini geliştirilmesi ile ilgili faaliyetler bütünüdür.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İnsan sağlığına zarar veren çeşitli etmenlerin yok edilmesi ve toplumun bu etmenlerin etkilerinden korunması, hastaların tedavi edilmesi, bedensel ve ruhsal yetenek ve becerileri azalmış olanların rehabilite edilmesi için yapılan hizmetlerdir. </a:t>
            </a:r>
          </a:p>
          <a:p>
            <a:pPr eaLnBrk="1" hangingPunct="1"/>
            <a:endParaRPr lang="tr-TR" altLang="tr-TR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>
            <a:extLst>
              <a:ext uri="{FF2B5EF4-FFF2-40B4-BE49-F238E27FC236}">
                <a16:creationId xmlns:a16="http://schemas.microsoft.com/office/drawing/2014/main" id="{76FB5D97-99F4-46E0-A107-639F07FB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İkinci basamak sağlık hizmetleri</a:t>
            </a:r>
          </a:p>
        </p:txBody>
      </p:sp>
      <p:sp>
        <p:nvSpPr>
          <p:cNvPr id="22531" name="2 İçerik Yer Tutucusu">
            <a:extLst>
              <a:ext uri="{FF2B5EF4-FFF2-40B4-BE49-F238E27FC236}">
                <a16:creationId xmlns:a16="http://schemas.microsoft.com/office/drawing/2014/main" id="{6279067E-1970-4C64-8416-17C08005C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İkinci basamak sağlık hizmetleri, uzman tıp ve sağlık personelinin (hemşire, eczacı, psikolog, vb) yer aldığı, değişik büyüklüklerde hastaneler tarafından verilen tedavi amaçlı hizmetleri içermektedir. 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Tedavi hizmetleri ön plandadır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Genellikle uzmanlaşmamış tıp personeli (hekimler) ve sağlık personeli tarafından sunulmaktadır.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>
            <a:extLst>
              <a:ext uri="{FF2B5EF4-FFF2-40B4-BE49-F238E27FC236}">
                <a16:creationId xmlns:a16="http://schemas.microsoft.com/office/drawing/2014/main" id="{7E784678-F905-4BEB-BAC9-FED6C34B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/>
              <a:t>Üçüncü basamak sağlık hizmetleri</a:t>
            </a:r>
          </a:p>
        </p:txBody>
      </p:sp>
      <p:sp>
        <p:nvSpPr>
          <p:cNvPr id="23555" name="2 İçerik Yer Tutucusu">
            <a:extLst>
              <a:ext uri="{FF2B5EF4-FFF2-40B4-BE49-F238E27FC236}">
                <a16:creationId xmlns:a16="http://schemas.microsoft.com/office/drawing/2014/main" id="{EC861088-259F-4E41-8DC9-3728321E5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Üçüncü basamak sağlık hizmetlerinde de tedavi amacı ön plandadır. 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birinci ve ikinci basamak sağlık hizmetleri kapsamında sunulamayan; yoğun bilgi ve teknolojik olanaklar gerektiren karmaşık, ağır olgulara (vaka)  yönelik hizmetleri içerir. sağlamaktadır..</a:t>
            </a: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Eğitim amacı da güdülmektedir.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>
            <a:extLst>
              <a:ext uri="{FF2B5EF4-FFF2-40B4-BE49-F238E27FC236}">
                <a16:creationId xmlns:a16="http://schemas.microsoft.com/office/drawing/2014/main" id="{790A54A5-7A52-410C-B559-671D0C680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Karşılaştırma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83F46BB-B11E-48CD-AE07-960EFE6CB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24580" name="Picture 1">
            <a:extLst>
              <a:ext uri="{FF2B5EF4-FFF2-40B4-BE49-F238E27FC236}">
                <a16:creationId xmlns:a16="http://schemas.microsoft.com/office/drawing/2014/main" id="{3DE82843-5A5D-4257-9F52-55C00E836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84963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2D3ADC4-C1B7-476A-B23B-E12B2C514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1388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Sağlı</a:t>
            </a:r>
            <a:r>
              <a:rPr 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 hizmet türleri</a:t>
            </a:r>
            <a:endParaRPr lang="en-US" sz="4000" dirty="0"/>
          </a:p>
        </p:txBody>
      </p:sp>
      <p:grpSp>
        <p:nvGrpSpPr>
          <p:cNvPr id="5123" name="Group 3">
            <a:extLst>
              <a:ext uri="{FF2B5EF4-FFF2-40B4-BE49-F238E27FC236}">
                <a16:creationId xmlns:a16="http://schemas.microsoft.com/office/drawing/2014/main" id="{C1F03020-EA44-4FAD-AE61-4D19189AA170}"/>
              </a:ext>
            </a:extLst>
          </p:cNvPr>
          <p:cNvGrpSpPr>
            <a:grpSpLocks/>
          </p:cNvGrpSpPr>
          <p:nvPr/>
        </p:nvGrpSpPr>
        <p:grpSpPr bwMode="auto">
          <a:xfrm>
            <a:off x="285750" y="4030663"/>
            <a:ext cx="5364163" cy="595312"/>
            <a:chOff x="1184" y="2588"/>
            <a:chExt cx="3378" cy="375"/>
          </a:xfrm>
        </p:grpSpPr>
        <p:sp>
          <p:nvSpPr>
            <p:cNvPr id="5150" name="Freeform 4">
              <a:extLst>
                <a:ext uri="{FF2B5EF4-FFF2-40B4-BE49-F238E27FC236}">
                  <a16:creationId xmlns:a16="http://schemas.microsoft.com/office/drawing/2014/main" id="{6CF196EC-1F28-4BB1-B732-01140BBE6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2588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51" name="Freeform 5">
              <a:extLst>
                <a:ext uri="{FF2B5EF4-FFF2-40B4-BE49-F238E27FC236}">
                  <a16:creationId xmlns:a16="http://schemas.microsoft.com/office/drawing/2014/main" id="{290104BC-844E-4D50-9B30-73FB3CEB0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8" y="2588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6">
              <a:extLst>
                <a:ext uri="{FF2B5EF4-FFF2-40B4-BE49-F238E27FC236}">
                  <a16:creationId xmlns:a16="http://schemas.microsoft.com/office/drawing/2014/main" id="{BFD1EBD1-D23D-420F-8173-55A011F0C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2638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53" name="Freeform 7">
              <a:extLst>
                <a:ext uri="{FF2B5EF4-FFF2-40B4-BE49-F238E27FC236}">
                  <a16:creationId xmlns:a16="http://schemas.microsoft.com/office/drawing/2014/main" id="{33FC7F68-80DF-41AC-97B3-BB3577FB3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" y="2588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54" name="Freeform 8">
              <a:extLst>
                <a:ext uri="{FF2B5EF4-FFF2-40B4-BE49-F238E27FC236}">
                  <a16:creationId xmlns:a16="http://schemas.microsoft.com/office/drawing/2014/main" id="{095D8A02-C5EA-4512-A5FC-3FF6C2EFF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" y="2639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24" name="Group 9">
            <a:extLst>
              <a:ext uri="{FF2B5EF4-FFF2-40B4-BE49-F238E27FC236}">
                <a16:creationId xmlns:a16="http://schemas.microsoft.com/office/drawing/2014/main" id="{393348EC-D2D9-449F-A559-050E2385A335}"/>
              </a:ext>
            </a:extLst>
          </p:cNvPr>
          <p:cNvGrpSpPr>
            <a:grpSpLocks/>
          </p:cNvGrpSpPr>
          <p:nvPr/>
        </p:nvGrpSpPr>
        <p:grpSpPr bwMode="auto">
          <a:xfrm>
            <a:off x="285750" y="2430463"/>
            <a:ext cx="5359400" cy="595312"/>
            <a:chOff x="1184" y="1519"/>
            <a:chExt cx="3376" cy="375"/>
          </a:xfrm>
        </p:grpSpPr>
        <p:sp>
          <p:nvSpPr>
            <p:cNvPr id="5144" name="Freeform 10">
              <a:extLst>
                <a:ext uri="{FF2B5EF4-FFF2-40B4-BE49-F238E27FC236}">
                  <a16:creationId xmlns:a16="http://schemas.microsoft.com/office/drawing/2014/main" id="{3F1D99B4-5DE9-44EB-8120-0B5365A97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519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5" name="Freeform 11">
              <a:extLst>
                <a:ext uri="{FF2B5EF4-FFF2-40B4-BE49-F238E27FC236}">
                  <a16:creationId xmlns:a16="http://schemas.microsoft.com/office/drawing/2014/main" id="{B65D5CA7-E649-48D2-98EB-78F6175B7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8" y="1519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6" name="Freeform 12">
              <a:extLst>
                <a:ext uri="{FF2B5EF4-FFF2-40B4-BE49-F238E27FC236}">
                  <a16:creationId xmlns:a16="http://schemas.microsoft.com/office/drawing/2014/main" id="{617CF041-464E-44BC-9EB5-D5A0EAF69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1569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13">
              <a:extLst>
                <a:ext uri="{FF2B5EF4-FFF2-40B4-BE49-F238E27FC236}">
                  <a16:creationId xmlns:a16="http://schemas.microsoft.com/office/drawing/2014/main" id="{4B63A1BD-E7E4-4BE8-AF0E-78C4B1258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" y="1519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8" name="Freeform 14">
              <a:extLst>
                <a:ext uri="{FF2B5EF4-FFF2-40B4-BE49-F238E27FC236}">
                  <a16:creationId xmlns:a16="http://schemas.microsoft.com/office/drawing/2014/main" id="{EDCDA281-4CA5-4B81-A408-AE3B3BD21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" y="1570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9" name="Rectangle 15">
              <a:extLst>
                <a:ext uri="{FF2B5EF4-FFF2-40B4-BE49-F238E27FC236}">
                  <a16:creationId xmlns:a16="http://schemas.microsoft.com/office/drawing/2014/main" id="{C2497DCF-4D62-48AB-8D1A-849130BD2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1532"/>
              <a:ext cx="1372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5725" tIns="42862" rIns="85725" bIns="42862">
              <a:spAutoFit/>
            </a:bodyPr>
            <a:lstStyle>
              <a:lvl1pPr marL="312738" indent="-312738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rgbClr val="FC0128"/>
                </a:buClr>
                <a:buSzPct val="80000"/>
                <a:buFont typeface="ZapfDingbats BT" charset="2"/>
                <a:buChar char="ä"/>
              </a:pPr>
              <a:r>
                <a:rPr lang="tr-TR" altLang="tr-TR" sz="2800" b="1" i="1">
                  <a:solidFill>
                    <a:schemeClr val="bg2"/>
                  </a:solidFill>
                </a:rPr>
                <a:t>Koruyucu</a:t>
              </a:r>
            </a:p>
          </p:txBody>
        </p:sp>
      </p:grpSp>
      <p:grpSp>
        <p:nvGrpSpPr>
          <p:cNvPr id="5125" name="Group 16">
            <a:extLst>
              <a:ext uri="{FF2B5EF4-FFF2-40B4-BE49-F238E27FC236}">
                <a16:creationId xmlns:a16="http://schemas.microsoft.com/office/drawing/2014/main" id="{C84780E0-8E8D-4BB4-815B-0CCFACAB9030}"/>
              </a:ext>
            </a:extLst>
          </p:cNvPr>
          <p:cNvGrpSpPr>
            <a:grpSpLocks/>
          </p:cNvGrpSpPr>
          <p:nvPr/>
        </p:nvGrpSpPr>
        <p:grpSpPr bwMode="auto">
          <a:xfrm>
            <a:off x="285750" y="3192463"/>
            <a:ext cx="5359400" cy="595312"/>
            <a:chOff x="1184" y="2055"/>
            <a:chExt cx="3376" cy="375"/>
          </a:xfrm>
        </p:grpSpPr>
        <p:sp>
          <p:nvSpPr>
            <p:cNvPr id="5138" name="Freeform 17">
              <a:extLst>
                <a:ext uri="{FF2B5EF4-FFF2-40B4-BE49-F238E27FC236}">
                  <a16:creationId xmlns:a16="http://schemas.microsoft.com/office/drawing/2014/main" id="{97470432-0366-4B21-A616-33BED0BB3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2055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39" name="Freeform 18">
              <a:extLst>
                <a:ext uri="{FF2B5EF4-FFF2-40B4-BE49-F238E27FC236}">
                  <a16:creationId xmlns:a16="http://schemas.microsoft.com/office/drawing/2014/main" id="{6E030EA1-8AE4-4F69-9EC8-BC09E59F7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8" y="2055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0" name="Freeform 19">
              <a:extLst>
                <a:ext uri="{FF2B5EF4-FFF2-40B4-BE49-F238E27FC236}">
                  <a16:creationId xmlns:a16="http://schemas.microsoft.com/office/drawing/2014/main" id="{C21CDCBA-44DE-48A6-8D88-0BAE37732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2105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1" name="Freeform 20">
              <a:extLst>
                <a:ext uri="{FF2B5EF4-FFF2-40B4-BE49-F238E27FC236}">
                  <a16:creationId xmlns:a16="http://schemas.microsoft.com/office/drawing/2014/main" id="{D84C3B77-757F-4795-B10B-2A92210D3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" y="2055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2" name="Freeform 21">
              <a:extLst>
                <a:ext uri="{FF2B5EF4-FFF2-40B4-BE49-F238E27FC236}">
                  <a16:creationId xmlns:a16="http://schemas.microsoft.com/office/drawing/2014/main" id="{DAB81BCD-4781-4705-B031-0BAE0BB5D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" y="2106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43" name="Rectangle 22">
              <a:extLst>
                <a:ext uri="{FF2B5EF4-FFF2-40B4-BE49-F238E27FC236}">
                  <a16:creationId xmlns:a16="http://schemas.microsoft.com/office/drawing/2014/main" id="{941EEA1C-EB1F-49DE-8F80-65A459B89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055"/>
              <a:ext cx="112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5725" tIns="42862" rIns="85725" bIns="42862">
              <a:spAutoFit/>
            </a:bodyPr>
            <a:lstStyle>
              <a:lvl1pPr marL="312738" indent="-312738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rgbClr val="FC0128"/>
                </a:buClr>
                <a:buSzPct val="80000"/>
                <a:buFont typeface="ZapfDingbats BT" charset="2"/>
                <a:buChar char="ä"/>
              </a:pPr>
              <a:r>
                <a:rPr lang="tr-TR" altLang="tr-TR" sz="2800" b="1" i="1">
                  <a:solidFill>
                    <a:schemeClr val="bg2"/>
                  </a:solidFill>
                </a:rPr>
                <a:t>Tedavi </a:t>
              </a:r>
              <a:endParaRPr lang="tr-TR" altLang="tr-TR" sz="2800" b="1" i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126" name="Rectangle 23">
            <a:extLst>
              <a:ext uri="{FF2B5EF4-FFF2-40B4-BE49-F238E27FC236}">
                <a16:creationId xmlns:a16="http://schemas.microsoft.com/office/drawing/2014/main" id="{7884BCF5-1F60-4757-A787-3CB4CADBB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4030663"/>
            <a:ext cx="3167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>
            <a:lvl1pPr marL="312738" indent="-312738" defTabSz="7620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FC0128"/>
              </a:buClr>
              <a:buSzPct val="80000"/>
              <a:buFont typeface="ZapfDingbats BT" charset="2"/>
              <a:buChar char="ä"/>
            </a:pPr>
            <a:r>
              <a:rPr lang="tr-TR" altLang="tr-TR" sz="2800" b="1" i="1">
                <a:solidFill>
                  <a:schemeClr val="bg2"/>
                </a:solidFill>
              </a:rPr>
              <a:t>Rehabilitasyon</a:t>
            </a:r>
          </a:p>
        </p:txBody>
      </p:sp>
      <p:grpSp>
        <p:nvGrpSpPr>
          <p:cNvPr id="5127" name="Group 24">
            <a:extLst>
              <a:ext uri="{FF2B5EF4-FFF2-40B4-BE49-F238E27FC236}">
                <a16:creationId xmlns:a16="http://schemas.microsoft.com/office/drawing/2014/main" id="{E1F46113-39B1-4177-B0D4-87AA4C176EA9}"/>
              </a:ext>
            </a:extLst>
          </p:cNvPr>
          <p:cNvGrpSpPr>
            <a:grpSpLocks/>
          </p:cNvGrpSpPr>
          <p:nvPr/>
        </p:nvGrpSpPr>
        <p:grpSpPr bwMode="auto">
          <a:xfrm>
            <a:off x="285750" y="4868863"/>
            <a:ext cx="5359400" cy="608012"/>
            <a:chOff x="1184" y="3087"/>
            <a:chExt cx="3376" cy="383"/>
          </a:xfrm>
        </p:grpSpPr>
        <p:sp>
          <p:nvSpPr>
            <p:cNvPr id="5132" name="Freeform 25">
              <a:extLst>
                <a:ext uri="{FF2B5EF4-FFF2-40B4-BE49-F238E27FC236}">
                  <a16:creationId xmlns:a16="http://schemas.microsoft.com/office/drawing/2014/main" id="{5FBFF72D-FA2B-407F-853D-A2B9D5FF3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3095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33" name="Freeform 26">
              <a:extLst>
                <a:ext uri="{FF2B5EF4-FFF2-40B4-BE49-F238E27FC236}">
                  <a16:creationId xmlns:a16="http://schemas.microsoft.com/office/drawing/2014/main" id="{BF47011E-DD77-4B5D-9E32-BAE69803C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8" y="3095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34" name="Freeform 27">
              <a:extLst>
                <a:ext uri="{FF2B5EF4-FFF2-40B4-BE49-F238E27FC236}">
                  <a16:creationId xmlns:a16="http://schemas.microsoft.com/office/drawing/2014/main" id="{7DB90770-DEF3-4E60-A2B8-E68574A7B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3145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35" name="Freeform 28">
              <a:extLst>
                <a:ext uri="{FF2B5EF4-FFF2-40B4-BE49-F238E27FC236}">
                  <a16:creationId xmlns:a16="http://schemas.microsoft.com/office/drawing/2014/main" id="{F01899A5-D856-46FB-8EFE-84E8E7D04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" y="3095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36" name="Freeform 29">
              <a:extLst>
                <a:ext uri="{FF2B5EF4-FFF2-40B4-BE49-F238E27FC236}">
                  <a16:creationId xmlns:a16="http://schemas.microsoft.com/office/drawing/2014/main" id="{3B7C8706-712C-4E71-99CF-F6C44ADC3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" y="3146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37" name="Rectangle 30">
              <a:extLst>
                <a:ext uri="{FF2B5EF4-FFF2-40B4-BE49-F238E27FC236}">
                  <a16:creationId xmlns:a16="http://schemas.microsoft.com/office/drawing/2014/main" id="{C3AA04D9-7F19-4EEC-9988-4414480B0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3087"/>
              <a:ext cx="28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5725" tIns="42862" rIns="85725" bIns="42862">
              <a:spAutoFit/>
            </a:bodyPr>
            <a:lstStyle>
              <a:lvl1pPr marL="312738" indent="-312738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rgbClr val="FC0128"/>
                </a:buClr>
                <a:buSzPct val="80000"/>
                <a:buFont typeface="ZapfDingbats BT" charset="2"/>
                <a:buChar char="ä"/>
              </a:pPr>
              <a:r>
                <a:rPr lang="tr-TR" altLang="tr-TR" sz="2800" b="1" i="1">
                  <a:solidFill>
                    <a:schemeClr val="bg2"/>
                  </a:solidFill>
                </a:rPr>
                <a:t>Sağlığın geliştirilmesi</a:t>
              </a:r>
            </a:p>
          </p:txBody>
        </p:sp>
      </p:grpSp>
      <p:sp>
        <p:nvSpPr>
          <p:cNvPr id="50207" name="Rectangle 31">
            <a:extLst>
              <a:ext uri="{FF2B5EF4-FFF2-40B4-BE49-F238E27FC236}">
                <a16:creationId xmlns:a16="http://schemas.microsoft.com/office/drawing/2014/main" id="{FAB85551-519B-487D-AC06-A6828ACC1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057400"/>
            <a:ext cx="2906713" cy="82232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Kişiye ve çevreye </a:t>
            </a:r>
          </a:p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yönelik hizmetler</a:t>
            </a:r>
            <a:endParaRPr lang="tr-TR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0208" name="Rectangle 32">
            <a:extLst>
              <a:ext uri="{FF2B5EF4-FFF2-40B4-BE49-F238E27FC236}">
                <a16:creationId xmlns:a16="http://schemas.microsoft.com/office/drawing/2014/main" id="{FF92D31A-A9CD-45A2-8C6D-E198B6BD6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2887663"/>
            <a:ext cx="3309938" cy="82232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Hastalık durumunun</a:t>
            </a:r>
          </a:p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Giderilmesi.</a:t>
            </a:r>
            <a:endParaRPr lang="tr-TR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0209" name="Rectangle 33">
            <a:extLst>
              <a:ext uri="{FF2B5EF4-FFF2-40B4-BE49-F238E27FC236}">
                <a16:creationId xmlns:a16="http://schemas.microsoft.com/office/drawing/2014/main" id="{C68234FC-BA36-4AB1-8EF3-F539B0E19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3954463"/>
            <a:ext cx="3273425" cy="11874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Bedensel ve zihinsel</a:t>
            </a:r>
          </a:p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Becerilerin yeniden </a:t>
            </a:r>
          </a:p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kazandırılması</a:t>
            </a:r>
          </a:p>
        </p:txBody>
      </p:sp>
      <p:sp>
        <p:nvSpPr>
          <p:cNvPr id="50210" name="Rectangle 34">
            <a:extLst>
              <a:ext uri="{FF2B5EF4-FFF2-40B4-BE49-F238E27FC236}">
                <a16:creationId xmlns:a16="http://schemas.microsoft.com/office/drawing/2014/main" id="{81F5C42C-1416-427C-B770-8C91C1C5F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4868863"/>
            <a:ext cx="3143250" cy="11874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Bireyin maksimum </a:t>
            </a:r>
          </a:p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sağlılık durumunun</a:t>
            </a:r>
          </a:p>
          <a:p>
            <a:pPr eaLnBrk="0" hangingPunct="0"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yükseltilmesi </a:t>
            </a:r>
            <a:endParaRPr lang="tr-TR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207" grpId="0" animBg="1" autoUpdateAnimBg="0"/>
      <p:bldP spid="50208" grpId="0" animBg="1" autoUpdateAnimBg="0"/>
      <p:bldP spid="50209" grpId="0" animBg="1" autoUpdateAnimBg="0"/>
      <p:bldP spid="502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>
            <a:extLst>
              <a:ext uri="{FF2B5EF4-FFF2-40B4-BE49-F238E27FC236}">
                <a16:creationId xmlns:a16="http://schemas.microsoft.com/office/drawing/2014/main" id="{88184B14-700B-464E-847C-A6991A3D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Koruyucu sağlık hizmetleri</a:t>
            </a:r>
          </a:p>
        </p:txBody>
      </p:sp>
      <p:sp>
        <p:nvSpPr>
          <p:cNvPr id="6147" name="2 İçerik Yer Tutucusu">
            <a:extLst>
              <a:ext uri="{FF2B5EF4-FFF2-40B4-BE49-F238E27FC236}">
                <a16:creationId xmlns:a16="http://schemas.microsoft.com/office/drawing/2014/main" id="{BE8C3EF5-5FDD-44CF-AB84-4E319285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852738"/>
            <a:ext cx="7421562" cy="1944687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Koruyucu sağlık hizmetlerinin temel amacı,  toplumu hastalık etkenlerinden uzak tutmaya veya hastalık etkenlerinin yok edilmesine yönelik hizmetlerdir.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>
            <a:extLst>
              <a:ext uri="{FF2B5EF4-FFF2-40B4-BE49-F238E27FC236}">
                <a16:creationId xmlns:a16="http://schemas.microsoft.com/office/drawing/2014/main" id="{9C18F928-EE59-4644-9189-862DD8FD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Koruyucu sağlık hizmet türleri</a:t>
            </a:r>
          </a:p>
        </p:txBody>
      </p:sp>
      <p:sp>
        <p:nvSpPr>
          <p:cNvPr id="7171" name="2 İçerik Yer Tutucusu">
            <a:extLst>
              <a:ext uri="{FF2B5EF4-FFF2-40B4-BE49-F238E27FC236}">
                <a16:creationId xmlns:a16="http://schemas.microsoft.com/office/drawing/2014/main" id="{0FF23108-97BF-45D5-9AD6-C8FEB031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36838"/>
            <a:ext cx="7772400" cy="1698625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Çevreye dönük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Kişiye dönük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0B8517F-9087-46C6-8C3A-1A2A2092F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Çevreye dönük koruyucu hizmetler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B87CDF7-CF4C-42EB-9193-DED395517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Su kaynaklarının sağlanması ve denetimi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Katı atıkların denetimi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Zararlı canlılarla (haşere) mücadele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Besin sanitasyonu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Hava kirliliğinin denetimi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Gürültü kirliliğinin denetimi</a:t>
            </a: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Radyolojik zararlıların denetimi</a:t>
            </a:r>
            <a:endParaRPr lang="tr-TR" altLang="tr-TR" sz="280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sz="2800">
                <a:solidFill>
                  <a:schemeClr val="tx2"/>
                </a:solidFill>
              </a:rPr>
              <a:t>İş sağlığı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7EEC2FA-DB88-4D9F-A312-CA68A4D45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Kişiye yönelik koruyucu hizmetler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D8A6697-13FA-4495-913F-1762E3A51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Bağışıklama</a:t>
            </a:r>
          </a:p>
          <a:p>
            <a:pPr algn="just"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Beslenmeyi düzenleme</a:t>
            </a:r>
          </a:p>
          <a:p>
            <a:pPr algn="just"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Hastalıkların erken tanı ve tedavisi</a:t>
            </a:r>
          </a:p>
          <a:p>
            <a:pPr algn="just"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Ana çocuk sağlığı hizmetleri</a:t>
            </a:r>
          </a:p>
          <a:p>
            <a:pPr algn="just"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Aşırı doğurganlığın denetimi</a:t>
            </a:r>
          </a:p>
          <a:p>
            <a:pPr algn="just"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İlaçla koruma</a:t>
            </a:r>
          </a:p>
          <a:p>
            <a:pPr algn="just" eaLnBrk="1" hangingPunct="1"/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Kişisel hijyen</a:t>
            </a:r>
            <a:endParaRPr lang="tr-TR" altLang="tr-TR" sz="2800">
              <a:solidFill>
                <a:schemeClr val="tx2"/>
              </a:solidFill>
            </a:endParaRPr>
          </a:p>
          <a:p>
            <a:pPr algn="just" eaLnBrk="1" hangingPunct="1"/>
            <a:r>
              <a:rPr lang="tr-TR" altLang="tr-TR" sz="2800">
                <a:solidFill>
                  <a:schemeClr val="tx2"/>
                </a:solidFill>
              </a:rPr>
              <a:t>S</a:t>
            </a:r>
            <a:r>
              <a:rPr lang="tr-TR" altLang="tr-TR" sz="2800">
                <a:solidFill>
                  <a:schemeClr val="tx2"/>
                </a:solidFill>
                <a:cs typeface="Times New Roman" panose="02020603050405020304" pitchFamily="18" charset="0"/>
              </a:rPr>
              <a:t>ağlık eğitimi</a:t>
            </a:r>
            <a:r>
              <a:rPr lang="tr-TR" altLang="tr-TR" sz="280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9C42F0-B12D-4FBD-AF48-565DDAB94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Tedavi hizmetleri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027217F-44E0-41C5-A496-28CB915D3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205038"/>
            <a:ext cx="7772400" cy="39274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Tedavi hizmetleri, sağlık durumu bozulan kişilerin, eski sağlık düzeylerine ulaşmalarını sağlamak üzere verilen sağlık hizmetleridir.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sz="2400">
                <a:solidFill>
                  <a:schemeClr val="tx2"/>
                </a:solidFill>
              </a:rPr>
              <a:t> Tedavi edici sağlık hizmetleri, temel olarak uzman hekim sorumluluğunda, diğer sağlık personelinin ekip halinde çalışmasıyla sunulmaktadır.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B0380D7-A67C-4AC9-9259-0C5C80B1F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/>
              <a:t>Tedavi hizmet türleri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8A3117-46C9-421A-A873-9B3AF312E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772400" cy="1765300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chemeClr val="tx2"/>
                </a:solidFill>
              </a:rPr>
              <a:t>Günü birlik (ayaktan-outpatient)</a:t>
            </a:r>
          </a:p>
          <a:p>
            <a:pPr eaLnBrk="1" hangingPunct="1"/>
            <a:r>
              <a:rPr lang="tr-TR" altLang="tr-TR">
                <a:solidFill>
                  <a:schemeClr val="tx2"/>
                </a:solidFill>
              </a:rPr>
              <a:t>Yataklı tedavi (inpatient)</a:t>
            </a:r>
          </a:p>
          <a:p>
            <a:pPr eaLnBrk="1" hangingPunct="1"/>
            <a:endParaRPr lang="tr-TR" altLang="tr-TR" sz="4000" b="1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ışık">
  <a:themeElements>
    <a:clrScheme name="Karışık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arışı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Karışık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k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k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k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k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k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k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Designs\Karışık.pot</Template>
  <TotalTime>1127</TotalTime>
  <Words>748</Words>
  <Application>Microsoft Office PowerPoint</Application>
  <PresentationFormat>Ekran Gösterisi (4:3)</PresentationFormat>
  <Paragraphs>113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Tahoma</vt:lpstr>
      <vt:lpstr>Arial</vt:lpstr>
      <vt:lpstr>Wingdings</vt:lpstr>
      <vt:lpstr>Times New Roman</vt:lpstr>
      <vt:lpstr>ZapfDingbats BT</vt:lpstr>
      <vt:lpstr>Karışık</vt:lpstr>
      <vt:lpstr> Sağlık  hizmetleri</vt:lpstr>
      <vt:lpstr>Sağlık hizmetleri</vt:lpstr>
      <vt:lpstr>Sağlık hizmet türleri</vt:lpstr>
      <vt:lpstr>Koruyucu sağlık hizmetleri</vt:lpstr>
      <vt:lpstr>Koruyucu sağlık hizmet türleri</vt:lpstr>
      <vt:lpstr>Çevreye dönük koruyucu hizmetler</vt:lpstr>
      <vt:lpstr>Kişiye yönelik koruyucu hizmetler</vt:lpstr>
      <vt:lpstr>Tedavi hizmetleri</vt:lpstr>
      <vt:lpstr>Tedavi hizmet türleri</vt:lpstr>
      <vt:lpstr>Günü birlik tedavi kurumları</vt:lpstr>
      <vt:lpstr>Rehabilitasyon hizmetleri</vt:lpstr>
      <vt:lpstr>Rehabilitasyon hizmet türleri</vt:lpstr>
      <vt:lpstr>Sağlığın geliştirilmesi hizmetleri</vt:lpstr>
      <vt:lpstr>Sağlığın yükseltilmesi hizmetleri</vt:lpstr>
      <vt:lpstr>Sağlığın yükseltilmesi</vt:lpstr>
      <vt:lpstr>Sağlık hizmeti düzeyleri </vt:lpstr>
      <vt:lpstr>Hizmet kapsamı</vt:lpstr>
      <vt:lpstr>Hizmet düzeyleri</vt:lpstr>
      <vt:lpstr>Birinci basamak sağlık hizmetleri</vt:lpstr>
      <vt:lpstr>İkinci basamak sağlık hizmetleri</vt:lpstr>
      <vt:lpstr>Üçüncü basamak sağlık hizmetleri</vt:lpstr>
      <vt:lpstr>Karşılaştırma</vt:lpstr>
    </vt:vector>
  </TitlesOfParts>
  <Company>sahn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Hizmetleri</dc:title>
  <dc:creator>http://www.nedir.org</dc:creator>
  <cp:lastModifiedBy>mehmet genç</cp:lastModifiedBy>
  <cp:revision>31</cp:revision>
  <dcterms:created xsi:type="dcterms:W3CDTF">1998-01-17T08:44:34Z</dcterms:created>
  <dcterms:modified xsi:type="dcterms:W3CDTF">2018-11-12T11:28:07Z</dcterms:modified>
</cp:coreProperties>
</file>