
<file path=[Content_Types].xml><?xml version="1.0" encoding="utf-8"?>
<Types xmlns="http://schemas.openxmlformats.org/package/2006/content-types">
  <Default Extension="jpg" ContentType="image/jp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7556500" cy="10693400"/>
  <p:notesSz cx="7556500" cy="106934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2694"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11/15/2018</a:t>
            </a:fld>
            <a:endParaRPr lang="en-US"/>
          </a:p>
        </p:txBody>
      </p:sp>
      <p:sp>
        <p:nvSpPr>
          <p:cNvPr id="6" name="Holder 6"/>
          <p:cNvSpPr>
            <a:spLocks noGrp="1"/>
          </p:cNvSpPr>
          <p:nvPr>
            <p:ph type="sldNum" sz="quarter" idx="7"/>
          </p:nvPr>
        </p:nvSpPr>
        <p:spPr/>
        <p:txBody>
          <a:bodyPr lIns="0" tIns="0" rIns="0" bIns="0"/>
          <a:lstStyle>
            <a:lvl1pPr>
              <a:defRPr sz="1400" b="0" i="0">
                <a:solidFill>
                  <a:schemeClr val="bg1"/>
                </a:solidFill>
                <a:latin typeface="Calibri"/>
                <a:cs typeface="Calibri"/>
              </a:defRPr>
            </a:lvl1pPr>
          </a:lstStyle>
          <a:p>
            <a:pPr marL="25400">
              <a:lnSpc>
                <a:spcPts val="1430"/>
              </a:lnSpc>
            </a:pPr>
            <a:fld id="{81D60167-4931-47E6-BA6A-407CBD079E47}" type="slidenum">
              <a:rPr spc="-5" dirty="0"/>
              <a:t>‹#›</a:t>
            </a:fld>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11/15/2018</a:t>
            </a:fld>
            <a:endParaRPr lang="en-US"/>
          </a:p>
        </p:txBody>
      </p:sp>
      <p:sp>
        <p:nvSpPr>
          <p:cNvPr id="6" name="Holder 6"/>
          <p:cNvSpPr>
            <a:spLocks noGrp="1"/>
          </p:cNvSpPr>
          <p:nvPr>
            <p:ph type="sldNum" sz="quarter" idx="7"/>
          </p:nvPr>
        </p:nvSpPr>
        <p:spPr/>
        <p:txBody>
          <a:bodyPr lIns="0" tIns="0" rIns="0" bIns="0"/>
          <a:lstStyle>
            <a:lvl1pPr>
              <a:defRPr sz="1400" b="0" i="0">
                <a:solidFill>
                  <a:schemeClr val="bg1"/>
                </a:solidFill>
                <a:latin typeface="Calibri"/>
                <a:cs typeface="Calibri"/>
              </a:defRPr>
            </a:lvl1pPr>
          </a:lstStyle>
          <a:p>
            <a:pPr marL="25400">
              <a:lnSpc>
                <a:spcPts val="1430"/>
              </a:lnSpc>
            </a:pPr>
            <a:fld id="{81D60167-4931-47E6-BA6A-407CBD079E47}" type="slidenum">
              <a:rPr spc="-5" dirty="0"/>
              <a:t>‹#›</a:t>
            </a:fld>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11/15/2018</a:t>
            </a:fld>
            <a:endParaRPr lang="en-US"/>
          </a:p>
        </p:txBody>
      </p:sp>
      <p:sp>
        <p:nvSpPr>
          <p:cNvPr id="7" name="Holder 7"/>
          <p:cNvSpPr>
            <a:spLocks noGrp="1"/>
          </p:cNvSpPr>
          <p:nvPr>
            <p:ph type="sldNum" sz="quarter" idx="7"/>
          </p:nvPr>
        </p:nvSpPr>
        <p:spPr/>
        <p:txBody>
          <a:bodyPr lIns="0" tIns="0" rIns="0" bIns="0"/>
          <a:lstStyle>
            <a:lvl1pPr>
              <a:defRPr sz="1400" b="0" i="0">
                <a:solidFill>
                  <a:schemeClr val="bg1"/>
                </a:solidFill>
                <a:latin typeface="Calibri"/>
                <a:cs typeface="Calibri"/>
              </a:defRPr>
            </a:lvl1pPr>
          </a:lstStyle>
          <a:p>
            <a:pPr marL="25400">
              <a:lnSpc>
                <a:spcPts val="1430"/>
              </a:lnSpc>
            </a:pPr>
            <a:fld id="{81D60167-4931-47E6-BA6A-407CBD079E47}" type="slidenum">
              <a:rPr spc="-5" dirty="0"/>
              <a:t>‹#›</a:t>
            </a:fld>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11/15/2018</a:t>
            </a:fld>
            <a:endParaRPr lang="en-US"/>
          </a:p>
        </p:txBody>
      </p:sp>
      <p:sp>
        <p:nvSpPr>
          <p:cNvPr id="5" name="Holder 5"/>
          <p:cNvSpPr>
            <a:spLocks noGrp="1"/>
          </p:cNvSpPr>
          <p:nvPr>
            <p:ph type="sldNum" sz="quarter" idx="7"/>
          </p:nvPr>
        </p:nvSpPr>
        <p:spPr/>
        <p:txBody>
          <a:bodyPr lIns="0" tIns="0" rIns="0" bIns="0"/>
          <a:lstStyle>
            <a:lvl1pPr>
              <a:defRPr sz="1400" b="0" i="0">
                <a:solidFill>
                  <a:schemeClr val="bg1"/>
                </a:solidFill>
                <a:latin typeface="Calibri"/>
                <a:cs typeface="Calibri"/>
              </a:defRPr>
            </a:lvl1pPr>
          </a:lstStyle>
          <a:p>
            <a:pPr marL="25400">
              <a:lnSpc>
                <a:spcPts val="1430"/>
              </a:lnSpc>
            </a:pPr>
            <a:fld id="{81D60167-4931-47E6-BA6A-407CBD079E47}" type="slidenum">
              <a:rPr spc="-5" dirty="0"/>
              <a:t>‹#›</a:t>
            </a:fld>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11/15/2018</a:t>
            </a:fld>
            <a:endParaRPr lang="en-US"/>
          </a:p>
        </p:txBody>
      </p:sp>
      <p:sp>
        <p:nvSpPr>
          <p:cNvPr id="4" name="Holder 4"/>
          <p:cNvSpPr>
            <a:spLocks noGrp="1"/>
          </p:cNvSpPr>
          <p:nvPr>
            <p:ph type="sldNum" sz="quarter" idx="7"/>
          </p:nvPr>
        </p:nvSpPr>
        <p:spPr/>
        <p:txBody>
          <a:bodyPr lIns="0" tIns="0" rIns="0" bIns="0"/>
          <a:lstStyle>
            <a:lvl1pPr>
              <a:defRPr sz="1400" b="0" i="0">
                <a:solidFill>
                  <a:schemeClr val="bg1"/>
                </a:solidFill>
                <a:latin typeface="Calibri"/>
                <a:cs typeface="Calibri"/>
              </a:defRPr>
            </a:lvl1pPr>
          </a:lstStyle>
          <a:p>
            <a:pPr marL="25400">
              <a:lnSpc>
                <a:spcPts val="1430"/>
              </a:lnSpc>
            </a:pPr>
            <a:fld id="{81D60167-4931-47E6-BA6A-407CBD079E47}" type="slidenum">
              <a:rPr spc="-5" dirty="0"/>
              <a:t>‹#›</a:t>
            </a:fld>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6660642" y="9972293"/>
            <a:ext cx="457200" cy="320040"/>
          </a:xfrm>
          <a:custGeom>
            <a:avLst/>
            <a:gdLst/>
            <a:ahLst/>
            <a:cxnLst/>
            <a:rect l="l" t="t" r="r" b="b"/>
            <a:pathLst>
              <a:path w="457200" h="320040">
                <a:moveTo>
                  <a:pt x="0" y="320039"/>
                </a:moveTo>
                <a:lnTo>
                  <a:pt x="457200" y="320039"/>
                </a:lnTo>
                <a:lnTo>
                  <a:pt x="457200" y="0"/>
                </a:lnTo>
                <a:lnTo>
                  <a:pt x="0" y="0"/>
                </a:lnTo>
                <a:lnTo>
                  <a:pt x="0" y="320039"/>
                </a:lnTo>
                <a:close/>
              </a:path>
            </a:pathLst>
          </a:custGeom>
          <a:solidFill>
            <a:srgbClr val="000000"/>
          </a:solidFill>
        </p:spPr>
        <p:txBody>
          <a:bodyPr wrap="square" lIns="0" tIns="0" rIns="0" bIns="0" rtlCol="0"/>
          <a:lstStyle/>
          <a:p>
            <a:endParaRPr/>
          </a:p>
        </p:txBody>
      </p:sp>
      <p:sp>
        <p:nvSpPr>
          <p:cNvPr id="17" name="bk object 17"/>
          <p:cNvSpPr/>
          <p:nvPr/>
        </p:nvSpPr>
        <p:spPr>
          <a:xfrm>
            <a:off x="914400" y="9811511"/>
            <a:ext cx="5924550" cy="0"/>
          </a:xfrm>
          <a:custGeom>
            <a:avLst/>
            <a:gdLst/>
            <a:ahLst/>
            <a:cxnLst/>
            <a:rect l="l" t="t" r="r" b="b"/>
            <a:pathLst>
              <a:path w="5924550">
                <a:moveTo>
                  <a:pt x="0" y="0"/>
                </a:moveTo>
                <a:lnTo>
                  <a:pt x="5924550" y="0"/>
                </a:lnTo>
              </a:path>
            </a:pathLst>
          </a:custGeom>
          <a:ln w="18287">
            <a:solidFill>
              <a:srgbClr val="000000"/>
            </a:solidFill>
          </a:ln>
        </p:spPr>
        <p:txBody>
          <a:bodyPr wrap="square" lIns="0" tIns="0" rIns="0" bIns="0" rtlCol="0"/>
          <a:lstStyle/>
          <a:p>
            <a:endParaRPr/>
          </a:p>
        </p:txBody>
      </p:sp>
      <p:sp>
        <p:nvSpPr>
          <p:cNvPr id="18" name="bk object 18"/>
          <p:cNvSpPr/>
          <p:nvPr/>
        </p:nvSpPr>
        <p:spPr>
          <a:xfrm>
            <a:off x="0" y="3810"/>
            <a:ext cx="7556754" cy="1352550"/>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11/15/2018</a:t>
            </a:fld>
            <a:endParaRPr lang="en-US"/>
          </a:p>
        </p:txBody>
      </p:sp>
      <p:sp>
        <p:nvSpPr>
          <p:cNvPr id="6" name="Holder 6"/>
          <p:cNvSpPr>
            <a:spLocks noGrp="1"/>
          </p:cNvSpPr>
          <p:nvPr>
            <p:ph type="sldNum" sz="quarter" idx="7"/>
          </p:nvPr>
        </p:nvSpPr>
        <p:spPr>
          <a:xfrm>
            <a:off x="6911084" y="10040553"/>
            <a:ext cx="140970" cy="203200"/>
          </a:xfrm>
          <a:prstGeom prst="rect">
            <a:avLst/>
          </a:prstGeom>
        </p:spPr>
        <p:txBody>
          <a:bodyPr wrap="square" lIns="0" tIns="0" rIns="0" bIns="0">
            <a:spAutoFit/>
          </a:bodyPr>
          <a:lstStyle>
            <a:lvl1pPr>
              <a:defRPr sz="1400" b="0" i="0">
                <a:solidFill>
                  <a:schemeClr val="bg1"/>
                </a:solidFill>
                <a:latin typeface="Calibri"/>
                <a:cs typeface="Calibri"/>
              </a:defRPr>
            </a:lvl1pPr>
          </a:lstStyle>
          <a:p>
            <a:pPr marL="25400">
              <a:lnSpc>
                <a:spcPts val="1430"/>
              </a:lnSpc>
            </a:pPr>
            <a:fld id="{81D60167-4931-47E6-BA6A-407CBD079E47}" type="slidenum">
              <a:rPr spc="-5" dirty="0"/>
              <a:t>‹#›</a:t>
            </a:fld>
            <a:endParaRPr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gm.gov.tr/" TargetMode="External"/><Relationship Id="rId2" Type="http://schemas.openxmlformats.org/officeDocument/2006/relationships/image" Target="../media/image2.jpg"/><Relationship Id="rId1" Type="http://schemas.openxmlformats.org/officeDocument/2006/relationships/slideLayout" Target="../slideLayouts/slideLayout5.xml"/><Relationship Id="rId4" Type="http://schemas.openxmlformats.org/officeDocument/2006/relationships/hyperlink" Target="mailto:bilgi@mgm.gov.tr"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mgm.gov.tr/" TargetMode="External"/><Relationship Id="rId2" Type="http://schemas.openxmlformats.org/officeDocument/2006/relationships/image" Target="../media/image3.jpg"/><Relationship Id="rId1" Type="http://schemas.openxmlformats.org/officeDocument/2006/relationships/slideLayout" Target="../slideLayouts/slideLayout5.xml"/><Relationship Id="rId4" Type="http://schemas.openxmlformats.org/officeDocument/2006/relationships/hyperlink" Target="mailto:bilgi@mgm.gov.tr"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5.xml"/><Relationship Id="rId5" Type="http://schemas.openxmlformats.org/officeDocument/2006/relationships/hyperlink" Target="mailto:bilgi@mgm.gov.tr" TargetMode="External"/><Relationship Id="rId4" Type="http://schemas.openxmlformats.org/officeDocument/2006/relationships/hyperlink" Target="http://www.mgm.gov.tr/"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bilgi@mgm.gov.tr" TargetMode="External"/><Relationship Id="rId2" Type="http://schemas.openxmlformats.org/officeDocument/2006/relationships/hyperlink" Target="http://www.mgm.gov.tr/"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www.mgm.gov.tr/" TargetMode="External"/><Relationship Id="rId2" Type="http://schemas.openxmlformats.org/officeDocument/2006/relationships/image" Target="../media/image6.jpg"/><Relationship Id="rId1" Type="http://schemas.openxmlformats.org/officeDocument/2006/relationships/slideLayout" Target="../slideLayouts/slideLayout5.xml"/><Relationship Id="rId4" Type="http://schemas.openxmlformats.org/officeDocument/2006/relationships/hyperlink" Target="mailto:bilgi@mgm.gov.t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990594" y="4533900"/>
            <a:ext cx="2695955" cy="3086862"/>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3266180" y="1957807"/>
            <a:ext cx="1028700" cy="330200"/>
          </a:xfrm>
          <a:prstGeom prst="rect">
            <a:avLst/>
          </a:prstGeom>
        </p:spPr>
        <p:txBody>
          <a:bodyPr vert="horz" wrap="square" lIns="0" tIns="12065" rIns="0" bIns="0" rtlCol="0">
            <a:spAutoFit/>
          </a:bodyPr>
          <a:lstStyle/>
          <a:p>
            <a:pPr marL="12700">
              <a:lnSpc>
                <a:spcPct val="100000"/>
              </a:lnSpc>
              <a:spcBef>
                <a:spcPts val="95"/>
              </a:spcBef>
            </a:pPr>
            <a:r>
              <a:rPr sz="2000" b="1" spc="-5" dirty="0">
                <a:latin typeface="Arial"/>
                <a:cs typeface="Arial"/>
              </a:rPr>
              <a:t>Kuraklık</a:t>
            </a:r>
            <a:endParaRPr sz="2000">
              <a:latin typeface="Arial"/>
              <a:cs typeface="Arial"/>
            </a:endParaRPr>
          </a:p>
        </p:txBody>
      </p:sp>
      <p:sp>
        <p:nvSpPr>
          <p:cNvPr id="12" name="object 12"/>
          <p:cNvSpPr txBox="1"/>
          <p:nvPr/>
        </p:nvSpPr>
        <p:spPr>
          <a:xfrm>
            <a:off x="887222" y="9916724"/>
            <a:ext cx="1402080" cy="335915"/>
          </a:xfrm>
          <a:prstGeom prst="rect">
            <a:avLst/>
          </a:prstGeom>
        </p:spPr>
        <p:txBody>
          <a:bodyPr vert="horz" wrap="square" lIns="0" tIns="0" rIns="0" bIns="0" rtlCol="0">
            <a:spAutoFit/>
          </a:bodyPr>
          <a:lstStyle/>
          <a:p>
            <a:pPr marL="12700">
              <a:lnSpc>
                <a:spcPts val="1145"/>
              </a:lnSpc>
            </a:pPr>
            <a:r>
              <a:rPr sz="1100" spc="-5" dirty="0">
                <a:latin typeface="Calibri"/>
                <a:cs typeface="Calibri"/>
                <a:hlinkClick r:id="rId3"/>
              </a:rPr>
              <a:t>http://www.mgm.gov.tr</a:t>
            </a:r>
            <a:endParaRPr sz="1100">
              <a:latin typeface="Calibri"/>
              <a:cs typeface="Calibri"/>
            </a:endParaRPr>
          </a:p>
          <a:p>
            <a:pPr marL="12700">
              <a:lnSpc>
                <a:spcPct val="100000"/>
              </a:lnSpc>
              <a:spcBef>
                <a:spcPts val="20"/>
              </a:spcBef>
            </a:pPr>
            <a:r>
              <a:rPr sz="1100" spc="-10" dirty="0">
                <a:latin typeface="Calibri"/>
                <a:cs typeface="Calibri"/>
                <a:hlinkClick r:id="rId4"/>
              </a:rPr>
              <a:t>bilgi@mgm.gov.tr</a:t>
            </a:r>
            <a:endParaRPr sz="1100">
              <a:latin typeface="Calibri"/>
              <a:cs typeface="Calibri"/>
            </a:endParaRPr>
          </a:p>
        </p:txBody>
      </p:sp>
      <p:sp>
        <p:nvSpPr>
          <p:cNvPr id="13" name="object 13"/>
          <p:cNvSpPr txBox="1">
            <a:spLocks noGrp="1"/>
          </p:cNvSpPr>
          <p:nvPr>
            <p:ph type="sldNum" sz="quarter" idx="7"/>
          </p:nvPr>
        </p:nvSpPr>
        <p:spPr>
          <a:prstGeom prst="rect">
            <a:avLst/>
          </a:prstGeom>
        </p:spPr>
        <p:txBody>
          <a:bodyPr vert="horz" wrap="square" lIns="0" tIns="0" rIns="0" bIns="0" rtlCol="0">
            <a:spAutoFit/>
          </a:bodyPr>
          <a:lstStyle/>
          <a:p>
            <a:pPr marL="25400">
              <a:lnSpc>
                <a:spcPts val="1430"/>
              </a:lnSpc>
            </a:pPr>
            <a:fld id="{81D60167-4931-47E6-BA6A-407CBD079E47}" type="slidenum">
              <a:rPr spc="-5" dirty="0"/>
              <a:t>1</a:t>
            </a:fld>
            <a:endParaRPr spc="-5" dirty="0"/>
          </a:p>
        </p:txBody>
      </p:sp>
      <p:sp>
        <p:nvSpPr>
          <p:cNvPr id="4" name="object 4"/>
          <p:cNvSpPr txBox="1"/>
          <p:nvPr/>
        </p:nvSpPr>
        <p:spPr>
          <a:xfrm>
            <a:off x="887222" y="2572000"/>
            <a:ext cx="2586990" cy="1478280"/>
          </a:xfrm>
          <a:prstGeom prst="rect">
            <a:avLst/>
          </a:prstGeom>
        </p:spPr>
        <p:txBody>
          <a:bodyPr vert="horz" wrap="square" lIns="0" tIns="19050" rIns="0" bIns="0" rtlCol="0">
            <a:spAutoFit/>
          </a:bodyPr>
          <a:lstStyle/>
          <a:p>
            <a:pPr marL="12700" marR="5080">
              <a:lnSpc>
                <a:spcPct val="95900"/>
              </a:lnSpc>
              <a:spcBef>
                <a:spcPts val="150"/>
              </a:spcBef>
            </a:pPr>
            <a:r>
              <a:rPr sz="1100" b="1" spc="-5" dirty="0">
                <a:latin typeface="Arial"/>
                <a:cs typeface="Arial"/>
              </a:rPr>
              <a:t>Kuraklık meteorolojik olarak yağışların  “normal” seviyesinin altına düşmesi  olarak tanımlanır. Daha geniş bir ifade  ile kuraklık “yağışların kaydedilen  normal seviyelerinin önemli ölçüde  altına düşmesi sonucu arazi ve su  kaynaklarının olumsuz etkilenmesi ve  hidrolojik dengede bozulmalara sebep  olan doğal olay” olarak</a:t>
            </a:r>
            <a:r>
              <a:rPr sz="1100" b="1" spc="40" dirty="0">
                <a:latin typeface="Arial"/>
                <a:cs typeface="Arial"/>
              </a:rPr>
              <a:t> </a:t>
            </a:r>
            <a:r>
              <a:rPr sz="1100" b="1" spc="-5" dirty="0">
                <a:latin typeface="Arial"/>
                <a:cs typeface="Arial"/>
              </a:rPr>
              <a:t>tanımlanabilir.</a:t>
            </a:r>
            <a:endParaRPr sz="1100">
              <a:latin typeface="Arial"/>
              <a:cs typeface="Arial"/>
            </a:endParaRPr>
          </a:p>
        </p:txBody>
      </p:sp>
      <p:sp>
        <p:nvSpPr>
          <p:cNvPr id="5" name="object 5"/>
          <p:cNvSpPr txBox="1"/>
          <p:nvPr/>
        </p:nvSpPr>
        <p:spPr>
          <a:xfrm>
            <a:off x="887222" y="4178278"/>
            <a:ext cx="2355215" cy="514350"/>
          </a:xfrm>
          <a:prstGeom prst="rect">
            <a:avLst/>
          </a:prstGeom>
        </p:spPr>
        <p:txBody>
          <a:bodyPr vert="horz" wrap="square" lIns="0" tIns="22860" rIns="0" bIns="0" rtlCol="0">
            <a:spAutoFit/>
          </a:bodyPr>
          <a:lstStyle/>
          <a:p>
            <a:pPr marL="12700" marR="5080">
              <a:lnSpc>
                <a:spcPts val="1270"/>
              </a:lnSpc>
              <a:spcBef>
                <a:spcPts val="180"/>
              </a:spcBef>
            </a:pPr>
            <a:r>
              <a:rPr sz="1100" b="1" spc="-5" dirty="0">
                <a:latin typeface="Arial"/>
                <a:cs typeface="Arial"/>
              </a:rPr>
              <a:t>Kuraklık başta meteorolojik olmak  üzere tarımsal, hidrolojik ve sosyo-  ekonomik olarak kendini</a:t>
            </a:r>
            <a:r>
              <a:rPr sz="1100" b="1" spc="20" dirty="0">
                <a:latin typeface="Arial"/>
                <a:cs typeface="Arial"/>
              </a:rPr>
              <a:t> </a:t>
            </a:r>
            <a:r>
              <a:rPr sz="1100" b="1" spc="-5" dirty="0">
                <a:latin typeface="Arial"/>
                <a:cs typeface="Arial"/>
              </a:rPr>
              <a:t>gösterir.</a:t>
            </a:r>
            <a:endParaRPr sz="1100">
              <a:latin typeface="Arial"/>
              <a:cs typeface="Arial"/>
            </a:endParaRPr>
          </a:p>
        </p:txBody>
      </p:sp>
      <p:sp>
        <p:nvSpPr>
          <p:cNvPr id="6" name="object 6"/>
          <p:cNvSpPr txBox="1"/>
          <p:nvPr/>
        </p:nvSpPr>
        <p:spPr>
          <a:xfrm>
            <a:off x="887222" y="4821403"/>
            <a:ext cx="2681605" cy="2120265"/>
          </a:xfrm>
          <a:prstGeom prst="rect">
            <a:avLst/>
          </a:prstGeom>
        </p:spPr>
        <p:txBody>
          <a:bodyPr vert="horz" wrap="square" lIns="0" tIns="19050" rIns="0" bIns="0" rtlCol="0">
            <a:spAutoFit/>
          </a:bodyPr>
          <a:lstStyle/>
          <a:p>
            <a:pPr marL="12700" marR="5080">
              <a:lnSpc>
                <a:spcPct val="95800"/>
              </a:lnSpc>
              <a:spcBef>
                <a:spcPts val="150"/>
              </a:spcBef>
            </a:pPr>
            <a:r>
              <a:rPr sz="1100" b="1" spc="-5" dirty="0">
                <a:latin typeface="Arial"/>
                <a:cs typeface="Arial"/>
              </a:rPr>
              <a:t>Kuraklığın başlangıç ve bitişinin belirsiz  oluşu, kümülatif olarak artması, aynı  anda birden fazla kaynağa etkisi ve  ekonomik boyutunun yüksek olması  onu diğer doğal afetlerden ayıran en  önemli özellikleridir.</a:t>
            </a:r>
            <a:endParaRPr sz="1100">
              <a:latin typeface="Arial"/>
              <a:cs typeface="Arial"/>
            </a:endParaRPr>
          </a:p>
          <a:p>
            <a:pPr>
              <a:lnSpc>
                <a:spcPct val="100000"/>
              </a:lnSpc>
              <a:spcBef>
                <a:spcPts val="55"/>
              </a:spcBef>
            </a:pPr>
            <a:endParaRPr sz="1050">
              <a:latin typeface="Times New Roman"/>
              <a:cs typeface="Times New Roman"/>
            </a:endParaRPr>
          </a:p>
          <a:p>
            <a:pPr marL="12700" marR="27305">
              <a:lnSpc>
                <a:spcPct val="95800"/>
              </a:lnSpc>
            </a:pPr>
            <a:r>
              <a:rPr sz="1100" b="1" spc="-5" dirty="0">
                <a:latin typeface="Arial"/>
                <a:cs typeface="Arial"/>
              </a:rPr>
              <a:t>Kurak iklimler, genelde nem  eksikliğinden ve yüksek değişkenlikteki  yağıştan dolayı kuraklığa karşı daha  hassas konumdadırlar. Ekstrem olaylar  içinde kuraklık genellikle yavaş gelişir,  sıklıkla uzun bir süreklilik</a:t>
            </a:r>
            <a:r>
              <a:rPr sz="1100" b="1" spc="25" dirty="0">
                <a:latin typeface="Arial"/>
                <a:cs typeface="Arial"/>
              </a:rPr>
              <a:t> </a:t>
            </a:r>
            <a:r>
              <a:rPr sz="1100" b="1" spc="-5" dirty="0">
                <a:latin typeface="Arial"/>
                <a:cs typeface="Arial"/>
              </a:rPr>
              <a:t>gösterir.</a:t>
            </a:r>
            <a:endParaRPr sz="1100">
              <a:latin typeface="Arial"/>
              <a:cs typeface="Arial"/>
            </a:endParaRPr>
          </a:p>
        </p:txBody>
      </p:sp>
      <p:sp>
        <p:nvSpPr>
          <p:cNvPr id="7" name="object 7"/>
          <p:cNvSpPr txBox="1"/>
          <p:nvPr/>
        </p:nvSpPr>
        <p:spPr>
          <a:xfrm>
            <a:off x="887222" y="7070039"/>
            <a:ext cx="2512060" cy="1317625"/>
          </a:xfrm>
          <a:prstGeom prst="rect">
            <a:avLst/>
          </a:prstGeom>
        </p:spPr>
        <p:txBody>
          <a:bodyPr vert="horz" wrap="square" lIns="0" tIns="19050" rIns="0" bIns="0" rtlCol="0">
            <a:spAutoFit/>
          </a:bodyPr>
          <a:lstStyle/>
          <a:p>
            <a:pPr marL="12700" marR="5080">
              <a:lnSpc>
                <a:spcPct val="95800"/>
              </a:lnSpc>
              <a:spcBef>
                <a:spcPts val="150"/>
              </a:spcBef>
            </a:pPr>
            <a:r>
              <a:rPr sz="1100" b="1" spc="-5" dirty="0">
                <a:latin typeface="Arial"/>
                <a:cs typeface="Arial"/>
              </a:rPr>
              <a:t>Meteorolojik karakterli afetler içinde  tahmini en zor olanı olması ile birlikte  etkileri çok geniştir. Kuraklık  hesaplamalarında bir bölgedeki yağış  ve evapotranspirasyon  (buharlaşma+terleme) arasındaki  dengenin uzun süreli ortalaması göz  önünde bulundurulmalıdır.</a:t>
            </a:r>
            <a:endParaRPr sz="1100">
              <a:latin typeface="Arial"/>
              <a:cs typeface="Arial"/>
            </a:endParaRPr>
          </a:p>
        </p:txBody>
      </p:sp>
      <p:sp>
        <p:nvSpPr>
          <p:cNvPr id="8" name="object 8"/>
          <p:cNvSpPr txBox="1"/>
          <p:nvPr/>
        </p:nvSpPr>
        <p:spPr>
          <a:xfrm>
            <a:off x="887222" y="8515537"/>
            <a:ext cx="2681605" cy="836294"/>
          </a:xfrm>
          <a:prstGeom prst="rect">
            <a:avLst/>
          </a:prstGeom>
        </p:spPr>
        <p:txBody>
          <a:bodyPr vert="horz" wrap="square" lIns="0" tIns="22860" rIns="0" bIns="0" rtlCol="0">
            <a:spAutoFit/>
          </a:bodyPr>
          <a:lstStyle/>
          <a:p>
            <a:pPr marL="12700" marR="5080">
              <a:lnSpc>
                <a:spcPts val="1270"/>
              </a:lnSpc>
              <a:spcBef>
                <a:spcPts val="180"/>
              </a:spcBef>
            </a:pPr>
            <a:r>
              <a:rPr sz="1100" b="1" spc="-5" dirty="0">
                <a:latin typeface="Arial"/>
                <a:cs typeface="Arial"/>
              </a:rPr>
              <a:t>Kuraklık zamanla (yağış mevsiminin  başlamasında gecikmeler, ürün büyüme  mevsimi-yağış zamanının ilişkisi) ve  yağışların tesirleri (yağış yoğunluğu,  sayısı) ile</a:t>
            </a:r>
            <a:r>
              <a:rPr sz="1100" b="1" dirty="0">
                <a:latin typeface="Arial"/>
                <a:cs typeface="Arial"/>
              </a:rPr>
              <a:t> </a:t>
            </a:r>
            <a:r>
              <a:rPr sz="1100" b="1" spc="-5" dirty="0">
                <a:latin typeface="Arial"/>
                <a:cs typeface="Arial"/>
              </a:rPr>
              <a:t>ilişkilidir.</a:t>
            </a:r>
            <a:endParaRPr sz="1100">
              <a:latin typeface="Arial"/>
              <a:cs typeface="Arial"/>
            </a:endParaRPr>
          </a:p>
        </p:txBody>
      </p:sp>
      <p:sp>
        <p:nvSpPr>
          <p:cNvPr id="9" name="object 9"/>
          <p:cNvSpPr txBox="1"/>
          <p:nvPr/>
        </p:nvSpPr>
        <p:spPr>
          <a:xfrm>
            <a:off x="3992377" y="2571930"/>
            <a:ext cx="2565400" cy="675640"/>
          </a:xfrm>
          <a:prstGeom prst="rect">
            <a:avLst/>
          </a:prstGeom>
        </p:spPr>
        <p:txBody>
          <a:bodyPr vert="horz" wrap="square" lIns="0" tIns="22860" rIns="0" bIns="0" rtlCol="0">
            <a:spAutoFit/>
          </a:bodyPr>
          <a:lstStyle/>
          <a:p>
            <a:pPr marL="12700" marR="5080">
              <a:lnSpc>
                <a:spcPts val="1270"/>
              </a:lnSpc>
              <a:spcBef>
                <a:spcPts val="180"/>
              </a:spcBef>
            </a:pPr>
            <a:r>
              <a:rPr sz="1100" b="1" spc="-5" dirty="0">
                <a:latin typeface="Arial"/>
                <a:cs typeface="Arial"/>
              </a:rPr>
              <a:t>Yüksek sıcaklık, şiddetli rüzgâr ve  düşük nem miktarı gibi diğer  değişkenler bir çok bölgede kuraklıkta  etkili olur.</a:t>
            </a:r>
            <a:endParaRPr sz="1100">
              <a:latin typeface="Arial"/>
              <a:cs typeface="Arial"/>
            </a:endParaRPr>
          </a:p>
        </p:txBody>
      </p:sp>
      <p:sp>
        <p:nvSpPr>
          <p:cNvPr id="10" name="object 10"/>
          <p:cNvSpPr txBox="1"/>
          <p:nvPr/>
        </p:nvSpPr>
        <p:spPr>
          <a:xfrm>
            <a:off x="3992377" y="3375069"/>
            <a:ext cx="2611120" cy="1156970"/>
          </a:xfrm>
          <a:prstGeom prst="rect">
            <a:avLst/>
          </a:prstGeom>
        </p:spPr>
        <p:txBody>
          <a:bodyPr vert="horz" wrap="square" lIns="0" tIns="19050" rIns="0" bIns="0" rtlCol="0">
            <a:spAutoFit/>
          </a:bodyPr>
          <a:lstStyle/>
          <a:p>
            <a:pPr marL="12700" marR="5080">
              <a:lnSpc>
                <a:spcPct val="95800"/>
              </a:lnSpc>
              <a:spcBef>
                <a:spcPts val="150"/>
              </a:spcBef>
            </a:pPr>
            <a:r>
              <a:rPr sz="1100" b="1" spc="-5" dirty="0">
                <a:latin typeface="Arial"/>
                <a:cs typeface="Arial"/>
              </a:rPr>
              <a:t>Kuraklık yalnızca fiziksel bir </a:t>
            </a:r>
            <a:r>
              <a:rPr sz="1100" b="1" dirty="0">
                <a:latin typeface="Arial"/>
                <a:cs typeface="Arial"/>
              </a:rPr>
              <a:t>olay </a:t>
            </a:r>
            <a:r>
              <a:rPr sz="1100" b="1" spc="-5" dirty="0">
                <a:latin typeface="Arial"/>
                <a:cs typeface="Arial"/>
              </a:rPr>
              <a:t>veya  bir doğa olayı olarak görülmemelidir.  Onun, insan ve faaliyetlerinin su  kaynaklarına olan bağımlılığı nedeniyle  toplum üzerinde çeşitli etkileri vardır.  Uzun süreli kuru hava nem azlığı  yaratarak bitki, orman ve</a:t>
            </a:r>
            <a:r>
              <a:rPr sz="1100" b="1" spc="10" dirty="0">
                <a:latin typeface="Arial"/>
                <a:cs typeface="Arial"/>
              </a:rPr>
              <a:t> </a:t>
            </a:r>
            <a:r>
              <a:rPr sz="1100" b="1" spc="-5" dirty="0">
                <a:latin typeface="Arial"/>
                <a:cs typeface="Arial"/>
              </a:rPr>
              <a:t>su</a:t>
            </a:r>
            <a:endParaRPr sz="1100">
              <a:latin typeface="Arial"/>
              <a:cs typeface="Arial"/>
            </a:endParaRPr>
          </a:p>
        </p:txBody>
      </p:sp>
      <p:sp>
        <p:nvSpPr>
          <p:cNvPr id="11" name="object 11"/>
          <p:cNvSpPr txBox="1"/>
          <p:nvPr/>
        </p:nvSpPr>
        <p:spPr>
          <a:xfrm>
            <a:off x="3992377" y="7712370"/>
            <a:ext cx="2557145" cy="514350"/>
          </a:xfrm>
          <a:prstGeom prst="rect">
            <a:avLst/>
          </a:prstGeom>
        </p:spPr>
        <p:txBody>
          <a:bodyPr vert="horz" wrap="square" lIns="0" tIns="22860" rIns="0" bIns="0" rtlCol="0">
            <a:spAutoFit/>
          </a:bodyPr>
          <a:lstStyle/>
          <a:p>
            <a:pPr marL="12700" marR="5080">
              <a:lnSpc>
                <a:spcPts val="1270"/>
              </a:lnSpc>
              <a:spcBef>
                <a:spcPts val="180"/>
              </a:spcBef>
            </a:pPr>
            <a:r>
              <a:rPr sz="1100" b="1" spc="-5" dirty="0">
                <a:latin typeface="Arial"/>
                <a:cs typeface="Arial"/>
              </a:rPr>
              <a:t>kaynaklarında azalmaya sebep olur ve  neticede ciddi çevresel, ekonomik ve  sosyal problemler ortaya</a:t>
            </a:r>
            <a:r>
              <a:rPr sz="1100" b="1" spc="5" dirty="0">
                <a:latin typeface="Arial"/>
                <a:cs typeface="Arial"/>
              </a:rPr>
              <a:t> </a:t>
            </a:r>
            <a:r>
              <a:rPr sz="1100" b="1" spc="-5" dirty="0">
                <a:latin typeface="Arial"/>
                <a:cs typeface="Arial"/>
              </a:rPr>
              <a:t>çıkar.</a:t>
            </a:r>
            <a:endParaRPr sz="110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000500" y="2980182"/>
            <a:ext cx="2647950" cy="4258055"/>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887222" y="1656074"/>
            <a:ext cx="1328420" cy="193040"/>
          </a:xfrm>
          <a:prstGeom prst="rect">
            <a:avLst/>
          </a:prstGeom>
        </p:spPr>
        <p:txBody>
          <a:bodyPr vert="horz" wrap="square" lIns="0" tIns="12065" rIns="0" bIns="0" rtlCol="0">
            <a:spAutoFit/>
          </a:bodyPr>
          <a:lstStyle/>
          <a:p>
            <a:pPr marL="12700">
              <a:lnSpc>
                <a:spcPct val="100000"/>
              </a:lnSpc>
              <a:spcBef>
                <a:spcPts val="95"/>
              </a:spcBef>
            </a:pPr>
            <a:r>
              <a:rPr sz="1100" b="1" spc="-10" dirty="0">
                <a:latin typeface="Arial"/>
                <a:cs typeface="Arial"/>
              </a:rPr>
              <a:t>KURAKLIK</a:t>
            </a:r>
            <a:r>
              <a:rPr sz="1100" b="1" spc="-15" dirty="0">
                <a:latin typeface="Arial"/>
                <a:cs typeface="Arial"/>
              </a:rPr>
              <a:t> </a:t>
            </a:r>
            <a:r>
              <a:rPr sz="1100" b="1" spc="-10" dirty="0">
                <a:latin typeface="Arial"/>
                <a:cs typeface="Arial"/>
              </a:rPr>
              <a:t>TİPLERİ</a:t>
            </a:r>
            <a:endParaRPr sz="1100">
              <a:latin typeface="Arial"/>
              <a:cs typeface="Arial"/>
            </a:endParaRPr>
          </a:p>
        </p:txBody>
      </p:sp>
      <p:sp>
        <p:nvSpPr>
          <p:cNvPr id="14" name="object 14"/>
          <p:cNvSpPr txBox="1"/>
          <p:nvPr/>
        </p:nvSpPr>
        <p:spPr>
          <a:xfrm>
            <a:off x="887222" y="9916724"/>
            <a:ext cx="1402080" cy="335915"/>
          </a:xfrm>
          <a:prstGeom prst="rect">
            <a:avLst/>
          </a:prstGeom>
        </p:spPr>
        <p:txBody>
          <a:bodyPr vert="horz" wrap="square" lIns="0" tIns="0" rIns="0" bIns="0" rtlCol="0">
            <a:spAutoFit/>
          </a:bodyPr>
          <a:lstStyle/>
          <a:p>
            <a:pPr marL="12700">
              <a:lnSpc>
                <a:spcPts val="1145"/>
              </a:lnSpc>
            </a:pPr>
            <a:r>
              <a:rPr sz="1100" spc="-5" dirty="0">
                <a:latin typeface="Calibri"/>
                <a:cs typeface="Calibri"/>
                <a:hlinkClick r:id="rId3"/>
              </a:rPr>
              <a:t>http://www.mgm.gov.tr</a:t>
            </a:r>
            <a:endParaRPr sz="1100">
              <a:latin typeface="Calibri"/>
              <a:cs typeface="Calibri"/>
            </a:endParaRPr>
          </a:p>
          <a:p>
            <a:pPr marL="12700">
              <a:lnSpc>
                <a:spcPct val="100000"/>
              </a:lnSpc>
              <a:spcBef>
                <a:spcPts val="20"/>
              </a:spcBef>
            </a:pPr>
            <a:r>
              <a:rPr sz="1100" spc="-10" dirty="0">
                <a:latin typeface="Calibri"/>
                <a:cs typeface="Calibri"/>
                <a:hlinkClick r:id="rId4"/>
              </a:rPr>
              <a:t>bilgi@mgm.gov.tr</a:t>
            </a:r>
            <a:endParaRPr sz="1100">
              <a:latin typeface="Calibri"/>
              <a:cs typeface="Calibri"/>
            </a:endParaRPr>
          </a:p>
        </p:txBody>
      </p:sp>
      <p:sp>
        <p:nvSpPr>
          <p:cNvPr id="15" name="object 15"/>
          <p:cNvSpPr txBox="1">
            <a:spLocks noGrp="1"/>
          </p:cNvSpPr>
          <p:nvPr>
            <p:ph type="sldNum" sz="quarter" idx="7"/>
          </p:nvPr>
        </p:nvSpPr>
        <p:spPr>
          <a:prstGeom prst="rect">
            <a:avLst/>
          </a:prstGeom>
        </p:spPr>
        <p:txBody>
          <a:bodyPr vert="horz" wrap="square" lIns="0" tIns="0" rIns="0" bIns="0" rtlCol="0">
            <a:spAutoFit/>
          </a:bodyPr>
          <a:lstStyle/>
          <a:p>
            <a:pPr marL="25400">
              <a:lnSpc>
                <a:spcPts val="1430"/>
              </a:lnSpc>
            </a:pPr>
            <a:fld id="{81D60167-4931-47E6-BA6A-407CBD079E47}" type="slidenum">
              <a:rPr spc="-5" dirty="0"/>
              <a:t>2</a:t>
            </a:fld>
            <a:endParaRPr spc="-5" dirty="0"/>
          </a:p>
        </p:txBody>
      </p:sp>
      <p:sp>
        <p:nvSpPr>
          <p:cNvPr id="4" name="object 4"/>
          <p:cNvSpPr txBox="1"/>
          <p:nvPr/>
        </p:nvSpPr>
        <p:spPr>
          <a:xfrm>
            <a:off x="887222" y="1976870"/>
            <a:ext cx="2517775" cy="353695"/>
          </a:xfrm>
          <a:prstGeom prst="rect">
            <a:avLst/>
          </a:prstGeom>
        </p:spPr>
        <p:txBody>
          <a:bodyPr vert="horz" wrap="square" lIns="0" tIns="22860" rIns="0" bIns="0" rtlCol="0">
            <a:spAutoFit/>
          </a:bodyPr>
          <a:lstStyle/>
          <a:p>
            <a:pPr marL="12700" marR="5080">
              <a:lnSpc>
                <a:spcPts val="1270"/>
              </a:lnSpc>
              <a:spcBef>
                <a:spcPts val="180"/>
              </a:spcBef>
            </a:pPr>
            <a:r>
              <a:rPr sz="1100" b="1" spc="-5" dirty="0">
                <a:latin typeface="Arial"/>
                <a:cs typeface="Arial"/>
              </a:rPr>
              <a:t>Kuraklığın literatürde tanımlanan dört  belirgin çeşidi</a:t>
            </a:r>
            <a:r>
              <a:rPr sz="1100" b="1" dirty="0">
                <a:latin typeface="Arial"/>
                <a:cs typeface="Arial"/>
              </a:rPr>
              <a:t> </a:t>
            </a:r>
            <a:r>
              <a:rPr sz="1100" b="1" spc="-5" dirty="0">
                <a:latin typeface="Arial"/>
                <a:cs typeface="Arial"/>
              </a:rPr>
              <a:t>vardır.</a:t>
            </a:r>
            <a:endParaRPr sz="1100">
              <a:latin typeface="Arial"/>
              <a:cs typeface="Arial"/>
            </a:endParaRPr>
          </a:p>
        </p:txBody>
      </p:sp>
      <p:sp>
        <p:nvSpPr>
          <p:cNvPr id="5" name="object 5"/>
          <p:cNvSpPr txBox="1"/>
          <p:nvPr/>
        </p:nvSpPr>
        <p:spPr>
          <a:xfrm>
            <a:off x="887222" y="2459214"/>
            <a:ext cx="1562100" cy="193040"/>
          </a:xfrm>
          <a:prstGeom prst="rect">
            <a:avLst/>
          </a:prstGeom>
        </p:spPr>
        <p:txBody>
          <a:bodyPr vert="horz" wrap="square" lIns="0" tIns="12065" rIns="0" bIns="0" rtlCol="0">
            <a:spAutoFit/>
          </a:bodyPr>
          <a:lstStyle/>
          <a:p>
            <a:pPr marL="12700">
              <a:lnSpc>
                <a:spcPct val="100000"/>
              </a:lnSpc>
              <a:spcBef>
                <a:spcPts val="95"/>
              </a:spcBef>
            </a:pPr>
            <a:r>
              <a:rPr sz="1100" b="1" spc="-5" dirty="0">
                <a:latin typeface="Arial"/>
                <a:cs typeface="Arial"/>
              </a:rPr>
              <a:t>a)Meteorolojik Kuraklık</a:t>
            </a:r>
            <a:endParaRPr sz="1100">
              <a:latin typeface="Arial"/>
              <a:cs typeface="Arial"/>
            </a:endParaRPr>
          </a:p>
        </p:txBody>
      </p:sp>
      <p:sp>
        <p:nvSpPr>
          <p:cNvPr id="6" name="object 6"/>
          <p:cNvSpPr txBox="1"/>
          <p:nvPr/>
        </p:nvSpPr>
        <p:spPr>
          <a:xfrm>
            <a:off x="887222" y="2780009"/>
            <a:ext cx="2658110" cy="3406140"/>
          </a:xfrm>
          <a:prstGeom prst="rect">
            <a:avLst/>
          </a:prstGeom>
        </p:spPr>
        <p:txBody>
          <a:bodyPr vert="horz" wrap="square" lIns="0" tIns="19050" rIns="0" bIns="0" rtlCol="0">
            <a:spAutoFit/>
          </a:bodyPr>
          <a:lstStyle/>
          <a:p>
            <a:pPr marL="12700" marR="5080">
              <a:lnSpc>
                <a:spcPct val="95900"/>
              </a:lnSpc>
              <a:spcBef>
                <a:spcPts val="150"/>
              </a:spcBef>
            </a:pPr>
            <a:r>
              <a:rPr sz="1100" b="1" spc="-5" dirty="0">
                <a:latin typeface="Arial"/>
                <a:cs typeface="Arial"/>
              </a:rPr>
              <a:t>Uzun bir zaman içinde yağışın belirgin  şekilde normal değerlerin altına  düşmesi olarak tanımlanır. Nem  azlığının derecesi ve uzunluğu  meteorolojik kuraklığı belirler ve  bölgeden bölgeye gelişiminde  farklılıklar gözlenir. Örneğin yağışın ve  yağışlı gün sayısının </a:t>
            </a:r>
            <a:r>
              <a:rPr sz="1100" b="1" dirty="0">
                <a:latin typeface="Arial"/>
                <a:cs typeface="Arial"/>
              </a:rPr>
              <a:t>belirli </a:t>
            </a:r>
            <a:r>
              <a:rPr sz="1100" b="1" spc="-5" dirty="0">
                <a:latin typeface="Arial"/>
                <a:cs typeface="Arial"/>
              </a:rPr>
              <a:t>bir  değerden az olması temeline dayanarak  kurak periyotlar teşhis</a:t>
            </a:r>
            <a:r>
              <a:rPr sz="1100" b="1" spc="10" dirty="0">
                <a:latin typeface="Arial"/>
                <a:cs typeface="Arial"/>
              </a:rPr>
              <a:t> </a:t>
            </a:r>
            <a:r>
              <a:rPr sz="1100" b="1" spc="-5" dirty="0">
                <a:latin typeface="Arial"/>
                <a:cs typeface="Arial"/>
              </a:rPr>
              <a:t>edilir.</a:t>
            </a:r>
            <a:endParaRPr sz="1100">
              <a:latin typeface="Arial"/>
              <a:cs typeface="Arial"/>
            </a:endParaRPr>
          </a:p>
          <a:p>
            <a:pPr>
              <a:lnSpc>
                <a:spcPct val="100000"/>
              </a:lnSpc>
              <a:spcBef>
                <a:spcPts val="55"/>
              </a:spcBef>
            </a:pPr>
            <a:endParaRPr sz="1050">
              <a:latin typeface="Times New Roman"/>
              <a:cs typeface="Times New Roman"/>
            </a:endParaRPr>
          </a:p>
          <a:p>
            <a:pPr marL="12700" marR="34925">
              <a:lnSpc>
                <a:spcPct val="95800"/>
              </a:lnSpc>
            </a:pPr>
            <a:r>
              <a:rPr sz="1100" b="1" spc="-5" dirty="0">
                <a:latin typeface="Arial"/>
                <a:cs typeface="Arial"/>
              </a:rPr>
              <a:t>Bu hesap şekli nemli subtropikal  iklimler gibi </a:t>
            </a:r>
            <a:r>
              <a:rPr sz="1100" b="1" spc="-10" dirty="0">
                <a:latin typeface="Arial"/>
                <a:cs typeface="Arial"/>
              </a:rPr>
              <a:t>yıl </a:t>
            </a:r>
            <a:r>
              <a:rPr sz="1100" b="1" spc="-5" dirty="0">
                <a:latin typeface="Arial"/>
                <a:cs typeface="Arial"/>
              </a:rPr>
              <a:t>boyunca yağış alan  yerler için uygundur. Diğer iklim  bölgeleri mevsimsel yağış paternleri ile  karakterize edilir. Diğer bir tanım şekli  yağışın aylık, mevsimlik veya yıllık  toplamlarının ortalamadan olan farkları  ile ilişkilidir.</a:t>
            </a:r>
            <a:endParaRPr sz="1100">
              <a:latin typeface="Arial"/>
              <a:cs typeface="Arial"/>
            </a:endParaRPr>
          </a:p>
          <a:p>
            <a:pPr>
              <a:lnSpc>
                <a:spcPct val="100000"/>
              </a:lnSpc>
              <a:spcBef>
                <a:spcPts val="5"/>
              </a:spcBef>
            </a:pPr>
            <a:endParaRPr sz="1050">
              <a:latin typeface="Times New Roman"/>
              <a:cs typeface="Times New Roman"/>
            </a:endParaRPr>
          </a:p>
          <a:p>
            <a:pPr marL="12700">
              <a:lnSpc>
                <a:spcPct val="100000"/>
              </a:lnSpc>
            </a:pPr>
            <a:r>
              <a:rPr sz="1100" b="1" spc="-5" dirty="0">
                <a:latin typeface="Arial"/>
                <a:cs typeface="Arial"/>
              </a:rPr>
              <a:t>b)Tarımsal Kuraklık</a:t>
            </a:r>
            <a:endParaRPr sz="1100">
              <a:latin typeface="Arial"/>
              <a:cs typeface="Arial"/>
            </a:endParaRPr>
          </a:p>
        </p:txBody>
      </p:sp>
      <p:sp>
        <p:nvSpPr>
          <p:cNvPr id="7" name="object 7"/>
          <p:cNvSpPr txBox="1"/>
          <p:nvPr/>
        </p:nvSpPr>
        <p:spPr>
          <a:xfrm>
            <a:off x="887222" y="6314128"/>
            <a:ext cx="2681605" cy="1639570"/>
          </a:xfrm>
          <a:prstGeom prst="rect">
            <a:avLst/>
          </a:prstGeom>
        </p:spPr>
        <p:txBody>
          <a:bodyPr vert="horz" wrap="square" lIns="0" tIns="19050" rIns="0" bIns="0" rtlCol="0">
            <a:spAutoFit/>
          </a:bodyPr>
          <a:lstStyle/>
          <a:p>
            <a:pPr marL="12700" marR="5080">
              <a:lnSpc>
                <a:spcPct val="95900"/>
              </a:lnSpc>
              <a:spcBef>
                <a:spcPts val="150"/>
              </a:spcBef>
            </a:pPr>
            <a:r>
              <a:rPr sz="1100" b="1" spc="-5" dirty="0">
                <a:latin typeface="Arial"/>
                <a:cs typeface="Arial"/>
              </a:rPr>
              <a:t>Tarımsal kuraklık meteorolojik  kuraklığın çeşitli özellikleri ile çok yakın  ilişkilidir. Toprakta bitkinin ihtiyacını  karşılayacak miktarda su bulunmaması  olarak tanımlanan tarımsal kuraklık nem  kaybı ve su kaynaklarında kıtlık  oluştuğu zaman meydana gelir. Ürün  miktarında azalmaya, büyümelerinde  değişime ve hayvanlar için tehlikeye  sebep olur.</a:t>
            </a:r>
            <a:endParaRPr sz="1100">
              <a:latin typeface="Arial"/>
              <a:cs typeface="Arial"/>
            </a:endParaRPr>
          </a:p>
        </p:txBody>
      </p:sp>
      <p:sp>
        <p:nvSpPr>
          <p:cNvPr id="8" name="object 8"/>
          <p:cNvSpPr txBox="1"/>
          <p:nvPr/>
        </p:nvSpPr>
        <p:spPr>
          <a:xfrm>
            <a:off x="887222" y="8081188"/>
            <a:ext cx="1382395" cy="193040"/>
          </a:xfrm>
          <a:prstGeom prst="rect">
            <a:avLst/>
          </a:prstGeom>
        </p:spPr>
        <p:txBody>
          <a:bodyPr vert="horz" wrap="square" lIns="0" tIns="12065" rIns="0" bIns="0" rtlCol="0">
            <a:spAutoFit/>
          </a:bodyPr>
          <a:lstStyle/>
          <a:p>
            <a:pPr marL="12700">
              <a:lnSpc>
                <a:spcPct val="100000"/>
              </a:lnSpc>
              <a:spcBef>
                <a:spcPts val="95"/>
              </a:spcBef>
            </a:pPr>
            <a:r>
              <a:rPr sz="1100" b="1" spc="-5" dirty="0">
                <a:latin typeface="Arial"/>
                <a:cs typeface="Arial"/>
              </a:rPr>
              <a:t>c)Hidrolojik</a:t>
            </a:r>
            <a:r>
              <a:rPr sz="1100" b="1" spc="-15" dirty="0">
                <a:latin typeface="Arial"/>
                <a:cs typeface="Arial"/>
              </a:rPr>
              <a:t> </a:t>
            </a:r>
            <a:r>
              <a:rPr sz="1100" b="1" spc="-5" dirty="0">
                <a:latin typeface="Arial"/>
                <a:cs typeface="Arial"/>
              </a:rPr>
              <a:t>Kuraklık</a:t>
            </a:r>
            <a:endParaRPr sz="1100">
              <a:latin typeface="Arial"/>
              <a:cs typeface="Arial"/>
            </a:endParaRPr>
          </a:p>
        </p:txBody>
      </p:sp>
      <p:sp>
        <p:nvSpPr>
          <p:cNvPr id="9" name="object 9"/>
          <p:cNvSpPr txBox="1"/>
          <p:nvPr/>
        </p:nvSpPr>
        <p:spPr>
          <a:xfrm>
            <a:off x="887222" y="8402750"/>
            <a:ext cx="2649220" cy="1317625"/>
          </a:xfrm>
          <a:prstGeom prst="rect">
            <a:avLst/>
          </a:prstGeom>
        </p:spPr>
        <p:txBody>
          <a:bodyPr vert="horz" wrap="square" lIns="0" tIns="19050" rIns="0" bIns="0" rtlCol="0">
            <a:spAutoFit/>
          </a:bodyPr>
          <a:lstStyle/>
          <a:p>
            <a:pPr marL="12700" marR="5080">
              <a:lnSpc>
                <a:spcPct val="95800"/>
              </a:lnSpc>
              <a:spcBef>
                <a:spcPts val="150"/>
              </a:spcBef>
            </a:pPr>
            <a:r>
              <a:rPr sz="1100" b="1" spc="-5" dirty="0">
                <a:latin typeface="Arial"/>
                <a:cs typeface="Arial"/>
              </a:rPr>
              <a:t>Hidrolojik kuraklık yeraltı su kaynakları,  yüzey suları veya yağış periyotlarının  etkisi ile ilişkilidir. Meteorolojik  kuraklığın uzaması durumunda  hidrolojik kuraklıktan söz edilir. Uzun  süreli yağış azlığının kaynak seviyeleri,  yüzey akışı ve toprak nemi gibi  hidrolojik sistemin</a:t>
            </a:r>
            <a:r>
              <a:rPr sz="1100" b="1" spc="5" dirty="0">
                <a:latin typeface="Arial"/>
                <a:cs typeface="Arial"/>
              </a:rPr>
              <a:t> </a:t>
            </a:r>
            <a:r>
              <a:rPr sz="1100" b="1" spc="-5" dirty="0">
                <a:latin typeface="Arial"/>
                <a:cs typeface="Arial"/>
              </a:rPr>
              <a:t>bileşenlerinde</a:t>
            </a:r>
            <a:endParaRPr sz="1100">
              <a:latin typeface="Arial"/>
              <a:cs typeface="Arial"/>
            </a:endParaRPr>
          </a:p>
        </p:txBody>
      </p:sp>
      <p:sp>
        <p:nvSpPr>
          <p:cNvPr id="10" name="object 10"/>
          <p:cNvSpPr txBox="1"/>
          <p:nvPr/>
        </p:nvSpPr>
        <p:spPr>
          <a:xfrm>
            <a:off x="3992377" y="1976786"/>
            <a:ext cx="2580640" cy="836294"/>
          </a:xfrm>
          <a:prstGeom prst="rect">
            <a:avLst/>
          </a:prstGeom>
        </p:spPr>
        <p:txBody>
          <a:bodyPr vert="horz" wrap="square" lIns="0" tIns="22860" rIns="0" bIns="0" rtlCol="0">
            <a:spAutoFit/>
          </a:bodyPr>
          <a:lstStyle/>
          <a:p>
            <a:pPr marL="12700" marR="5080">
              <a:lnSpc>
                <a:spcPts val="1270"/>
              </a:lnSpc>
              <a:spcBef>
                <a:spcPts val="180"/>
              </a:spcBef>
            </a:pPr>
            <a:r>
              <a:rPr sz="1100" b="1" spc="-5" dirty="0">
                <a:latin typeface="Arial"/>
                <a:cs typeface="Arial"/>
              </a:rPr>
              <a:t>kendisini göstermesidir. Yeraltı suları,  nehirler ve göllerin seviyesinde keskin  bir düşüşe sebep olur. İnsan, bitki ve  hayvan yaşamı için büyük bir tehlike  yaratır.</a:t>
            </a:r>
            <a:endParaRPr sz="1100">
              <a:latin typeface="Arial"/>
              <a:cs typeface="Arial"/>
            </a:endParaRPr>
          </a:p>
        </p:txBody>
      </p:sp>
      <p:sp>
        <p:nvSpPr>
          <p:cNvPr id="11" name="object 11"/>
          <p:cNvSpPr txBox="1"/>
          <p:nvPr/>
        </p:nvSpPr>
        <p:spPr>
          <a:xfrm>
            <a:off x="3992377" y="7278007"/>
            <a:ext cx="2675255" cy="996315"/>
          </a:xfrm>
          <a:prstGeom prst="rect">
            <a:avLst/>
          </a:prstGeom>
        </p:spPr>
        <p:txBody>
          <a:bodyPr vert="horz" wrap="square" lIns="0" tIns="19050" rIns="0" bIns="0" rtlCol="0">
            <a:spAutoFit/>
          </a:bodyPr>
          <a:lstStyle/>
          <a:p>
            <a:pPr marL="12700" marR="5080">
              <a:lnSpc>
                <a:spcPct val="95800"/>
              </a:lnSpc>
              <a:spcBef>
                <a:spcPts val="150"/>
              </a:spcBef>
            </a:pPr>
            <a:r>
              <a:rPr sz="1100" b="1" spc="-5" dirty="0">
                <a:latin typeface="Arial"/>
                <a:cs typeface="Arial"/>
              </a:rPr>
              <a:t>Bir dönemde yaşanan yağış miktarında  azalma toprak neminde hızlı azalmaya  neden olacağı için tarımla uğraşanlarca  hemen hissedileceği halde hidroelektrik  santrallerinde bir süre etkili  olmayacaktır.</a:t>
            </a:r>
            <a:endParaRPr sz="1100">
              <a:latin typeface="Arial"/>
              <a:cs typeface="Arial"/>
            </a:endParaRPr>
          </a:p>
        </p:txBody>
      </p:sp>
      <p:sp>
        <p:nvSpPr>
          <p:cNvPr id="12" name="object 12"/>
          <p:cNvSpPr txBox="1"/>
          <p:nvPr/>
        </p:nvSpPr>
        <p:spPr>
          <a:xfrm>
            <a:off x="3992377" y="8402708"/>
            <a:ext cx="2533650" cy="835660"/>
          </a:xfrm>
          <a:prstGeom prst="rect">
            <a:avLst/>
          </a:prstGeom>
        </p:spPr>
        <p:txBody>
          <a:bodyPr vert="horz" wrap="square" lIns="0" tIns="19050" rIns="0" bIns="0" rtlCol="0">
            <a:spAutoFit/>
          </a:bodyPr>
          <a:lstStyle/>
          <a:p>
            <a:pPr marL="12700" marR="5080">
              <a:lnSpc>
                <a:spcPct val="95800"/>
              </a:lnSpc>
              <a:spcBef>
                <a:spcPts val="150"/>
              </a:spcBef>
            </a:pPr>
            <a:r>
              <a:rPr sz="1100" b="1" spc="-5" dirty="0">
                <a:latin typeface="Arial"/>
                <a:cs typeface="Arial"/>
              </a:rPr>
              <a:t>Hidrolojik kuraklıkta en önemli etken  iklim olmasına rağmen arazi kullanımı  (örneğin ağaç kesimi) ve arazinin  verimsizleşmesi bölgenin hidrolojik  özelliklerini</a:t>
            </a:r>
            <a:r>
              <a:rPr sz="1100" b="1" spc="-10" dirty="0">
                <a:latin typeface="Arial"/>
                <a:cs typeface="Arial"/>
              </a:rPr>
              <a:t> </a:t>
            </a:r>
            <a:r>
              <a:rPr sz="1100" b="1" spc="-5" dirty="0">
                <a:latin typeface="Arial"/>
                <a:cs typeface="Arial"/>
              </a:rPr>
              <a:t>etkiler.</a:t>
            </a:r>
            <a:endParaRPr sz="1100">
              <a:latin typeface="Arial"/>
              <a:cs typeface="Arial"/>
            </a:endParaRPr>
          </a:p>
        </p:txBody>
      </p:sp>
      <p:sp>
        <p:nvSpPr>
          <p:cNvPr id="13" name="object 13"/>
          <p:cNvSpPr txBox="1"/>
          <p:nvPr/>
        </p:nvSpPr>
        <p:spPr>
          <a:xfrm>
            <a:off x="3992377" y="9366629"/>
            <a:ext cx="2137410" cy="353695"/>
          </a:xfrm>
          <a:prstGeom prst="rect">
            <a:avLst/>
          </a:prstGeom>
        </p:spPr>
        <p:txBody>
          <a:bodyPr vert="horz" wrap="square" lIns="0" tIns="22860" rIns="0" bIns="0" rtlCol="0">
            <a:spAutoFit/>
          </a:bodyPr>
          <a:lstStyle/>
          <a:p>
            <a:pPr marL="12700" marR="5080">
              <a:lnSpc>
                <a:spcPts val="1270"/>
              </a:lnSpc>
              <a:spcBef>
                <a:spcPts val="180"/>
              </a:spcBef>
            </a:pPr>
            <a:r>
              <a:rPr sz="1100" b="1" spc="-5" dirty="0">
                <a:latin typeface="Arial"/>
                <a:cs typeface="Arial"/>
              </a:rPr>
              <a:t>Bölgeler hidrolojik sistemleri ile  birbirine bağlı oldukları</a:t>
            </a:r>
            <a:r>
              <a:rPr sz="1100" b="1" spc="10" dirty="0">
                <a:latin typeface="Arial"/>
                <a:cs typeface="Arial"/>
              </a:rPr>
              <a:t> </a:t>
            </a:r>
            <a:r>
              <a:rPr sz="1100" b="1" spc="-5" dirty="0">
                <a:latin typeface="Arial"/>
                <a:cs typeface="Arial"/>
              </a:rPr>
              <a:t>için</a:t>
            </a:r>
            <a:endParaRPr sz="110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066794" y="2577845"/>
            <a:ext cx="2619755" cy="2238755"/>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876300" y="5285994"/>
            <a:ext cx="2628900" cy="2127504"/>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887222" y="1495293"/>
            <a:ext cx="2680970" cy="1477645"/>
          </a:xfrm>
          <a:prstGeom prst="rect">
            <a:avLst/>
          </a:prstGeom>
        </p:spPr>
        <p:txBody>
          <a:bodyPr vert="horz" wrap="square" lIns="0" tIns="19050" rIns="0" bIns="0" rtlCol="0">
            <a:spAutoFit/>
          </a:bodyPr>
          <a:lstStyle/>
          <a:p>
            <a:pPr marL="12700" marR="5080">
              <a:lnSpc>
                <a:spcPct val="95800"/>
              </a:lnSpc>
              <a:spcBef>
                <a:spcPts val="150"/>
              </a:spcBef>
            </a:pPr>
            <a:r>
              <a:rPr sz="1100" b="1" spc="-5" dirty="0">
                <a:latin typeface="Arial"/>
                <a:cs typeface="Arial"/>
              </a:rPr>
              <a:t>meteorolojik kuraklığın etkisi ile yağış  kıtlığı yaşanan alanların sınırları daha  genişleyebilir. İnsan aktiviteleri arazi  kullanımında değişim meydana getirdiği  için meteorolojik kuraklığın frekansında  değişim olmadığı halde su kıtlığının  frekansında değişim meydana  getirmesinden dolayı en önemli etken  olarak gözlenmiştir.</a:t>
            </a:r>
            <a:endParaRPr sz="1100">
              <a:latin typeface="Arial"/>
              <a:cs typeface="Arial"/>
            </a:endParaRPr>
          </a:p>
        </p:txBody>
      </p:sp>
      <p:sp>
        <p:nvSpPr>
          <p:cNvPr id="13" name="object 13"/>
          <p:cNvSpPr txBox="1"/>
          <p:nvPr/>
        </p:nvSpPr>
        <p:spPr>
          <a:xfrm>
            <a:off x="887222" y="9916724"/>
            <a:ext cx="1402080" cy="335915"/>
          </a:xfrm>
          <a:prstGeom prst="rect">
            <a:avLst/>
          </a:prstGeom>
        </p:spPr>
        <p:txBody>
          <a:bodyPr vert="horz" wrap="square" lIns="0" tIns="0" rIns="0" bIns="0" rtlCol="0">
            <a:spAutoFit/>
          </a:bodyPr>
          <a:lstStyle/>
          <a:p>
            <a:pPr marL="12700">
              <a:lnSpc>
                <a:spcPts val="1145"/>
              </a:lnSpc>
            </a:pPr>
            <a:r>
              <a:rPr sz="1100" spc="-5" dirty="0">
                <a:latin typeface="Calibri"/>
                <a:cs typeface="Calibri"/>
                <a:hlinkClick r:id="rId4"/>
              </a:rPr>
              <a:t>http://www.mgm.gov.tr</a:t>
            </a:r>
            <a:endParaRPr sz="1100">
              <a:latin typeface="Calibri"/>
              <a:cs typeface="Calibri"/>
            </a:endParaRPr>
          </a:p>
          <a:p>
            <a:pPr marL="12700">
              <a:lnSpc>
                <a:spcPct val="100000"/>
              </a:lnSpc>
              <a:spcBef>
                <a:spcPts val="20"/>
              </a:spcBef>
            </a:pPr>
            <a:r>
              <a:rPr sz="1100" spc="-10" dirty="0">
                <a:latin typeface="Calibri"/>
                <a:cs typeface="Calibri"/>
                <a:hlinkClick r:id="rId5"/>
              </a:rPr>
              <a:t>bilgi@mgm.gov.tr</a:t>
            </a:r>
            <a:endParaRPr sz="1100">
              <a:latin typeface="Calibri"/>
              <a:cs typeface="Calibri"/>
            </a:endParaRPr>
          </a:p>
        </p:txBody>
      </p:sp>
      <p:sp>
        <p:nvSpPr>
          <p:cNvPr id="14" name="object 14"/>
          <p:cNvSpPr txBox="1">
            <a:spLocks noGrp="1"/>
          </p:cNvSpPr>
          <p:nvPr>
            <p:ph type="sldNum" sz="quarter" idx="7"/>
          </p:nvPr>
        </p:nvSpPr>
        <p:spPr>
          <a:prstGeom prst="rect">
            <a:avLst/>
          </a:prstGeom>
        </p:spPr>
        <p:txBody>
          <a:bodyPr vert="horz" wrap="square" lIns="0" tIns="0" rIns="0" bIns="0" rtlCol="0">
            <a:spAutoFit/>
          </a:bodyPr>
          <a:lstStyle/>
          <a:p>
            <a:pPr marL="25400">
              <a:lnSpc>
                <a:spcPts val="1430"/>
              </a:lnSpc>
            </a:pPr>
            <a:fld id="{81D60167-4931-47E6-BA6A-407CBD079E47}" type="slidenum">
              <a:rPr spc="-5" dirty="0"/>
              <a:t>3</a:t>
            </a:fld>
            <a:endParaRPr spc="-5" dirty="0"/>
          </a:p>
        </p:txBody>
      </p:sp>
      <p:sp>
        <p:nvSpPr>
          <p:cNvPr id="5" name="object 5"/>
          <p:cNvSpPr txBox="1"/>
          <p:nvPr/>
        </p:nvSpPr>
        <p:spPr>
          <a:xfrm>
            <a:off x="887222" y="3101571"/>
            <a:ext cx="2371090" cy="996315"/>
          </a:xfrm>
          <a:prstGeom prst="rect">
            <a:avLst/>
          </a:prstGeom>
        </p:spPr>
        <p:txBody>
          <a:bodyPr vert="horz" wrap="square" lIns="0" tIns="12065" rIns="0" bIns="0" rtlCol="0">
            <a:spAutoFit/>
          </a:bodyPr>
          <a:lstStyle/>
          <a:p>
            <a:pPr marL="12700">
              <a:lnSpc>
                <a:spcPct val="100000"/>
              </a:lnSpc>
              <a:spcBef>
                <a:spcPts val="95"/>
              </a:spcBef>
            </a:pPr>
            <a:r>
              <a:rPr sz="1100" b="1" spc="-5" dirty="0">
                <a:latin typeface="Arial"/>
                <a:cs typeface="Arial"/>
              </a:rPr>
              <a:t>d)Sosyo-ekonomik Kuraklık</a:t>
            </a:r>
            <a:endParaRPr sz="1100">
              <a:latin typeface="Arial"/>
              <a:cs typeface="Arial"/>
            </a:endParaRPr>
          </a:p>
          <a:p>
            <a:pPr>
              <a:lnSpc>
                <a:spcPct val="100000"/>
              </a:lnSpc>
              <a:spcBef>
                <a:spcPts val="5"/>
              </a:spcBef>
            </a:pPr>
            <a:endParaRPr sz="1100">
              <a:latin typeface="Times New Roman"/>
              <a:cs typeface="Times New Roman"/>
            </a:endParaRPr>
          </a:p>
          <a:p>
            <a:pPr marL="12700" marR="5080" algn="just">
              <a:lnSpc>
                <a:spcPct val="95800"/>
              </a:lnSpc>
            </a:pPr>
            <a:r>
              <a:rPr sz="1100" b="1" spc="-5" dirty="0">
                <a:latin typeface="Arial"/>
                <a:cs typeface="Arial"/>
              </a:rPr>
              <a:t>Kuraklığın sosyo-ekonomik tanımı  meteorolojik, hidrolojik ve tarımsal  kuraklıkla bağlantılı bazı ekonomik  ürünlerin arz ve talepleriyle</a:t>
            </a:r>
            <a:r>
              <a:rPr sz="1100" b="1" spc="40" dirty="0">
                <a:latin typeface="Arial"/>
                <a:cs typeface="Arial"/>
              </a:rPr>
              <a:t> </a:t>
            </a:r>
            <a:r>
              <a:rPr sz="1100" b="1" spc="-5" dirty="0">
                <a:latin typeface="Arial"/>
                <a:cs typeface="Arial"/>
              </a:rPr>
              <a:t>ilgilidir.</a:t>
            </a:r>
            <a:endParaRPr sz="1100">
              <a:latin typeface="Arial"/>
              <a:cs typeface="Arial"/>
            </a:endParaRPr>
          </a:p>
        </p:txBody>
      </p:sp>
      <p:sp>
        <p:nvSpPr>
          <p:cNvPr id="6" name="object 6"/>
          <p:cNvSpPr txBox="1"/>
          <p:nvPr/>
        </p:nvSpPr>
        <p:spPr>
          <a:xfrm>
            <a:off x="887222" y="4226273"/>
            <a:ext cx="2665730" cy="996315"/>
          </a:xfrm>
          <a:prstGeom prst="rect">
            <a:avLst/>
          </a:prstGeom>
        </p:spPr>
        <p:txBody>
          <a:bodyPr vert="horz" wrap="square" lIns="0" tIns="19050" rIns="0" bIns="0" rtlCol="0">
            <a:spAutoFit/>
          </a:bodyPr>
          <a:lstStyle/>
          <a:p>
            <a:pPr marL="12700" marR="5080">
              <a:lnSpc>
                <a:spcPct val="95800"/>
              </a:lnSpc>
              <a:spcBef>
                <a:spcPts val="150"/>
              </a:spcBef>
            </a:pPr>
            <a:r>
              <a:rPr sz="1100" b="1" spc="-5" dirty="0">
                <a:latin typeface="Arial"/>
                <a:cs typeface="Arial"/>
              </a:rPr>
              <a:t>Sosyo-ekonomik kuraklık, yukarıda  bahsedilen kuraklık tiplerinden farklı bir  durum arz eder. Çünkü bu kuraklık </a:t>
            </a:r>
            <a:r>
              <a:rPr sz="1100" b="1" spc="-10" dirty="0">
                <a:latin typeface="Arial"/>
                <a:cs typeface="Arial"/>
              </a:rPr>
              <a:t>yer  </a:t>
            </a:r>
            <a:r>
              <a:rPr sz="1100" b="1" spc="-5" dirty="0">
                <a:latin typeface="Arial"/>
                <a:cs typeface="Arial"/>
              </a:rPr>
              <a:t>ve zamana bağlı olarak ortaya çıkar. Su,  gıda, balık ve hidroelektrik santralleri  gibi bir çok ekonomik ürünün</a:t>
            </a:r>
            <a:r>
              <a:rPr sz="1100" b="1" spc="25" dirty="0">
                <a:latin typeface="Arial"/>
                <a:cs typeface="Arial"/>
              </a:rPr>
              <a:t> </a:t>
            </a:r>
            <a:r>
              <a:rPr sz="1100" b="1" spc="-5" dirty="0">
                <a:latin typeface="Arial"/>
                <a:cs typeface="Arial"/>
              </a:rPr>
              <a:t>temini</a:t>
            </a:r>
            <a:endParaRPr sz="1100">
              <a:latin typeface="Arial"/>
              <a:cs typeface="Arial"/>
            </a:endParaRPr>
          </a:p>
        </p:txBody>
      </p:sp>
      <p:sp>
        <p:nvSpPr>
          <p:cNvPr id="7" name="object 7"/>
          <p:cNvSpPr txBox="1"/>
          <p:nvPr/>
        </p:nvSpPr>
        <p:spPr>
          <a:xfrm>
            <a:off x="887222" y="7438858"/>
            <a:ext cx="2526665" cy="835660"/>
          </a:xfrm>
          <a:prstGeom prst="rect">
            <a:avLst/>
          </a:prstGeom>
        </p:spPr>
        <p:txBody>
          <a:bodyPr vert="horz" wrap="square" lIns="0" tIns="19050" rIns="0" bIns="0" rtlCol="0">
            <a:spAutoFit/>
          </a:bodyPr>
          <a:lstStyle/>
          <a:p>
            <a:pPr marL="12700" marR="5080">
              <a:lnSpc>
                <a:spcPct val="95800"/>
              </a:lnSpc>
              <a:spcBef>
                <a:spcPts val="150"/>
              </a:spcBef>
            </a:pPr>
            <a:r>
              <a:rPr sz="1100" b="1" spc="-5" dirty="0">
                <a:latin typeface="Arial"/>
                <a:cs typeface="Arial"/>
              </a:rPr>
              <a:t>hava şartlarına bağlıdır. İklimin doğal  değişkenliği nedeniyle bazı yıllar su  kaynakları yeterli olsa da sonraki  yıllarda bu su kaynakları gerek  insanların ve gerekse</a:t>
            </a:r>
            <a:r>
              <a:rPr sz="1100" b="1" spc="10" dirty="0">
                <a:latin typeface="Arial"/>
                <a:cs typeface="Arial"/>
              </a:rPr>
              <a:t> </a:t>
            </a:r>
            <a:r>
              <a:rPr sz="1100" b="1" spc="-5" dirty="0">
                <a:latin typeface="Arial"/>
                <a:cs typeface="Arial"/>
              </a:rPr>
              <a:t>çevrenin</a:t>
            </a:r>
            <a:endParaRPr sz="1100">
              <a:latin typeface="Arial"/>
              <a:cs typeface="Arial"/>
            </a:endParaRPr>
          </a:p>
        </p:txBody>
      </p:sp>
      <p:sp>
        <p:nvSpPr>
          <p:cNvPr id="8" name="object 8"/>
          <p:cNvSpPr txBox="1"/>
          <p:nvPr/>
        </p:nvSpPr>
        <p:spPr>
          <a:xfrm>
            <a:off x="3992377" y="1495251"/>
            <a:ext cx="2122170" cy="353695"/>
          </a:xfrm>
          <a:prstGeom prst="rect">
            <a:avLst/>
          </a:prstGeom>
        </p:spPr>
        <p:txBody>
          <a:bodyPr vert="horz" wrap="square" lIns="0" tIns="22860" rIns="0" bIns="0" rtlCol="0">
            <a:spAutoFit/>
          </a:bodyPr>
          <a:lstStyle/>
          <a:p>
            <a:pPr marL="12700" marR="5080">
              <a:lnSpc>
                <a:spcPts val="1270"/>
              </a:lnSpc>
              <a:spcBef>
                <a:spcPts val="180"/>
              </a:spcBef>
            </a:pPr>
            <a:r>
              <a:rPr sz="1100" b="1" spc="-5" dirty="0">
                <a:latin typeface="Arial"/>
                <a:cs typeface="Arial"/>
              </a:rPr>
              <a:t>ihtiyaçlarını karşılamaktan uzak  olabilmektedir.</a:t>
            </a:r>
            <a:endParaRPr sz="1100">
              <a:latin typeface="Arial"/>
              <a:cs typeface="Arial"/>
            </a:endParaRPr>
          </a:p>
        </p:txBody>
      </p:sp>
      <p:sp>
        <p:nvSpPr>
          <p:cNvPr id="9" name="object 9"/>
          <p:cNvSpPr txBox="1"/>
          <p:nvPr/>
        </p:nvSpPr>
        <p:spPr>
          <a:xfrm>
            <a:off x="3992377" y="1976828"/>
            <a:ext cx="2555875" cy="514350"/>
          </a:xfrm>
          <a:prstGeom prst="rect">
            <a:avLst/>
          </a:prstGeom>
        </p:spPr>
        <p:txBody>
          <a:bodyPr vert="horz" wrap="square" lIns="0" tIns="22860" rIns="0" bIns="0" rtlCol="0">
            <a:spAutoFit/>
          </a:bodyPr>
          <a:lstStyle/>
          <a:p>
            <a:pPr marL="12700" marR="5080">
              <a:lnSpc>
                <a:spcPts val="1270"/>
              </a:lnSpc>
              <a:spcBef>
                <a:spcPts val="180"/>
              </a:spcBef>
            </a:pPr>
            <a:r>
              <a:rPr sz="1100" b="1" spc="-5" dirty="0">
                <a:latin typeface="Arial"/>
                <a:cs typeface="Arial"/>
              </a:rPr>
              <a:t>Sosyo-ekonomik kuraklık yağışlardaki  azalmanın sonucu olarak gelişen ve  üretimin ihtiyacı</a:t>
            </a:r>
            <a:r>
              <a:rPr sz="1100" b="1" spc="5" dirty="0">
                <a:latin typeface="Arial"/>
                <a:cs typeface="Arial"/>
              </a:rPr>
              <a:t> </a:t>
            </a:r>
            <a:r>
              <a:rPr sz="1100" b="1" spc="-5" dirty="0">
                <a:latin typeface="Arial"/>
                <a:cs typeface="Arial"/>
              </a:rPr>
              <a:t>karşılayamadığı</a:t>
            </a:r>
            <a:endParaRPr sz="1100">
              <a:latin typeface="Arial"/>
              <a:cs typeface="Arial"/>
            </a:endParaRPr>
          </a:p>
        </p:txBody>
      </p:sp>
      <p:sp>
        <p:nvSpPr>
          <p:cNvPr id="10" name="object 10"/>
          <p:cNvSpPr txBox="1"/>
          <p:nvPr/>
        </p:nvSpPr>
        <p:spPr>
          <a:xfrm>
            <a:off x="3992377" y="4868617"/>
            <a:ext cx="1656080" cy="193040"/>
          </a:xfrm>
          <a:prstGeom prst="rect">
            <a:avLst/>
          </a:prstGeom>
        </p:spPr>
        <p:txBody>
          <a:bodyPr vert="horz" wrap="square" lIns="0" tIns="12065" rIns="0" bIns="0" rtlCol="0">
            <a:spAutoFit/>
          </a:bodyPr>
          <a:lstStyle/>
          <a:p>
            <a:pPr marL="12700">
              <a:lnSpc>
                <a:spcPct val="100000"/>
              </a:lnSpc>
              <a:spcBef>
                <a:spcPts val="95"/>
              </a:spcBef>
            </a:pPr>
            <a:r>
              <a:rPr sz="1100" b="1" spc="-5" dirty="0">
                <a:latin typeface="Arial"/>
                <a:cs typeface="Arial"/>
              </a:rPr>
              <a:t>durumlarda ortaya</a:t>
            </a:r>
            <a:r>
              <a:rPr sz="1100" b="1" spc="-15" dirty="0">
                <a:latin typeface="Arial"/>
                <a:cs typeface="Arial"/>
              </a:rPr>
              <a:t> </a:t>
            </a:r>
            <a:r>
              <a:rPr sz="1100" b="1" spc="-5" dirty="0">
                <a:latin typeface="Arial"/>
                <a:cs typeface="Arial"/>
              </a:rPr>
              <a:t>çıkar.</a:t>
            </a:r>
            <a:endParaRPr sz="1100">
              <a:latin typeface="Arial"/>
              <a:cs typeface="Arial"/>
            </a:endParaRPr>
          </a:p>
        </p:txBody>
      </p:sp>
      <p:sp>
        <p:nvSpPr>
          <p:cNvPr id="11" name="object 11"/>
          <p:cNvSpPr txBox="1"/>
          <p:nvPr/>
        </p:nvSpPr>
        <p:spPr>
          <a:xfrm>
            <a:off x="3992377" y="5510975"/>
            <a:ext cx="2541905" cy="1317625"/>
          </a:xfrm>
          <a:prstGeom prst="rect">
            <a:avLst/>
          </a:prstGeom>
        </p:spPr>
        <p:txBody>
          <a:bodyPr vert="horz" wrap="square" lIns="0" tIns="19050" rIns="0" bIns="0" rtlCol="0">
            <a:spAutoFit/>
          </a:bodyPr>
          <a:lstStyle/>
          <a:p>
            <a:pPr marL="12700" marR="5080">
              <a:lnSpc>
                <a:spcPct val="95800"/>
              </a:lnSpc>
              <a:spcBef>
                <a:spcPts val="150"/>
              </a:spcBef>
            </a:pPr>
            <a:r>
              <a:rPr sz="1100" b="1" spc="-5" dirty="0">
                <a:latin typeface="Arial"/>
                <a:cs typeface="Arial"/>
              </a:rPr>
              <a:t>Birçok bölgede yaşanan sosyo-  ekonomik kuraklığın nedeni ise artan  nüfus ve buna bağlı olarak kişi başına  tüketim miktarındaki artışın ekonomik  taleplerde de artışa neden  olmasındandır.</a:t>
            </a:r>
            <a:endParaRPr sz="1100">
              <a:latin typeface="Arial"/>
              <a:cs typeface="Arial"/>
            </a:endParaRPr>
          </a:p>
          <a:p>
            <a:pPr>
              <a:lnSpc>
                <a:spcPct val="100000"/>
              </a:lnSpc>
              <a:spcBef>
                <a:spcPts val="5"/>
              </a:spcBef>
            </a:pPr>
            <a:endParaRPr sz="1050">
              <a:latin typeface="Times New Roman"/>
              <a:cs typeface="Times New Roman"/>
            </a:endParaRPr>
          </a:p>
          <a:p>
            <a:pPr marL="12700">
              <a:lnSpc>
                <a:spcPct val="100000"/>
              </a:lnSpc>
            </a:pPr>
            <a:r>
              <a:rPr sz="1100" b="1" spc="-5" dirty="0">
                <a:latin typeface="Arial"/>
                <a:cs typeface="Arial"/>
              </a:rPr>
              <a:t>KURAKLIĞIN</a:t>
            </a:r>
            <a:r>
              <a:rPr sz="1100" b="1" spc="-10" dirty="0">
                <a:latin typeface="Arial"/>
                <a:cs typeface="Arial"/>
              </a:rPr>
              <a:t> </a:t>
            </a:r>
            <a:r>
              <a:rPr sz="1100" b="1" spc="-5" dirty="0">
                <a:latin typeface="Arial"/>
                <a:cs typeface="Arial"/>
              </a:rPr>
              <a:t>ETKİLERİ</a:t>
            </a:r>
            <a:endParaRPr sz="1100">
              <a:latin typeface="Arial"/>
              <a:cs typeface="Arial"/>
            </a:endParaRPr>
          </a:p>
        </p:txBody>
      </p:sp>
      <p:sp>
        <p:nvSpPr>
          <p:cNvPr id="12" name="object 12"/>
          <p:cNvSpPr txBox="1"/>
          <p:nvPr/>
        </p:nvSpPr>
        <p:spPr>
          <a:xfrm>
            <a:off x="3992377" y="6957239"/>
            <a:ext cx="2619375" cy="1156335"/>
          </a:xfrm>
          <a:prstGeom prst="rect">
            <a:avLst/>
          </a:prstGeom>
        </p:spPr>
        <p:txBody>
          <a:bodyPr vert="horz" wrap="square" lIns="0" tIns="19050" rIns="0" bIns="0" rtlCol="0">
            <a:spAutoFit/>
          </a:bodyPr>
          <a:lstStyle/>
          <a:p>
            <a:pPr marL="12700" marR="5080">
              <a:lnSpc>
                <a:spcPct val="95800"/>
              </a:lnSpc>
              <a:spcBef>
                <a:spcPts val="150"/>
              </a:spcBef>
            </a:pPr>
            <a:r>
              <a:rPr sz="1100" b="1" spc="-5" dirty="0">
                <a:latin typeface="Arial"/>
                <a:cs typeface="Arial"/>
              </a:rPr>
              <a:t>Kuraklık, ekonominin birçok sektörünü  etkileyen </a:t>
            </a:r>
            <a:r>
              <a:rPr sz="1100" b="1" dirty="0">
                <a:latin typeface="Arial"/>
                <a:cs typeface="Arial"/>
              </a:rPr>
              <a:t>ve </a:t>
            </a:r>
            <a:r>
              <a:rPr sz="1100" b="1" spc="-5" dirty="0">
                <a:latin typeface="Arial"/>
                <a:cs typeface="Arial"/>
              </a:rPr>
              <a:t>bu etkisini kuraklık  yaşanan bölgelerin çok ötesine taşıyan  karmaşık bir yapıya sahiptir. Bunun  nedeni de suyun üretimde vazgeçilmez  bir unsur olmasından  kaynaklanmaktadır.</a:t>
            </a:r>
            <a:endParaRPr sz="110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87222" y="1495293"/>
            <a:ext cx="5235575" cy="7581900"/>
          </a:xfrm>
          <a:prstGeom prst="rect">
            <a:avLst/>
          </a:prstGeom>
        </p:spPr>
        <p:txBody>
          <a:bodyPr vert="horz" wrap="square" lIns="0" tIns="12065" rIns="0" bIns="0" rtlCol="0">
            <a:spAutoFit/>
          </a:bodyPr>
          <a:lstStyle/>
          <a:p>
            <a:pPr marL="12700">
              <a:lnSpc>
                <a:spcPct val="100000"/>
              </a:lnSpc>
              <a:spcBef>
                <a:spcPts val="95"/>
              </a:spcBef>
            </a:pPr>
            <a:r>
              <a:rPr sz="1100" b="1" spc="-5" dirty="0">
                <a:latin typeface="Arial"/>
                <a:cs typeface="Arial"/>
              </a:rPr>
              <a:t>Kuraklığın doğrudan ve dolaylı etkilerini maddeler halinde şöyle</a:t>
            </a:r>
            <a:r>
              <a:rPr sz="1100" b="1" spc="185" dirty="0">
                <a:latin typeface="Arial"/>
                <a:cs typeface="Arial"/>
              </a:rPr>
              <a:t> </a:t>
            </a:r>
            <a:r>
              <a:rPr sz="1100" b="1" spc="-5" dirty="0">
                <a:latin typeface="Arial"/>
                <a:cs typeface="Arial"/>
              </a:rPr>
              <a:t>sıralayabiliriz:</a:t>
            </a:r>
            <a:endParaRPr sz="1100">
              <a:latin typeface="Arial"/>
              <a:cs typeface="Arial"/>
            </a:endParaRPr>
          </a:p>
          <a:p>
            <a:pPr>
              <a:lnSpc>
                <a:spcPct val="100000"/>
              </a:lnSpc>
            </a:pPr>
            <a:endParaRPr sz="1050">
              <a:latin typeface="Times New Roman"/>
              <a:cs typeface="Times New Roman"/>
            </a:endParaRPr>
          </a:p>
          <a:p>
            <a:pPr marL="12700">
              <a:lnSpc>
                <a:spcPct val="100000"/>
              </a:lnSpc>
            </a:pPr>
            <a:r>
              <a:rPr sz="1100" b="1" spc="-5" dirty="0">
                <a:latin typeface="Arial"/>
                <a:cs typeface="Arial"/>
              </a:rPr>
              <a:t>a-</a:t>
            </a:r>
            <a:r>
              <a:rPr sz="1100" b="1" u="heavy" spc="-5" dirty="0">
                <a:uFill>
                  <a:solidFill>
                    <a:srgbClr val="000000"/>
                  </a:solidFill>
                </a:uFill>
                <a:latin typeface="Arial"/>
                <a:cs typeface="Arial"/>
              </a:rPr>
              <a:t>Ekonomik Etkileri</a:t>
            </a:r>
            <a:endParaRPr sz="1100">
              <a:latin typeface="Arial"/>
              <a:cs typeface="Arial"/>
            </a:endParaRPr>
          </a:p>
          <a:p>
            <a:pPr>
              <a:lnSpc>
                <a:spcPct val="100000"/>
              </a:lnSpc>
              <a:spcBef>
                <a:spcPts val="5"/>
              </a:spcBef>
            </a:pPr>
            <a:endParaRPr sz="1050">
              <a:latin typeface="Times New Roman"/>
              <a:cs typeface="Times New Roman"/>
            </a:endParaRPr>
          </a:p>
          <a:p>
            <a:pPr marL="184785" indent="-172085">
              <a:lnSpc>
                <a:spcPts val="1295"/>
              </a:lnSpc>
              <a:buClr>
                <a:srgbClr val="0070C0"/>
              </a:buClr>
              <a:buFont typeface="Wingdings"/>
              <a:buChar char=""/>
              <a:tabLst>
                <a:tab pos="185420" algn="l"/>
              </a:tabLst>
            </a:pPr>
            <a:r>
              <a:rPr sz="1100" b="1" spc="-5" dirty="0">
                <a:latin typeface="Arial"/>
                <a:cs typeface="Arial"/>
              </a:rPr>
              <a:t>Üründe kayıp</a:t>
            </a:r>
            <a:endParaRPr sz="1100">
              <a:latin typeface="Arial"/>
              <a:cs typeface="Arial"/>
            </a:endParaRPr>
          </a:p>
          <a:p>
            <a:pPr marL="97790" indent="-85090">
              <a:lnSpc>
                <a:spcPts val="1265"/>
              </a:lnSpc>
              <a:buChar char="-"/>
              <a:tabLst>
                <a:tab pos="98425" algn="l"/>
              </a:tabLst>
            </a:pPr>
            <a:r>
              <a:rPr sz="1100" b="1" spc="-5" dirty="0">
                <a:latin typeface="Arial"/>
                <a:cs typeface="Arial"/>
              </a:rPr>
              <a:t>Ekin alanlarının verimliliğinin</a:t>
            </a:r>
            <a:r>
              <a:rPr sz="1100" b="1" spc="10" dirty="0">
                <a:latin typeface="Arial"/>
                <a:cs typeface="Arial"/>
              </a:rPr>
              <a:t> </a:t>
            </a:r>
            <a:r>
              <a:rPr sz="1100" b="1" spc="-5" dirty="0">
                <a:latin typeface="Arial"/>
                <a:cs typeface="Arial"/>
              </a:rPr>
              <a:t>azalması</a:t>
            </a:r>
            <a:endParaRPr sz="1100">
              <a:latin typeface="Arial"/>
              <a:cs typeface="Arial"/>
            </a:endParaRPr>
          </a:p>
          <a:p>
            <a:pPr marL="97790" indent="-85090">
              <a:lnSpc>
                <a:spcPts val="1265"/>
              </a:lnSpc>
              <a:buChar char="-"/>
              <a:tabLst>
                <a:tab pos="98425" algn="l"/>
              </a:tabLst>
            </a:pPr>
            <a:r>
              <a:rPr sz="1100" b="1" spc="-5" dirty="0">
                <a:latin typeface="Arial"/>
                <a:cs typeface="Arial"/>
              </a:rPr>
              <a:t>Böcek istilası</a:t>
            </a:r>
            <a:endParaRPr sz="1100">
              <a:latin typeface="Arial"/>
              <a:cs typeface="Arial"/>
            </a:endParaRPr>
          </a:p>
          <a:p>
            <a:pPr marL="97790" indent="-85090">
              <a:lnSpc>
                <a:spcPts val="1265"/>
              </a:lnSpc>
              <a:buChar char="-"/>
              <a:tabLst>
                <a:tab pos="98425" algn="l"/>
              </a:tabLst>
            </a:pPr>
            <a:r>
              <a:rPr sz="1100" b="1" spc="-5" dirty="0">
                <a:latin typeface="Arial"/>
                <a:cs typeface="Arial"/>
              </a:rPr>
              <a:t>Bitki hastalıkları</a:t>
            </a:r>
            <a:endParaRPr sz="1100">
              <a:latin typeface="Arial"/>
              <a:cs typeface="Arial"/>
            </a:endParaRPr>
          </a:p>
          <a:p>
            <a:pPr marL="97790" indent="-85090">
              <a:lnSpc>
                <a:spcPts val="1290"/>
              </a:lnSpc>
              <a:buChar char="-"/>
              <a:tabLst>
                <a:tab pos="98425" algn="l"/>
              </a:tabLst>
            </a:pPr>
            <a:r>
              <a:rPr sz="1100" b="1" spc="-5" dirty="0">
                <a:latin typeface="Arial"/>
                <a:cs typeface="Arial"/>
              </a:rPr>
              <a:t>Ürün kalitesinde</a:t>
            </a:r>
            <a:r>
              <a:rPr sz="1100" b="1" dirty="0">
                <a:latin typeface="Arial"/>
                <a:cs typeface="Arial"/>
              </a:rPr>
              <a:t> </a:t>
            </a:r>
            <a:r>
              <a:rPr sz="1100" b="1" spc="-5" dirty="0">
                <a:latin typeface="Arial"/>
                <a:cs typeface="Arial"/>
              </a:rPr>
              <a:t>düşüklük</a:t>
            </a:r>
            <a:endParaRPr sz="1100">
              <a:latin typeface="Arial"/>
              <a:cs typeface="Arial"/>
            </a:endParaRPr>
          </a:p>
          <a:p>
            <a:pPr>
              <a:lnSpc>
                <a:spcPct val="100000"/>
              </a:lnSpc>
              <a:spcBef>
                <a:spcPts val="5"/>
              </a:spcBef>
            </a:pPr>
            <a:endParaRPr sz="1050">
              <a:latin typeface="Times New Roman"/>
              <a:cs typeface="Times New Roman"/>
            </a:endParaRPr>
          </a:p>
          <a:p>
            <a:pPr marL="184785" indent="-172085">
              <a:lnSpc>
                <a:spcPts val="1295"/>
              </a:lnSpc>
              <a:buClr>
                <a:srgbClr val="0070C0"/>
              </a:buClr>
              <a:buFont typeface="Wingdings"/>
              <a:buChar char=""/>
              <a:tabLst>
                <a:tab pos="185420" algn="l"/>
              </a:tabLst>
            </a:pPr>
            <a:r>
              <a:rPr sz="1100" b="1" spc="-5" dirty="0">
                <a:latin typeface="Arial"/>
                <a:cs typeface="Arial"/>
              </a:rPr>
              <a:t>Süt ve Çiftlik Hayvanları</a:t>
            </a:r>
            <a:r>
              <a:rPr sz="1100" b="1" spc="5" dirty="0">
                <a:latin typeface="Arial"/>
                <a:cs typeface="Arial"/>
              </a:rPr>
              <a:t> </a:t>
            </a:r>
            <a:r>
              <a:rPr sz="1100" b="1" spc="-5" dirty="0">
                <a:latin typeface="Arial"/>
                <a:cs typeface="Arial"/>
              </a:rPr>
              <a:t>Kaybı</a:t>
            </a:r>
            <a:endParaRPr sz="1100">
              <a:latin typeface="Arial"/>
              <a:cs typeface="Arial"/>
            </a:endParaRPr>
          </a:p>
          <a:p>
            <a:pPr marL="97790" indent="-85090">
              <a:lnSpc>
                <a:spcPts val="1265"/>
              </a:lnSpc>
              <a:buChar char="-"/>
              <a:tabLst>
                <a:tab pos="98425" algn="l"/>
              </a:tabLst>
            </a:pPr>
            <a:r>
              <a:rPr sz="1100" b="1" spc="-5" dirty="0">
                <a:latin typeface="Arial"/>
                <a:cs typeface="Arial"/>
              </a:rPr>
              <a:t>Otlakların verimliliğinin</a:t>
            </a:r>
            <a:r>
              <a:rPr sz="1100" b="1" spc="40" dirty="0">
                <a:latin typeface="Arial"/>
                <a:cs typeface="Arial"/>
              </a:rPr>
              <a:t> </a:t>
            </a:r>
            <a:r>
              <a:rPr sz="1100" b="1" spc="-5" dirty="0">
                <a:latin typeface="Arial"/>
                <a:cs typeface="Arial"/>
              </a:rPr>
              <a:t>azalması</a:t>
            </a:r>
            <a:endParaRPr sz="1100">
              <a:latin typeface="Arial"/>
              <a:cs typeface="Arial"/>
            </a:endParaRPr>
          </a:p>
          <a:p>
            <a:pPr marL="97790" indent="-85090">
              <a:lnSpc>
                <a:spcPts val="1265"/>
              </a:lnSpc>
              <a:buChar char="-"/>
              <a:tabLst>
                <a:tab pos="98425" algn="l"/>
              </a:tabLst>
            </a:pPr>
            <a:r>
              <a:rPr sz="1100" b="1" spc="-5" dirty="0">
                <a:latin typeface="Arial"/>
                <a:cs typeface="Arial"/>
              </a:rPr>
              <a:t>Halka açık otlakların kapatılması veya</a:t>
            </a:r>
            <a:r>
              <a:rPr sz="1100" b="1" spc="30" dirty="0">
                <a:latin typeface="Arial"/>
                <a:cs typeface="Arial"/>
              </a:rPr>
              <a:t> </a:t>
            </a:r>
            <a:r>
              <a:rPr sz="1100" b="1" spc="-5" dirty="0">
                <a:latin typeface="Arial"/>
                <a:cs typeface="Arial"/>
              </a:rPr>
              <a:t>sınırlandırılması</a:t>
            </a:r>
            <a:endParaRPr sz="1100">
              <a:latin typeface="Arial"/>
              <a:cs typeface="Arial"/>
            </a:endParaRPr>
          </a:p>
          <a:p>
            <a:pPr marL="97790" indent="-85090">
              <a:lnSpc>
                <a:spcPts val="1265"/>
              </a:lnSpc>
              <a:buChar char="-"/>
              <a:tabLst>
                <a:tab pos="98425" algn="l"/>
              </a:tabLst>
            </a:pPr>
            <a:r>
              <a:rPr sz="1100" b="1" spc="-5" dirty="0">
                <a:latin typeface="Arial"/>
                <a:cs typeface="Arial"/>
              </a:rPr>
              <a:t>Hayvanlar için suyun temin edilememesi veya</a:t>
            </a:r>
            <a:r>
              <a:rPr sz="1100" b="1" spc="30" dirty="0">
                <a:latin typeface="Arial"/>
                <a:cs typeface="Arial"/>
              </a:rPr>
              <a:t> </a:t>
            </a:r>
            <a:r>
              <a:rPr sz="1100" b="1" spc="-5" dirty="0">
                <a:latin typeface="Arial"/>
                <a:cs typeface="Arial"/>
              </a:rPr>
              <a:t>pahalılığı</a:t>
            </a:r>
            <a:endParaRPr sz="1100">
              <a:latin typeface="Arial"/>
              <a:cs typeface="Arial"/>
            </a:endParaRPr>
          </a:p>
          <a:p>
            <a:pPr marL="97790" indent="-85090">
              <a:lnSpc>
                <a:spcPts val="1295"/>
              </a:lnSpc>
              <a:buChar char="-"/>
              <a:tabLst>
                <a:tab pos="98425" algn="l"/>
              </a:tabLst>
            </a:pPr>
            <a:r>
              <a:rPr sz="1100" b="1" spc="-5" dirty="0">
                <a:latin typeface="Arial"/>
                <a:cs typeface="Arial"/>
              </a:rPr>
              <a:t>Hayvanlar için besin temin edilememesi veya</a:t>
            </a:r>
            <a:r>
              <a:rPr sz="1100" b="1" spc="30" dirty="0">
                <a:latin typeface="Arial"/>
                <a:cs typeface="Arial"/>
              </a:rPr>
              <a:t> </a:t>
            </a:r>
            <a:r>
              <a:rPr sz="1100" b="1" spc="-5" dirty="0">
                <a:latin typeface="Arial"/>
                <a:cs typeface="Arial"/>
              </a:rPr>
              <a:t>pahalılığı</a:t>
            </a:r>
            <a:endParaRPr sz="1100">
              <a:latin typeface="Arial"/>
              <a:cs typeface="Arial"/>
            </a:endParaRPr>
          </a:p>
          <a:p>
            <a:pPr>
              <a:lnSpc>
                <a:spcPct val="100000"/>
              </a:lnSpc>
              <a:spcBef>
                <a:spcPts val="5"/>
              </a:spcBef>
            </a:pPr>
            <a:endParaRPr sz="1050">
              <a:latin typeface="Times New Roman"/>
              <a:cs typeface="Times New Roman"/>
            </a:endParaRPr>
          </a:p>
          <a:p>
            <a:pPr marL="184785" indent="-172085">
              <a:lnSpc>
                <a:spcPts val="1295"/>
              </a:lnSpc>
              <a:buClr>
                <a:srgbClr val="0070C0"/>
              </a:buClr>
              <a:buFont typeface="Wingdings"/>
              <a:buChar char=""/>
              <a:tabLst>
                <a:tab pos="185420" algn="l"/>
              </a:tabLst>
            </a:pPr>
            <a:r>
              <a:rPr sz="1100" b="1" spc="-5" dirty="0">
                <a:latin typeface="Arial"/>
                <a:cs typeface="Arial"/>
              </a:rPr>
              <a:t>Kereste Üretiminde</a:t>
            </a:r>
            <a:r>
              <a:rPr sz="1100" b="1" dirty="0">
                <a:latin typeface="Arial"/>
                <a:cs typeface="Arial"/>
              </a:rPr>
              <a:t> </a:t>
            </a:r>
            <a:r>
              <a:rPr sz="1100" b="1" spc="-5" dirty="0">
                <a:latin typeface="Arial"/>
                <a:cs typeface="Arial"/>
              </a:rPr>
              <a:t>Kayıplar</a:t>
            </a:r>
            <a:endParaRPr sz="1100">
              <a:latin typeface="Arial"/>
              <a:cs typeface="Arial"/>
            </a:endParaRPr>
          </a:p>
          <a:p>
            <a:pPr marL="97790" indent="-85090">
              <a:lnSpc>
                <a:spcPts val="1265"/>
              </a:lnSpc>
              <a:buChar char="-"/>
              <a:tabLst>
                <a:tab pos="98425" algn="l"/>
              </a:tabLst>
            </a:pPr>
            <a:r>
              <a:rPr sz="1100" b="1" spc="-5" dirty="0">
                <a:latin typeface="Arial"/>
                <a:cs typeface="Arial"/>
              </a:rPr>
              <a:t>Orman</a:t>
            </a:r>
            <a:r>
              <a:rPr sz="1100" b="1" dirty="0">
                <a:latin typeface="Arial"/>
                <a:cs typeface="Arial"/>
              </a:rPr>
              <a:t> </a:t>
            </a:r>
            <a:r>
              <a:rPr sz="1100" b="1" spc="-5" dirty="0">
                <a:latin typeface="Arial"/>
                <a:cs typeface="Arial"/>
              </a:rPr>
              <a:t>yangınları</a:t>
            </a:r>
            <a:endParaRPr sz="1100">
              <a:latin typeface="Arial"/>
              <a:cs typeface="Arial"/>
            </a:endParaRPr>
          </a:p>
          <a:p>
            <a:pPr marL="97790" indent="-85090">
              <a:lnSpc>
                <a:spcPts val="1265"/>
              </a:lnSpc>
              <a:buChar char="-"/>
              <a:tabLst>
                <a:tab pos="98425" algn="l"/>
              </a:tabLst>
            </a:pPr>
            <a:r>
              <a:rPr sz="1100" b="1" spc="-5" dirty="0">
                <a:latin typeface="Arial"/>
                <a:cs typeface="Arial"/>
              </a:rPr>
              <a:t>Ağaç hastalıkları</a:t>
            </a:r>
            <a:endParaRPr sz="1100">
              <a:latin typeface="Arial"/>
              <a:cs typeface="Arial"/>
            </a:endParaRPr>
          </a:p>
          <a:p>
            <a:pPr marL="97790" indent="-85090">
              <a:lnSpc>
                <a:spcPts val="1265"/>
              </a:lnSpc>
              <a:buChar char="-"/>
              <a:tabLst>
                <a:tab pos="98425" algn="l"/>
              </a:tabLst>
            </a:pPr>
            <a:r>
              <a:rPr sz="1100" b="1" spc="-5" dirty="0">
                <a:latin typeface="Arial"/>
                <a:cs typeface="Arial"/>
              </a:rPr>
              <a:t>Böcek istilası</a:t>
            </a:r>
            <a:endParaRPr sz="1100">
              <a:latin typeface="Arial"/>
              <a:cs typeface="Arial"/>
            </a:endParaRPr>
          </a:p>
          <a:p>
            <a:pPr marL="97790" indent="-85090">
              <a:lnSpc>
                <a:spcPts val="1295"/>
              </a:lnSpc>
              <a:buChar char="-"/>
              <a:tabLst>
                <a:tab pos="98425" algn="l"/>
              </a:tabLst>
            </a:pPr>
            <a:r>
              <a:rPr sz="1100" b="1" spc="-5" dirty="0">
                <a:latin typeface="Arial"/>
                <a:cs typeface="Arial"/>
              </a:rPr>
              <a:t>Orman alanlarının verimliliğinin</a:t>
            </a:r>
            <a:r>
              <a:rPr sz="1100" b="1" spc="10" dirty="0">
                <a:latin typeface="Arial"/>
                <a:cs typeface="Arial"/>
              </a:rPr>
              <a:t> </a:t>
            </a:r>
            <a:r>
              <a:rPr sz="1100" b="1" spc="-5" dirty="0">
                <a:latin typeface="Arial"/>
                <a:cs typeface="Arial"/>
              </a:rPr>
              <a:t>azalması</a:t>
            </a:r>
            <a:endParaRPr sz="1100">
              <a:latin typeface="Arial"/>
              <a:cs typeface="Arial"/>
            </a:endParaRPr>
          </a:p>
          <a:p>
            <a:pPr>
              <a:lnSpc>
                <a:spcPct val="100000"/>
              </a:lnSpc>
              <a:spcBef>
                <a:spcPts val="5"/>
              </a:spcBef>
            </a:pPr>
            <a:endParaRPr sz="1050">
              <a:latin typeface="Times New Roman"/>
              <a:cs typeface="Times New Roman"/>
            </a:endParaRPr>
          </a:p>
          <a:p>
            <a:pPr marL="184785" indent="-172085">
              <a:lnSpc>
                <a:spcPts val="1295"/>
              </a:lnSpc>
              <a:buClr>
                <a:srgbClr val="0070C0"/>
              </a:buClr>
              <a:buFont typeface="Wingdings"/>
              <a:buChar char=""/>
              <a:tabLst>
                <a:tab pos="185420" algn="l"/>
              </a:tabLst>
            </a:pPr>
            <a:r>
              <a:rPr sz="1100" b="1" spc="-5" dirty="0">
                <a:latin typeface="Arial"/>
                <a:cs typeface="Arial"/>
              </a:rPr>
              <a:t>Balık Üretiminde</a:t>
            </a:r>
            <a:r>
              <a:rPr sz="1100" b="1" dirty="0">
                <a:latin typeface="Arial"/>
                <a:cs typeface="Arial"/>
              </a:rPr>
              <a:t> </a:t>
            </a:r>
            <a:r>
              <a:rPr sz="1100" b="1" spc="-5" dirty="0">
                <a:latin typeface="Arial"/>
                <a:cs typeface="Arial"/>
              </a:rPr>
              <a:t>Kayıplar</a:t>
            </a:r>
            <a:endParaRPr sz="1100">
              <a:latin typeface="Arial"/>
              <a:cs typeface="Arial"/>
            </a:endParaRPr>
          </a:p>
          <a:p>
            <a:pPr marL="97790" indent="-85090">
              <a:lnSpc>
                <a:spcPts val="1265"/>
              </a:lnSpc>
              <a:buChar char="-"/>
              <a:tabLst>
                <a:tab pos="98425" algn="l"/>
              </a:tabLst>
            </a:pPr>
            <a:r>
              <a:rPr sz="1100" b="1" spc="-5" dirty="0">
                <a:latin typeface="Arial"/>
                <a:cs typeface="Arial"/>
              </a:rPr>
              <a:t>Balık yetiştirme alanlarına</a:t>
            </a:r>
            <a:r>
              <a:rPr sz="1100" b="1" spc="15" dirty="0">
                <a:latin typeface="Arial"/>
                <a:cs typeface="Arial"/>
              </a:rPr>
              <a:t> </a:t>
            </a:r>
            <a:r>
              <a:rPr sz="1100" b="1" spc="-5" dirty="0">
                <a:latin typeface="Arial"/>
                <a:cs typeface="Arial"/>
              </a:rPr>
              <a:t>zarar</a:t>
            </a:r>
            <a:endParaRPr sz="1100">
              <a:latin typeface="Arial"/>
              <a:cs typeface="Arial"/>
            </a:endParaRPr>
          </a:p>
          <a:p>
            <a:pPr marL="97790" indent="-85090">
              <a:lnSpc>
                <a:spcPts val="1290"/>
              </a:lnSpc>
              <a:buChar char="-"/>
              <a:tabLst>
                <a:tab pos="98425" algn="l"/>
              </a:tabLst>
            </a:pPr>
            <a:r>
              <a:rPr sz="1100" b="1" spc="-5" dirty="0">
                <a:latin typeface="Arial"/>
                <a:cs typeface="Arial"/>
              </a:rPr>
              <a:t>Suyun azalmasından dolayı yavru balıkların</a:t>
            </a:r>
            <a:r>
              <a:rPr sz="1100" b="1" spc="25" dirty="0">
                <a:latin typeface="Arial"/>
                <a:cs typeface="Arial"/>
              </a:rPr>
              <a:t> </a:t>
            </a:r>
            <a:r>
              <a:rPr sz="1100" b="1" spc="-5" dirty="0">
                <a:latin typeface="Arial"/>
                <a:cs typeface="Arial"/>
              </a:rPr>
              <a:t>kaybı</a:t>
            </a:r>
            <a:endParaRPr sz="1100">
              <a:latin typeface="Arial"/>
              <a:cs typeface="Arial"/>
            </a:endParaRPr>
          </a:p>
          <a:p>
            <a:pPr>
              <a:lnSpc>
                <a:spcPct val="100000"/>
              </a:lnSpc>
              <a:spcBef>
                <a:spcPts val="30"/>
              </a:spcBef>
            </a:pPr>
            <a:endParaRPr sz="1100">
              <a:latin typeface="Times New Roman"/>
              <a:cs typeface="Times New Roman"/>
            </a:endParaRPr>
          </a:p>
          <a:p>
            <a:pPr marL="12700" marR="2705100">
              <a:lnSpc>
                <a:spcPts val="1270"/>
              </a:lnSpc>
              <a:buClr>
                <a:srgbClr val="0070C0"/>
              </a:buClr>
              <a:buFont typeface="Wingdings"/>
              <a:buChar char=""/>
              <a:tabLst>
                <a:tab pos="185420" algn="l"/>
              </a:tabLst>
            </a:pPr>
            <a:r>
              <a:rPr sz="1100" b="1" spc="-5" dirty="0">
                <a:latin typeface="Arial"/>
                <a:cs typeface="Arial"/>
              </a:rPr>
              <a:t>Ulusal Büyümede Kayıp, Ekonomik  Gelişmede Gecikme</a:t>
            </a:r>
            <a:endParaRPr sz="1100">
              <a:latin typeface="Arial"/>
              <a:cs typeface="Arial"/>
            </a:endParaRPr>
          </a:p>
          <a:p>
            <a:pPr>
              <a:lnSpc>
                <a:spcPct val="100000"/>
              </a:lnSpc>
              <a:spcBef>
                <a:spcPts val="45"/>
              </a:spcBef>
              <a:buClr>
                <a:srgbClr val="0070C0"/>
              </a:buClr>
              <a:buFont typeface="Wingdings"/>
              <a:buChar char=""/>
            </a:pPr>
            <a:endParaRPr sz="1050">
              <a:latin typeface="Times New Roman"/>
              <a:cs typeface="Times New Roman"/>
            </a:endParaRPr>
          </a:p>
          <a:p>
            <a:pPr marL="12700" marR="2720340">
              <a:lnSpc>
                <a:spcPts val="1270"/>
              </a:lnSpc>
              <a:buClr>
                <a:srgbClr val="0070C0"/>
              </a:buClr>
              <a:buFont typeface="Wingdings"/>
              <a:buChar char=""/>
              <a:tabLst>
                <a:tab pos="185420" algn="l"/>
              </a:tabLst>
            </a:pPr>
            <a:r>
              <a:rPr sz="1100" b="1" spc="-5" dirty="0">
                <a:latin typeface="Arial"/>
                <a:cs typeface="Arial"/>
              </a:rPr>
              <a:t>Yiyecek üretiminde düşüş, Yiyecek  stoklarında azalma</a:t>
            </a:r>
            <a:endParaRPr sz="1100">
              <a:latin typeface="Arial"/>
              <a:cs typeface="Arial"/>
            </a:endParaRPr>
          </a:p>
          <a:p>
            <a:pPr>
              <a:lnSpc>
                <a:spcPct val="100000"/>
              </a:lnSpc>
              <a:spcBef>
                <a:spcPts val="20"/>
              </a:spcBef>
              <a:buClr>
                <a:srgbClr val="0070C0"/>
              </a:buClr>
              <a:buFont typeface="Wingdings"/>
              <a:buChar char=""/>
            </a:pPr>
            <a:endParaRPr sz="1000">
              <a:latin typeface="Times New Roman"/>
              <a:cs typeface="Times New Roman"/>
            </a:endParaRPr>
          </a:p>
          <a:p>
            <a:pPr marL="184785" indent="-172085">
              <a:lnSpc>
                <a:spcPct val="100000"/>
              </a:lnSpc>
              <a:spcBef>
                <a:spcPts val="5"/>
              </a:spcBef>
              <a:buClr>
                <a:srgbClr val="0070C0"/>
              </a:buClr>
              <a:buFont typeface="Wingdings"/>
              <a:buChar char=""/>
              <a:tabLst>
                <a:tab pos="185420" algn="l"/>
              </a:tabLst>
            </a:pPr>
            <a:r>
              <a:rPr sz="1100" b="1" spc="-5" dirty="0">
                <a:latin typeface="Arial"/>
                <a:cs typeface="Arial"/>
              </a:rPr>
              <a:t>Finansal kaynak bulmada zorluk (Kredi</a:t>
            </a:r>
            <a:r>
              <a:rPr sz="1100" b="1" spc="15" dirty="0">
                <a:latin typeface="Arial"/>
                <a:cs typeface="Arial"/>
              </a:rPr>
              <a:t> </a:t>
            </a:r>
            <a:r>
              <a:rPr sz="1100" b="1" dirty="0">
                <a:latin typeface="Arial"/>
                <a:cs typeface="Arial"/>
              </a:rPr>
              <a:t>riski)</a:t>
            </a:r>
            <a:endParaRPr sz="1100">
              <a:latin typeface="Arial"/>
              <a:cs typeface="Arial"/>
            </a:endParaRPr>
          </a:p>
          <a:p>
            <a:pPr>
              <a:lnSpc>
                <a:spcPct val="100000"/>
              </a:lnSpc>
              <a:buClr>
                <a:srgbClr val="0070C0"/>
              </a:buClr>
              <a:buFont typeface="Wingdings"/>
              <a:buChar char=""/>
            </a:pPr>
            <a:endParaRPr sz="1050">
              <a:latin typeface="Times New Roman"/>
              <a:cs typeface="Times New Roman"/>
            </a:endParaRPr>
          </a:p>
          <a:p>
            <a:pPr marL="184785" indent="-172085">
              <a:lnSpc>
                <a:spcPct val="100000"/>
              </a:lnSpc>
              <a:spcBef>
                <a:spcPts val="5"/>
              </a:spcBef>
              <a:buClr>
                <a:srgbClr val="0070C0"/>
              </a:buClr>
              <a:buFont typeface="Wingdings"/>
              <a:buChar char=""/>
              <a:tabLst>
                <a:tab pos="185420" algn="l"/>
              </a:tabLst>
            </a:pPr>
            <a:r>
              <a:rPr sz="1100" b="1" spc="-5" dirty="0">
                <a:latin typeface="Arial"/>
                <a:cs typeface="Arial"/>
              </a:rPr>
              <a:t>Nehir ve kanalların denizciliğe olan katkılarında</a:t>
            </a:r>
            <a:r>
              <a:rPr sz="1100" b="1" spc="35" dirty="0">
                <a:latin typeface="Arial"/>
                <a:cs typeface="Arial"/>
              </a:rPr>
              <a:t> </a:t>
            </a:r>
            <a:r>
              <a:rPr sz="1100" b="1" spc="-5" dirty="0">
                <a:latin typeface="Arial"/>
                <a:cs typeface="Arial"/>
              </a:rPr>
              <a:t>kayıp</a:t>
            </a:r>
            <a:endParaRPr sz="1100">
              <a:latin typeface="Arial"/>
              <a:cs typeface="Arial"/>
            </a:endParaRPr>
          </a:p>
          <a:p>
            <a:pPr>
              <a:lnSpc>
                <a:spcPct val="100000"/>
              </a:lnSpc>
              <a:spcBef>
                <a:spcPts val="55"/>
              </a:spcBef>
              <a:buClr>
                <a:srgbClr val="0070C0"/>
              </a:buClr>
              <a:buFont typeface="Wingdings"/>
              <a:buChar char=""/>
            </a:pPr>
            <a:endParaRPr sz="1000">
              <a:latin typeface="Times New Roman"/>
              <a:cs typeface="Times New Roman"/>
            </a:endParaRPr>
          </a:p>
          <a:p>
            <a:pPr marL="184785" indent="-172085">
              <a:lnSpc>
                <a:spcPct val="100000"/>
              </a:lnSpc>
              <a:buClr>
                <a:srgbClr val="0070C0"/>
              </a:buClr>
              <a:buFont typeface="Wingdings"/>
              <a:buChar char=""/>
              <a:tabLst>
                <a:tab pos="185420" algn="l"/>
              </a:tabLst>
            </a:pPr>
            <a:r>
              <a:rPr sz="1100" b="1" spc="-5" dirty="0">
                <a:latin typeface="Arial"/>
                <a:cs typeface="Arial"/>
              </a:rPr>
              <a:t>Yeni ve ilave su kaynaklarının geliştirilmesindeki</a:t>
            </a:r>
            <a:r>
              <a:rPr sz="1100" b="1" spc="40" dirty="0">
                <a:latin typeface="Arial"/>
                <a:cs typeface="Arial"/>
              </a:rPr>
              <a:t> </a:t>
            </a:r>
            <a:r>
              <a:rPr sz="1100" b="1" spc="-5" dirty="0">
                <a:latin typeface="Arial"/>
                <a:cs typeface="Arial"/>
              </a:rPr>
              <a:t>pahalılık</a:t>
            </a:r>
            <a:endParaRPr sz="1100">
              <a:latin typeface="Arial"/>
              <a:cs typeface="Arial"/>
            </a:endParaRPr>
          </a:p>
          <a:p>
            <a:pPr>
              <a:lnSpc>
                <a:spcPct val="100000"/>
              </a:lnSpc>
              <a:buClr>
                <a:srgbClr val="0070C0"/>
              </a:buClr>
              <a:buFont typeface="Wingdings"/>
              <a:buChar char=""/>
            </a:pPr>
            <a:endParaRPr sz="1050">
              <a:latin typeface="Times New Roman"/>
              <a:cs typeface="Times New Roman"/>
            </a:endParaRPr>
          </a:p>
          <a:p>
            <a:pPr marL="184785" indent="-172085">
              <a:lnSpc>
                <a:spcPct val="100000"/>
              </a:lnSpc>
              <a:spcBef>
                <a:spcPts val="5"/>
              </a:spcBef>
              <a:buClr>
                <a:srgbClr val="0070C0"/>
              </a:buClr>
              <a:buFont typeface="Wingdings"/>
              <a:buChar char=""/>
              <a:tabLst>
                <a:tab pos="185420" algn="l"/>
              </a:tabLst>
            </a:pPr>
            <a:r>
              <a:rPr sz="1100" b="1" spc="-5" dirty="0">
                <a:latin typeface="Arial"/>
                <a:cs typeface="Arial"/>
              </a:rPr>
              <a:t>Suyun taşınmasındaki</a:t>
            </a:r>
            <a:r>
              <a:rPr sz="1100" b="1" spc="5" dirty="0">
                <a:latin typeface="Arial"/>
                <a:cs typeface="Arial"/>
              </a:rPr>
              <a:t> </a:t>
            </a:r>
            <a:r>
              <a:rPr sz="1100" b="1" spc="-5" dirty="0">
                <a:latin typeface="Arial"/>
                <a:cs typeface="Arial"/>
              </a:rPr>
              <a:t>pahalılık</a:t>
            </a:r>
            <a:endParaRPr sz="1100">
              <a:latin typeface="Arial"/>
              <a:cs typeface="Arial"/>
            </a:endParaRPr>
          </a:p>
          <a:p>
            <a:pPr>
              <a:lnSpc>
                <a:spcPct val="100000"/>
              </a:lnSpc>
              <a:spcBef>
                <a:spcPts val="55"/>
              </a:spcBef>
              <a:buClr>
                <a:srgbClr val="0070C0"/>
              </a:buClr>
              <a:buFont typeface="Wingdings"/>
              <a:buChar char=""/>
            </a:pPr>
            <a:endParaRPr sz="1000">
              <a:latin typeface="Times New Roman"/>
              <a:cs typeface="Times New Roman"/>
            </a:endParaRPr>
          </a:p>
          <a:p>
            <a:pPr marL="184785" indent="-172085">
              <a:lnSpc>
                <a:spcPct val="100000"/>
              </a:lnSpc>
              <a:buClr>
                <a:srgbClr val="0070C0"/>
              </a:buClr>
              <a:buFont typeface="Wingdings"/>
              <a:buChar char=""/>
              <a:tabLst>
                <a:tab pos="185420" algn="l"/>
              </a:tabLst>
            </a:pPr>
            <a:r>
              <a:rPr sz="1100" b="1" spc="-5" dirty="0">
                <a:latin typeface="Arial"/>
                <a:cs typeface="Arial"/>
              </a:rPr>
              <a:t>Çiftçi gelirlerinde</a:t>
            </a:r>
            <a:r>
              <a:rPr sz="1100" b="1" spc="5" dirty="0">
                <a:latin typeface="Arial"/>
                <a:cs typeface="Arial"/>
              </a:rPr>
              <a:t> </a:t>
            </a:r>
            <a:r>
              <a:rPr sz="1100" b="1" spc="-5" dirty="0">
                <a:latin typeface="Arial"/>
                <a:cs typeface="Arial"/>
              </a:rPr>
              <a:t>kayıplar</a:t>
            </a:r>
            <a:endParaRPr sz="1100">
              <a:latin typeface="Arial"/>
              <a:cs typeface="Arial"/>
            </a:endParaRPr>
          </a:p>
          <a:p>
            <a:pPr>
              <a:lnSpc>
                <a:spcPct val="100000"/>
              </a:lnSpc>
              <a:spcBef>
                <a:spcPts val="5"/>
              </a:spcBef>
              <a:buClr>
                <a:srgbClr val="0070C0"/>
              </a:buClr>
              <a:buFont typeface="Wingdings"/>
              <a:buChar char=""/>
            </a:pPr>
            <a:endParaRPr sz="1050">
              <a:latin typeface="Times New Roman"/>
              <a:cs typeface="Times New Roman"/>
            </a:endParaRPr>
          </a:p>
          <a:p>
            <a:pPr marL="184785" indent="-172085">
              <a:lnSpc>
                <a:spcPct val="100000"/>
              </a:lnSpc>
              <a:buClr>
                <a:srgbClr val="0070C0"/>
              </a:buClr>
              <a:buFont typeface="Wingdings"/>
              <a:buChar char=""/>
              <a:tabLst>
                <a:tab pos="185420" algn="l"/>
              </a:tabLst>
            </a:pPr>
            <a:r>
              <a:rPr sz="1100" b="1" spc="-5" dirty="0">
                <a:latin typeface="Arial"/>
                <a:cs typeface="Arial"/>
              </a:rPr>
              <a:t>Eğlence iş alanlarında</a:t>
            </a:r>
            <a:r>
              <a:rPr sz="1100" b="1" spc="10" dirty="0">
                <a:latin typeface="Arial"/>
                <a:cs typeface="Arial"/>
              </a:rPr>
              <a:t> </a:t>
            </a:r>
            <a:r>
              <a:rPr sz="1100" b="1" spc="-5" dirty="0">
                <a:latin typeface="Arial"/>
                <a:cs typeface="Arial"/>
              </a:rPr>
              <a:t>kayıplar</a:t>
            </a:r>
            <a:endParaRPr sz="1100">
              <a:latin typeface="Arial"/>
              <a:cs typeface="Arial"/>
            </a:endParaRPr>
          </a:p>
          <a:p>
            <a:pPr>
              <a:lnSpc>
                <a:spcPct val="100000"/>
              </a:lnSpc>
              <a:spcBef>
                <a:spcPts val="5"/>
              </a:spcBef>
              <a:buClr>
                <a:srgbClr val="0070C0"/>
              </a:buClr>
              <a:buFont typeface="Wingdings"/>
              <a:buChar char=""/>
            </a:pPr>
            <a:endParaRPr sz="1050">
              <a:latin typeface="Times New Roman"/>
              <a:cs typeface="Times New Roman"/>
            </a:endParaRPr>
          </a:p>
          <a:p>
            <a:pPr marL="184785" indent="-172085">
              <a:lnSpc>
                <a:spcPct val="100000"/>
              </a:lnSpc>
              <a:buClr>
                <a:srgbClr val="0070C0"/>
              </a:buClr>
              <a:buFont typeface="Wingdings"/>
              <a:buChar char=""/>
              <a:tabLst>
                <a:tab pos="185420" algn="l"/>
              </a:tabLst>
            </a:pPr>
            <a:r>
              <a:rPr sz="1100" b="1" spc="-5" dirty="0">
                <a:latin typeface="Arial"/>
                <a:cs typeface="Arial"/>
              </a:rPr>
              <a:t>Enerjide kaynak</a:t>
            </a:r>
            <a:r>
              <a:rPr sz="1100" b="1" dirty="0">
                <a:latin typeface="Arial"/>
                <a:cs typeface="Arial"/>
              </a:rPr>
              <a:t> </a:t>
            </a:r>
            <a:r>
              <a:rPr sz="1100" b="1" spc="-5" dirty="0">
                <a:latin typeface="Arial"/>
                <a:cs typeface="Arial"/>
              </a:rPr>
              <a:t>azalması</a:t>
            </a:r>
            <a:endParaRPr sz="1100">
              <a:latin typeface="Arial"/>
              <a:cs typeface="Arial"/>
            </a:endParaRPr>
          </a:p>
          <a:p>
            <a:pPr>
              <a:lnSpc>
                <a:spcPct val="100000"/>
              </a:lnSpc>
              <a:spcBef>
                <a:spcPts val="55"/>
              </a:spcBef>
            </a:pPr>
            <a:endParaRPr sz="1000">
              <a:latin typeface="Times New Roman"/>
              <a:cs typeface="Times New Roman"/>
            </a:endParaRPr>
          </a:p>
          <a:p>
            <a:pPr marL="12700">
              <a:lnSpc>
                <a:spcPct val="100000"/>
              </a:lnSpc>
            </a:pPr>
            <a:r>
              <a:rPr sz="1100" b="1" spc="-5" dirty="0">
                <a:latin typeface="Arial"/>
                <a:cs typeface="Arial"/>
              </a:rPr>
              <a:t>Tarımsal üretimin direkt bağlı olduğu endüstrilerde</a:t>
            </a:r>
            <a:r>
              <a:rPr sz="1100" b="1" spc="40" dirty="0">
                <a:latin typeface="Arial"/>
                <a:cs typeface="Arial"/>
              </a:rPr>
              <a:t> </a:t>
            </a:r>
            <a:r>
              <a:rPr sz="1100" b="1" spc="-5" dirty="0">
                <a:latin typeface="Arial"/>
                <a:cs typeface="Arial"/>
              </a:rPr>
              <a:t>kayıplar:</a:t>
            </a:r>
            <a:endParaRPr sz="1100">
              <a:latin typeface="Arial"/>
              <a:cs typeface="Arial"/>
            </a:endParaRPr>
          </a:p>
        </p:txBody>
      </p:sp>
      <p:sp>
        <p:nvSpPr>
          <p:cNvPr id="3" name="object 3"/>
          <p:cNvSpPr txBox="1"/>
          <p:nvPr/>
        </p:nvSpPr>
        <p:spPr>
          <a:xfrm>
            <a:off x="887222" y="9916724"/>
            <a:ext cx="1402080" cy="335915"/>
          </a:xfrm>
          <a:prstGeom prst="rect">
            <a:avLst/>
          </a:prstGeom>
        </p:spPr>
        <p:txBody>
          <a:bodyPr vert="horz" wrap="square" lIns="0" tIns="0" rIns="0" bIns="0" rtlCol="0">
            <a:spAutoFit/>
          </a:bodyPr>
          <a:lstStyle/>
          <a:p>
            <a:pPr marL="12700">
              <a:lnSpc>
                <a:spcPts val="1145"/>
              </a:lnSpc>
            </a:pPr>
            <a:r>
              <a:rPr sz="1100" spc="-5" dirty="0">
                <a:latin typeface="Calibri"/>
                <a:cs typeface="Calibri"/>
                <a:hlinkClick r:id="rId2"/>
              </a:rPr>
              <a:t>http://www.mgm.gov.tr</a:t>
            </a:r>
            <a:endParaRPr sz="1100">
              <a:latin typeface="Calibri"/>
              <a:cs typeface="Calibri"/>
            </a:endParaRPr>
          </a:p>
          <a:p>
            <a:pPr marL="12700">
              <a:lnSpc>
                <a:spcPct val="100000"/>
              </a:lnSpc>
              <a:spcBef>
                <a:spcPts val="20"/>
              </a:spcBef>
            </a:pPr>
            <a:r>
              <a:rPr sz="1100" spc="-10" dirty="0">
                <a:latin typeface="Calibri"/>
                <a:cs typeface="Calibri"/>
                <a:hlinkClick r:id="rId3"/>
              </a:rPr>
              <a:t>bilgi@mgm.gov.tr</a:t>
            </a:r>
            <a:endParaRPr sz="1100">
              <a:latin typeface="Calibri"/>
              <a:cs typeface="Calibri"/>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430"/>
              </a:lnSpc>
            </a:pPr>
            <a:fld id="{81D60167-4931-47E6-BA6A-407CBD079E47}" type="slidenum">
              <a:rPr spc="-5" dirty="0"/>
              <a:t>4</a:t>
            </a:fld>
            <a:endParaRPr spc="-5"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631435" y="2645664"/>
            <a:ext cx="2438400" cy="2344673"/>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887222" y="1495293"/>
            <a:ext cx="3109595" cy="4048125"/>
          </a:xfrm>
          <a:prstGeom prst="rect">
            <a:avLst/>
          </a:prstGeom>
        </p:spPr>
        <p:txBody>
          <a:bodyPr vert="horz" wrap="square" lIns="0" tIns="12065" rIns="0" bIns="0" rtlCol="0">
            <a:spAutoFit/>
          </a:bodyPr>
          <a:lstStyle/>
          <a:p>
            <a:pPr marL="12700">
              <a:lnSpc>
                <a:spcPct val="100000"/>
              </a:lnSpc>
              <a:spcBef>
                <a:spcPts val="95"/>
              </a:spcBef>
            </a:pPr>
            <a:r>
              <a:rPr sz="1100" b="1" spc="-5" dirty="0">
                <a:latin typeface="Arial"/>
                <a:cs typeface="Arial"/>
              </a:rPr>
              <a:t>b- </a:t>
            </a:r>
            <a:r>
              <a:rPr sz="1100" b="1" u="heavy" spc="-5" dirty="0">
                <a:uFill>
                  <a:solidFill>
                    <a:srgbClr val="000000"/>
                  </a:solidFill>
                </a:uFill>
                <a:latin typeface="Arial"/>
                <a:cs typeface="Arial"/>
              </a:rPr>
              <a:t>Çevresel</a:t>
            </a:r>
            <a:r>
              <a:rPr sz="1100" b="1" u="heavy" dirty="0">
                <a:uFill>
                  <a:solidFill>
                    <a:srgbClr val="000000"/>
                  </a:solidFill>
                </a:uFill>
                <a:latin typeface="Arial"/>
                <a:cs typeface="Arial"/>
              </a:rPr>
              <a:t> </a:t>
            </a:r>
            <a:r>
              <a:rPr sz="1100" b="1" u="heavy" spc="-5" dirty="0">
                <a:uFill>
                  <a:solidFill>
                    <a:srgbClr val="000000"/>
                  </a:solidFill>
                </a:uFill>
                <a:latin typeface="Arial"/>
                <a:cs typeface="Arial"/>
              </a:rPr>
              <a:t>Etkileri</a:t>
            </a:r>
            <a:endParaRPr sz="1100">
              <a:latin typeface="Arial"/>
              <a:cs typeface="Arial"/>
            </a:endParaRPr>
          </a:p>
          <a:p>
            <a:pPr>
              <a:lnSpc>
                <a:spcPct val="100000"/>
              </a:lnSpc>
            </a:pPr>
            <a:endParaRPr sz="1050">
              <a:latin typeface="Times New Roman"/>
              <a:cs typeface="Times New Roman"/>
            </a:endParaRPr>
          </a:p>
          <a:p>
            <a:pPr marL="12700">
              <a:lnSpc>
                <a:spcPct val="100000"/>
              </a:lnSpc>
              <a:buClr>
                <a:srgbClr val="0070C0"/>
              </a:buClr>
              <a:buFont typeface="Wingdings"/>
              <a:buChar char=""/>
              <a:tabLst>
                <a:tab pos="185420" algn="l"/>
              </a:tabLst>
            </a:pPr>
            <a:r>
              <a:rPr sz="1100" b="1" spc="-5" dirty="0">
                <a:latin typeface="Arial"/>
                <a:cs typeface="Arial"/>
              </a:rPr>
              <a:t>Toprakta su ve rüzgar</a:t>
            </a:r>
            <a:r>
              <a:rPr sz="1100" b="1" spc="10" dirty="0">
                <a:latin typeface="Arial"/>
                <a:cs typeface="Arial"/>
              </a:rPr>
              <a:t> </a:t>
            </a:r>
            <a:r>
              <a:rPr sz="1100" b="1" spc="-5" dirty="0">
                <a:latin typeface="Arial"/>
                <a:cs typeface="Arial"/>
              </a:rPr>
              <a:t>erozyonu</a:t>
            </a:r>
            <a:endParaRPr sz="1100">
              <a:latin typeface="Arial"/>
              <a:cs typeface="Arial"/>
            </a:endParaRPr>
          </a:p>
          <a:p>
            <a:pPr>
              <a:lnSpc>
                <a:spcPct val="100000"/>
              </a:lnSpc>
              <a:spcBef>
                <a:spcPts val="5"/>
              </a:spcBef>
              <a:buClr>
                <a:srgbClr val="0070C0"/>
              </a:buClr>
              <a:buFont typeface="Wingdings"/>
              <a:buChar char=""/>
            </a:pPr>
            <a:endParaRPr sz="1050">
              <a:latin typeface="Times New Roman"/>
              <a:cs typeface="Times New Roman"/>
            </a:endParaRPr>
          </a:p>
          <a:p>
            <a:pPr marL="12700">
              <a:lnSpc>
                <a:spcPct val="100000"/>
              </a:lnSpc>
              <a:buClr>
                <a:srgbClr val="0070C0"/>
              </a:buClr>
              <a:buFont typeface="Wingdings"/>
              <a:buChar char=""/>
              <a:tabLst>
                <a:tab pos="185420" algn="l"/>
              </a:tabLst>
            </a:pPr>
            <a:r>
              <a:rPr sz="1100" b="1" spc="-5" dirty="0">
                <a:latin typeface="Arial"/>
                <a:cs typeface="Arial"/>
              </a:rPr>
              <a:t>Balık alanlarına</a:t>
            </a:r>
            <a:r>
              <a:rPr sz="1100" b="1" dirty="0">
                <a:latin typeface="Arial"/>
                <a:cs typeface="Arial"/>
              </a:rPr>
              <a:t> </a:t>
            </a:r>
            <a:r>
              <a:rPr sz="1100" b="1" spc="-5" dirty="0">
                <a:latin typeface="Arial"/>
                <a:cs typeface="Arial"/>
              </a:rPr>
              <a:t>zarar</a:t>
            </a:r>
            <a:endParaRPr sz="1100">
              <a:latin typeface="Arial"/>
              <a:cs typeface="Arial"/>
            </a:endParaRPr>
          </a:p>
          <a:p>
            <a:pPr>
              <a:lnSpc>
                <a:spcPct val="100000"/>
              </a:lnSpc>
              <a:spcBef>
                <a:spcPts val="5"/>
              </a:spcBef>
              <a:buClr>
                <a:srgbClr val="0070C0"/>
              </a:buClr>
              <a:buFont typeface="Wingdings"/>
              <a:buChar char=""/>
            </a:pPr>
            <a:endParaRPr sz="1050">
              <a:latin typeface="Times New Roman"/>
              <a:cs typeface="Times New Roman"/>
            </a:endParaRPr>
          </a:p>
          <a:p>
            <a:pPr marL="12700">
              <a:lnSpc>
                <a:spcPct val="100000"/>
              </a:lnSpc>
              <a:buClr>
                <a:srgbClr val="0070C0"/>
              </a:buClr>
              <a:buFont typeface="Wingdings"/>
              <a:buChar char=""/>
              <a:tabLst>
                <a:tab pos="185420" algn="l"/>
              </a:tabLst>
            </a:pPr>
            <a:r>
              <a:rPr sz="1100" b="1" spc="-5" dirty="0">
                <a:latin typeface="Arial"/>
                <a:cs typeface="Arial"/>
              </a:rPr>
              <a:t>Bitki alanlarına</a:t>
            </a:r>
            <a:r>
              <a:rPr sz="1100" b="1" spc="-15" dirty="0">
                <a:latin typeface="Arial"/>
                <a:cs typeface="Arial"/>
              </a:rPr>
              <a:t> </a:t>
            </a:r>
            <a:r>
              <a:rPr sz="1100" b="1" spc="-5" dirty="0">
                <a:latin typeface="Arial"/>
                <a:cs typeface="Arial"/>
              </a:rPr>
              <a:t>zarar</a:t>
            </a:r>
            <a:endParaRPr sz="1100">
              <a:latin typeface="Arial"/>
              <a:cs typeface="Arial"/>
            </a:endParaRPr>
          </a:p>
          <a:p>
            <a:pPr>
              <a:lnSpc>
                <a:spcPct val="100000"/>
              </a:lnSpc>
              <a:spcBef>
                <a:spcPts val="55"/>
              </a:spcBef>
              <a:buClr>
                <a:srgbClr val="0070C0"/>
              </a:buClr>
              <a:buFont typeface="Wingdings"/>
              <a:buChar char=""/>
            </a:pPr>
            <a:endParaRPr sz="1000">
              <a:latin typeface="Times New Roman"/>
              <a:cs typeface="Times New Roman"/>
            </a:endParaRPr>
          </a:p>
          <a:p>
            <a:pPr marL="12700">
              <a:lnSpc>
                <a:spcPct val="100000"/>
              </a:lnSpc>
              <a:buClr>
                <a:srgbClr val="0070C0"/>
              </a:buClr>
              <a:buFont typeface="Wingdings"/>
              <a:buChar char=""/>
              <a:tabLst>
                <a:tab pos="185420" algn="l"/>
              </a:tabLst>
            </a:pPr>
            <a:r>
              <a:rPr sz="1100" b="1" spc="-5" dirty="0">
                <a:latin typeface="Arial"/>
                <a:cs typeface="Arial"/>
              </a:rPr>
              <a:t>Suyun kalitesine</a:t>
            </a:r>
            <a:r>
              <a:rPr sz="1100" b="1" spc="-25" dirty="0">
                <a:latin typeface="Arial"/>
                <a:cs typeface="Arial"/>
              </a:rPr>
              <a:t> </a:t>
            </a:r>
            <a:r>
              <a:rPr sz="1100" b="1" spc="-5" dirty="0">
                <a:latin typeface="Arial"/>
                <a:cs typeface="Arial"/>
              </a:rPr>
              <a:t>etki</a:t>
            </a:r>
            <a:endParaRPr sz="1100">
              <a:latin typeface="Arial"/>
              <a:cs typeface="Arial"/>
            </a:endParaRPr>
          </a:p>
          <a:p>
            <a:pPr>
              <a:lnSpc>
                <a:spcPct val="100000"/>
              </a:lnSpc>
              <a:spcBef>
                <a:spcPts val="5"/>
              </a:spcBef>
              <a:buClr>
                <a:srgbClr val="0070C0"/>
              </a:buClr>
              <a:buFont typeface="Wingdings"/>
              <a:buChar char=""/>
            </a:pPr>
            <a:endParaRPr sz="1050">
              <a:latin typeface="Times New Roman"/>
              <a:cs typeface="Times New Roman"/>
            </a:endParaRPr>
          </a:p>
          <a:p>
            <a:pPr marL="12700">
              <a:lnSpc>
                <a:spcPct val="100000"/>
              </a:lnSpc>
              <a:buClr>
                <a:srgbClr val="0070C0"/>
              </a:buClr>
              <a:buFont typeface="Wingdings"/>
              <a:buChar char=""/>
              <a:tabLst>
                <a:tab pos="185420" algn="l"/>
              </a:tabLst>
            </a:pPr>
            <a:r>
              <a:rPr sz="1100" b="1" spc="-5" dirty="0">
                <a:latin typeface="Arial"/>
                <a:cs typeface="Arial"/>
              </a:rPr>
              <a:t>Hayvan kalitesine</a:t>
            </a:r>
            <a:r>
              <a:rPr sz="1100" b="1" spc="5" dirty="0">
                <a:latin typeface="Arial"/>
                <a:cs typeface="Arial"/>
              </a:rPr>
              <a:t> </a:t>
            </a:r>
            <a:r>
              <a:rPr sz="1100" b="1" spc="-5" dirty="0">
                <a:latin typeface="Arial"/>
                <a:cs typeface="Arial"/>
              </a:rPr>
              <a:t>etki</a:t>
            </a:r>
            <a:endParaRPr sz="1100">
              <a:latin typeface="Arial"/>
              <a:cs typeface="Arial"/>
            </a:endParaRPr>
          </a:p>
          <a:p>
            <a:pPr marL="12700" marR="563880">
              <a:lnSpc>
                <a:spcPct val="191400"/>
              </a:lnSpc>
              <a:spcBef>
                <a:spcPts val="5"/>
              </a:spcBef>
              <a:buClr>
                <a:srgbClr val="0070C0"/>
              </a:buClr>
              <a:buFont typeface="Wingdings"/>
              <a:buChar char=""/>
              <a:tabLst>
                <a:tab pos="185420" algn="l"/>
              </a:tabLst>
            </a:pPr>
            <a:r>
              <a:rPr sz="1100" b="1" spc="-5" dirty="0">
                <a:latin typeface="Arial"/>
                <a:cs typeface="Arial"/>
              </a:rPr>
              <a:t>Hayvan doğal yaşam alanlarına etki  c- </a:t>
            </a:r>
            <a:r>
              <a:rPr sz="1100" b="1" u="heavy" spc="-5" dirty="0">
                <a:uFill>
                  <a:solidFill>
                    <a:srgbClr val="000000"/>
                  </a:solidFill>
                </a:uFill>
                <a:latin typeface="Arial"/>
                <a:cs typeface="Arial"/>
              </a:rPr>
              <a:t>Sosyal</a:t>
            </a:r>
            <a:r>
              <a:rPr sz="1100" b="1" u="heavy" dirty="0">
                <a:uFill>
                  <a:solidFill>
                    <a:srgbClr val="000000"/>
                  </a:solidFill>
                </a:uFill>
                <a:latin typeface="Arial"/>
                <a:cs typeface="Arial"/>
              </a:rPr>
              <a:t> </a:t>
            </a:r>
            <a:r>
              <a:rPr sz="1100" b="1" u="heavy" spc="-5" dirty="0">
                <a:uFill>
                  <a:solidFill>
                    <a:srgbClr val="000000"/>
                  </a:solidFill>
                </a:uFill>
                <a:latin typeface="Arial"/>
                <a:cs typeface="Arial"/>
              </a:rPr>
              <a:t>Etkileri</a:t>
            </a:r>
            <a:endParaRPr sz="1100">
              <a:latin typeface="Arial"/>
              <a:cs typeface="Arial"/>
            </a:endParaRPr>
          </a:p>
          <a:p>
            <a:pPr>
              <a:lnSpc>
                <a:spcPct val="100000"/>
              </a:lnSpc>
              <a:spcBef>
                <a:spcPts val="5"/>
              </a:spcBef>
              <a:buClr>
                <a:srgbClr val="0070C0"/>
              </a:buClr>
              <a:buFont typeface="Wingdings"/>
              <a:buChar char=""/>
            </a:pPr>
            <a:endParaRPr sz="1050">
              <a:latin typeface="Times New Roman"/>
              <a:cs typeface="Times New Roman"/>
            </a:endParaRPr>
          </a:p>
          <a:p>
            <a:pPr marL="184785" indent="-172085">
              <a:lnSpc>
                <a:spcPct val="100000"/>
              </a:lnSpc>
              <a:buClr>
                <a:srgbClr val="0070C0"/>
              </a:buClr>
              <a:buFont typeface="Wingdings"/>
              <a:buChar char=""/>
              <a:tabLst>
                <a:tab pos="185420" algn="l"/>
              </a:tabLst>
            </a:pPr>
            <a:r>
              <a:rPr sz="1100" b="1" spc="-5" dirty="0">
                <a:latin typeface="Arial"/>
                <a:cs typeface="Arial"/>
              </a:rPr>
              <a:t>Yiyecek</a:t>
            </a:r>
            <a:r>
              <a:rPr sz="1100" b="1" dirty="0">
                <a:latin typeface="Arial"/>
                <a:cs typeface="Arial"/>
              </a:rPr>
              <a:t> </a:t>
            </a:r>
            <a:r>
              <a:rPr sz="1100" b="1" spc="-5" dirty="0">
                <a:latin typeface="Arial"/>
                <a:cs typeface="Arial"/>
              </a:rPr>
              <a:t>kıtlığı</a:t>
            </a:r>
            <a:endParaRPr sz="1100">
              <a:latin typeface="Arial"/>
              <a:cs typeface="Arial"/>
            </a:endParaRPr>
          </a:p>
          <a:p>
            <a:pPr>
              <a:lnSpc>
                <a:spcPct val="100000"/>
              </a:lnSpc>
              <a:buClr>
                <a:srgbClr val="0070C0"/>
              </a:buClr>
              <a:buFont typeface="Wingdings"/>
              <a:buChar char=""/>
            </a:pPr>
            <a:endParaRPr sz="1050">
              <a:latin typeface="Times New Roman"/>
              <a:cs typeface="Times New Roman"/>
            </a:endParaRPr>
          </a:p>
          <a:p>
            <a:pPr marL="184785" indent="-172085">
              <a:lnSpc>
                <a:spcPct val="100000"/>
              </a:lnSpc>
              <a:buClr>
                <a:srgbClr val="0070C0"/>
              </a:buClr>
              <a:buFont typeface="Wingdings"/>
              <a:buChar char=""/>
              <a:tabLst>
                <a:tab pos="185420" algn="l"/>
              </a:tabLst>
            </a:pPr>
            <a:r>
              <a:rPr sz="1100" b="1" spc="-5" dirty="0">
                <a:latin typeface="Arial"/>
                <a:cs typeface="Arial"/>
              </a:rPr>
              <a:t>Yoksullukta artış</a:t>
            </a:r>
            <a:endParaRPr sz="1100">
              <a:latin typeface="Arial"/>
              <a:cs typeface="Arial"/>
            </a:endParaRPr>
          </a:p>
          <a:p>
            <a:pPr>
              <a:lnSpc>
                <a:spcPct val="100000"/>
              </a:lnSpc>
              <a:buClr>
                <a:srgbClr val="0070C0"/>
              </a:buClr>
              <a:buFont typeface="Wingdings"/>
              <a:buChar char=""/>
            </a:pPr>
            <a:endParaRPr sz="1050">
              <a:latin typeface="Times New Roman"/>
              <a:cs typeface="Times New Roman"/>
            </a:endParaRPr>
          </a:p>
          <a:p>
            <a:pPr marL="184785" indent="-172085">
              <a:lnSpc>
                <a:spcPct val="100000"/>
              </a:lnSpc>
              <a:spcBef>
                <a:spcPts val="5"/>
              </a:spcBef>
              <a:buClr>
                <a:srgbClr val="0070C0"/>
              </a:buClr>
              <a:buFont typeface="Wingdings"/>
              <a:buChar char=""/>
              <a:tabLst>
                <a:tab pos="185420" algn="l"/>
              </a:tabLst>
            </a:pPr>
            <a:r>
              <a:rPr sz="1100" b="1" spc="-5" dirty="0">
                <a:latin typeface="Arial"/>
                <a:cs typeface="Arial"/>
              </a:rPr>
              <a:t>Göç</a:t>
            </a:r>
            <a:endParaRPr sz="1100">
              <a:latin typeface="Arial"/>
              <a:cs typeface="Arial"/>
            </a:endParaRPr>
          </a:p>
          <a:p>
            <a:pPr>
              <a:lnSpc>
                <a:spcPct val="100000"/>
              </a:lnSpc>
              <a:buClr>
                <a:srgbClr val="0070C0"/>
              </a:buClr>
              <a:buFont typeface="Wingdings"/>
              <a:buChar char=""/>
            </a:pPr>
            <a:endParaRPr sz="1050">
              <a:latin typeface="Times New Roman"/>
              <a:cs typeface="Times New Roman"/>
            </a:endParaRPr>
          </a:p>
          <a:p>
            <a:pPr marL="184785" indent="-172085">
              <a:lnSpc>
                <a:spcPct val="100000"/>
              </a:lnSpc>
              <a:spcBef>
                <a:spcPts val="5"/>
              </a:spcBef>
              <a:buClr>
                <a:srgbClr val="0070C0"/>
              </a:buClr>
              <a:buFont typeface="Wingdings"/>
              <a:buChar char=""/>
              <a:tabLst>
                <a:tab pos="185420" algn="l"/>
              </a:tabLst>
            </a:pPr>
            <a:r>
              <a:rPr sz="1100" b="1" spc="-5" dirty="0">
                <a:latin typeface="Arial"/>
                <a:cs typeface="Arial"/>
              </a:rPr>
              <a:t>Sosyal huzursuzluk</a:t>
            </a:r>
            <a:endParaRPr sz="1100">
              <a:latin typeface="Arial"/>
              <a:cs typeface="Arial"/>
            </a:endParaRPr>
          </a:p>
          <a:p>
            <a:pPr>
              <a:lnSpc>
                <a:spcPct val="100000"/>
              </a:lnSpc>
              <a:spcBef>
                <a:spcPts val="55"/>
              </a:spcBef>
              <a:buClr>
                <a:srgbClr val="0070C0"/>
              </a:buClr>
              <a:buFont typeface="Wingdings"/>
              <a:buChar char=""/>
            </a:pPr>
            <a:endParaRPr sz="1000">
              <a:latin typeface="Times New Roman"/>
              <a:cs typeface="Times New Roman"/>
            </a:endParaRPr>
          </a:p>
          <a:p>
            <a:pPr marL="184785" indent="-172085">
              <a:lnSpc>
                <a:spcPct val="100000"/>
              </a:lnSpc>
              <a:buClr>
                <a:srgbClr val="0070C0"/>
              </a:buClr>
              <a:buFont typeface="Wingdings"/>
              <a:buChar char=""/>
              <a:tabLst>
                <a:tab pos="185420" algn="l"/>
              </a:tabLst>
            </a:pPr>
            <a:r>
              <a:rPr sz="1100" b="1" spc="-5" dirty="0">
                <a:latin typeface="Arial"/>
                <a:cs typeface="Arial"/>
              </a:rPr>
              <a:t>Kırsal alanlardaki yaşam seviyesinde</a:t>
            </a:r>
            <a:r>
              <a:rPr sz="1100" b="1" spc="60" dirty="0">
                <a:latin typeface="Arial"/>
                <a:cs typeface="Arial"/>
              </a:rPr>
              <a:t> </a:t>
            </a:r>
            <a:r>
              <a:rPr sz="1100" b="1" spc="-5" dirty="0">
                <a:latin typeface="Arial"/>
                <a:cs typeface="Arial"/>
              </a:rPr>
              <a:t>düşüş</a:t>
            </a:r>
            <a:endParaRPr sz="1100">
              <a:latin typeface="Arial"/>
              <a:cs typeface="Arial"/>
            </a:endParaRPr>
          </a:p>
        </p:txBody>
      </p:sp>
      <p:sp>
        <p:nvSpPr>
          <p:cNvPr id="4" name="object 4"/>
          <p:cNvSpPr txBox="1"/>
          <p:nvPr/>
        </p:nvSpPr>
        <p:spPr>
          <a:xfrm>
            <a:off x="887222" y="9916724"/>
            <a:ext cx="1402080" cy="335915"/>
          </a:xfrm>
          <a:prstGeom prst="rect">
            <a:avLst/>
          </a:prstGeom>
        </p:spPr>
        <p:txBody>
          <a:bodyPr vert="horz" wrap="square" lIns="0" tIns="0" rIns="0" bIns="0" rtlCol="0">
            <a:spAutoFit/>
          </a:bodyPr>
          <a:lstStyle/>
          <a:p>
            <a:pPr marL="12700">
              <a:lnSpc>
                <a:spcPts val="1145"/>
              </a:lnSpc>
            </a:pPr>
            <a:r>
              <a:rPr sz="1100" spc="-5" dirty="0">
                <a:latin typeface="Calibri"/>
                <a:cs typeface="Calibri"/>
                <a:hlinkClick r:id="rId3"/>
              </a:rPr>
              <a:t>http://www.mgm.gov.tr</a:t>
            </a:r>
            <a:endParaRPr sz="1100">
              <a:latin typeface="Calibri"/>
              <a:cs typeface="Calibri"/>
            </a:endParaRPr>
          </a:p>
          <a:p>
            <a:pPr marL="12700">
              <a:lnSpc>
                <a:spcPct val="100000"/>
              </a:lnSpc>
              <a:spcBef>
                <a:spcPts val="20"/>
              </a:spcBef>
            </a:pPr>
            <a:r>
              <a:rPr sz="1100" spc="-10" dirty="0">
                <a:latin typeface="Calibri"/>
                <a:cs typeface="Calibri"/>
                <a:hlinkClick r:id="rId4"/>
              </a:rPr>
              <a:t>bilgi@mgm.gov.tr</a:t>
            </a:r>
            <a:endParaRPr sz="1100">
              <a:latin typeface="Calibri"/>
              <a:cs typeface="Calibri"/>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430"/>
              </a:lnSpc>
            </a:pPr>
            <a:fld id="{81D60167-4931-47E6-BA6A-407CBD079E47}" type="slidenum">
              <a:rPr spc="-5" dirty="0"/>
              <a:t>5</a:t>
            </a:fld>
            <a:endParaRPr spc="-5"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1007</Words>
  <Application>Microsoft Office PowerPoint</Application>
  <PresentationFormat>Özel</PresentationFormat>
  <Paragraphs>121</Paragraphs>
  <Slides>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vt:i4>
      </vt:variant>
    </vt:vector>
  </HeadingPairs>
  <TitlesOfParts>
    <vt:vector size="10" baseType="lpstr">
      <vt:lpstr>Arial</vt:lpstr>
      <vt:lpstr>Calibri</vt:lpstr>
      <vt:lpstr>Times New Roman</vt:lpstr>
      <vt:lpstr>Wingdings</vt:lpstr>
      <vt:lpstr>Office Theme</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Kuraklık ve Etkileri</dc:title>
  <dc:creator>http://www.nedir.org</dc:creator>
  <cp:lastModifiedBy>mehmet genç</cp:lastModifiedBy>
  <cp:revision>1</cp:revision>
  <dcterms:created xsi:type="dcterms:W3CDTF">2018-11-15T07:48:07Z</dcterms:created>
  <dcterms:modified xsi:type="dcterms:W3CDTF">2018-11-15T07:49:40Z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2017-04-10T00:00:00Z</vt:filetime>
  </property>
  <property fmtid="{D5CDD505-2E9C-101B-9397-08002B2CF9AE}" pid="3" name="Creator">
    <vt:lpwstr>PScript5.dll Version 5.2.2</vt:lpwstr>
  </property>
  <property fmtid="{D5CDD505-2E9C-101B-9397-08002B2CF9AE}" pid="4" name="LastSaved">
    <vt:filetime>2018-11-15T00:00:00Z</vt:filetime>
  </property>
</Properties>
</file>