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B3EAD6-1EC6-405B-B1D6-0C0AB1CE34A2}" type="datetimeFigureOut">
              <a:rPr lang="tr-TR" smtClean="0"/>
              <a:t>5.11.2018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E8E3EC-A4D9-4AED-B7C1-9DC2D1BD04FC}" type="slidenum">
              <a:rPr lang="tr-TR" smtClean="0"/>
              <a:t>‹#›</a:t>
            </a:fld>
            <a:endParaRPr lang="tr-TR"/>
          </a:p>
        </p:txBody>
      </p:sp>
    </p:spTree>
    <p:extLst>
      <p:ext uri="{BB962C8B-B14F-4D97-AF65-F5344CB8AC3E}">
        <p14:creationId xmlns:p14="http://schemas.microsoft.com/office/powerpoint/2010/main" val="3998281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EE8E3EC-A4D9-4AED-B7C1-9DC2D1BD04FC}" type="slidenum">
              <a:rPr lang="tr-TR" smtClean="0"/>
              <a:t>1</a:t>
            </a:fld>
            <a:endParaRPr lang="tr-TR"/>
          </a:p>
        </p:txBody>
      </p:sp>
    </p:spTree>
    <p:extLst>
      <p:ext uri="{BB962C8B-B14F-4D97-AF65-F5344CB8AC3E}">
        <p14:creationId xmlns:p14="http://schemas.microsoft.com/office/powerpoint/2010/main" val="4058668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BD9F2EA8-7E61-4530-8EA3-208E7685EF1B}" type="datetimeFigureOut">
              <a:rPr lang="tr-TR" smtClean="0"/>
              <a:t>5.11.2018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D79C4A-AA4E-40EC-9D62-6982E4C94135}" type="slidenum">
              <a:rPr lang="tr-TR" smtClean="0"/>
              <a:t>‹#›</a:t>
            </a:fld>
            <a:endParaRPr lang="tr-TR"/>
          </a:p>
        </p:txBody>
      </p:sp>
    </p:spTree>
    <p:extLst>
      <p:ext uri="{BB962C8B-B14F-4D97-AF65-F5344CB8AC3E}">
        <p14:creationId xmlns:p14="http://schemas.microsoft.com/office/powerpoint/2010/main" val="66560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D9F2EA8-7E61-4530-8EA3-208E7685EF1B}" type="datetimeFigureOut">
              <a:rPr lang="tr-TR" smtClean="0"/>
              <a:t>5.11.2018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D79C4A-AA4E-40EC-9D62-6982E4C94135}" type="slidenum">
              <a:rPr lang="tr-TR" smtClean="0"/>
              <a:t>‹#›</a:t>
            </a:fld>
            <a:endParaRPr lang="tr-TR"/>
          </a:p>
        </p:txBody>
      </p:sp>
    </p:spTree>
    <p:extLst>
      <p:ext uri="{BB962C8B-B14F-4D97-AF65-F5344CB8AC3E}">
        <p14:creationId xmlns:p14="http://schemas.microsoft.com/office/powerpoint/2010/main" val="1181572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D9F2EA8-7E61-4530-8EA3-208E7685EF1B}" type="datetimeFigureOut">
              <a:rPr lang="tr-TR" smtClean="0"/>
              <a:t>5.11.2018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D79C4A-AA4E-40EC-9D62-6982E4C94135}" type="slidenum">
              <a:rPr lang="tr-TR" smtClean="0"/>
              <a:t>‹#›</a:t>
            </a:fld>
            <a:endParaRPr lang="tr-TR"/>
          </a:p>
        </p:txBody>
      </p:sp>
    </p:spTree>
    <p:extLst>
      <p:ext uri="{BB962C8B-B14F-4D97-AF65-F5344CB8AC3E}">
        <p14:creationId xmlns:p14="http://schemas.microsoft.com/office/powerpoint/2010/main" val="3856183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D9F2EA8-7E61-4530-8EA3-208E7685EF1B}" type="datetimeFigureOut">
              <a:rPr lang="tr-TR" smtClean="0"/>
              <a:t>5.11.2018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D79C4A-AA4E-40EC-9D62-6982E4C94135}" type="slidenum">
              <a:rPr lang="tr-TR" smtClean="0"/>
              <a:t>‹#›</a:t>
            </a:fld>
            <a:endParaRPr lang="tr-TR"/>
          </a:p>
        </p:txBody>
      </p:sp>
    </p:spTree>
    <p:extLst>
      <p:ext uri="{BB962C8B-B14F-4D97-AF65-F5344CB8AC3E}">
        <p14:creationId xmlns:p14="http://schemas.microsoft.com/office/powerpoint/2010/main" val="2782159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BD9F2EA8-7E61-4530-8EA3-208E7685EF1B}" type="datetimeFigureOut">
              <a:rPr lang="tr-TR" smtClean="0"/>
              <a:t>5.11.2018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D79C4A-AA4E-40EC-9D62-6982E4C94135}" type="slidenum">
              <a:rPr lang="tr-TR" smtClean="0"/>
              <a:t>‹#›</a:t>
            </a:fld>
            <a:endParaRPr lang="tr-TR"/>
          </a:p>
        </p:txBody>
      </p:sp>
    </p:spTree>
    <p:extLst>
      <p:ext uri="{BB962C8B-B14F-4D97-AF65-F5344CB8AC3E}">
        <p14:creationId xmlns:p14="http://schemas.microsoft.com/office/powerpoint/2010/main" val="2616672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BD9F2EA8-7E61-4530-8EA3-208E7685EF1B}" type="datetimeFigureOut">
              <a:rPr lang="tr-TR" smtClean="0"/>
              <a:t>5.11.2018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D79C4A-AA4E-40EC-9D62-6982E4C94135}" type="slidenum">
              <a:rPr lang="tr-TR" smtClean="0"/>
              <a:t>‹#›</a:t>
            </a:fld>
            <a:endParaRPr lang="tr-TR"/>
          </a:p>
        </p:txBody>
      </p:sp>
    </p:spTree>
    <p:extLst>
      <p:ext uri="{BB962C8B-B14F-4D97-AF65-F5344CB8AC3E}">
        <p14:creationId xmlns:p14="http://schemas.microsoft.com/office/powerpoint/2010/main" val="725347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BD9F2EA8-7E61-4530-8EA3-208E7685EF1B}" type="datetimeFigureOut">
              <a:rPr lang="tr-TR" smtClean="0"/>
              <a:t>5.11.2018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6D79C4A-AA4E-40EC-9D62-6982E4C94135}" type="slidenum">
              <a:rPr lang="tr-TR" smtClean="0"/>
              <a:t>‹#›</a:t>
            </a:fld>
            <a:endParaRPr lang="tr-TR"/>
          </a:p>
        </p:txBody>
      </p:sp>
    </p:spTree>
    <p:extLst>
      <p:ext uri="{BB962C8B-B14F-4D97-AF65-F5344CB8AC3E}">
        <p14:creationId xmlns:p14="http://schemas.microsoft.com/office/powerpoint/2010/main" val="1752065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BD9F2EA8-7E61-4530-8EA3-208E7685EF1B}" type="datetimeFigureOut">
              <a:rPr lang="tr-TR" smtClean="0"/>
              <a:t>5.11.2018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6D79C4A-AA4E-40EC-9D62-6982E4C94135}" type="slidenum">
              <a:rPr lang="tr-TR" smtClean="0"/>
              <a:t>‹#›</a:t>
            </a:fld>
            <a:endParaRPr lang="tr-TR"/>
          </a:p>
        </p:txBody>
      </p:sp>
    </p:spTree>
    <p:extLst>
      <p:ext uri="{BB962C8B-B14F-4D97-AF65-F5344CB8AC3E}">
        <p14:creationId xmlns:p14="http://schemas.microsoft.com/office/powerpoint/2010/main" val="1874491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D9F2EA8-7E61-4530-8EA3-208E7685EF1B}" type="datetimeFigureOut">
              <a:rPr lang="tr-TR" smtClean="0"/>
              <a:t>5.11.2018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6D79C4A-AA4E-40EC-9D62-6982E4C94135}" type="slidenum">
              <a:rPr lang="tr-TR" smtClean="0"/>
              <a:t>‹#›</a:t>
            </a:fld>
            <a:endParaRPr lang="tr-TR"/>
          </a:p>
        </p:txBody>
      </p:sp>
    </p:spTree>
    <p:extLst>
      <p:ext uri="{BB962C8B-B14F-4D97-AF65-F5344CB8AC3E}">
        <p14:creationId xmlns:p14="http://schemas.microsoft.com/office/powerpoint/2010/main" val="158025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BD9F2EA8-7E61-4530-8EA3-208E7685EF1B}" type="datetimeFigureOut">
              <a:rPr lang="tr-TR" smtClean="0"/>
              <a:t>5.11.2018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D79C4A-AA4E-40EC-9D62-6982E4C94135}" type="slidenum">
              <a:rPr lang="tr-TR" smtClean="0"/>
              <a:t>‹#›</a:t>
            </a:fld>
            <a:endParaRPr lang="tr-TR"/>
          </a:p>
        </p:txBody>
      </p:sp>
    </p:spTree>
    <p:extLst>
      <p:ext uri="{BB962C8B-B14F-4D97-AF65-F5344CB8AC3E}">
        <p14:creationId xmlns:p14="http://schemas.microsoft.com/office/powerpoint/2010/main" val="399082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BD9F2EA8-7E61-4530-8EA3-208E7685EF1B}" type="datetimeFigureOut">
              <a:rPr lang="tr-TR" smtClean="0"/>
              <a:t>5.11.2018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D79C4A-AA4E-40EC-9D62-6982E4C94135}" type="slidenum">
              <a:rPr lang="tr-TR" smtClean="0"/>
              <a:t>‹#›</a:t>
            </a:fld>
            <a:endParaRPr lang="tr-TR"/>
          </a:p>
        </p:txBody>
      </p:sp>
    </p:spTree>
    <p:extLst>
      <p:ext uri="{BB962C8B-B14F-4D97-AF65-F5344CB8AC3E}">
        <p14:creationId xmlns:p14="http://schemas.microsoft.com/office/powerpoint/2010/main" val="409259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F2EA8-7E61-4530-8EA3-208E7685EF1B}" type="datetimeFigureOut">
              <a:rPr lang="tr-TR" smtClean="0"/>
              <a:t>5.11.2018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79C4A-AA4E-40EC-9D62-6982E4C94135}" type="slidenum">
              <a:rPr lang="tr-TR" smtClean="0"/>
              <a:t>‹#›</a:t>
            </a:fld>
            <a:endParaRPr lang="tr-TR"/>
          </a:p>
        </p:txBody>
      </p:sp>
    </p:spTree>
    <p:extLst>
      <p:ext uri="{BB962C8B-B14F-4D97-AF65-F5344CB8AC3E}">
        <p14:creationId xmlns:p14="http://schemas.microsoft.com/office/powerpoint/2010/main" val="61550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Metin kutusu 1"/>
          <p:cNvSpPr txBox="1"/>
          <p:nvPr/>
        </p:nvSpPr>
        <p:spPr>
          <a:xfrm>
            <a:off x="2274019" y="476672"/>
            <a:ext cx="7848872" cy="1754326"/>
          </a:xfrm>
          <a:prstGeom prst="rect">
            <a:avLst/>
          </a:prstGeom>
          <a:noFill/>
        </p:spPr>
        <p:txBody>
          <a:bodyPr wrap="square" rtlCol="0">
            <a:spAutoFit/>
          </a:bodyPr>
          <a:lstStyle/>
          <a:p>
            <a:pPr algn="ctr"/>
            <a:r>
              <a:rPr lang="tr-TR" sz="5400" b="1" dirty="0">
                <a:solidFill>
                  <a:srgbClr val="C00000"/>
                </a:solidFill>
                <a:latin typeface="Arial Black" pitchFamily="34" charset="0"/>
              </a:rPr>
              <a:t>PARAGRAFTA </a:t>
            </a:r>
          </a:p>
          <a:p>
            <a:pPr algn="ctr"/>
            <a:r>
              <a:rPr lang="tr-TR" sz="5400" b="1" dirty="0">
                <a:solidFill>
                  <a:srgbClr val="C00000"/>
                </a:solidFill>
                <a:latin typeface="Arial Black" pitchFamily="34" charset="0"/>
              </a:rPr>
              <a:t>ANA DÜŞÜNCE</a:t>
            </a:r>
          </a:p>
        </p:txBody>
      </p:sp>
      <p:sp>
        <p:nvSpPr>
          <p:cNvPr id="3" name="Metin kutusu 2"/>
          <p:cNvSpPr txBox="1"/>
          <p:nvPr/>
        </p:nvSpPr>
        <p:spPr>
          <a:xfrm>
            <a:off x="-540568" y="5805264"/>
            <a:ext cx="7848872" cy="584775"/>
          </a:xfrm>
          <a:prstGeom prst="rect">
            <a:avLst/>
          </a:prstGeom>
          <a:noFill/>
        </p:spPr>
        <p:txBody>
          <a:bodyPr wrap="square" rtlCol="0">
            <a:spAutoFit/>
          </a:bodyPr>
          <a:lstStyle/>
          <a:p>
            <a:pPr algn="ctr"/>
            <a:r>
              <a:rPr lang="tr-TR" sz="3200" b="1" dirty="0">
                <a:solidFill>
                  <a:schemeClr val="accent1">
                    <a:lumMod val="75000"/>
                  </a:schemeClr>
                </a:solidFill>
                <a:latin typeface="Arial Black" pitchFamily="34" charset="0"/>
              </a:rPr>
              <a:t>RAMAZAN İPEK</a:t>
            </a:r>
          </a:p>
        </p:txBody>
      </p:sp>
    </p:spTree>
    <p:extLst>
      <p:ext uri="{BB962C8B-B14F-4D97-AF65-F5344CB8AC3E}">
        <p14:creationId xmlns:p14="http://schemas.microsoft.com/office/powerpoint/2010/main" val="1674497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97346"/>
            <a:ext cx="8856984" cy="6524863"/>
          </a:xfrm>
          <a:prstGeom prst="rect">
            <a:avLst/>
          </a:prstGeom>
        </p:spPr>
        <p:txBody>
          <a:bodyPr wrap="square">
            <a:spAutoFit/>
          </a:bodyPr>
          <a:lstStyle/>
          <a:p>
            <a:r>
              <a:rPr lang="tr-TR" sz="2200" b="1" dirty="0">
                <a:solidFill>
                  <a:srgbClr val="FFFF00"/>
                </a:solidFill>
                <a:latin typeface="Arial" pitchFamily="34" charset="0"/>
                <a:cs typeface="Arial" pitchFamily="34" charset="0"/>
              </a:rPr>
              <a:t>* Ana düşünce cümlesi, açık ve özlü olmalıdır.</a:t>
            </a:r>
          </a:p>
          <a:p>
            <a:endParaRPr lang="tr-TR" sz="2200" b="1" dirty="0">
              <a:solidFill>
                <a:srgbClr val="FFFF00"/>
              </a:solidFill>
              <a:latin typeface="Arial" pitchFamily="34" charset="0"/>
              <a:cs typeface="Arial" pitchFamily="34" charset="0"/>
            </a:endParaRPr>
          </a:p>
          <a:p>
            <a:r>
              <a:rPr lang="tr-TR" sz="2200" b="1" dirty="0">
                <a:solidFill>
                  <a:schemeClr val="bg1"/>
                </a:solidFill>
                <a:latin typeface="Arial" pitchFamily="34" charset="0"/>
                <a:cs typeface="Arial" pitchFamily="34" charset="0"/>
              </a:rPr>
              <a:t>Örnek: "Yaban romanı Anadolu halkının yaşayışı üzerine yazarın türlü görüşlerini kapsar ki her biri okuyanı ve halkı acı acı düşündürür." ==&gt; Ne açık ne de özlü.</a:t>
            </a:r>
          </a:p>
          <a:p>
            <a:endParaRPr lang="tr-TR" sz="2200" b="1" dirty="0">
              <a:solidFill>
                <a:schemeClr val="bg1"/>
              </a:solidFill>
              <a:latin typeface="Arial" pitchFamily="34" charset="0"/>
              <a:cs typeface="Arial" pitchFamily="34" charset="0"/>
            </a:endParaRPr>
          </a:p>
          <a:p>
            <a:r>
              <a:rPr lang="tr-TR" sz="2200" b="1" dirty="0">
                <a:solidFill>
                  <a:srgbClr val="00B0F0"/>
                </a:solidFill>
                <a:latin typeface="Arial" pitchFamily="34" charset="0"/>
                <a:cs typeface="Arial" pitchFamily="34" charset="0"/>
              </a:rPr>
              <a:t>"</a:t>
            </a:r>
            <a:r>
              <a:rPr lang="tr-TR" sz="2200" b="1" dirty="0" err="1">
                <a:solidFill>
                  <a:srgbClr val="00B0F0"/>
                </a:solidFill>
                <a:latin typeface="Arial" pitchFamily="34" charset="0"/>
                <a:cs typeface="Arial" pitchFamily="34" charset="0"/>
              </a:rPr>
              <a:t>Yaban'da</a:t>
            </a:r>
            <a:r>
              <a:rPr lang="tr-TR" sz="2200" b="1" dirty="0">
                <a:solidFill>
                  <a:srgbClr val="00B0F0"/>
                </a:solidFill>
                <a:latin typeface="Arial" pitchFamily="34" charset="0"/>
                <a:cs typeface="Arial" pitchFamily="34" charset="0"/>
              </a:rPr>
              <a:t> Türk köylüsüyle Türk aydını arasındaki derin uçurum ortaya konmuştur." ==&gt; Ana düşünce cümlesi.</a:t>
            </a:r>
          </a:p>
          <a:p>
            <a:endParaRPr lang="tr-TR" sz="2200" b="1" dirty="0">
              <a:solidFill>
                <a:schemeClr val="bg1"/>
              </a:solidFill>
              <a:latin typeface="Arial" pitchFamily="34" charset="0"/>
              <a:cs typeface="Arial" pitchFamily="34" charset="0"/>
            </a:endParaRPr>
          </a:p>
          <a:p>
            <a:r>
              <a:rPr lang="tr-TR" sz="2200" b="1" dirty="0">
                <a:solidFill>
                  <a:srgbClr val="FFFF00"/>
                </a:solidFill>
                <a:latin typeface="Arial" pitchFamily="34" charset="0"/>
                <a:cs typeface="Arial" pitchFamily="34" charset="0"/>
              </a:rPr>
              <a:t>* Ana düşünce cümlesi açık ve anlaşılır olmalı, değişik yorumlara yol açmamalıdır.</a:t>
            </a:r>
          </a:p>
          <a:p>
            <a:endParaRPr lang="tr-TR" sz="2200" b="1" dirty="0">
              <a:solidFill>
                <a:schemeClr val="bg1"/>
              </a:solidFill>
              <a:latin typeface="Arial" pitchFamily="34" charset="0"/>
              <a:cs typeface="Arial" pitchFamily="34" charset="0"/>
            </a:endParaRPr>
          </a:p>
          <a:p>
            <a:r>
              <a:rPr lang="tr-TR" sz="2200" b="1" dirty="0">
                <a:solidFill>
                  <a:schemeClr val="bg1"/>
                </a:solidFill>
                <a:latin typeface="Arial" pitchFamily="34" charset="0"/>
                <a:cs typeface="Arial" pitchFamily="34" charset="0"/>
              </a:rPr>
              <a:t>Örnek: "Bu yaz, Anadolu'da yaptığım bir geziden türlü izlenimler edindim ki, her biri bölgesel bir değer ve renk taşımaktadır." ==&gt; Açık ve anlaşılır değil.</a:t>
            </a:r>
          </a:p>
          <a:p>
            <a:endParaRPr lang="tr-TR" sz="2200" b="1" dirty="0">
              <a:solidFill>
                <a:schemeClr val="bg1"/>
              </a:solidFill>
              <a:latin typeface="Arial" pitchFamily="34" charset="0"/>
              <a:cs typeface="Arial" pitchFamily="34" charset="0"/>
            </a:endParaRPr>
          </a:p>
          <a:p>
            <a:r>
              <a:rPr lang="tr-TR" sz="2200" b="1" dirty="0">
                <a:solidFill>
                  <a:srgbClr val="00B0F0"/>
                </a:solidFill>
                <a:latin typeface="Arial" pitchFamily="34" charset="0"/>
                <a:cs typeface="Arial" pitchFamily="34" charset="0"/>
              </a:rPr>
              <a:t>"Anadolu'daki gezimden Doğu Anadolu köylerindeki ev tipleriyle Batı Anadolu'dakiler arasında büyük farklılıklar olduğunu öğrendim." ==&gt; Ana düşünce cümlesi.</a:t>
            </a:r>
          </a:p>
        </p:txBody>
      </p:sp>
    </p:spTree>
    <p:extLst>
      <p:ext uri="{BB962C8B-B14F-4D97-AF65-F5344CB8AC3E}">
        <p14:creationId xmlns:p14="http://schemas.microsoft.com/office/powerpoint/2010/main" val="1711678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340768"/>
            <a:ext cx="8640960" cy="4154984"/>
          </a:xfrm>
          <a:prstGeom prst="rect">
            <a:avLst/>
          </a:prstGeom>
        </p:spPr>
        <p:txBody>
          <a:bodyPr wrap="square">
            <a:spAutoFit/>
          </a:bodyPr>
          <a:lstStyle/>
          <a:p>
            <a:pPr algn="just"/>
            <a:r>
              <a:rPr lang="tr-TR" sz="2400" b="1" dirty="0">
                <a:solidFill>
                  <a:srgbClr val="FFFF00"/>
                </a:solidFill>
                <a:latin typeface="Arial" pitchFamily="34" charset="0"/>
                <a:cs typeface="Arial" pitchFamily="34" charset="0"/>
              </a:rPr>
              <a:t>* Ana düşünce cümlesi açıklama yapmamıza, örnek vermemize, karşılaştırmalara, nedenleri belirtmemize, etki ve sonuçları göstermemize, kısacası geliştirilmeye uygun olmalıdır.</a:t>
            </a:r>
          </a:p>
          <a:p>
            <a:pPr algn="just"/>
            <a:endParaRPr lang="tr-TR" sz="2400" b="1" dirty="0">
              <a:latin typeface="Arial" pitchFamily="34" charset="0"/>
              <a:cs typeface="Arial" pitchFamily="34" charset="0"/>
            </a:endParaRPr>
          </a:p>
          <a:p>
            <a:pPr algn="just"/>
            <a:r>
              <a:rPr lang="tr-TR" sz="2400" b="1" dirty="0">
                <a:solidFill>
                  <a:schemeClr val="bg1"/>
                </a:solidFill>
                <a:latin typeface="Arial" pitchFamily="34" charset="0"/>
                <a:cs typeface="Arial" pitchFamily="34" charset="0"/>
              </a:rPr>
              <a:t>Örnek: "İstanbul Boğazı, Asya ile Avrupa'yı birbirine bağlar." ==&gt; Geliştirilmeye uygun değil.</a:t>
            </a:r>
          </a:p>
          <a:p>
            <a:pPr algn="just"/>
            <a:endParaRPr lang="tr-TR" sz="2400" b="1" dirty="0">
              <a:latin typeface="Arial" pitchFamily="34" charset="0"/>
              <a:cs typeface="Arial" pitchFamily="34" charset="0"/>
            </a:endParaRPr>
          </a:p>
          <a:p>
            <a:pPr algn="just"/>
            <a:r>
              <a:rPr lang="tr-TR" sz="2400" b="1" dirty="0">
                <a:solidFill>
                  <a:srgbClr val="00B0F0"/>
                </a:solidFill>
                <a:latin typeface="Arial" pitchFamily="34" charset="0"/>
                <a:cs typeface="Arial" pitchFamily="34" charset="0"/>
              </a:rPr>
              <a:t>"İstanbul Boğazı'nın Asya ile Avrupa'yı birbirine bağlamasının askeri yönden değeri büyüktür."==&gt; Geliştirilmeye uygun, ana düşünce cümlesi olabilir.</a:t>
            </a:r>
          </a:p>
        </p:txBody>
      </p:sp>
    </p:spTree>
    <p:extLst>
      <p:ext uri="{BB962C8B-B14F-4D97-AF65-F5344CB8AC3E}">
        <p14:creationId xmlns:p14="http://schemas.microsoft.com/office/powerpoint/2010/main" val="3859722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836712"/>
            <a:ext cx="8784976" cy="4247317"/>
          </a:xfrm>
          <a:prstGeom prst="rect">
            <a:avLst/>
          </a:prstGeom>
        </p:spPr>
        <p:txBody>
          <a:bodyPr wrap="square">
            <a:spAutoFit/>
          </a:bodyPr>
          <a:lstStyle/>
          <a:p>
            <a:r>
              <a:rPr lang="tr-TR" dirty="0"/>
              <a:t>	</a:t>
            </a:r>
            <a:r>
              <a:rPr lang="tr-TR" sz="2800" b="1" dirty="0">
                <a:solidFill>
                  <a:srgbClr val="00B0F0"/>
                </a:solidFill>
                <a:latin typeface="Arial" pitchFamily="34" charset="0"/>
                <a:cs typeface="Arial" pitchFamily="34" charset="0"/>
              </a:rPr>
              <a:t>Örnek: </a:t>
            </a:r>
          </a:p>
          <a:p>
            <a:r>
              <a:rPr lang="tr-TR" sz="2800" dirty="0">
                <a:solidFill>
                  <a:schemeClr val="bg1"/>
                </a:solidFill>
                <a:latin typeface="Arial" pitchFamily="34" charset="0"/>
                <a:cs typeface="Arial" pitchFamily="34" charset="0"/>
              </a:rPr>
              <a:t>	Tutunamayanlar, Türk romanının zamansız doğmuş çocuğudur. 1961'de ölen çok değerli Ahmet Hamdi Tanpınar'ı bile ölümünden nice zaman sonra tanımaya ve anlamaya başlayan Türkiye, Oğuz Atay'a ve hacimli romanı Tutunamayanlar'a zaman ayıramazdı. Yediden yetmişe kendilerini memleketi kurtarmakla görevli bilmiş insanların bireysel sorunlara ayıracak zamanları yoktu.</a:t>
            </a:r>
          </a:p>
          <a:p>
            <a:endParaRPr lang="tr-TR" dirty="0"/>
          </a:p>
        </p:txBody>
      </p:sp>
    </p:spTree>
    <p:extLst>
      <p:ext uri="{BB962C8B-B14F-4D97-AF65-F5344CB8AC3E}">
        <p14:creationId xmlns:p14="http://schemas.microsoft.com/office/powerpoint/2010/main" val="1105342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2708920"/>
            <a:ext cx="8352928" cy="1200329"/>
          </a:xfrm>
          <a:prstGeom prst="rect">
            <a:avLst/>
          </a:prstGeom>
        </p:spPr>
        <p:txBody>
          <a:bodyPr wrap="square">
            <a:spAutoFit/>
          </a:bodyPr>
          <a:lstStyle/>
          <a:p>
            <a:pPr algn="ctr"/>
            <a:r>
              <a:rPr lang="tr-TR" sz="2400" b="1" dirty="0">
                <a:solidFill>
                  <a:schemeClr val="bg1"/>
                </a:solidFill>
                <a:latin typeface="Arial" pitchFamily="34" charset="0"/>
                <a:cs typeface="Arial" pitchFamily="34" charset="0"/>
              </a:rPr>
              <a:t>Parçanın konusu Tutunamayanlar ve ana fikri de Tutunamayanlar romanının değerinin anlaşılamamış olması olmalıdır.</a:t>
            </a:r>
          </a:p>
        </p:txBody>
      </p:sp>
    </p:spTree>
    <p:extLst>
      <p:ext uri="{BB962C8B-B14F-4D97-AF65-F5344CB8AC3E}">
        <p14:creationId xmlns:p14="http://schemas.microsoft.com/office/powerpoint/2010/main" val="1482623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124744"/>
            <a:ext cx="8208912" cy="3046988"/>
          </a:xfrm>
          <a:prstGeom prst="rect">
            <a:avLst/>
          </a:prstGeom>
        </p:spPr>
        <p:txBody>
          <a:bodyPr wrap="square">
            <a:spAutoFit/>
          </a:bodyPr>
          <a:lstStyle/>
          <a:p>
            <a:r>
              <a:rPr lang="tr-TR" sz="2400" dirty="0">
                <a:solidFill>
                  <a:schemeClr val="bg1"/>
                </a:solidFill>
                <a:latin typeface="Arial" pitchFamily="34" charset="0"/>
                <a:cs typeface="Arial" pitchFamily="34" charset="0"/>
              </a:rPr>
              <a:t>	</a:t>
            </a:r>
            <a:r>
              <a:rPr lang="tr-TR" sz="2400" b="1" dirty="0">
                <a:solidFill>
                  <a:srgbClr val="FFFF00"/>
                </a:solidFill>
                <a:latin typeface="Arial" pitchFamily="34" charset="0"/>
                <a:cs typeface="Arial" pitchFamily="34" charset="0"/>
              </a:rPr>
              <a:t>ÖRNEK</a:t>
            </a:r>
          </a:p>
          <a:p>
            <a:pPr algn="just"/>
            <a:r>
              <a:rPr lang="tr-TR" sz="2400" dirty="0">
                <a:solidFill>
                  <a:schemeClr val="bg1"/>
                </a:solidFill>
                <a:latin typeface="Arial" pitchFamily="34" charset="0"/>
                <a:cs typeface="Arial" pitchFamily="34" charset="0"/>
              </a:rPr>
              <a:t>	Bizi geçmişe götüren en önemli üç uyarıcının koku, ses ve müzik olduğu üzerine inancım her yeni olayda şiddetle güçlenerek pekişiyor. Özel bir duyguyu yaşarken dinlenen bir melodi kadar hangi dürtü insanı, unutulmuş sanılan geçmişe götürebilir? Ses tonları, özel bir ses, özlenen bir kahkaha, nasıl da aniden durdurur zamanı ve kuvvetle çekip götürür insanı o başka zamanlara.</a:t>
            </a:r>
          </a:p>
        </p:txBody>
      </p:sp>
    </p:spTree>
    <p:extLst>
      <p:ext uri="{BB962C8B-B14F-4D97-AF65-F5344CB8AC3E}">
        <p14:creationId xmlns:p14="http://schemas.microsoft.com/office/powerpoint/2010/main" val="3682525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2636912"/>
            <a:ext cx="8496944" cy="1200329"/>
          </a:xfrm>
          <a:prstGeom prst="rect">
            <a:avLst/>
          </a:prstGeom>
        </p:spPr>
        <p:txBody>
          <a:bodyPr wrap="square">
            <a:spAutoFit/>
          </a:bodyPr>
          <a:lstStyle/>
          <a:p>
            <a:pPr algn="ctr"/>
            <a:r>
              <a:rPr lang="tr-TR" sz="2400" b="1" dirty="0">
                <a:solidFill>
                  <a:srgbClr val="FFFF00"/>
                </a:solidFill>
                <a:latin typeface="Arial" pitchFamily="34" charset="0"/>
                <a:cs typeface="Arial" pitchFamily="34" charset="0"/>
              </a:rPr>
              <a:t>Bu parçanın konusu; koku, ses ve müziktir. Ana fikri ise koku, ses ve müzik geçmişteki bir olayı veya kavramı kolayca çağrıştırırdır.</a:t>
            </a:r>
          </a:p>
        </p:txBody>
      </p:sp>
    </p:spTree>
    <p:extLst>
      <p:ext uri="{BB962C8B-B14F-4D97-AF65-F5344CB8AC3E}">
        <p14:creationId xmlns:p14="http://schemas.microsoft.com/office/powerpoint/2010/main" val="408285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412776"/>
            <a:ext cx="8568952" cy="3416320"/>
          </a:xfrm>
          <a:prstGeom prst="rect">
            <a:avLst/>
          </a:prstGeom>
        </p:spPr>
        <p:txBody>
          <a:bodyPr wrap="square">
            <a:spAutoFit/>
          </a:bodyPr>
          <a:lstStyle/>
          <a:p>
            <a:r>
              <a:rPr lang="tr-TR" dirty="0"/>
              <a:t>	</a:t>
            </a:r>
            <a:r>
              <a:rPr lang="tr-TR" sz="2400" b="1" dirty="0">
                <a:solidFill>
                  <a:srgbClr val="FFFF00"/>
                </a:solidFill>
              </a:rPr>
              <a:t>Örnek: </a:t>
            </a:r>
          </a:p>
          <a:p>
            <a:r>
              <a:rPr lang="tr-TR" sz="2400" b="1" dirty="0">
                <a:solidFill>
                  <a:schemeClr val="bg1"/>
                </a:solidFill>
              </a:rPr>
              <a:t>	Bir kitabı iki kez okumak hiçbir zaman iki ayrı kitap okumaktan farklı değildir. İlk okuyuştaki siz ve yaşamınız, ikinci okuyuştaki siz ve yaşamınızdan son derece farklıdır. Anlayışınız, yorumlarınız, yaşam deneyimleriniz ilerler, siz gerçek siz olmaya yakınlaşırsınız. Olayları daha derinden kavrar, yüzeysellikten uzaklaşırsınız. Kitabı ikinci okuyuşta daha bir mutlu olursunuz daha bir yararlanırsınız ondan kısacası. Mutluluğun sebebi de kitaptan yararlanabilmenin rahatlığıdır.</a:t>
            </a:r>
          </a:p>
        </p:txBody>
      </p:sp>
    </p:spTree>
    <p:extLst>
      <p:ext uri="{BB962C8B-B14F-4D97-AF65-F5344CB8AC3E}">
        <p14:creationId xmlns:p14="http://schemas.microsoft.com/office/powerpoint/2010/main" val="4182593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03933" y="2420888"/>
            <a:ext cx="7632848" cy="1384995"/>
          </a:xfrm>
          <a:prstGeom prst="rect">
            <a:avLst/>
          </a:prstGeom>
        </p:spPr>
        <p:txBody>
          <a:bodyPr wrap="square">
            <a:spAutoFit/>
          </a:bodyPr>
          <a:lstStyle/>
          <a:p>
            <a:r>
              <a:rPr lang="tr-TR" sz="2800" dirty="0">
                <a:solidFill>
                  <a:schemeClr val="bg1"/>
                </a:solidFill>
                <a:latin typeface="Arial" pitchFamily="34" charset="0"/>
                <a:cs typeface="Arial" pitchFamily="34" charset="0"/>
              </a:rPr>
              <a:t>Konu		:</a:t>
            </a:r>
            <a:r>
              <a:rPr lang="tr-TR" sz="2800" dirty="0">
                <a:solidFill>
                  <a:srgbClr val="00B0F0"/>
                </a:solidFill>
                <a:latin typeface="Arial" pitchFamily="34" charset="0"/>
                <a:cs typeface="Arial" pitchFamily="34" charset="0"/>
              </a:rPr>
              <a:t> İkinci okumadır.</a:t>
            </a:r>
          </a:p>
          <a:p>
            <a:r>
              <a:rPr lang="tr-TR" sz="2800" dirty="0">
                <a:solidFill>
                  <a:schemeClr val="bg1"/>
                </a:solidFill>
                <a:latin typeface="Arial" pitchFamily="34" charset="0"/>
                <a:cs typeface="Arial" pitchFamily="34" charset="0"/>
              </a:rPr>
              <a:t>Ana fikir	: </a:t>
            </a:r>
            <a:r>
              <a:rPr lang="tr-TR" sz="2800" dirty="0">
                <a:solidFill>
                  <a:srgbClr val="00B0F0"/>
                </a:solidFill>
                <a:latin typeface="Arial" pitchFamily="34" charset="0"/>
                <a:cs typeface="Arial" pitchFamily="34" charset="0"/>
              </a:rPr>
              <a:t>Bir kitabın ikinci kez okunuşunun ilkinden farklı hatta daha yararlı olduğudur.</a:t>
            </a:r>
          </a:p>
        </p:txBody>
      </p:sp>
    </p:spTree>
    <p:extLst>
      <p:ext uri="{BB962C8B-B14F-4D97-AF65-F5344CB8AC3E}">
        <p14:creationId xmlns:p14="http://schemas.microsoft.com/office/powerpoint/2010/main" val="1710914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340768"/>
            <a:ext cx="8352928" cy="3477875"/>
          </a:xfrm>
          <a:prstGeom prst="rect">
            <a:avLst/>
          </a:prstGeom>
        </p:spPr>
        <p:txBody>
          <a:bodyPr wrap="square">
            <a:spAutoFit/>
          </a:bodyPr>
          <a:lstStyle/>
          <a:p>
            <a:pPr algn="just"/>
            <a:r>
              <a:rPr lang="tr-TR" dirty="0"/>
              <a:t>	</a:t>
            </a:r>
            <a:r>
              <a:rPr lang="tr-TR" sz="2800" b="1" dirty="0">
                <a:solidFill>
                  <a:srgbClr val="00B0F0"/>
                </a:solidFill>
              </a:rPr>
              <a:t>Örnek: </a:t>
            </a:r>
          </a:p>
          <a:p>
            <a:pPr algn="just"/>
            <a:r>
              <a:rPr lang="tr-TR" sz="2400" b="1" dirty="0">
                <a:solidFill>
                  <a:schemeClr val="bg1"/>
                </a:solidFill>
              </a:rPr>
              <a:t>	Halk oyunlarımız hakkında neyi ne kadar biliyoruz. Bugüne kadar halk oyunlarımıza ilgi nerelere taşındı diye ipuçlarını gözden geçirdim. En çok sevindiğim şeylerin başında ülkemizde bir konservatuar bünyesinde Halk Dansları bölümünün bulunuyor olması geliyor. Henüz çok yeni olan bu bölüme konservatuarda büyük ilgi olduğu haberini verebilirim. Artık, yeni kuşaklara otantik kültürü aktaracak akademik yerlerimizin olması, kişisel, büyük çabaları boşa çıkarmayacak.</a:t>
            </a:r>
          </a:p>
        </p:txBody>
      </p:sp>
    </p:spTree>
    <p:extLst>
      <p:ext uri="{BB962C8B-B14F-4D97-AF65-F5344CB8AC3E}">
        <p14:creationId xmlns:p14="http://schemas.microsoft.com/office/powerpoint/2010/main" val="2431460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2828836"/>
            <a:ext cx="8496944" cy="1200329"/>
          </a:xfrm>
          <a:prstGeom prst="rect">
            <a:avLst/>
          </a:prstGeom>
        </p:spPr>
        <p:txBody>
          <a:bodyPr wrap="square">
            <a:spAutoFit/>
          </a:bodyPr>
          <a:lstStyle/>
          <a:p>
            <a:r>
              <a:rPr lang="tr-TR" sz="2400" b="1" dirty="0">
                <a:solidFill>
                  <a:srgbClr val="00B0F0"/>
                </a:solidFill>
                <a:latin typeface="Arial" pitchFamily="34" charset="0"/>
                <a:cs typeface="Arial" pitchFamily="34" charset="0"/>
              </a:rPr>
              <a:t>Konu		:</a:t>
            </a:r>
            <a:r>
              <a:rPr lang="tr-TR" sz="2400" b="1" dirty="0">
                <a:latin typeface="Arial" pitchFamily="34" charset="0"/>
                <a:cs typeface="Arial" pitchFamily="34" charset="0"/>
              </a:rPr>
              <a:t> </a:t>
            </a:r>
            <a:r>
              <a:rPr lang="tr-TR" sz="2400" b="1" dirty="0">
                <a:solidFill>
                  <a:srgbClr val="FFFF00"/>
                </a:solidFill>
                <a:latin typeface="Arial" pitchFamily="34" charset="0"/>
                <a:cs typeface="Arial" pitchFamily="34" charset="0"/>
              </a:rPr>
              <a:t>Halk oyunlarımız.</a:t>
            </a:r>
          </a:p>
          <a:p>
            <a:r>
              <a:rPr lang="tr-TR" sz="2400" b="1" dirty="0">
                <a:solidFill>
                  <a:srgbClr val="00B0F0"/>
                </a:solidFill>
                <a:latin typeface="Arial" pitchFamily="34" charset="0"/>
                <a:cs typeface="Arial" pitchFamily="34" charset="0"/>
              </a:rPr>
              <a:t>Ana fikir	:</a:t>
            </a:r>
            <a:r>
              <a:rPr lang="tr-TR" sz="2400" b="1" dirty="0">
                <a:latin typeface="Arial" pitchFamily="34" charset="0"/>
                <a:cs typeface="Arial" pitchFamily="34" charset="0"/>
              </a:rPr>
              <a:t> </a:t>
            </a:r>
            <a:r>
              <a:rPr lang="tr-TR" sz="2400" b="1" dirty="0">
                <a:solidFill>
                  <a:srgbClr val="FFFF00"/>
                </a:solidFill>
                <a:latin typeface="Arial" pitchFamily="34" charset="0"/>
                <a:cs typeface="Arial" pitchFamily="34" charset="0"/>
              </a:rPr>
              <a:t>Halk oyunlarımıza ilginin giderek arttığı ve halk oyunlarımızın geleceğinin parlak olduğudur.</a:t>
            </a:r>
          </a:p>
        </p:txBody>
      </p:sp>
    </p:spTree>
    <p:extLst>
      <p:ext uri="{BB962C8B-B14F-4D97-AF65-F5344CB8AC3E}">
        <p14:creationId xmlns:p14="http://schemas.microsoft.com/office/powerpoint/2010/main" val="4167211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93465"/>
            <a:ext cx="8388424" cy="523220"/>
          </a:xfrm>
          <a:prstGeom prst="rect">
            <a:avLst/>
          </a:prstGeom>
        </p:spPr>
        <p:txBody>
          <a:bodyPr wrap="square">
            <a:spAutoFit/>
          </a:bodyPr>
          <a:lstStyle/>
          <a:p>
            <a:pPr algn="ctr"/>
            <a:r>
              <a:rPr lang="tr-TR" sz="2800" b="1" dirty="0">
                <a:solidFill>
                  <a:srgbClr val="FFFF00"/>
                </a:solidFill>
                <a:latin typeface="Arial Black" pitchFamily="34" charset="0"/>
              </a:rPr>
              <a:t>Paragrafta Ana Fikir (Ana Düşünce)</a:t>
            </a:r>
          </a:p>
        </p:txBody>
      </p:sp>
      <p:sp>
        <p:nvSpPr>
          <p:cNvPr id="3" name="Dikdörtgen 2"/>
          <p:cNvSpPr/>
          <p:nvPr/>
        </p:nvSpPr>
        <p:spPr>
          <a:xfrm>
            <a:off x="370063" y="764704"/>
            <a:ext cx="8424936" cy="5632311"/>
          </a:xfrm>
          <a:prstGeom prst="rect">
            <a:avLst/>
          </a:prstGeom>
        </p:spPr>
        <p:txBody>
          <a:bodyPr wrap="square">
            <a:spAutoFit/>
          </a:bodyPr>
          <a:lstStyle/>
          <a:p>
            <a:r>
              <a:rPr lang="tr-TR" sz="2400" dirty="0">
                <a:solidFill>
                  <a:schemeClr val="accent6">
                    <a:lumMod val="60000"/>
                    <a:lumOff val="40000"/>
                  </a:schemeClr>
                </a:solidFill>
              </a:rPr>
              <a:t>	</a:t>
            </a:r>
            <a:r>
              <a:rPr lang="tr-TR" sz="2400" dirty="0">
                <a:solidFill>
                  <a:schemeClr val="accent6">
                    <a:lumMod val="60000"/>
                    <a:lumOff val="40000"/>
                  </a:schemeClr>
                </a:solidFill>
                <a:latin typeface="Arial" pitchFamily="34" charset="0"/>
                <a:cs typeface="Arial" pitchFamily="34" charset="0"/>
              </a:rPr>
              <a:t>Yazarın parçada anlatmak istediği düşünceye ana fikir denir. Yazıda birçok fikir bulunabilir. Ama asıl anlatılmak istenen fikir tektir. Ana fikir, kısaca, parçanın bir cümlelik özetidir. </a:t>
            </a:r>
          </a:p>
          <a:p>
            <a:endParaRPr lang="tr-TR" sz="2400" dirty="0">
              <a:solidFill>
                <a:schemeClr val="accent6">
                  <a:lumMod val="60000"/>
                  <a:lumOff val="40000"/>
                </a:schemeClr>
              </a:solidFill>
              <a:latin typeface="Arial" pitchFamily="34" charset="0"/>
              <a:cs typeface="Arial" pitchFamily="34" charset="0"/>
            </a:endParaRPr>
          </a:p>
          <a:p>
            <a:pPr marL="342900" indent="-342900">
              <a:buFont typeface="Arial" pitchFamily="34" charset="0"/>
              <a:buChar char="•"/>
            </a:pPr>
            <a:r>
              <a:rPr lang="tr-TR" sz="2400" dirty="0">
                <a:solidFill>
                  <a:schemeClr val="accent1">
                    <a:lumMod val="40000"/>
                    <a:lumOff val="60000"/>
                  </a:schemeClr>
                </a:solidFill>
                <a:latin typeface="Arial" pitchFamily="34" charset="0"/>
                <a:cs typeface="Arial" pitchFamily="34" charset="0"/>
              </a:rPr>
              <a:t>Ana fikir bazen parçanın içinde bir cümle halinde verilmiş olabilir. Bu durumda o cümleye ana fikir cümlesi diyebiliriz. </a:t>
            </a:r>
          </a:p>
          <a:p>
            <a:pPr marL="342900" indent="-342900">
              <a:buFont typeface="Arial" pitchFamily="34" charset="0"/>
              <a:buChar char="•"/>
            </a:pPr>
            <a:endParaRPr lang="tr-TR" sz="2400" dirty="0">
              <a:solidFill>
                <a:schemeClr val="accent1">
                  <a:lumMod val="40000"/>
                  <a:lumOff val="60000"/>
                </a:schemeClr>
              </a:solidFill>
              <a:latin typeface="Arial" pitchFamily="34" charset="0"/>
              <a:cs typeface="Arial" pitchFamily="34" charset="0"/>
            </a:endParaRPr>
          </a:p>
          <a:p>
            <a:pPr marL="342900" indent="-342900">
              <a:buFont typeface="Arial" pitchFamily="34" charset="0"/>
              <a:buChar char="•"/>
            </a:pPr>
            <a:r>
              <a:rPr lang="tr-TR" sz="2400" dirty="0">
                <a:solidFill>
                  <a:schemeClr val="accent3">
                    <a:lumMod val="60000"/>
                    <a:lumOff val="40000"/>
                  </a:schemeClr>
                </a:solidFill>
                <a:latin typeface="Arial" pitchFamily="34" charset="0"/>
                <a:cs typeface="Arial" pitchFamily="34" charset="0"/>
              </a:rPr>
              <a:t>Ana fikir parçada cümle halinde verilmemişse parçanın bütününden ana fikri kendimiz çıkarmamız gerekir. </a:t>
            </a:r>
          </a:p>
          <a:p>
            <a:pPr marL="342900" indent="-342900">
              <a:buFont typeface="Arial" pitchFamily="34" charset="0"/>
              <a:buChar char="•"/>
            </a:pPr>
            <a:endParaRPr lang="tr-TR" sz="2400" dirty="0">
              <a:solidFill>
                <a:schemeClr val="accent3">
                  <a:lumMod val="60000"/>
                  <a:lumOff val="40000"/>
                </a:schemeClr>
              </a:solidFill>
              <a:latin typeface="Arial" pitchFamily="34" charset="0"/>
              <a:cs typeface="Arial" pitchFamily="34" charset="0"/>
            </a:endParaRPr>
          </a:p>
          <a:p>
            <a:pPr marL="342900" indent="-342900">
              <a:buFont typeface="Arial" pitchFamily="34" charset="0"/>
              <a:buChar char="•"/>
            </a:pPr>
            <a:r>
              <a:rPr lang="tr-TR" sz="2400" dirty="0">
                <a:solidFill>
                  <a:schemeClr val="bg1"/>
                </a:solidFill>
                <a:latin typeface="Arial" pitchFamily="34" charset="0"/>
                <a:cs typeface="Arial" pitchFamily="34" charset="0"/>
              </a:rPr>
              <a:t>Bazı parçalarda birden çok ana fikir var gibi görünebilir. İyi hazırlanmış bir parçada kesinlikle tek ana fikir vardır. İkinci ana fikir dediğiniz ikinci görüş, esas ana fikri desteklemek için vardır.</a:t>
            </a:r>
          </a:p>
        </p:txBody>
      </p:sp>
    </p:spTree>
    <p:extLst>
      <p:ext uri="{BB962C8B-B14F-4D97-AF65-F5344CB8AC3E}">
        <p14:creationId xmlns:p14="http://schemas.microsoft.com/office/powerpoint/2010/main" val="3894102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Dikdörtgen 1"/>
          <p:cNvSpPr/>
          <p:nvPr/>
        </p:nvSpPr>
        <p:spPr>
          <a:xfrm>
            <a:off x="611560" y="1354415"/>
            <a:ext cx="8064896" cy="1323439"/>
          </a:xfrm>
          <a:prstGeom prst="rect">
            <a:avLst/>
          </a:prstGeom>
        </p:spPr>
        <p:txBody>
          <a:bodyPr wrap="square">
            <a:spAutoFit/>
          </a:bodyPr>
          <a:lstStyle/>
          <a:p>
            <a:pPr algn="ctr"/>
            <a:r>
              <a:rPr lang="tr-TR" sz="4000" b="1" dirty="0">
                <a:solidFill>
                  <a:schemeClr val="tx1">
                    <a:lumMod val="95000"/>
                    <a:lumOff val="5000"/>
                  </a:schemeClr>
                </a:solidFill>
                <a:latin typeface="Arial Black" pitchFamily="34" charset="0"/>
                <a:cs typeface="Arial" pitchFamily="34" charset="0"/>
              </a:rPr>
              <a:t>ANA FİKRİ BULMANIN </a:t>
            </a:r>
          </a:p>
          <a:p>
            <a:pPr algn="ctr"/>
            <a:r>
              <a:rPr lang="tr-TR" sz="4000" b="1" dirty="0">
                <a:solidFill>
                  <a:schemeClr val="tx1">
                    <a:lumMod val="95000"/>
                    <a:lumOff val="5000"/>
                  </a:schemeClr>
                </a:solidFill>
                <a:latin typeface="Arial Black" pitchFamily="34" charset="0"/>
                <a:cs typeface="Arial" pitchFamily="34" charset="0"/>
              </a:rPr>
              <a:t>PÜF NOKTALARI</a:t>
            </a:r>
          </a:p>
        </p:txBody>
      </p:sp>
    </p:spTree>
    <p:extLst>
      <p:ext uri="{BB962C8B-B14F-4D97-AF65-F5344CB8AC3E}">
        <p14:creationId xmlns:p14="http://schemas.microsoft.com/office/powerpoint/2010/main" val="2593157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124744"/>
            <a:ext cx="8640960" cy="4401205"/>
          </a:xfrm>
          <a:prstGeom prst="rect">
            <a:avLst/>
          </a:prstGeom>
        </p:spPr>
        <p:txBody>
          <a:bodyPr wrap="square">
            <a:spAutoFit/>
          </a:bodyPr>
          <a:lstStyle/>
          <a:p>
            <a:pPr algn="ctr"/>
            <a:r>
              <a:rPr lang="tr-TR" sz="3200" b="1" dirty="0">
                <a:solidFill>
                  <a:srgbClr val="FFFF00"/>
                </a:solidFill>
                <a:latin typeface="Arial" pitchFamily="34" charset="0"/>
                <a:cs typeface="Arial" pitchFamily="34" charset="0"/>
              </a:rPr>
              <a:t>Düşünce Akışı Hangi Yönde?</a:t>
            </a:r>
          </a:p>
          <a:p>
            <a:endParaRPr lang="tr-TR" sz="3200" b="1" dirty="0">
              <a:solidFill>
                <a:srgbClr val="FFFF00"/>
              </a:solidFill>
              <a:latin typeface="Arial" pitchFamily="34" charset="0"/>
              <a:cs typeface="Arial" pitchFamily="34" charset="0"/>
            </a:endParaRPr>
          </a:p>
          <a:p>
            <a:pPr algn="just"/>
            <a:r>
              <a:rPr lang="tr-TR" sz="2400" b="1" dirty="0">
                <a:latin typeface="Arial" pitchFamily="34" charset="0"/>
                <a:cs typeface="Arial" pitchFamily="34" charset="0"/>
              </a:rPr>
              <a:t>	</a:t>
            </a:r>
            <a:r>
              <a:rPr lang="tr-TR" sz="2400" b="1" dirty="0">
                <a:solidFill>
                  <a:schemeClr val="bg1"/>
                </a:solidFill>
                <a:latin typeface="Arial" pitchFamily="34" charset="0"/>
                <a:cs typeface="Arial" pitchFamily="34" charset="0"/>
              </a:rPr>
              <a:t>Ana fikrin bulunmasında düşünce akışının hangi yönde olduğunu bulmak da çok önemli bir kuraldır.</a:t>
            </a:r>
          </a:p>
          <a:p>
            <a:pPr algn="just"/>
            <a:endParaRPr lang="tr-TR" sz="2400" b="1" dirty="0">
              <a:solidFill>
                <a:schemeClr val="bg1"/>
              </a:solidFill>
              <a:latin typeface="Arial" pitchFamily="34" charset="0"/>
              <a:cs typeface="Arial" pitchFamily="34" charset="0"/>
            </a:endParaRPr>
          </a:p>
          <a:p>
            <a:pPr algn="just"/>
            <a:r>
              <a:rPr lang="tr-TR" sz="2400" b="1" dirty="0">
                <a:solidFill>
                  <a:schemeClr val="bg1"/>
                </a:solidFill>
                <a:latin typeface="Arial" pitchFamily="34" charset="0"/>
                <a:cs typeface="Arial" pitchFamily="34" charset="0"/>
              </a:rPr>
              <a:t>	Anlatım tekniklerinin başında değindiğimiz tümdengelim ve tümevarım yöntemlerine yeniden dönüyoruz. Düşünce akışının genelden özele gittiği paragraflarda yani tümdengelim tekniğiyle yazılmış yazılarda ana fikir baştadır. Yazar ilk cümlede fikrini söyler, sonrakilerde bu fikri destekler, ispatlar.</a:t>
            </a:r>
          </a:p>
        </p:txBody>
      </p:sp>
    </p:spTree>
    <p:extLst>
      <p:ext uri="{BB962C8B-B14F-4D97-AF65-F5344CB8AC3E}">
        <p14:creationId xmlns:p14="http://schemas.microsoft.com/office/powerpoint/2010/main" val="73286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196752"/>
            <a:ext cx="8640960" cy="3785652"/>
          </a:xfrm>
          <a:prstGeom prst="rect">
            <a:avLst/>
          </a:prstGeom>
        </p:spPr>
        <p:txBody>
          <a:bodyPr wrap="square">
            <a:spAutoFit/>
          </a:bodyPr>
          <a:lstStyle/>
          <a:p>
            <a:pPr algn="just"/>
            <a:r>
              <a:rPr lang="tr-TR" sz="2400" b="1" dirty="0">
                <a:solidFill>
                  <a:srgbClr val="00B0F0"/>
                </a:solidFill>
                <a:latin typeface="Arial" pitchFamily="34" charset="0"/>
                <a:cs typeface="Arial" pitchFamily="34" charset="0"/>
              </a:rPr>
              <a:t>Örnek: </a:t>
            </a:r>
            <a:r>
              <a:rPr lang="tr-TR" sz="2400" b="1" dirty="0">
                <a:solidFill>
                  <a:srgbClr val="FFFF00"/>
                </a:solidFill>
                <a:latin typeface="Arial" pitchFamily="34" charset="0"/>
                <a:cs typeface="Arial" pitchFamily="34" charset="0"/>
              </a:rPr>
              <a:t>Aşağıdaki örnek paragrafta düşünce </a:t>
            </a:r>
            <a:r>
              <a:rPr lang="tr-TR" sz="2400" b="1" u="sng" dirty="0">
                <a:solidFill>
                  <a:srgbClr val="FFFF00"/>
                </a:solidFill>
                <a:latin typeface="Arial" pitchFamily="34" charset="0"/>
                <a:cs typeface="Arial" pitchFamily="34" charset="0"/>
              </a:rPr>
              <a:t>genelden</a:t>
            </a:r>
            <a:r>
              <a:rPr lang="tr-TR" sz="2400" b="1" dirty="0">
                <a:solidFill>
                  <a:srgbClr val="FFFF00"/>
                </a:solidFill>
                <a:latin typeface="Arial" pitchFamily="34" charset="0"/>
                <a:cs typeface="Arial" pitchFamily="34" charset="0"/>
              </a:rPr>
              <a:t> </a:t>
            </a:r>
            <a:r>
              <a:rPr lang="tr-TR" sz="2400" b="1" u="sng" dirty="0">
                <a:solidFill>
                  <a:srgbClr val="FFFF00"/>
                </a:solidFill>
                <a:latin typeface="Arial" pitchFamily="34" charset="0"/>
                <a:cs typeface="Arial" pitchFamily="34" charset="0"/>
              </a:rPr>
              <a:t>özele</a:t>
            </a:r>
            <a:r>
              <a:rPr lang="tr-TR" sz="2400" b="1" dirty="0">
                <a:solidFill>
                  <a:srgbClr val="FFFF00"/>
                </a:solidFill>
                <a:latin typeface="Arial" pitchFamily="34" charset="0"/>
                <a:cs typeface="Arial" pitchFamily="34" charset="0"/>
              </a:rPr>
              <a:t> gitmektedir. İlk cümledeki ana fikri bulmaya çalışalım.</a:t>
            </a:r>
          </a:p>
          <a:p>
            <a:endParaRPr lang="tr-TR" sz="2400" dirty="0">
              <a:solidFill>
                <a:schemeClr val="bg1"/>
              </a:solidFill>
              <a:latin typeface="Arial" pitchFamily="34" charset="0"/>
              <a:cs typeface="Arial" pitchFamily="34" charset="0"/>
            </a:endParaRPr>
          </a:p>
          <a:p>
            <a:pPr algn="just"/>
            <a:r>
              <a:rPr lang="tr-TR" sz="2400" dirty="0">
                <a:solidFill>
                  <a:schemeClr val="bg1"/>
                </a:solidFill>
                <a:latin typeface="Arial" pitchFamily="34" charset="0"/>
                <a:cs typeface="Arial" pitchFamily="34" charset="0"/>
              </a:rPr>
              <a:t>	Elimdeki kitabın yani Çığlık'ın uzun zamandır okuduğum en iyi şiir kitaplarından biri olduğunu itiraf etmeliyim. Şair, kendisine zor bir yol seçmiş; kendisinden önce yazılan şiirin mirasçısı olarak görmüş kendisini. Gelenek denen şiir ailesinin bir ferdi olmaya çalışmış. O, Yunus'la Baki'yle Galip'le Haşim'le yarışta.</a:t>
            </a:r>
          </a:p>
        </p:txBody>
      </p:sp>
    </p:spTree>
    <p:extLst>
      <p:ext uri="{BB962C8B-B14F-4D97-AF65-F5344CB8AC3E}">
        <p14:creationId xmlns:p14="http://schemas.microsoft.com/office/powerpoint/2010/main" val="2897464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9087" y="2348880"/>
            <a:ext cx="8568952" cy="1938992"/>
          </a:xfrm>
          <a:prstGeom prst="rect">
            <a:avLst/>
          </a:prstGeom>
        </p:spPr>
        <p:txBody>
          <a:bodyPr wrap="square">
            <a:spAutoFit/>
          </a:bodyPr>
          <a:lstStyle/>
          <a:p>
            <a:pPr algn="ctr"/>
            <a:r>
              <a:rPr lang="tr-TR" sz="2400" b="1" dirty="0">
                <a:solidFill>
                  <a:schemeClr val="bg1"/>
                </a:solidFill>
                <a:latin typeface="Arial" pitchFamily="34" charset="0"/>
                <a:cs typeface="Arial" pitchFamily="34" charset="0"/>
              </a:rPr>
              <a:t>Parçanın ana fikri yazarın sözünü ettiği kitabın iyi bir şiir kitabı olduğudur. Yazar bu görüşü parçanın ilk cümlesinde yani giriş bölümünde belirtmiş. Sonraki cümlelerde bunu açıklamış. </a:t>
            </a:r>
            <a:r>
              <a:rPr lang="tr-TR" sz="2400" b="1" dirty="0">
                <a:solidFill>
                  <a:srgbClr val="FFFF00"/>
                </a:solidFill>
                <a:latin typeface="Arial" pitchFamily="34" charset="0"/>
                <a:cs typeface="Arial" pitchFamily="34" charset="0"/>
              </a:rPr>
              <a:t>Demek ki bu parçada tümdengelim uygulanmış.</a:t>
            </a:r>
          </a:p>
        </p:txBody>
      </p:sp>
    </p:spTree>
    <p:extLst>
      <p:ext uri="{BB962C8B-B14F-4D97-AF65-F5344CB8AC3E}">
        <p14:creationId xmlns:p14="http://schemas.microsoft.com/office/powerpoint/2010/main" val="532562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1977" y="548679"/>
            <a:ext cx="8568952" cy="6001643"/>
          </a:xfrm>
          <a:prstGeom prst="rect">
            <a:avLst/>
          </a:prstGeom>
        </p:spPr>
        <p:txBody>
          <a:bodyPr wrap="square">
            <a:spAutoFit/>
          </a:bodyPr>
          <a:lstStyle/>
          <a:p>
            <a:pPr algn="just"/>
            <a:r>
              <a:rPr lang="tr-TR" sz="2400" b="1" dirty="0">
                <a:solidFill>
                  <a:srgbClr val="FFFF00"/>
                </a:solidFill>
                <a:latin typeface="Arial" pitchFamily="34" charset="0"/>
                <a:cs typeface="Arial" pitchFamily="34" charset="0"/>
              </a:rPr>
              <a:t>	Düşünce akışının </a:t>
            </a:r>
            <a:r>
              <a:rPr lang="tr-TR" sz="2400" b="1" u="sng" dirty="0">
                <a:solidFill>
                  <a:srgbClr val="00B0F0"/>
                </a:solidFill>
                <a:latin typeface="Arial" pitchFamily="34" charset="0"/>
                <a:cs typeface="Arial" pitchFamily="34" charset="0"/>
              </a:rPr>
              <a:t>özelden genele</a:t>
            </a:r>
            <a:r>
              <a:rPr lang="tr-TR" sz="2400" b="1" dirty="0">
                <a:solidFill>
                  <a:srgbClr val="00B0F0"/>
                </a:solidFill>
                <a:latin typeface="Arial" pitchFamily="34" charset="0"/>
                <a:cs typeface="Arial" pitchFamily="34" charset="0"/>
              </a:rPr>
              <a:t> </a:t>
            </a:r>
            <a:r>
              <a:rPr lang="tr-TR" sz="2400" b="1" dirty="0">
                <a:solidFill>
                  <a:srgbClr val="FFFF00"/>
                </a:solidFill>
                <a:latin typeface="Arial" pitchFamily="34" charset="0"/>
                <a:cs typeface="Arial" pitchFamily="34" charset="0"/>
              </a:rPr>
              <a:t>gittiği parçalarda ise </a:t>
            </a:r>
            <a:r>
              <a:rPr lang="tr-TR" sz="2400" b="1" dirty="0">
                <a:solidFill>
                  <a:srgbClr val="00B0F0"/>
                </a:solidFill>
                <a:latin typeface="Arial" pitchFamily="34" charset="0"/>
                <a:cs typeface="Arial" pitchFamily="34" charset="0"/>
              </a:rPr>
              <a:t>ana fikir parçanın sonundadır. </a:t>
            </a:r>
            <a:r>
              <a:rPr lang="tr-TR" sz="2400" b="1" dirty="0">
                <a:solidFill>
                  <a:srgbClr val="FFFF00"/>
                </a:solidFill>
                <a:latin typeface="Arial" pitchFamily="34" charset="0"/>
                <a:cs typeface="Arial" pitchFamily="34" charset="0"/>
              </a:rPr>
              <a:t>Yazar düşüncesini anlattığı paragrafın sonunda fikrini derleyip toparlar ve bir ana fikir cümlesi halinde belirtir.</a:t>
            </a:r>
          </a:p>
          <a:p>
            <a:pPr algn="just"/>
            <a:endParaRPr lang="tr-TR" sz="2400" b="1" dirty="0">
              <a:latin typeface="Arial" pitchFamily="34" charset="0"/>
              <a:cs typeface="Arial" pitchFamily="34" charset="0"/>
            </a:endParaRPr>
          </a:p>
          <a:p>
            <a:pPr algn="just"/>
            <a:r>
              <a:rPr lang="tr-TR" sz="2400" b="1" dirty="0">
                <a:latin typeface="Arial" pitchFamily="34" charset="0"/>
                <a:cs typeface="Arial" pitchFamily="34" charset="0"/>
              </a:rPr>
              <a:t>	</a:t>
            </a:r>
            <a:r>
              <a:rPr lang="tr-TR" sz="2400" b="1" dirty="0">
                <a:solidFill>
                  <a:srgbClr val="00B0F0"/>
                </a:solidFill>
                <a:latin typeface="Arial" pitchFamily="34" charset="0"/>
                <a:cs typeface="Arial" pitchFamily="34" charset="0"/>
              </a:rPr>
              <a:t>Örnek: </a:t>
            </a:r>
          </a:p>
          <a:p>
            <a:pPr algn="just"/>
            <a:r>
              <a:rPr lang="tr-TR" sz="2400" b="1" dirty="0">
                <a:latin typeface="Arial" pitchFamily="34" charset="0"/>
                <a:cs typeface="Arial" pitchFamily="34" charset="0"/>
              </a:rPr>
              <a:t>	</a:t>
            </a:r>
            <a:r>
              <a:rPr lang="tr-TR" sz="2400" b="1" dirty="0">
                <a:solidFill>
                  <a:schemeClr val="bg1"/>
                </a:solidFill>
                <a:latin typeface="Arial" pitchFamily="34" charset="0"/>
                <a:cs typeface="Arial" pitchFamily="34" charset="0"/>
              </a:rPr>
              <a:t>Yazarlar, ara sıra da olsa, hiç okumadıkları bir metinden yararlandıkları suçlamasıyla karşı karşıya kalabiliyorlar. Bazen de okudukları bildikleri bir metinden yararlandıklarında bu suçlamadan kurtaramıyorlar kendilerini. Buna örnek mi? Orhan Pamuk'un Beyaz Kale'si. Bunu 16. yüzyılda Osmanlı'ya esir düşen bir İspanyol'un anılarından yararlanarak yazdığı iddia ediliyor. Bana göre, Pamuk o kitabı okumuş, ondan yararlanmış olabilir ve bunda elbet bir sakınca yoktur. Her yazarın diğerlerinden etkilenme hakkı vardır.</a:t>
            </a:r>
          </a:p>
        </p:txBody>
      </p:sp>
    </p:spTree>
    <p:extLst>
      <p:ext uri="{BB962C8B-B14F-4D97-AF65-F5344CB8AC3E}">
        <p14:creationId xmlns:p14="http://schemas.microsoft.com/office/powerpoint/2010/main" val="353285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010" y="2132856"/>
            <a:ext cx="8640960" cy="2308324"/>
          </a:xfrm>
          <a:prstGeom prst="rect">
            <a:avLst/>
          </a:prstGeom>
        </p:spPr>
        <p:txBody>
          <a:bodyPr wrap="square">
            <a:spAutoFit/>
          </a:bodyPr>
          <a:lstStyle/>
          <a:p>
            <a:pPr algn="ctr"/>
            <a:r>
              <a:rPr lang="tr-TR" sz="2400" dirty="0">
                <a:solidFill>
                  <a:srgbClr val="FFFF00"/>
                </a:solidFill>
                <a:latin typeface="Arial" pitchFamily="34" charset="0"/>
                <a:cs typeface="Arial" pitchFamily="34" charset="0"/>
              </a:rPr>
              <a:t>Bu parçada yazarın ana fikri, </a:t>
            </a:r>
            <a:r>
              <a:rPr lang="tr-TR" sz="2400" b="1" dirty="0">
                <a:solidFill>
                  <a:srgbClr val="00B050"/>
                </a:solidFill>
                <a:latin typeface="Arial" pitchFamily="34" charset="0"/>
                <a:cs typeface="Arial" pitchFamily="34" charset="0"/>
              </a:rPr>
              <a:t>yazarların eserlerini oluştururken başka eserlerden etkilenmelerinin oldukça doğal karşılanması gereken bir durum olduğudur</a:t>
            </a:r>
            <a:r>
              <a:rPr lang="tr-TR" sz="2400" dirty="0">
                <a:solidFill>
                  <a:srgbClr val="FFFF00"/>
                </a:solidFill>
                <a:latin typeface="Arial" pitchFamily="34" charset="0"/>
                <a:cs typeface="Arial" pitchFamily="34" charset="0"/>
              </a:rPr>
              <a:t>. Bu düşünce parçanın son iki cümlesinde verilmiştir, yani parçanın sonuç bölümünde. Demek bu parçada düşünce özelden genele doğru gitmiş. </a:t>
            </a:r>
            <a:r>
              <a:rPr lang="tr-TR" sz="2400" dirty="0">
                <a:solidFill>
                  <a:schemeClr val="bg1"/>
                </a:solidFill>
                <a:latin typeface="Arial" pitchFamily="34" charset="0"/>
                <a:cs typeface="Arial" pitchFamily="34" charset="0"/>
              </a:rPr>
              <a:t>Yani tümevarım uygulanmış. </a:t>
            </a:r>
          </a:p>
        </p:txBody>
      </p:sp>
    </p:spTree>
    <p:extLst>
      <p:ext uri="{BB962C8B-B14F-4D97-AF65-F5344CB8AC3E}">
        <p14:creationId xmlns:p14="http://schemas.microsoft.com/office/powerpoint/2010/main" val="4041594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58847"/>
            <a:ext cx="8856984" cy="6524863"/>
          </a:xfrm>
          <a:prstGeom prst="rect">
            <a:avLst/>
          </a:prstGeom>
        </p:spPr>
        <p:txBody>
          <a:bodyPr wrap="square">
            <a:spAutoFit/>
          </a:bodyPr>
          <a:lstStyle/>
          <a:p>
            <a:pPr algn="ctr"/>
            <a:r>
              <a:rPr lang="tr-TR" sz="2400" b="1" dirty="0">
                <a:solidFill>
                  <a:srgbClr val="FFFF00"/>
                </a:solidFill>
                <a:latin typeface="Arial" pitchFamily="34" charset="0"/>
                <a:cs typeface="Arial" pitchFamily="34" charset="0"/>
              </a:rPr>
              <a:t>Parçayı Özetleyelim</a:t>
            </a:r>
          </a:p>
          <a:p>
            <a:endParaRPr lang="tr-TR" sz="2200" b="1" dirty="0">
              <a:solidFill>
                <a:schemeClr val="bg1"/>
              </a:solidFill>
              <a:latin typeface="Arial" pitchFamily="34" charset="0"/>
              <a:cs typeface="Arial" pitchFamily="34" charset="0"/>
            </a:endParaRPr>
          </a:p>
          <a:p>
            <a:pPr algn="just"/>
            <a:r>
              <a:rPr lang="tr-TR" sz="2200" b="1" dirty="0">
                <a:solidFill>
                  <a:schemeClr val="bg1"/>
                </a:solidFill>
                <a:latin typeface="Arial" pitchFamily="34" charset="0"/>
                <a:cs typeface="Arial" pitchFamily="34" charset="0"/>
              </a:rPr>
              <a:t>	Ana fikrin bir cümle halinde verilmediği paragraflar da vardır. Bunlar sadece gelişme bölümünden oluşan paragraflardır. Bu paragrafların içinde parçanın özeti şeklinde bir cümle bulunmadığı için bize düşen görev parçayı bir cümle halinde özetlemektir.</a:t>
            </a:r>
          </a:p>
          <a:p>
            <a:endParaRPr lang="tr-TR" sz="2200" b="1" dirty="0">
              <a:solidFill>
                <a:schemeClr val="bg1"/>
              </a:solidFill>
              <a:latin typeface="Arial" pitchFamily="34" charset="0"/>
              <a:cs typeface="Arial" pitchFamily="34" charset="0"/>
            </a:endParaRPr>
          </a:p>
          <a:p>
            <a:pPr algn="just"/>
            <a:r>
              <a:rPr lang="tr-TR" sz="2200" b="1" dirty="0">
                <a:solidFill>
                  <a:schemeClr val="bg1"/>
                </a:solidFill>
                <a:latin typeface="Arial" pitchFamily="34" charset="0"/>
                <a:cs typeface="Arial" pitchFamily="34" charset="0"/>
              </a:rPr>
              <a:t>	</a:t>
            </a:r>
            <a:r>
              <a:rPr lang="tr-TR" sz="2200" b="1" dirty="0">
                <a:solidFill>
                  <a:srgbClr val="00B0F0"/>
                </a:solidFill>
                <a:latin typeface="Arial" pitchFamily="34" charset="0"/>
                <a:cs typeface="Arial" pitchFamily="34" charset="0"/>
              </a:rPr>
              <a:t>Aşağıdaki parçada ana fikre bütün paragraf özetlenerek ulaşılabilir. Çünkü ana fikir cümlesi parçada belirgin değildir. Dikkatli okuyarak ana fikre ulaşmaya çalışalım.</a:t>
            </a:r>
          </a:p>
          <a:p>
            <a:endParaRPr lang="tr-TR" sz="2200" b="1" dirty="0">
              <a:solidFill>
                <a:srgbClr val="00B0F0"/>
              </a:solidFill>
              <a:latin typeface="Arial" pitchFamily="34" charset="0"/>
              <a:cs typeface="Arial" pitchFamily="34" charset="0"/>
            </a:endParaRPr>
          </a:p>
          <a:p>
            <a:pPr algn="just"/>
            <a:r>
              <a:rPr lang="tr-TR" sz="2200" b="1" dirty="0">
                <a:solidFill>
                  <a:schemeClr val="bg1"/>
                </a:solidFill>
                <a:latin typeface="Arial" pitchFamily="34" charset="0"/>
                <a:cs typeface="Arial" pitchFamily="34" charset="0"/>
              </a:rPr>
              <a:t>	Halk deyince aklıma gelen ilk şey: Halk sözcüğünü hayatında ancak bir iki defa kullanan ve kendisi için yazılan binlerce yazıyı bir türlü vakit bulup okuyamayan kitledir. Bu kişiler ömürlerinde tiyatroya ayak basmamıştır; </a:t>
            </a:r>
            <a:r>
              <a:rPr lang="tr-TR" sz="2200" b="1" dirty="0" err="1">
                <a:solidFill>
                  <a:schemeClr val="bg1"/>
                </a:solidFill>
                <a:latin typeface="Arial" pitchFamily="34" charset="0"/>
                <a:cs typeface="Arial" pitchFamily="34" charset="0"/>
              </a:rPr>
              <a:t>Shakspeare'i</a:t>
            </a:r>
            <a:r>
              <a:rPr lang="tr-TR" sz="2200" b="1" dirty="0">
                <a:solidFill>
                  <a:schemeClr val="bg1"/>
                </a:solidFill>
                <a:latin typeface="Arial" pitchFamily="34" charset="0"/>
                <a:cs typeface="Arial" pitchFamily="34" charset="0"/>
              </a:rPr>
              <a:t> kavrayamadıklarından yakınılır. Kibrit kutuları ve iskambil kâğıtları üzerindeki resimlerden başka resim görmemişlerdir; </a:t>
            </a:r>
            <a:r>
              <a:rPr lang="tr-TR" sz="2200" b="1" dirty="0" err="1">
                <a:solidFill>
                  <a:schemeClr val="bg1"/>
                </a:solidFill>
                <a:latin typeface="Arial" pitchFamily="34" charset="0"/>
                <a:cs typeface="Arial" pitchFamily="34" charset="0"/>
              </a:rPr>
              <a:t>Rafael'i</a:t>
            </a:r>
            <a:r>
              <a:rPr lang="tr-TR" sz="2200" b="1" dirty="0">
                <a:solidFill>
                  <a:schemeClr val="bg1"/>
                </a:solidFill>
                <a:latin typeface="Arial" pitchFamily="34" charset="0"/>
                <a:cs typeface="Arial" pitchFamily="34" charset="0"/>
              </a:rPr>
              <a:t> Picasso'dan ayıramıyor diye üzülenlerimiz vardır.</a:t>
            </a:r>
          </a:p>
        </p:txBody>
      </p:sp>
    </p:spTree>
    <p:extLst>
      <p:ext uri="{BB962C8B-B14F-4D97-AF65-F5344CB8AC3E}">
        <p14:creationId xmlns:p14="http://schemas.microsoft.com/office/powerpoint/2010/main" val="1386099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2564904"/>
            <a:ext cx="8496944" cy="1384995"/>
          </a:xfrm>
          <a:prstGeom prst="rect">
            <a:avLst/>
          </a:prstGeom>
        </p:spPr>
        <p:txBody>
          <a:bodyPr wrap="square">
            <a:spAutoFit/>
          </a:bodyPr>
          <a:lstStyle/>
          <a:p>
            <a:pPr algn="ctr"/>
            <a:r>
              <a:rPr lang="tr-TR" sz="2800" b="1" dirty="0">
                <a:solidFill>
                  <a:srgbClr val="FFFF00"/>
                </a:solidFill>
                <a:latin typeface="Arial" pitchFamily="34" charset="0"/>
                <a:cs typeface="Arial" pitchFamily="34" charset="0"/>
              </a:rPr>
              <a:t>Ana fikir</a:t>
            </a:r>
          </a:p>
          <a:p>
            <a:pPr algn="ctr"/>
            <a:r>
              <a:rPr lang="tr-TR" sz="2800" dirty="0">
                <a:solidFill>
                  <a:srgbClr val="FFC000"/>
                </a:solidFill>
                <a:latin typeface="Arial" pitchFamily="34" charset="0"/>
                <a:cs typeface="Arial" pitchFamily="34" charset="0"/>
              </a:rPr>
              <a:t> Sanat eğitimi almamış halktan sanat zevki beklemek hatadır. </a:t>
            </a:r>
          </a:p>
        </p:txBody>
      </p:sp>
    </p:spTree>
    <p:extLst>
      <p:ext uri="{BB962C8B-B14F-4D97-AF65-F5344CB8AC3E}">
        <p14:creationId xmlns:p14="http://schemas.microsoft.com/office/powerpoint/2010/main" val="8405815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37730"/>
            <a:ext cx="8568952" cy="6186309"/>
          </a:xfrm>
          <a:prstGeom prst="rect">
            <a:avLst/>
          </a:prstGeom>
        </p:spPr>
        <p:txBody>
          <a:bodyPr wrap="square">
            <a:spAutoFit/>
          </a:bodyPr>
          <a:lstStyle/>
          <a:p>
            <a:pPr algn="ctr"/>
            <a:r>
              <a:rPr lang="tr-TR" sz="2200" b="1" dirty="0">
                <a:solidFill>
                  <a:srgbClr val="FFFF00"/>
                </a:solidFill>
                <a:latin typeface="Arial" pitchFamily="34" charset="0"/>
                <a:cs typeface="Arial" pitchFamily="34" charset="0"/>
              </a:rPr>
              <a:t>Ana Fikrin Habercisi Sözler</a:t>
            </a:r>
          </a:p>
          <a:p>
            <a:endParaRPr lang="tr-TR" sz="2200" dirty="0">
              <a:latin typeface="Arial" pitchFamily="34" charset="0"/>
              <a:cs typeface="Arial" pitchFamily="34" charset="0"/>
            </a:endParaRPr>
          </a:p>
          <a:p>
            <a:pPr algn="just"/>
            <a:r>
              <a:rPr lang="tr-TR" sz="2200" dirty="0">
                <a:latin typeface="Arial" pitchFamily="34" charset="0"/>
                <a:cs typeface="Arial" pitchFamily="34" charset="0"/>
              </a:rPr>
              <a:t>	</a:t>
            </a:r>
            <a:r>
              <a:rPr lang="tr-TR" sz="2200" b="1" dirty="0">
                <a:solidFill>
                  <a:schemeClr val="accent4">
                    <a:lumMod val="40000"/>
                    <a:lumOff val="60000"/>
                  </a:schemeClr>
                </a:solidFill>
                <a:latin typeface="Arial" pitchFamily="34" charset="0"/>
                <a:cs typeface="Arial" pitchFamily="34" charset="0"/>
              </a:rPr>
              <a:t>Parçadaki bazı ifadelere dikkat etmek, ana fikri bulmada yardımcı olacaktır. Yazar, kanımca, bana göre, bence, yani, böylece gibi özetleyici sözlerle düşüncesini bir merkeze odaklar. Biz bu ifadelerden sonra yazarın ana fikri açıklayacağım anlarız.</a:t>
            </a:r>
          </a:p>
          <a:p>
            <a:endParaRPr lang="tr-TR" sz="2200" b="1" dirty="0">
              <a:solidFill>
                <a:schemeClr val="accent4">
                  <a:lumMod val="40000"/>
                  <a:lumOff val="60000"/>
                </a:schemeClr>
              </a:solidFill>
              <a:latin typeface="Arial" pitchFamily="34" charset="0"/>
              <a:cs typeface="Arial" pitchFamily="34" charset="0"/>
            </a:endParaRPr>
          </a:p>
          <a:p>
            <a:pPr algn="ctr"/>
            <a:r>
              <a:rPr lang="tr-TR" sz="2200" b="1" dirty="0">
                <a:solidFill>
                  <a:srgbClr val="00B0F0"/>
                </a:solidFill>
                <a:latin typeface="Arial" pitchFamily="34" charset="0"/>
                <a:cs typeface="Arial" pitchFamily="34" charset="0"/>
              </a:rPr>
              <a:t>Aşağıdaki parçayı yukarıdaki özetleyici sözlere dikkat ederek okuyalım.</a:t>
            </a:r>
          </a:p>
          <a:p>
            <a:endParaRPr lang="tr-TR" sz="2200" dirty="0">
              <a:latin typeface="Arial" pitchFamily="34" charset="0"/>
              <a:cs typeface="Arial" pitchFamily="34" charset="0"/>
            </a:endParaRPr>
          </a:p>
          <a:p>
            <a:r>
              <a:rPr lang="tr-TR" sz="2200" dirty="0">
                <a:latin typeface="Arial" pitchFamily="34" charset="0"/>
                <a:cs typeface="Arial" pitchFamily="34" charset="0"/>
              </a:rPr>
              <a:t>	</a:t>
            </a:r>
            <a:r>
              <a:rPr lang="tr-TR" sz="2200" b="1" dirty="0">
                <a:solidFill>
                  <a:schemeClr val="bg1"/>
                </a:solidFill>
                <a:latin typeface="Arial" pitchFamily="34" charset="0"/>
                <a:cs typeface="Arial" pitchFamily="34" charset="0"/>
              </a:rPr>
              <a:t>Nevzat Erkmen'in çevirisinde pek çok bölüm yerine oturuyor. Bunlara örnek olarak cenaze bölümünü, giriş bölümünü, yürüyüş bölümünü sayabilirim. Bu bölümlerde yetkin bir çevirmenle karşılaşıyoruz. Buna karşılık çevirmenin fiil yapılarını değiştirmesi rahatsız ediyor bizi. Bence yazarın bir süre daha çalışıp çevirisini gözden geçirmesi gerekiyor.</a:t>
            </a:r>
          </a:p>
          <a:p>
            <a:endParaRPr lang="tr-TR" sz="2200" dirty="0">
              <a:latin typeface="Arial" pitchFamily="34" charset="0"/>
              <a:cs typeface="Arial" pitchFamily="34" charset="0"/>
            </a:endParaRPr>
          </a:p>
        </p:txBody>
      </p:sp>
    </p:spTree>
    <p:extLst>
      <p:ext uri="{BB962C8B-B14F-4D97-AF65-F5344CB8AC3E}">
        <p14:creationId xmlns:p14="http://schemas.microsoft.com/office/powerpoint/2010/main" val="3547009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2276872"/>
            <a:ext cx="7992888" cy="1938992"/>
          </a:xfrm>
          <a:prstGeom prst="rect">
            <a:avLst/>
          </a:prstGeom>
        </p:spPr>
        <p:txBody>
          <a:bodyPr wrap="square">
            <a:spAutoFit/>
          </a:bodyPr>
          <a:lstStyle/>
          <a:p>
            <a:pPr algn="ctr"/>
            <a:r>
              <a:rPr lang="tr-TR" sz="2400" b="1" dirty="0">
                <a:solidFill>
                  <a:srgbClr val="FFFF00"/>
                </a:solidFill>
                <a:latin typeface="Arial" pitchFamily="34" charset="0"/>
                <a:cs typeface="Arial" pitchFamily="34" charset="0"/>
              </a:rPr>
              <a:t>Ana Fikir</a:t>
            </a:r>
          </a:p>
          <a:p>
            <a:pPr algn="ctr"/>
            <a:r>
              <a:rPr lang="tr-TR" sz="2400" b="1" dirty="0">
                <a:solidFill>
                  <a:schemeClr val="bg1"/>
                </a:solidFill>
                <a:latin typeface="Arial" pitchFamily="34" charset="0"/>
                <a:cs typeface="Arial" pitchFamily="34" charset="0"/>
              </a:rPr>
              <a:t>Yazar parçada bence ifadesinden sonra ana fikri açıklıyor: Erkmen çevirisinde eksik olan yönleri gözden geçirmeli ve eseri üzerinde biraz daha çalışmalıdır.</a:t>
            </a:r>
          </a:p>
        </p:txBody>
      </p:sp>
    </p:spTree>
    <p:extLst>
      <p:ext uri="{BB962C8B-B14F-4D97-AF65-F5344CB8AC3E}">
        <p14:creationId xmlns:p14="http://schemas.microsoft.com/office/powerpoint/2010/main" val="219776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462481"/>
            <a:ext cx="8352928" cy="4955203"/>
          </a:xfrm>
          <a:prstGeom prst="rect">
            <a:avLst/>
          </a:prstGeom>
        </p:spPr>
        <p:txBody>
          <a:bodyPr wrap="square">
            <a:spAutoFit/>
          </a:bodyPr>
          <a:lstStyle/>
          <a:p>
            <a:r>
              <a:rPr lang="tr-TR" sz="2800" b="1" dirty="0">
                <a:solidFill>
                  <a:srgbClr val="FFFF00"/>
                </a:solidFill>
                <a:latin typeface="Arial" pitchFamily="34" charset="0"/>
                <a:cs typeface="Arial" pitchFamily="34" charset="0"/>
              </a:rPr>
              <a:t>	Ana Düşünce Nasıl Belirlenir?</a:t>
            </a:r>
          </a:p>
          <a:p>
            <a:r>
              <a:rPr lang="tr-TR" sz="2400" dirty="0">
                <a:solidFill>
                  <a:schemeClr val="accent6">
                    <a:lumMod val="60000"/>
                    <a:lumOff val="40000"/>
                  </a:schemeClr>
                </a:solidFill>
                <a:latin typeface="Arial" pitchFamily="34" charset="0"/>
                <a:cs typeface="Arial" pitchFamily="34" charset="0"/>
              </a:rPr>
              <a:t>	</a:t>
            </a:r>
          </a:p>
          <a:p>
            <a:r>
              <a:rPr lang="tr-TR" sz="2400" dirty="0">
                <a:solidFill>
                  <a:schemeClr val="accent6">
                    <a:lumMod val="60000"/>
                    <a:lumOff val="40000"/>
                  </a:schemeClr>
                </a:solidFill>
                <a:latin typeface="Arial" pitchFamily="34" charset="0"/>
                <a:cs typeface="Arial" pitchFamily="34" charset="0"/>
              </a:rPr>
              <a:t>	Ana düşünceyi belirlemek, bir sözcüğün cümlede kazandığı anlamı, yaptığı görevi, cümlelerin ilettikleri yargıyı kavramaya bağlıdır. </a:t>
            </a:r>
          </a:p>
          <a:p>
            <a:r>
              <a:rPr lang="tr-TR" sz="2400" dirty="0">
                <a:solidFill>
                  <a:schemeClr val="accent6">
                    <a:lumMod val="60000"/>
                    <a:lumOff val="40000"/>
                  </a:schemeClr>
                </a:solidFill>
                <a:latin typeface="Arial" pitchFamily="34" charset="0"/>
                <a:cs typeface="Arial" pitchFamily="34" charset="0"/>
              </a:rPr>
              <a:t>	Ana düşünceyi belirlemede yanılgıya düşmemek için parçayı bütünüyle kavramayı amaçlayarak okumak gerekir. Parça okunduktan sonra, </a:t>
            </a:r>
          </a:p>
          <a:p>
            <a:endParaRPr lang="tr-TR" sz="2400" dirty="0">
              <a:solidFill>
                <a:schemeClr val="accent6">
                  <a:lumMod val="60000"/>
                  <a:lumOff val="40000"/>
                </a:schemeClr>
              </a:solidFill>
              <a:latin typeface="Arial" pitchFamily="34" charset="0"/>
              <a:cs typeface="Arial" pitchFamily="34" charset="0"/>
            </a:endParaRPr>
          </a:p>
          <a:p>
            <a:pPr algn="ctr"/>
            <a:r>
              <a:rPr lang="tr-TR" sz="2400" b="1" u="sng" dirty="0">
                <a:solidFill>
                  <a:srgbClr val="FFFF00"/>
                </a:solidFill>
                <a:latin typeface="Arial" pitchFamily="34" charset="0"/>
                <a:cs typeface="Arial" pitchFamily="34" charset="0"/>
              </a:rPr>
              <a:t>"Bu parçada yazarın asıl anlatılmak istediği nedir?" </a:t>
            </a:r>
          </a:p>
          <a:p>
            <a:endParaRPr lang="tr-TR" sz="2400" dirty="0">
              <a:solidFill>
                <a:schemeClr val="accent6">
                  <a:lumMod val="60000"/>
                  <a:lumOff val="40000"/>
                </a:schemeClr>
              </a:solidFill>
              <a:latin typeface="Arial" pitchFamily="34" charset="0"/>
              <a:cs typeface="Arial" pitchFamily="34" charset="0"/>
            </a:endParaRPr>
          </a:p>
          <a:p>
            <a:r>
              <a:rPr lang="tr-TR" sz="2400" dirty="0">
                <a:solidFill>
                  <a:schemeClr val="accent6">
                    <a:lumMod val="60000"/>
                    <a:lumOff val="40000"/>
                  </a:schemeClr>
                </a:solidFill>
                <a:latin typeface="Arial" pitchFamily="34" charset="0"/>
                <a:cs typeface="Arial" pitchFamily="34" charset="0"/>
              </a:rPr>
              <a:t>sorusuna doğru bir cevap alınırsa, ana düşünce belirlenmiş olur. </a:t>
            </a:r>
          </a:p>
        </p:txBody>
      </p:sp>
    </p:spTree>
    <p:extLst>
      <p:ext uri="{BB962C8B-B14F-4D97-AF65-F5344CB8AC3E}">
        <p14:creationId xmlns:p14="http://schemas.microsoft.com/office/powerpoint/2010/main" val="2593983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340768"/>
            <a:ext cx="8568952" cy="2800767"/>
          </a:xfrm>
          <a:prstGeom prst="rect">
            <a:avLst/>
          </a:prstGeom>
        </p:spPr>
        <p:txBody>
          <a:bodyPr wrap="square">
            <a:spAutoFit/>
          </a:bodyPr>
          <a:lstStyle/>
          <a:p>
            <a:pPr algn="ctr"/>
            <a:r>
              <a:rPr lang="tr-TR" sz="3200" dirty="0">
                <a:solidFill>
                  <a:srgbClr val="FFFF00"/>
                </a:solidFill>
                <a:latin typeface="Arial" pitchFamily="34" charset="0"/>
                <a:cs typeface="Arial" pitchFamily="34" charset="0"/>
              </a:rPr>
              <a:t>Bakış Açısı</a:t>
            </a:r>
          </a:p>
          <a:p>
            <a:pPr algn="ctr"/>
            <a:endParaRPr lang="tr-TR" sz="2400" dirty="0">
              <a:solidFill>
                <a:schemeClr val="bg1"/>
              </a:solidFill>
              <a:latin typeface="Arial" pitchFamily="34" charset="0"/>
              <a:cs typeface="Arial" pitchFamily="34" charset="0"/>
            </a:endParaRPr>
          </a:p>
          <a:p>
            <a:pPr algn="ctr"/>
            <a:r>
              <a:rPr lang="tr-TR" sz="2400" dirty="0">
                <a:solidFill>
                  <a:schemeClr val="bg1"/>
                </a:solidFill>
                <a:latin typeface="Arial" pitchFamily="34" charset="0"/>
                <a:cs typeface="Arial" pitchFamily="34" charset="0"/>
              </a:rPr>
              <a:t>Parçanın ana fikrinin bulunmasında bakış açısının belirlenmesi büyük önem taşımaktadır. Bakış açısı, yazarın konuya karşı takındığı tavırdır, bu tavır nötr, eleştirel, destekçi, alaycı, </a:t>
            </a:r>
            <a:r>
              <a:rPr lang="tr-TR" sz="2400" dirty="0" err="1">
                <a:solidFill>
                  <a:schemeClr val="bg1"/>
                </a:solidFill>
                <a:latin typeface="Arial" pitchFamily="34" charset="0"/>
                <a:cs typeface="Arial" pitchFamily="34" charset="0"/>
              </a:rPr>
              <a:t>kötülemeci</a:t>
            </a:r>
            <a:r>
              <a:rPr lang="tr-TR" sz="2400" dirty="0">
                <a:solidFill>
                  <a:schemeClr val="bg1"/>
                </a:solidFill>
                <a:latin typeface="Arial" pitchFamily="34" charset="0"/>
                <a:cs typeface="Arial" pitchFamily="34" charset="0"/>
              </a:rPr>
              <a:t> olabilir. Okuyucu yazarın takındığı tavrı belirleyebilirse ana fikre daha çabuk ve güvenli ulaşabilir.</a:t>
            </a:r>
          </a:p>
        </p:txBody>
      </p:sp>
    </p:spTree>
    <p:extLst>
      <p:ext uri="{BB962C8B-B14F-4D97-AF65-F5344CB8AC3E}">
        <p14:creationId xmlns:p14="http://schemas.microsoft.com/office/powerpoint/2010/main" val="139131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9731" y="1052736"/>
            <a:ext cx="8424936" cy="4154984"/>
          </a:xfrm>
          <a:prstGeom prst="rect">
            <a:avLst/>
          </a:prstGeom>
        </p:spPr>
        <p:txBody>
          <a:bodyPr wrap="square">
            <a:spAutoFit/>
          </a:bodyPr>
          <a:lstStyle/>
          <a:p>
            <a:r>
              <a:rPr lang="tr-TR" sz="2400" b="1" dirty="0">
                <a:solidFill>
                  <a:srgbClr val="00B0F0"/>
                </a:solidFill>
                <a:latin typeface="Arial" pitchFamily="34" charset="0"/>
                <a:cs typeface="Arial" pitchFamily="34" charset="0"/>
              </a:rPr>
              <a:t>Örnek: </a:t>
            </a:r>
          </a:p>
          <a:p>
            <a:pPr algn="just"/>
            <a:r>
              <a:rPr lang="tr-TR" sz="2400" b="1" dirty="0">
                <a:solidFill>
                  <a:schemeClr val="bg1"/>
                </a:solidFill>
                <a:latin typeface="Arial" pitchFamily="34" charset="0"/>
                <a:cs typeface="Arial" pitchFamily="34" charset="0"/>
              </a:rPr>
              <a:t>	Aşağıdaki parçanın yazarı konu üzerine kişisel görüş bildirmiyor. Bu tavrı nötr, objektif, nesnel bir tavır olarak adlandırabiliriz. </a:t>
            </a:r>
          </a:p>
          <a:p>
            <a:endParaRPr lang="tr-TR" sz="2400" b="1" dirty="0">
              <a:solidFill>
                <a:schemeClr val="bg1"/>
              </a:solidFill>
              <a:latin typeface="Arial" pitchFamily="34" charset="0"/>
              <a:cs typeface="Arial" pitchFamily="34" charset="0"/>
            </a:endParaRPr>
          </a:p>
          <a:p>
            <a:pPr algn="just"/>
            <a:r>
              <a:rPr lang="tr-TR" sz="2400" b="1" dirty="0">
                <a:solidFill>
                  <a:schemeClr val="bg1"/>
                </a:solidFill>
                <a:latin typeface="Arial" pitchFamily="34" charset="0"/>
                <a:cs typeface="Arial" pitchFamily="34" charset="0"/>
              </a:rPr>
              <a:t>	Ali Hikmet genç bir şair. Küf ise bir ilk kitap. Bir şiir kitabı elime geçtiğinde ilk yaptığım şeyi, Küf için de yaptım. Öncelikle ön kapağa, ardından imza atılan ilk sayfaya, arka kapağa, daha sonra kitabı oluşturan bölümlerin adlarına, şiir başlıklarına, alıntılara bakıp en sonra da sırasıyla şiirleri okumaya başladım. </a:t>
            </a:r>
          </a:p>
        </p:txBody>
      </p:sp>
    </p:spTree>
    <p:extLst>
      <p:ext uri="{BB962C8B-B14F-4D97-AF65-F5344CB8AC3E}">
        <p14:creationId xmlns:p14="http://schemas.microsoft.com/office/powerpoint/2010/main" val="25335533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2188276"/>
            <a:ext cx="7272808" cy="1200329"/>
          </a:xfrm>
          <a:prstGeom prst="rect">
            <a:avLst/>
          </a:prstGeom>
        </p:spPr>
        <p:txBody>
          <a:bodyPr wrap="square">
            <a:spAutoFit/>
          </a:bodyPr>
          <a:lstStyle/>
          <a:p>
            <a:pPr algn="ctr"/>
            <a:r>
              <a:rPr lang="tr-TR" sz="2400" b="1" dirty="0">
                <a:solidFill>
                  <a:srgbClr val="FFFF00"/>
                </a:solidFill>
                <a:latin typeface="Arial" pitchFamily="34" charset="0"/>
                <a:cs typeface="Arial" pitchFamily="34" charset="0"/>
              </a:rPr>
              <a:t>Yazar sözünü ettiği kitap için iyi veya kötü hiçbir değerlendirmede bulunmadı. </a:t>
            </a:r>
          </a:p>
          <a:p>
            <a:pPr algn="ctr"/>
            <a:r>
              <a:rPr lang="tr-TR" sz="2400" b="1" dirty="0">
                <a:solidFill>
                  <a:srgbClr val="FFFF00"/>
                </a:solidFill>
                <a:latin typeface="Arial" pitchFamily="34" charset="0"/>
                <a:cs typeface="Arial" pitchFamily="34" charset="0"/>
              </a:rPr>
              <a:t>Yani nötr davrandı.</a:t>
            </a:r>
          </a:p>
        </p:txBody>
      </p:sp>
    </p:spTree>
    <p:extLst>
      <p:ext uri="{BB962C8B-B14F-4D97-AF65-F5344CB8AC3E}">
        <p14:creationId xmlns:p14="http://schemas.microsoft.com/office/powerpoint/2010/main" val="2796910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2132856"/>
            <a:ext cx="8352928" cy="1815882"/>
          </a:xfrm>
          <a:prstGeom prst="rect">
            <a:avLst/>
          </a:prstGeom>
        </p:spPr>
        <p:txBody>
          <a:bodyPr wrap="square">
            <a:spAutoFit/>
          </a:bodyPr>
          <a:lstStyle/>
          <a:p>
            <a:pPr algn="ctr"/>
            <a:r>
              <a:rPr lang="tr-TR" sz="2800" b="1" dirty="0">
                <a:solidFill>
                  <a:srgbClr val="FFFF00"/>
                </a:solidFill>
              </a:rPr>
              <a:t>Ana fikir sorularında ilk önce </a:t>
            </a:r>
            <a:r>
              <a:rPr lang="tr-TR" sz="2800" b="1" dirty="0">
                <a:solidFill>
                  <a:schemeClr val="bg1"/>
                </a:solidFill>
              </a:rPr>
              <a:t>konu</a:t>
            </a:r>
            <a:r>
              <a:rPr lang="tr-TR" sz="2800" b="1" dirty="0">
                <a:solidFill>
                  <a:srgbClr val="FFFF00"/>
                </a:solidFill>
              </a:rPr>
              <a:t> bulunur. Daha sonra yazarın konuya </a:t>
            </a:r>
            <a:r>
              <a:rPr lang="tr-TR" sz="2800" b="1" dirty="0">
                <a:solidFill>
                  <a:schemeClr val="bg1"/>
                </a:solidFill>
              </a:rPr>
              <a:t>bakış açısı</a:t>
            </a:r>
            <a:r>
              <a:rPr lang="tr-TR" sz="2800" b="1" dirty="0">
                <a:solidFill>
                  <a:srgbClr val="FFFF00"/>
                </a:solidFill>
              </a:rPr>
              <a:t>, daha sonra da </a:t>
            </a:r>
            <a:r>
              <a:rPr lang="tr-TR" sz="2800" b="1" dirty="0">
                <a:solidFill>
                  <a:schemeClr val="bg1"/>
                </a:solidFill>
              </a:rPr>
              <a:t>ana fikir </a:t>
            </a:r>
            <a:r>
              <a:rPr lang="tr-TR" sz="2800" b="1" dirty="0">
                <a:solidFill>
                  <a:srgbClr val="FFFF00"/>
                </a:solidFill>
              </a:rPr>
              <a:t>bulunur. </a:t>
            </a:r>
          </a:p>
          <a:p>
            <a:pPr algn="ctr"/>
            <a:r>
              <a:rPr lang="tr-TR" sz="2800" b="1" u="sng" dirty="0">
                <a:solidFill>
                  <a:srgbClr val="00B0F0"/>
                </a:solidFill>
              </a:rPr>
              <a:t>Bu yöntem ana fikri bulmanın en güvenli yoludur.</a:t>
            </a:r>
          </a:p>
        </p:txBody>
      </p:sp>
    </p:spTree>
    <p:extLst>
      <p:ext uri="{BB962C8B-B14F-4D97-AF65-F5344CB8AC3E}">
        <p14:creationId xmlns:p14="http://schemas.microsoft.com/office/powerpoint/2010/main" val="33821348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88640"/>
            <a:ext cx="8712968" cy="6186309"/>
          </a:xfrm>
          <a:prstGeom prst="rect">
            <a:avLst/>
          </a:prstGeom>
        </p:spPr>
        <p:txBody>
          <a:bodyPr wrap="square">
            <a:spAutoFit/>
          </a:bodyPr>
          <a:lstStyle/>
          <a:p>
            <a:pPr algn="just"/>
            <a:r>
              <a:rPr lang="tr-TR" sz="2200" b="1" dirty="0">
                <a:solidFill>
                  <a:schemeClr val="bg1"/>
                </a:solidFill>
                <a:latin typeface="Arial" pitchFamily="34" charset="0"/>
                <a:cs typeface="Arial" pitchFamily="34" charset="0"/>
              </a:rPr>
              <a:t>	</a:t>
            </a:r>
            <a:r>
              <a:rPr lang="tr-TR" sz="2200" b="1" dirty="0">
                <a:solidFill>
                  <a:srgbClr val="FFFF00"/>
                </a:solidFill>
                <a:latin typeface="Arial" pitchFamily="34" charset="0"/>
                <a:cs typeface="Arial" pitchFamily="34" charset="0"/>
              </a:rPr>
              <a:t>Örnek Soru: </a:t>
            </a:r>
          </a:p>
          <a:p>
            <a:pPr algn="just"/>
            <a:r>
              <a:rPr lang="tr-TR" sz="2200" b="1" dirty="0">
                <a:solidFill>
                  <a:schemeClr val="bg1"/>
                </a:solidFill>
                <a:latin typeface="Arial" pitchFamily="34" charset="0"/>
                <a:cs typeface="Arial" pitchFamily="34" charset="0"/>
              </a:rPr>
              <a:t>	"Gençliğimde okuduğum kitapları yeniden okuyacak yaşa geldim." demiş bir yazar. Ne kadar doğru! On ya da yirmi yıl önce okuduğumuz bir kitabı yeniden elimize aldığımızda ya da eski bir filmi tekrar izlediğimizde ne kadar değişik izlenimler ediniyor, nasıl da farklı yorumlara varabiliyoruz! Aynı durum, kuşkusuz, tiyatro için de geçerli. On yıl önce izlediğimiz bir oyunu, aynı yönetmenin on yıl sonraki yorumuyla seyrederken, bu gerçeği daha iyi algılıyoruz.</a:t>
            </a:r>
          </a:p>
          <a:p>
            <a:endParaRPr lang="tr-TR" sz="2200" b="1" dirty="0">
              <a:latin typeface="Arial" pitchFamily="34" charset="0"/>
              <a:cs typeface="Arial" pitchFamily="34" charset="0"/>
            </a:endParaRPr>
          </a:p>
          <a:p>
            <a:r>
              <a:rPr lang="tr-TR" sz="2200" b="1" dirty="0">
                <a:solidFill>
                  <a:srgbClr val="00B050"/>
                </a:solidFill>
                <a:latin typeface="Arial" pitchFamily="34" charset="0"/>
                <a:cs typeface="Arial" pitchFamily="34" charset="0"/>
              </a:rPr>
              <a:t>Bu parçada asıl anlatılmak istenen aşağıdakilerden hangisidir?</a:t>
            </a:r>
          </a:p>
          <a:p>
            <a:endParaRPr lang="tr-TR" sz="2200" b="1" dirty="0">
              <a:solidFill>
                <a:srgbClr val="00B050"/>
              </a:solidFill>
              <a:latin typeface="Arial" pitchFamily="34" charset="0"/>
              <a:cs typeface="Arial" pitchFamily="34" charset="0"/>
            </a:endParaRPr>
          </a:p>
          <a:p>
            <a:r>
              <a:rPr lang="tr-TR" sz="2200" b="1" dirty="0">
                <a:solidFill>
                  <a:srgbClr val="00B0F0"/>
                </a:solidFill>
                <a:latin typeface="Arial" pitchFamily="34" charset="0"/>
                <a:cs typeface="Arial" pitchFamily="34" charset="0"/>
              </a:rPr>
              <a:t>A)</a:t>
            </a:r>
            <a:r>
              <a:rPr lang="tr-TR" sz="2200" b="1" dirty="0">
                <a:solidFill>
                  <a:srgbClr val="FFFF00"/>
                </a:solidFill>
                <a:latin typeface="Arial" pitchFamily="34" charset="0"/>
                <a:cs typeface="Arial" pitchFamily="34" charset="0"/>
              </a:rPr>
              <a:t> Değişik sanat yapıtları temelde benzer nitelikler taşır.</a:t>
            </a:r>
          </a:p>
          <a:p>
            <a:r>
              <a:rPr lang="tr-TR" sz="2200" b="1" dirty="0">
                <a:solidFill>
                  <a:srgbClr val="00B0F0"/>
                </a:solidFill>
                <a:latin typeface="Arial" pitchFamily="34" charset="0"/>
                <a:cs typeface="Arial" pitchFamily="34" charset="0"/>
              </a:rPr>
              <a:t>B)</a:t>
            </a:r>
            <a:r>
              <a:rPr lang="tr-TR" sz="2200" b="1" dirty="0">
                <a:solidFill>
                  <a:srgbClr val="FFFF00"/>
                </a:solidFill>
                <a:latin typeface="Arial" pitchFamily="34" charset="0"/>
                <a:cs typeface="Arial" pitchFamily="34" charset="0"/>
              </a:rPr>
              <a:t> Tiyatro yönetmenleri aynı oyunu zaman zaman farklı yorumlarla sunarlar.</a:t>
            </a:r>
          </a:p>
          <a:p>
            <a:r>
              <a:rPr lang="tr-TR" sz="2200" b="1" dirty="0">
                <a:solidFill>
                  <a:srgbClr val="00B0F0"/>
                </a:solidFill>
                <a:latin typeface="Arial" pitchFamily="34" charset="0"/>
                <a:cs typeface="Arial" pitchFamily="34" charset="0"/>
              </a:rPr>
              <a:t>C)</a:t>
            </a:r>
            <a:r>
              <a:rPr lang="tr-TR" sz="2200" b="1" dirty="0">
                <a:solidFill>
                  <a:srgbClr val="FFFF00"/>
                </a:solidFill>
                <a:latin typeface="Arial" pitchFamily="34" charset="0"/>
                <a:cs typeface="Arial" pitchFamily="34" charset="0"/>
              </a:rPr>
              <a:t> Yazarlar yaşlandıkça yaratma güçleri artmaktadır.</a:t>
            </a:r>
          </a:p>
          <a:p>
            <a:r>
              <a:rPr lang="tr-TR" sz="2200" b="1" dirty="0">
                <a:solidFill>
                  <a:srgbClr val="00B0F0"/>
                </a:solidFill>
                <a:latin typeface="Arial" pitchFamily="34" charset="0"/>
                <a:cs typeface="Arial" pitchFamily="34" charset="0"/>
              </a:rPr>
              <a:t>D)</a:t>
            </a:r>
            <a:r>
              <a:rPr lang="tr-TR" sz="2200" b="1" dirty="0">
                <a:solidFill>
                  <a:srgbClr val="FFFF00"/>
                </a:solidFill>
                <a:latin typeface="Arial" pitchFamily="34" charset="0"/>
                <a:cs typeface="Arial" pitchFamily="34" charset="0"/>
              </a:rPr>
              <a:t> İnsanların bakış açıları, değerlendirme ölçütleri yaşla birlikte değişmektedir.</a:t>
            </a:r>
          </a:p>
        </p:txBody>
      </p:sp>
    </p:spTree>
    <p:extLst>
      <p:ext uri="{BB962C8B-B14F-4D97-AF65-F5344CB8AC3E}">
        <p14:creationId xmlns:p14="http://schemas.microsoft.com/office/powerpoint/2010/main" val="39094469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6837" y="260648"/>
            <a:ext cx="8583635" cy="6740307"/>
          </a:xfrm>
          <a:prstGeom prst="rect">
            <a:avLst/>
          </a:prstGeom>
        </p:spPr>
        <p:txBody>
          <a:bodyPr wrap="square">
            <a:spAutoFit/>
          </a:bodyPr>
          <a:lstStyle/>
          <a:p>
            <a:pPr algn="just"/>
            <a:r>
              <a:rPr lang="tr-TR" sz="2400" b="1" dirty="0">
                <a:latin typeface="Arial" pitchFamily="34" charset="0"/>
                <a:cs typeface="Arial" pitchFamily="34" charset="0"/>
              </a:rPr>
              <a:t>	</a:t>
            </a:r>
            <a:r>
              <a:rPr lang="tr-TR" sz="2400" b="1" dirty="0">
                <a:solidFill>
                  <a:srgbClr val="FFFF00"/>
                </a:solidFill>
                <a:latin typeface="Arial" pitchFamily="34" charset="0"/>
                <a:cs typeface="Arial" pitchFamily="34" charset="0"/>
              </a:rPr>
              <a:t>Özlü sözler </a:t>
            </a:r>
            <a:r>
              <a:rPr lang="tr-TR" sz="2400" b="1" dirty="0">
                <a:solidFill>
                  <a:schemeClr val="bg1"/>
                </a:solidFill>
                <a:latin typeface="Arial" pitchFamily="34" charset="0"/>
                <a:cs typeface="Arial" pitchFamily="34" charset="0"/>
              </a:rPr>
              <a:t>önemli bir ipucudur. Konuyu biraz açalım: </a:t>
            </a:r>
          </a:p>
          <a:p>
            <a:pPr algn="just"/>
            <a:r>
              <a:rPr lang="tr-TR" sz="2400" b="1" dirty="0">
                <a:solidFill>
                  <a:schemeClr val="bg1"/>
                </a:solidFill>
                <a:latin typeface="Arial" pitchFamily="34" charset="0"/>
                <a:cs typeface="Arial" pitchFamily="34" charset="0"/>
              </a:rPr>
              <a:t>	İnsanlar kısa, veciz, özlü sözleri severler. Bizim toplumumuzda özlü söz söyleme çok önemlidir. Bakmayın son dönemlerde çok konuşan bir toplum olmamıza; aslında az ve öz konuşmadan yanayızdır. Bu gerçeği atasözlerimizde de öne çıkarmışızdır. Peki bunların ana fikirle ne ilgisi var? Yazar bir şeyler anlatır, anlatır; daha sonra sözü bağlamak ister. Bunun için de kısa ve öz bir cümle yazmak zorunda hisseder kendini. Unutmayın; toplumların genel özellikleri barındırdığı bireylere de yansır. Yazarlar da bu toplumun içinden gelen kişiler. Bir yazar, örneğin şu sözlerle başlayan cümlelerle anlatmak istediklerini toparlar: "Asıl önemli olan... Kısacası... Gerçek olan şu ki... Bunlar doğrudur, ancak... Anlatmak istediğim... ...olduğunu düşünüyorum. Bence... İşin sırrı... Önemli olan..."</a:t>
            </a:r>
          </a:p>
          <a:p>
            <a:endParaRPr lang="tr-TR" sz="2400" b="1" dirty="0">
              <a:latin typeface="Arial" pitchFamily="34" charset="0"/>
              <a:cs typeface="Arial" pitchFamily="34" charset="0"/>
            </a:endParaRPr>
          </a:p>
        </p:txBody>
      </p:sp>
    </p:spTree>
    <p:extLst>
      <p:ext uri="{BB962C8B-B14F-4D97-AF65-F5344CB8AC3E}">
        <p14:creationId xmlns:p14="http://schemas.microsoft.com/office/powerpoint/2010/main" val="42279311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951672"/>
            <a:ext cx="8712968" cy="2954655"/>
          </a:xfrm>
          <a:prstGeom prst="rect">
            <a:avLst/>
          </a:prstGeom>
        </p:spPr>
        <p:txBody>
          <a:bodyPr wrap="square">
            <a:spAutoFit/>
          </a:bodyPr>
          <a:lstStyle/>
          <a:p>
            <a:pPr algn="ctr"/>
            <a:r>
              <a:rPr lang="tr-TR" sz="2400" dirty="0">
                <a:solidFill>
                  <a:srgbClr val="FFFF00"/>
                </a:solidFill>
                <a:latin typeface="Arial" pitchFamily="34" charset="0"/>
                <a:cs typeface="Arial" pitchFamily="34" charset="0"/>
              </a:rPr>
              <a:t>Benzeri bazı kalıp cümlelerle, yazar asıl anlatmak istediğini söyler. Yazar "Ben ... olduğunu düşünüyorum." diyorsa bize düşen onun görüşlerine katılmaktır; çünkü paragrafta geçerli olan yazarın bakış açısıdır. Bu durum tüm paragraf sorularında geçerli olacak şeklinde bir kural yoktur. Böyle bir kolaylık birkaç soruda dahi olsa, on-on beş satırlık paragrafın bir anda tek cümleye inmiş olması önemli bir avantajdır.</a:t>
            </a:r>
          </a:p>
          <a:p>
            <a:endParaRPr lang="tr-TR" dirty="0"/>
          </a:p>
        </p:txBody>
      </p:sp>
    </p:spTree>
    <p:extLst>
      <p:ext uri="{BB962C8B-B14F-4D97-AF65-F5344CB8AC3E}">
        <p14:creationId xmlns:p14="http://schemas.microsoft.com/office/powerpoint/2010/main" val="22196728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627784" y="2564904"/>
            <a:ext cx="3818096" cy="646331"/>
          </a:xfrm>
          <a:prstGeom prst="rect">
            <a:avLst/>
          </a:prstGeom>
          <a:noFill/>
        </p:spPr>
        <p:txBody>
          <a:bodyPr wrap="none" rtlCol="0">
            <a:spAutoFit/>
          </a:bodyPr>
          <a:lstStyle/>
          <a:p>
            <a:r>
              <a:rPr lang="tr-TR" sz="3600" b="1" dirty="0">
                <a:solidFill>
                  <a:srgbClr val="FFFF00"/>
                </a:solidFill>
                <a:latin typeface="Arial" pitchFamily="34" charset="0"/>
                <a:cs typeface="Arial" pitchFamily="34" charset="0"/>
              </a:rPr>
              <a:t>Teşekkür ederim</a:t>
            </a:r>
          </a:p>
        </p:txBody>
      </p:sp>
    </p:spTree>
    <p:extLst>
      <p:ext uri="{BB962C8B-B14F-4D97-AF65-F5344CB8AC3E}">
        <p14:creationId xmlns:p14="http://schemas.microsoft.com/office/powerpoint/2010/main" val="622795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476672"/>
            <a:ext cx="8568952" cy="5016758"/>
          </a:xfrm>
          <a:prstGeom prst="rect">
            <a:avLst/>
          </a:prstGeom>
        </p:spPr>
        <p:txBody>
          <a:bodyPr wrap="square">
            <a:spAutoFit/>
          </a:bodyPr>
          <a:lstStyle/>
          <a:p>
            <a:r>
              <a:rPr lang="tr-TR" sz="2800" b="1" dirty="0">
                <a:solidFill>
                  <a:srgbClr val="FFFF00"/>
                </a:solidFill>
                <a:latin typeface="Arial" pitchFamily="34" charset="0"/>
                <a:cs typeface="Arial" pitchFamily="34" charset="0"/>
              </a:rPr>
              <a:t>	Ana Düşünce Cümlesinin Yeri</a:t>
            </a:r>
            <a:br>
              <a:rPr lang="tr-TR" sz="2800" b="1" dirty="0">
                <a:solidFill>
                  <a:srgbClr val="FFFF00"/>
                </a:solidFill>
                <a:latin typeface="Arial" pitchFamily="34" charset="0"/>
                <a:cs typeface="Arial" pitchFamily="34" charset="0"/>
              </a:rPr>
            </a:br>
            <a:endParaRPr lang="tr-TR" sz="2800" b="1" dirty="0">
              <a:solidFill>
                <a:srgbClr val="FFFF00"/>
              </a:solidFill>
              <a:latin typeface="Arial" pitchFamily="34" charset="0"/>
              <a:cs typeface="Arial" pitchFamily="34" charset="0"/>
            </a:endParaRPr>
          </a:p>
          <a:p>
            <a:pPr algn="just"/>
            <a:r>
              <a:rPr lang="tr-TR" sz="2400" dirty="0">
                <a:latin typeface="Arial" pitchFamily="34" charset="0"/>
                <a:cs typeface="Arial" pitchFamily="34" charset="0"/>
              </a:rPr>
              <a:t>	</a:t>
            </a:r>
            <a:r>
              <a:rPr lang="tr-TR" sz="2400" dirty="0">
                <a:solidFill>
                  <a:schemeClr val="bg1"/>
                </a:solidFill>
                <a:latin typeface="Arial" pitchFamily="34" charset="0"/>
                <a:cs typeface="Arial" pitchFamily="34" charset="0"/>
              </a:rPr>
              <a:t>Ana düşünce cümlesi, yazarın amacını belirleyen cümledir. Paragrafta anlatılan her şeye bu cümle yön verir. Ana düşünce cümlesi yazarın tutumuna bağlı olarak paragrafın başında, ortasında ya da sonunda bulunabilir. </a:t>
            </a:r>
          </a:p>
          <a:p>
            <a:pPr algn="just"/>
            <a:r>
              <a:rPr lang="tr-TR" sz="2400" dirty="0">
                <a:solidFill>
                  <a:schemeClr val="bg1"/>
                </a:solidFill>
                <a:latin typeface="Arial" pitchFamily="34" charset="0"/>
                <a:cs typeface="Arial" pitchFamily="34" charset="0"/>
              </a:rPr>
              <a:t>	Kimi paragraflarda ise ana düşünce somut olarak paragrafın herhangi bir yerinde görülmez; paragrafın tümüne sindirilmiş olur.</a:t>
            </a:r>
          </a:p>
          <a:p>
            <a:pPr algn="just"/>
            <a:endParaRPr lang="tr-TR" sz="2400" dirty="0">
              <a:solidFill>
                <a:schemeClr val="bg1"/>
              </a:solidFill>
              <a:latin typeface="Arial" pitchFamily="34" charset="0"/>
              <a:cs typeface="Arial" pitchFamily="34" charset="0"/>
            </a:endParaRPr>
          </a:p>
          <a:p>
            <a:pPr algn="just"/>
            <a:r>
              <a:rPr lang="tr-TR" sz="2400" b="1" dirty="0">
                <a:solidFill>
                  <a:srgbClr val="92D050"/>
                </a:solidFill>
                <a:latin typeface="Arial" pitchFamily="34" charset="0"/>
                <a:cs typeface="Arial" pitchFamily="34" charset="0"/>
              </a:rPr>
              <a:t>* Paragraf tümdengelim yöntemiyle oluşturulmuşsa ana düşünce cümlesi başta yer alır; ilk cümle hem konuyu hem ana düşünceyi yansıtır.</a:t>
            </a:r>
          </a:p>
        </p:txBody>
      </p:sp>
    </p:spTree>
    <p:extLst>
      <p:ext uri="{BB962C8B-B14F-4D97-AF65-F5344CB8AC3E}">
        <p14:creationId xmlns:p14="http://schemas.microsoft.com/office/powerpoint/2010/main" val="3324024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764704"/>
            <a:ext cx="8712968" cy="4893647"/>
          </a:xfrm>
          <a:prstGeom prst="rect">
            <a:avLst/>
          </a:prstGeom>
        </p:spPr>
        <p:txBody>
          <a:bodyPr wrap="square">
            <a:spAutoFit/>
          </a:bodyPr>
          <a:lstStyle/>
          <a:p>
            <a:r>
              <a:rPr lang="tr-TR" sz="2400" b="1" dirty="0">
                <a:solidFill>
                  <a:schemeClr val="bg1"/>
                </a:solidFill>
                <a:latin typeface="Arial" pitchFamily="34" charset="0"/>
                <a:cs typeface="Arial" pitchFamily="34" charset="0"/>
              </a:rPr>
              <a:t>	Örnek: </a:t>
            </a:r>
          </a:p>
          <a:p>
            <a:r>
              <a:rPr lang="tr-TR" sz="2400" dirty="0">
                <a:solidFill>
                  <a:schemeClr val="bg1"/>
                </a:solidFill>
                <a:latin typeface="Arial" pitchFamily="34" charset="0"/>
                <a:cs typeface="Arial" pitchFamily="34" charset="0"/>
              </a:rPr>
              <a:t>	Tiyatro, sınırları o kadar geniş bir bilgi ve çalışma alanı ki insanın bir ömrü değil, yüz ömrü bile olsa, onu bütünüyle öğrenmeye yetmez. Öyle ki insan, bütün bir yaşamını tiyatroya ayırmış olsa da ömrünün sonunda tıpkı başlangıçtaki gibi boş ve bilgisiz görür kendini. Çünkü yaşam, nasıl yeni günler getiriyorsa, yeni günler de tiyatroya yeni yeni üsluplar, yeni yeni düşünceler, yeni yeni deneyimler getiriyor.</a:t>
            </a:r>
          </a:p>
          <a:p>
            <a:r>
              <a:rPr lang="tr-TR" sz="2400" dirty="0">
                <a:solidFill>
                  <a:schemeClr val="bg1"/>
                </a:solidFill>
                <a:latin typeface="Arial" pitchFamily="34" charset="0"/>
                <a:cs typeface="Arial" pitchFamily="34" charset="0"/>
              </a:rPr>
              <a:t>	</a:t>
            </a:r>
          </a:p>
          <a:p>
            <a:r>
              <a:rPr lang="tr-TR" sz="2400" dirty="0">
                <a:solidFill>
                  <a:schemeClr val="bg1"/>
                </a:solidFill>
                <a:latin typeface="Arial" pitchFamily="34" charset="0"/>
                <a:cs typeface="Arial" pitchFamily="34" charset="0"/>
              </a:rPr>
              <a:t>	</a:t>
            </a:r>
          </a:p>
          <a:p>
            <a:r>
              <a:rPr lang="tr-TR" sz="2400" dirty="0">
                <a:solidFill>
                  <a:schemeClr val="bg1"/>
                </a:solidFill>
                <a:latin typeface="Arial" pitchFamily="34" charset="0"/>
                <a:cs typeface="Arial" pitchFamily="34" charset="0"/>
              </a:rPr>
              <a:t>	</a:t>
            </a:r>
            <a:r>
              <a:rPr lang="tr-TR" sz="2400" b="1" dirty="0">
                <a:solidFill>
                  <a:srgbClr val="FFFF00"/>
                </a:solidFill>
                <a:latin typeface="Arial" pitchFamily="34" charset="0"/>
                <a:cs typeface="Arial" pitchFamily="34" charset="0"/>
              </a:rPr>
              <a:t>Bu parçanın ana düşüncesi ilk cümlede belirtilmiştir. Yazara göre, "Tiyatro öyle geniş bir çalışma alanıdır ki onu bütün yönleriyle öğrenmeye bir insanın ömrü yetmez."</a:t>
            </a:r>
          </a:p>
        </p:txBody>
      </p:sp>
    </p:spTree>
    <p:extLst>
      <p:ext uri="{BB962C8B-B14F-4D97-AF65-F5344CB8AC3E}">
        <p14:creationId xmlns:p14="http://schemas.microsoft.com/office/powerpoint/2010/main" val="2780097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476672"/>
            <a:ext cx="8712968" cy="6001643"/>
          </a:xfrm>
          <a:prstGeom prst="rect">
            <a:avLst/>
          </a:prstGeom>
        </p:spPr>
        <p:txBody>
          <a:bodyPr wrap="square">
            <a:spAutoFit/>
          </a:bodyPr>
          <a:lstStyle/>
          <a:p>
            <a:pPr algn="just"/>
            <a:r>
              <a:rPr lang="tr-TR" sz="2400" b="1" dirty="0">
                <a:solidFill>
                  <a:srgbClr val="FFFF00"/>
                </a:solidFill>
                <a:latin typeface="Arial" pitchFamily="34" charset="0"/>
                <a:cs typeface="Arial" pitchFamily="34" charset="0"/>
              </a:rPr>
              <a:t>* Paragraf tümevarım yöntemiyle kurulmuşsa ana düşünce cümlesi sonda olur. Bu durumda sonuç cümlesi, parçada anlatılanların tümünü özetler.</a:t>
            </a:r>
          </a:p>
          <a:p>
            <a:endParaRPr lang="tr-TR" sz="2400" dirty="0">
              <a:latin typeface="Arial" pitchFamily="34" charset="0"/>
              <a:cs typeface="Arial" pitchFamily="34" charset="0"/>
            </a:endParaRPr>
          </a:p>
          <a:p>
            <a:pPr algn="just"/>
            <a:r>
              <a:rPr lang="tr-TR" sz="2400" dirty="0">
                <a:latin typeface="Arial" pitchFamily="34" charset="0"/>
                <a:cs typeface="Arial" pitchFamily="34" charset="0"/>
              </a:rPr>
              <a:t>	</a:t>
            </a:r>
            <a:r>
              <a:rPr lang="tr-TR" sz="2400" b="1" dirty="0">
                <a:solidFill>
                  <a:schemeClr val="bg1">
                    <a:lumMod val="95000"/>
                  </a:schemeClr>
                </a:solidFill>
                <a:latin typeface="Arial" pitchFamily="34" charset="0"/>
                <a:cs typeface="Arial" pitchFamily="34" charset="0"/>
              </a:rPr>
              <a:t>Örnek: </a:t>
            </a:r>
          </a:p>
          <a:p>
            <a:pPr algn="just"/>
            <a:r>
              <a:rPr lang="tr-TR" sz="2400" b="1" dirty="0">
                <a:solidFill>
                  <a:schemeClr val="bg1">
                    <a:lumMod val="95000"/>
                  </a:schemeClr>
                </a:solidFill>
                <a:latin typeface="Arial" pitchFamily="34" charset="0"/>
                <a:cs typeface="Arial" pitchFamily="34" charset="0"/>
              </a:rPr>
              <a:t>	Dil, bir toplumu başka bir toplumdan ayıran en önemli öğedir. Şair ise dildeki sözcüklere yeni anlamlar, çağdaş yorumlar katan kişidir. Bir toplum, yeni şairlerini anladığı ölçüde daha çağdaş bir toplum olma çizgisine ulaşır. Kısacası şair, toplumun dilini, dolaylı olarak da duyarlığını zenginleştirir ve canlı tutar.</a:t>
            </a:r>
          </a:p>
          <a:p>
            <a:endParaRPr lang="tr-TR" sz="2400" dirty="0">
              <a:latin typeface="Arial" pitchFamily="34" charset="0"/>
              <a:cs typeface="Arial" pitchFamily="34" charset="0"/>
            </a:endParaRPr>
          </a:p>
          <a:p>
            <a:pPr algn="just"/>
            <a:r>
              <a:rPr lang="tr-TR" sz="2400" dirty="0">
                <a:latin typeface="Arial" pitchFamily="34" charset="0"/>
                <a:cs typeface="Arial" pitchFamily="34" charset="0"/>
              </a:rPr>
              <a:t>	</a:t>
            </a:r>
            <a:r>
              <a:rPr lang="tr-TR" sz="2400" b="1" dirty="0">
                <a:solidFill>
                  <a:srgbClr val="00B0F0"/>
                </a:solidFill>
                <a:latin typeface="Arial" pitchFamily="34" charset="0"/>
                <a:cs typeface="Arial" pitchFamily="34" charset="0"/>
              </a:rPr>
              <a:t>Verilen parçanın son cümlesi "Kısacası......" biçiminde başlıyor. Buradan anlıyoruz ki yazar, parçada anlattığı her şeyi burada kısaca belirtecek. Parçanın son cümlesi, ana düşüncedir.</a:t>
            </a:r>
          </a:p>
        </p:txBody>
      </p:sp>
    </p:spTree>
    <p:extLst>
      <p:ext uri="{BB962C8B-B14F-4D97-AF65-F5344CB8AC3E}">
        <p14:creationId xmlns:p14="http://schemas.microsoft.com/office/powerpoint/2010/main" val="463723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2611" y="332656"/>
            <a:ext cx="8496944" cy="6124754"/>
          </a:xfrm>
          <a:prstGeom prst="rect">
            <a:avLst/>
          </a:prstGeom>
        </p:spPr>
        <p:txBody>
          <a:bodyPr wrap="square">
            <a:spAutoFit/>
          </a:bodyPr>
          <a:lstStyle/>
          <a:p>
            <a:r>
              <a:rPr lang="tr-TR" sz="2800" dirty="0">
                <a:solidFill>
                  <a:srgbClr val="FFFF00"/>
                </a:solidFill>
                <a:latin typeface="Arial" pitchFamily="34" charset="0"/>
                <a:cs typeface="Arial" pitchFamily="34" charset="0"/>
              </a:rPr>
              <a:t>* Ana düşünce kimi zaman da paragrafın orta bölümünde yer alabilir.</a:t>
            </a:r>
          </a:p>
          <a:p>
            <a:r>
              <a:rPr lang="tr-TR" sz="2800" b="1" dirty="0">
                <a:solidFill>
                  <a:srgbClr val="00B0F0"/>
                </a:solidFill>
                <a:latin typeface="Arial" pitchFamily="34" charset="0"/>
                <a:cs typeface="Arial" pitchFamily="34" charset="0"/>
              </a:rPr>
              <a:t>Örnek</a:t>
            </a:r>
            <a:r>
              <a:rPr lang="tr-TR" sz="2800" dirty="0">
                <a:solidFill>
                  <a:srgbClr val="00B0F0"/>
                </a:solidFill>
                <a:latin typeface="Arial" pitchFamily="34" charset="0"/>
                <a:cs typeface="Arial" pitchFamily="34" charset="0"/>
              </a:rPr>
              <a:t>: </a:t>
            </a:r>
          </a:p>
          <a:p>
            <a:pPr algn="just"/>
            <a:r>
              <a:rPr lang="tr-TR" sz="2800" dirty="0">
                <a:solidFill>
                  <a:srgbClr val="FFFF00"/>
                </a:solidFill>
                <a:latin typeface="Arial" pitchFamily="34" charset="0"/>
                <a:cs typeface="Arial" pitchFamily="34" charset="0"/>
              </a:rPr>
              <a:t>(I)</a:t>
            </a:r>
            <a:r>
              <a:rPr lang="tr-TR" sz="2800" dirty="0">
                <a:solidFill>
                  <a:schemeClr val="bg1">
                    <a:lumMod val="95000"/>
                  </a:schemeClr>
                </a:solidFill>
                <a:latin typeface="Arial" pitchFamily="34" charset="0"/>
                <a:cs typeface="Arial" pitchFamily="34" charset="0"/>
              </a:rPr>
              <a:t> Sanatın insanoğluyla yaşıt olduğu söylenebilir. </a:t>
            </a:r>
            <a:r>
              <a:rPr lang="tr-TR" sz="2800" dirty="0">
                <a:solidFill>
                  <a:srgbClr val="FFFF00"/>
                </a:solidFill>
                <a:latin typeface="Arial" pitchFamily="34" charset="0"/>
                <a:cs typeface="Arial" pitchFamily="34" charset="0"/>
              </a:rPr>
              <a:t>(II) </a:t>
            </a:r>
            <a:r>
              <a:rPr lang="tr-TR" sz="2800" dirty="0">
                <a:solidFill>
                  <a:schemeClr val="bg1">
                    <a:lumMod val="95000"/>
                  </a:schemeClr>
                </a:solidFill>
                <a:latin typeface="Arial" pitchFamily="34" charset="0"/>
                <a:cs typeface="Arial" pitchFamily="34" charset="0"/>
              </a:rPr>
              <a:t>İnsanoğlu, geçirdiği evrimlere uygun olarak sanatı da değiştirmiş, geliştirmiştir. </a:t>
            </a:r>
            <a:r>
              <a:rPr lang="tr-TR" sz="2800" dirty="0">
                <a:solidFill>
                  <a:srgbClr val="FFFF00"/>
                </a:solidFill>
                <a:latin typeface="Arial" pitchFamily="34" charset="0"/>
                <a:cs typeface="Arial" pitchFamily="34" charset="0"/>
              </a:rPr>
              <a:t>(III) </a:t>
            </a:r>
            <a:r>
              <a:rPr lang="tr-TR" sz="2800" dirty="0">
                <a:solidFill>
                  <a:schemeClr val="bg1">
                    <a:lumMod val="95000"/>
                  </a:schemeClr>
                </a:solidFill>
                <a:latin typeface="Arial" pitchFamily="34" charset="0"/>
                <a:cs typeface="Arial" pitchFamily="34" charset="0"/>
              </a:rPr>
              <a:t>İlk sanat örneklerini incelediğimizde sanatın ilkel bir nitelik taşıdığını görürüz. </a:t>
            </a:r>
            <a:r>
              <a:rPr lang="tr-TR" sz="2800" dirty="0">
                <a:solidFill>
                  <a:srgbClr val="FFFF00"/>
                </a:solidFill>
                <a:latin typeface="Arial" pitchFamily="34" charset="0"/>
                <a:cs typeface="Arial" pitchFamily="34" charset="0"/>
              </a:rPr>
              <a:t>(IV) </a:t>
            </a:r>
            <a:r>
              <a:rPr lang="tr-TR" sz="2800" dirty="0">
                <a:solidFill>
                  <a:schemeClr val="bg1">
                    <a:lumMod val="95000"/>
                  </a:schemeClr>
                </a:solidFill>
                <a:latin typeface="Arial" pitchFamily="34" charset="0"/>
                <a:cs typeface="Arial" pitchFamily="34" charset="0"/>
              </a:rPr>
              <a:t>İnsanın, yerleşik yaşama geçmesiyle birlikte kültür düzeyi de yükselmiştir. </a:t>
            </a:r>
            <a:r>
              <a:rPr lang="tr-TR" sz="2800" dirty="0">
                <a:solidFill>
                  <a:srgbClr val="FFFF00"/>
                </a:solidFill>
                <a:latin typeface="Arial" pitchFamily="34" charset="0"/>
                <a:cs typeface="Arial" pitchFamily="34" charset="0"/>
              </a:rPr>
              <a:t>(V)</a:t>
            </a:r>
            <a:r>
              <a:rPr lang="tr-TR" sz="2800" dirty="0">
                <a:solidFill>
                  <a:schemeClr val="bg1">
                    <a:lumMod val="95000"/>
                  </a:schemeClr>
                </a:solidFill>
                <a:latin typeface="Arial" pitchFamily="34" charset="0"/>
                <a:cs typeface="Arial" pitchFamily="34" charset="0"/>
              </a:rPr>
              <a:t> Bu da ister istemez sanata yeni nitelikler, yeni boyutlar kazandırmıştır.</a:t>
            </a:r>
          </a:p>
          <a:p>
            <a:pPr algn="just"/>
            <a:endParaRPr lang="tr-TR" sz="2800" dirty="0">
              <a:solidFill>
                <a:srgbClr val="00B0F0"/>
              </a:solidFill>
              <a:latin typeface="Arial" pitchFamily="34" charset="0"/>
              <a:cs typeface="Arial" pitchFamily="34" charset="0"/>
            </a:endParaRPr>
          </a:p>
          <a:p>
            <a:pPr algn="just"/>
            <a:r>
              <a:rPr lang="tr-TR" sz="2800" dirty="0">
                <a:solidFill>
                  <a:srgbClr val="00B0F0"/>
                </a:solidFill>
                <a:latin typeface="Arial" pitchFamily="34" charset="0"/>
                <a:cs typeface="Arial" pitchFamily="34" charset="0"/>
              </a:rPr>
              <a:t>Bu parçayı dikkatlice okursak (II) numaralı cümlenin ana düşünceyi yansıttığını görebiliriz.</a:t>
            </a:r>
          </a:p>
        </p:txBody>
      </p:sp>
    </p:spTree>
    <p:extLst>
      <p:ext uri="{BB962C8B-B14F-4D97-AF65-F5344CB8AC3E}">
        <p14:creationId xmlns:p14="http://schemas.microsoft.com/office/powerpoint/2010/main" val="100734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13864" y="2420888"/>
            <a:ext cx="8208912" cy="1323439"/>
          </a:xfrm>
          <a:prstGeom prst="rect">
            <a:avLst/>
          </a:prstGeom>
        </p:spPr>
        <p:txBody>
          <a:bodyPr wrap="square">
            <a:spAutoFit/>
          </a:bodyPr>
          <a:lstStyle/>
          <a:p>
            <a:pPr algn="ctr"/>
            <a:r>
              <a:rPr lang="tr-TR" sz="4000" b="1" dirty="0">
                <a:solidFill>
                  <a:srgbClr val="FFFF00"/>
                </a:solidFill>
                <a:latin typeface="Arial" pitchFamily="34" charset="0"/>
                <a:cs typeface="Arial" pitchFamily="34" charset="0"/>
              </a:rPr>
              <a:t>Ana Düşünce Cümlesinin </a:t>
            </a:r>
          </a:p>
          <a:p>
            <a:pPr algn="ctr"/>
            <a:r>
              <a:rPr lang="tr-TR" sz="4000" b="1" dirty="0">
                <a:solidFill>
                  <a:srgbClr val="FFFF00"/>
                </a:solidFill>
                <a:latin typeface="Arial" pitchFamily="34" charset="0"/>
                <a:cs typeface="Arial" pitchFamily="34" charset="0"/>
              </a:rPr>
              <a:t>İşlevi ve Nitelikleri</a:t>
            </a:r>
          </a:p>
        </p:txBody>
      </p:sp>
    </p:spTree>
    <p:extLst>
      <p:ext uri="{BB962C8B-B14F-4D97-AF65-F5344CB8AC3E}">
        <p14:creationId xmlns:p14="http://schemas.microsoft.com/office/powerpoint/2010/main" val="3310729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2678" y="764704"/>
            <a:ext cx="8496944" cy="4893647"/>
          </a:xfrm>
          <a:prstGeom prst="rect">
            <a:avLst/>
          </a:prstGeom>
        </p:spPr>
        <p:txBody>
          <a:bodyPr wrap="square">
            <a:spAutoFit/>
          </a:bodyPr>
          <a:lstStyle/>
          <a:p>
            <a:r>
              <a:rPr lang="tr-TR" sz="2400" b="1" dirty="0">
                <a:solidFill>
                  <a:srgbClr val="FFFF00"/>
                </a:solidFill>
                <a:latin typeface="Arial" pitchFamily="34" charset="0"/>
                <a:cs typeface="Arial" pitchFamily="34" charset="0"/>
              </a:rPr>
              <a:t>	Ana düşünce cümlesi, anlatacaklarımızı bulma işini kolaylaştırır. Yazıya birlik, bütünlük kazandırır. Çünkü yazının örgüsü, ana düşünce cümlesi üzerine kurulur. </a:t>
            </a:r>
          </a:p>
          <a:p>
            <a:r>
              <a:rPr lang="tr-TR" sz="2400" b="1" u="sng" dirty="0">
                <a:solidFill>
                  <a:srgbClr val="FFFF00"/>
                </a:solidFill>
                <a:latin typeface="Arial" pitchFamily="34" charset="0"/>
                <a:cs typeface="Arial" pitchFamily="34" charset="0"/>
              </a:rPr>
              <a:t>İyi bir ana düşünce cümlesinde şu nitelikler bulunur:</a:t>
            </a:r>
          </a:p>
          <a:p>
            <a:endParaRPr lang="tr-TR" sz="2400" dirty="0">
              <a:latin typeface="Arial" pitchFamily="34" charset="0"/>
              <a:cs typeface="Arial" pitchFamily="34" charset="0"/>
            </a:endParaRPr>
          </a:p>
          <a:p>
            <a:r>
              <a:rPr lang="tr-TR" sz="2400" b="1" dirty="0">
                <a:solidFill>
                  <a:schemeClr val="bg1"/>
                </a:solidFill>
                <a:latin typeface="Arial" pitchFamily="34" charset="0"/>
                <a:cs typeface="Arial" pitchFamily="34" charset="0"/>
              </a:rPr>
              <a:t>* Ana düşünce cümlesi konu değil, düşünce belirtmelidir.</a:t>
            </a:r>
          </a:p>
          <a:p>
            <a:endParaRPr lang="tr-TR" sz="2400" dirty="0">
              <a:latin typeface="Arial" pitchFamily="34" charset="0"/>
              <a:cs typeface="Arial" pitchFamily="34" charset="0"/>
            </a:endParaRPr>
          </a:p>
          <a:p>
            <a:r>
              <a:rPr lang="tr-TR" sz="2400" b="1" dirty="0">
                <a:solidFill>
                  <a:srgbClr val="00B0F0"/>
                </a:solidFill>
                <a:latin typeface="Arial" pitchFamily="34" charset="0"/>
                <a:cs typeface="Arial" pitchFamily="34" charset="0"/>
              </a:rPr>
              <a:t>Örnek: </a:t>
            </a:r>
          </a:p>
          <a:p>
            <a:r>
              <a:rPr lang="tr-TR" sz="2400" b="1" dirty="0">
                <a:solidFill>
                  <a:schemeClr val="accent3">
                    <a:lumMod val="60000"/>
                    <a:lumOff val="40000"/>
                  </a:schemeClr>
                </a:solidFill>
                <a:latin typeface="Arial" pitchFamily="34" charset="0"/>
                <a:cs typeface="Arial" pitchFamily="34" charset="0"/>
              </a:rPr>
              <a:t>"Yaban romanı" =&gt;Konu ama ana düşünce cümlesi değil.</a:t>
            </a:r>
          </a:p>
          <a:p>
            <a:endParaRPr lang="tr-TR" sz="2400" dirty="0">
              <a:latin typeface="Arial" pitchFamily="34" charset="0"/>
              <a:cs typeface="Arial" pitchFamily="34" charset="0"/>
            </a:endParaRPr>
          </a:p>
          <a:p>
            <a:r>
              <a:rPr lang="tr-TR" sz="2400" b="1" dirty="0">
                <a:solidFill>
                  <a:schemeClr val="accent3">
                    <a:lumMod val="60000"/>
                    <a:lumOff val="40000"/>
                  </a:schemeClr>
                </a:solidFill>
                <a:latin typeface="Arial" pitchFamily="34" charset="0"/>
                <a:cs typeface="Arial" pitchFamily="34" charset="0"/>
              </a:rPr>
              <a:t>"Yaban, köy ve köylü sorununa parmak basan gerçekçi bir romanımızdır." ==&gt; Ana düşünce cümlesi.</a:t>
            </a:r>
          </a:p>
        </p:txBody>
      </p:sp>
    </p:spTree>
    <p:extLst>
      <p:ext uri="{BB962C8B-B14F-4D97-AF65-F5344CB8AC3E}">
        <p14:creationId xmlns:p14="http://schemas.microsoft.com/office/powerpoint/2010/main" val="318255798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680</Words>
  <Application>Microsoft Office PowerPoint</Application>
  <PresentationFormat>Ekran Gösterisi (4:3)</PresentationFormat>
  <Paragraphs>140</Paragraphs>
  <Slides>37</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37</vt:i4>
      </vt:variant>
    </vt:vector>
  </HeadingPairs>
  <TitlesOfParts>
    <vt:vector size="41" baseType="lpstr">
      <vt:lpstr>Arial</vt:lpstr>
      <vt:lpstr>Arial Black</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Paragrafta Ana Düşünce</dc:title>
  <dc:creator>http://www.nedir.org</dc:creator>
  <cp:lastModifiedBy>mehmet genç</cp:lastModifiedBy>
  <cp:revision>22</cp:revision>
  <dcterms:created xsi:type="dcterms:W3CDTF">2011-12-28T21:27:34Z</dcterms:created>
  <dcterms:modified xsi:type="dcterms:W3CDTF">2018-11-05T14:01:52Z</dcterms:modified>
</cp:coreProperties>
</file>