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90" r:id="rId5"/>
    <p:sldId id="259" r:id="rId6"/>
    <p:sldId id="266" r:id="rId7"/>
    <p:sldId id="294" r:id="rId8"/>
    <p:sldId id="295" r:id="rId9"/>
    <p:sldId id="260" r:id="rId10"/>
    <p:sldId id="291" r:id="rId11"/>
    <p:sldId id="300" r:id="rId12"/>
    <p:sldId id="301" r:id="rId13"/>
    <p:sldId id="261" r:id="rId14"/>
    <p:sldId id="289" r:id="rId15"/>
    <p:sldId id="288" r:id="rId16"/>
    <p:sldId id="262" r:id="rId17"/>
    <p:sldId id="263" r:id="rId18"/>
    <p:sldId id="292" r:id="rId19"/>
    <p:sldId id="264" r:id="rId20"/>
    <p:sldId id="293" r:id="rId21"/>
    <p:sldId id="280" r:id="rId22"/>
    <p:sldId id="298" r:id="rId23"/>
    <p:sldId id="299" r:id="rId24"/>
    <p:sldId id="306" r:id="rId25"/>
    <p:sldId id="307" r:id="rId26"/>
    <p:sldId id="265" r:id="rId27"/>
    <p:sldId id="267" r:id="rId28"/>
    <p:sldId id="268" r:id="rId29"/>
    <p:sldId id="287" r:id="rId30"/>
    <p:sldId id="269" r:id="rId31"/>
    <p:sldId id="270" r:id="rId32"/>
    <p:sldId id="271" r:id="rId33"/>
    <p:sldId id="272" r:id="rId34"/>
    <p:sldId id="273" r:id="rId35"/>
    <p:sldId id="274" r:id="rId36"/>
    <p:sldId id="281" r:id="rId37"/>
    <p:sldId id="282" r:id="rId38"/>
    <p:sldId id="275" r:id="rId39"/>
    <p:sldId id="296" r:id="rId40"/>
    <p:sldId id="297" r:id="rId41"/>
    <p:sldId id="276" r:id="rId42"/>
    <p:sldId id="277" r:id="rId43"/>
    <p:sldId id="302" r:id="rId44"/>
    <p:sldId id="303" r:id="rId45"/>
    <p:sldId id="278" r:id="rId46"/>
    <p:sldId id="283" r:id="rId47"/>
    <p:sldId id="284" r:id="rId48"/>
    <p:sldId id="285" r:id="rId49"/>
    <p:sldId id="304" r:id="rId50"/>
    <p:sldId id="305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00FFFF"/>
    <a:srgbClr val="00FF00"/>
    <a:srgbClr val="FF0000"/>
    <a:srgbClr val="FFFFFF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922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22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924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24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4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4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5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6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6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926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26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6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926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26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6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6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6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7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7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7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7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7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927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8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8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8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928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28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764512-028C-4432-8AB8-68B861D5FB1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8127-A1C7-4A9D-9D72-C443E41355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8205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86331-8CC5-4325-8339-8DE850B46A7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948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1047C1FA-F7CA-4088-A9A3-EFF124FF85D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620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A4DA8203-98E6-41C8-A55D-59D1CDFB6B0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958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560727E7-26FE-44C9-A236-873D1A7B600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957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AC568-0328-40B0-B4AF-A508BC4E4A9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0906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05F9-7631-4EA9-A210-D1194B53F72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636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9871B-8FC1-4EE8-BF12-B8B97CFCFCB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9394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B602E-19E8-4DA6-AAA5-2FC3DF1FBBB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253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A64F8-F2C7-410C-9CC5-D2D22FE7FAB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41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D59E5-C9E7-449A-BCB7-A46E5893DC7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971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63DEB-3BE5-4B42-9259-B5ED5880D5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623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6BE81-FFC8-4D37-98E9-7D314703B77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81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19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819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822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22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2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3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23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823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824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24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4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5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825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F77036D-C469-4203-BBCF-44373D1B5DA2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grafya.dostweb.com/cgi-bin/i/Ja05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http://cografya.dostweb.com/Ja05_small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http://cografya.dostweb.com/Ja07.GI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cografya.dostweb.com/Ja01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cografya.dostweb.com/Ja08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ografya.dostweb.com/Ja01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cografya.dostweb.com/ja10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cografya.dostweb.com/seki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cografya.dostweb.com/Ja01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ografya.dostweb.com/Ja04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mend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125538"/>
            <a:ext cx="8226425" cy="949325"/>
          </a:xfrm>
        </p:spPr>
        <p:txBody>
          <a:bodyPr/>
          <a:lstStyle/>
          <a:p>
            <a:r>
              <a:rPr lang="tr-TR" altLang="tr-TR" sz="6600" b="1">
                <a:solidFill>
                  <a:srgbClr val="FFFF00"/>
                </a:solidFill>
                <a:latin typeface="Georgia" pitchFamily="18" charset="0"/>
              </a:rPr>
              <a:t>JEOMORFOLOJİ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508500"/>
            <a:ext cx="6400800" cy="1439863"/>
          </a:xfrm>
        </p:spPr>
        <p:txBody>
          <a:bodyPr/>
          <a:lstStyle/>
          <a:p>
            <a:r>
              <a:rPr lang="tr-TR" altLang="tr-TR" sz="4800" b="1">
                <a:solidFill>
                  <a:srgbClr val="00FFFF"/>
                </a:solidFill>
                <a:latin typeface="Georgia" pitchFamily="18" charset="0"/>
              </a:rPr>
              <a:t>DIŞ KUVVETLER</a:t>
            </a:r>
          </a:p>
          <a:p>
            <a:r>
              <a:rPr lang="tr-TR" altLang="tr-TR" sz="4800" b="1">
                <a:solidFill>
                  <a:srgbClr val="FFFF00"/>
                </a:solidFill>
                <a:latin typeface="Georgia" pitchFamily="18" charset="0"/>
              </a:rPr>
              <a:t>AKARSULAR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taban seviyesi ovası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/>
              <a:t>    </a:t>
            </a:r>
            <a:r>
              <a:rPr lang="tr-TR" altLang="tr-TR" sz="4800">
                <a:solidFill>
                  <a:srgbClr val="FFFF00"/>
                </a:solidFill>
              </a:rPr>
              <a:t>Aşağıdaki vadi tiplerinden hangisinde akarsu debisi daha fazladır?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Yarma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Tabanlı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Çentik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U tipi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Kanyon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/>
              <a:t>    </a:t>
            </a:r>
            <a:r>
              <a:rPr lang="tr-TR" altLang="tr-TR" sz="4800">
                <a:solidFill>
                  <a:srgbClr val="FFFF00"/>
                </a:solidFill>
              </a:rPr>
              <a:t>Aşağıdaki vadi tiplerinden hangisinde akarsu debisi daha fazladır?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Yarma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Tabanlı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>
                <a:solidFill>
                  <a:srgbClr val="FF0000"/>
                </a:solidFill>
              </a:rPr>
              <a:t>Çentik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U tipi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Kanyon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0575"/>
          </a:xfrm>
        </p:spPr>
        <p:txBody>
          <a:bodyPr/>
          <a:lstStyle/>
          <a:p>
            <a:pPr algn="l"/>
            <a:r>
              <a:rPr lang="tr-TR" altLang="tr-TR" sz="36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2)MENDERES (BÜKLÜM):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Akarsu yatak </a:t>
            </a:r>
            <a:r>
              <a:rPr lang="tr-TR" altLang="tr-TR" sz="36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eğiminin </a:t>
            </a:r>
            <a:r>
              <a:rPr lang="tr-TR" altLang="tr-TR" sz="3600" b="1">
                <a:solidFill>
                  <a:srgbClr val="FFFF00"/>
                </a:solidFill>
                <a:latin typeface="Times New Roman" pitchFamily="18" charset="0"/>
              </a:rPr>
              <a:t>      </a:t>
            </a:r>
            <a:r>
              <a:rPr lang="tr-TR" altLang="tr-TR" sz="36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az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</a:rPr>
              <a:t>    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olduğu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</a:rPr>
              <a:t>   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alanlarda,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akarsuyun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</a:rPr>
              <a:t>   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büklümler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tr-TR" altLang="tr-TR" sz="36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yaparak akması sonucu oluşurlar.</a:t>
            </a:r>
            <a:endParaRPr lang="tr-TR" altLang="tr-TR" sz="36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916113"/>
            <a:ext cx="4500562" cy="49418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Menderesler oluşturan bir akarsuyun özellikleri</a:t>
            </a:r>
            <a:r>
              <a:rPr lang="tr-TR" altLang="tr-TR" sz="2800">
                <a:solidFill>
                  <a:srgbClr val="00008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altLang="tr-TR" sz="2800"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Yatak </a:t>
            </a:r>
            <a:r>
              <a:rPr lang="tr-TR" altLang="tr-TR" sz="2400" b="1">
                <a:solidFill>
                  <a:srgbClr val="FFFF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eğimi azdır</a:t>
            </a:r>
            <a:r>
              <a:rPr lang="tr-TR" altLang="tr-TR" sz="24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altLang="tr-TR" sz="2400" b="1">
              <a:solidFill>
                <a:srgbClr val="FFFFFF"/>
              </a:solidFill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Akış hızı azdır</a:t>
            </a:r>
            <a:r>
              <a:rPr lang="tr-TR" altLang="tr-TR" sz="24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altLang="tr-TR" sz="2400" b="1">
              <a:solidFill>
                <a:srgbClr val="FFFFFF"/>
              </a:solidFill>
              <a:latin typeface="Verdana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Aşındırma gücü</a:t>
            </a:r>
            <a:r>
              <a:rPr lang="tr-TR" altLang="tr-TR" sz="2400" b="1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tr-TR" altLang="tr-TR" sz="2400" b="1">
                <a:solidFill>
                  <a:srgbClr val="FFFF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azalmıştır.</a:t>
            </a:r>
            <a:r>
              <a:rPr lang="tr-TR" altLang="tr-TR" sz="24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altLang="tr-TR" sz="24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Boyu uzamıştır</a:t>
            </a:r>
            <a:r>
              <a:rPr lang="tr-TR" altLang="tr-TR" sz="24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altLang="tr-TR" sz="24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Sık sık yatak değiştirir</a:t>
            </a:r>
            <a:r>
              <a:rPr lang="tr-TR" altLang="tr-TR" sz="24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altLang="tr-TR" sz="24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Hem aşındırma hem de biriktirme</a:t>
            </a:r>
            <a:r>
              <a:rPr lang="tr-TR" altLang="tr-TR" sz="24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yapar.</a:t>
            </a:r>
          </a:p>
        </p:txBody>
      </p:sp>
      <p:pic>
        <p:nvPicPr>
          <p:cNvPr id="19460" name="Picture 4" descr="Ja05.jpg (43453 bytes)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32038"/>
            <a:ext cx="4572000" cy="3689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menderes1e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mendere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4548188" cy="647700"/>
          </a:xfrm>
        </p:spPr>
        <p:txBody>
          <a:bodyPr/>
          <a:lstStyle/>
          <a:p>
            <a:pPr algn="l"/>
            <a:r>
              <a:rPr lang="tr-TR" altLang="tr-TR" sz="48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DEV KAZANI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4787900" cy="6237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Akarsuların </a:t>
            </a:r>
            <a:r>
              <a:rPr lang="tr-TR" altLang="tr-TR" sz="36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şelale</a:t>
            </a:r>
            <a:endParaRPr lang="tr-TR" altLang="tr-TR" sz="3600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şeklinde</a:t>
            </a:r>
            <a:r>
              <a:rPr lang="tr-TR" altLang="tr-TR" sz="3600" b="1">
                <a:latin typeface="Times New Roman" pitchFamily="18" charset="0"/>
              </a:rPr>
              <a:t> </a:t>
            </a: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aktığı yerlerde, </a:t>
            </a:r>
            <a:r>
              <a:rPr lang="tr-TR" altLang="tr-TR" sz="36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suların düşme alanında</a:t>
            </a:r>
            <a:r>
              <a:rPr lang="tr-TR" altLang="tr-TR" sz="3600" b="1">
                <a:solidFill>
                  <a:srgbClr val="FFFF00"/>
                </a:solidFill>
                <a:latin typeface="Times New Roman" pitchFamily="18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tr-TR" altLang="tr-TR" sz="36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aşındırma</a:t>
            </a: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altLang="tr-TR" sz="3600" b="1">
                <a:latin typeface="Times New Roman" pitchFamily="18" charset="0"/>
              </a:rPr>
              <a:t>   </a:t>
            </a: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ile</a:t>
            </a:r>
            <a:r>
              <a:rPr lang="tr-TR" altLang="tr-TR" sz="3600" b="1">
                <a:latin typeface="Times New Roman" pitchFamily="18" charset="0"/>
              </a:rPr>
              <a:t> </a:t>
            </a: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oluşan </a:t>
            </a:r>
            <a:endParaRPr lang="tr-TR" altLang="tr-TR" sz="36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çukurluklara denir. </a:t>
            </a:r>
            <a:endParaRPr lang="tr-TR" altLang="tr-TR" sz="36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sz="3600" b="1">
                <a:solidFill>
                  <a:srgbClr val="FF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Ör: </a:t>
            </a: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Manavgat, </a:t>
            </a:r>
            <a:r>
              <a:rPr lang="tr-TR" altLang="tr-TR" sz="3600" b="1">
                <a:latin typeface="Times New Roman" pitchFamily="18" charset="0"/>
              </a:rPr>
              <a:t>k</a:t>
            </a: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urşunlu, </a:t>
            </a:r>
            <a:r>
              <a:rPr lang="tr-TR" altLang="tr-TR" sz="3600" b="1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Düden şelalelerinde </a:t>
            </a:r>
          </a:p>
          <a:p>
            <a:pPr>
              <a:buFont typeface="Wingdings" pitchFamily="2" charset="2"/>
              <a:buNone/>
            </a:pPr>
            <a:r>
              <a:rPr lang="tr-TR" altLang="tr-TR" sz="36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olduğu gibi.</a:t>
            </a:r>
            <a:endParaRPr lang="tr-TR" altLang="tr-TR" sz="3600">
              <a:latin typeface="Times New Roman" pitchFamily="18" charset="0"/>
            </a:endParaRPr>
          </a:p>
        </p:txBody>
      </p:sp>
      <p:pic>
        <p:nvPicPr>
          <p:cNvPr id="21510" name="Picture 6" descr="devkazan4tt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2825" y="-26988"/>
            <a:ext cx="4321175" cy="688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Cappadocia, Turke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1368425"/>
          </a:xfrm>
        </p:spPr>
        <p:txBody>
          <a:bodyPr/>
          <a:lstStyle/>
          <a:p>
            <a:r>
              <a:rPr lang="tr-TR" altLang="tr-TR" sz="66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PERİBACALARI: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557338"/>
            <a:ext cx="9109075" cy="52562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altLang="tr-TR" sz="44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Volkanik arazilerde</a:t>
            </a: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</a:rPr>
              <a:t>(</a:t>
            </a: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kalın</a:t>
            </a: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tüflü arazilerde) </a:t>
            </a:r>
            <a:r>
              <a:rPr lang="tr-TR" altLang="tr-TR" sz="44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sel aşındırması</a:t>
            </a: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sonucu oluşur.</a:t>
            </a:r>
          </a:p>
          <a:p>
            <a:pPr>
              <a:buFont typeface="Wingdings" pitchFamily="2" charset="2"/>
              <a:buNone/>
            </a:pP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altLang="tr-TR" sz="440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tr-TR" altLang="tr-TR" sz="44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Örnek:</a:t>
            </a: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Ürgüp, Göreme, Avanos, Ihlara Vadisi çevresinde (</a:t>
            </a:r>
            <a:r>
              <a:rPr lang="tr-TR" altLang="tr-TR" sz="44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Nevşehir</a:t>
            </a:r>
            <a:r>
              <a:rPr lang="tr-TR" altLang="tr-TR" sz="4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  görülür.</a:t>
            </a:r>
            <a:endParaRPr lang="tr-TR" altLang="tr-TR" sz="4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Cappadocia, Turkey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35600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3" name="Picture 7" descr="http://cografya.dostweb.com/Ja07.GIF"/>
          <p:cNvPicPr>
            <a:picLocks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3033713"/>
            <a:ext cx="5651500" cy="3824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655763"/>
          </a:xfrm>
        </p:spPr>
        <p:txBody>
          <a:bodyPr/>
          <a:lstStyle/>
          <a:p>
            <a:r>
              <a:rPr lang="tr-TR" altLang="tr-TR" sz="54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KIRGIBAYIR</a:t>
            </a:r>
            <a:br>
              <a:rPr lang="tr-TR" altLang="tr-TR" sz="54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tr-TR" altLang="tr-TR" sz="54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tr-TR" altLang="tr-TR" sz="5400" b="1">
                <a:solidFill>
                  <a:srgbClr val="00FFFF"/>
                </a:solidFill>
                <a:latin typeface="Georgia" pitchFamily="18" charset="0"/>
                <a:cs typeface="Times New Roman" pitchFamily="18" charset="0"/>
              </a:rPr>
              <a:t>(Badlands, Kötü arazi):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9144000" cy="51117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tr-TR" altLang="tr-TR" sz="4400" b="1">
                <a:solidFill>
                  <a:srgbClr val="66FF99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r-TR" altLang="tr-TR" sz="4400" b="1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**</a:t>
            </a:r>
            <a:r>
              <a:rPr lang="tr-TR" altLang="tr-TR" sz="4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Eğimin</a:t>
            </a:r>
            <a:r>
              <a:rPr lang="tr-TR" altLang="tr-TR" sz="44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fazla , </a:t>
            </a:r>
            <a:r>
              <a:rPr lang="tr-TR" altLang="tr-TR" sz="4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bitki</a:t>
            </a:r>
            <a:r>
              <a:rPr lang="tr-TR" altLang="tr-TR" sz="4400" b="1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tr-TR" altLang="tr-TR" sz="4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örtüsünün</a:t>
            </a:r>
            <a:r>
              <a:rPr lang="tr-TR" altLang="tr-TR" sz="44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seyrek olduğu </a:t>
            </a:r>
            <a:r>
              <a:rPr lang="tr-TR" altLang="tr-TR" sz="4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milli, tüflü</a:t>
            </a:r>
            <a:r>
              <a:rPr lang="tr-TR" altLang="tr-TR" sz="44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arazilerde sel sularının araziyi çok sık bir şekilde yarması ile oluşan yer şekilleridir.</a:t>
            </a:r>
            <a:endParaRPr lang="tr-TR" altLang="tr-TR" sz="4400" b="1">
              <a:solidFill>
                <a:srgbClr val="FFFF00"/>
              </a:solidFill>
              <a:latin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tr-TR" altLang="tr-TR" sz="44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tr-TR" altLang="tr-TR" sz="4400" b="1">
                <a:solidFill>
                  <a:srgbClr val="FFFF00"/>
                </a:solidFill>
                <a:latin typeface="Arial Unicode MS" pitchFamily="34" charset="-128"/>
              </a:rPr>
              <a:t> </a:t>
            </a:r>
            <a:r>
              <a:rPr lang="tr-TR" altLang="tr-TR" sz="4400" b="1">
                <a:solidFill>
                  <a:srgbClr val="FFFF00"/>
                </a:solidFill>
              </a:rPr>
              <a:t>**</a:t>
            </a:r>
            <a:r>
              <a:rPr lang="tr-TR" altLang="tr-TR" sz="44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fazla </a:t>
            </a:r>
            <a:r>
              <a:rPr lang="tr-TR" altLang="tr-TR" sz="4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İç Anadolu</a:t>
            </a:r>
            <a:r>
              <a:rPr lang="tr-TR" altLang="tr-TR" sz="44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 </a:t>
            </a:r>
            <a:r>
              <a:rPr lang="tr-TR" altLang="tr-TR" sz="4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G.Doğu</a:t>
            </a:r>
            <a:r>
              <a:rPr lang="tr-TR" altLang="tr-TR" sz="44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Anadolu Bölgelerinde görülür.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635000"/>
          </a:xfrm>
        </p:spPr>
        <p:txBody>
          <a:bodyPr/>
          <a:lstStyle/>
          <a:p>
            <a:r>
              <a:rPr lang="tr-TR" altLang="tr-TR" sz="36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A. AKARSU AŞINIM ŞEKİLLERİ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5795963" cy="616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b="1">
                <a:solidFill>
                  <a:srgbClr val="FF0000"/>
                </a:solidFill>
                <a:latin typeface="Georgia" pitchFamily="18" charset="0"/>
              </a:rPr>
              <a:t>1. </a:t>
            </a:r>
            <a:r>
              <a:rPr lang="tr-TR" altLang="tr-TR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VADİ:</a:t>
            </a:r>
            <a:r>
              <a:rPr lang="tr-TR" altLang="tr-TR" b="1">
                <a:solidFill>
                  <a:srgbClr val="00008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Akarsuların aşındırarak içinde aktığı ,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sürekli inişi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olan yatağına denir. </a:t>
            </a:r>
            <a:endParaRPr lang="tr-TR" altLang="tr-TR" b="1">
              <a:solidFill>
                <a:srgbClr val="FFFFFF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Vadi Tipleri:  </a:t>
            </a:r>
            <a:endParaRPr lang="tr-TR" altLang="tr-TR" b="1">
              <a:solidFill>
                <a:srgbClr val="FF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b="1">
                <a:solidFill>
                  <a:srgbClr val="FF0000"/>
                </a:solidFill>
                <a:latin typeface="Georgia" pitchFamily="18" charset="0"/>
              </a:rPr>
              <a:t>a.  </a:t>
            </a:r>
            <a:r>
              <a:rPr lang="tr-TR" altLang="tr-TR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Çentik (“v” biçimli) vadi: </a:t>
            </a:r>
            <a:r>
              <a:rPr lang="tr-TR" altLang="tr-TR" b="1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Akarsu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</a:rPr>
              <a:t>  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yatak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eğiminin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       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fazla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olduğu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alanlarda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derine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aşındırmanın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etkisiyle oluşurlar.  </a:t>
            </a:r>
            <a:endParaRPr lang="tr-TR" altLang="tr-TR">
              <a:latin typeface="Georgia" pitchFamily="18" charset="0"/>
            </a:endParaRPr>
          </a:p>
        </p:txBody>
      </p:sp>
      <p:pic>
        <p:nvPicPr>
          <p:cNvPr id="11268" name="Picture 4" descr="http://cografya.dostweb.com/Ja01.gif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8"/>
          <a:stretch>
            <a:fillRect/>
          </a:stretch>
        </p:blipFill>
        <p:spPr>
          <a:xfrm>
            <a:off x="5651500" y="3500438"/>
            <a:ext cx="3492500" cy="335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83972" name="Picture 4" descr="http://cografya.dostweb.com/Ja08.gif"/>
          <p:cNvPicPr>
            <a:picLocks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87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kırgıbayırı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    Kırgıbayır arazinin yaygın olduğu bir bölge için aşağıdakilerden hangisi söylenebilir?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000"/>
              <a:t>Yağış rejimi düzenlidir.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000"/>
              <a:t>Bitki örtüsü ormandır.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000"/>
              <a:t>Akarsularında taşımacılık yapılabilir.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3600"/>
              <a:t>Otsu bitkiler odunsu bitkilerden çoktur.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000"/>
              <a:t>Don olayı görülmez.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    Kırgıbayır arazinin yaygın olduğu bir bölge için aşağıdakilerden hangisi söylenebilir?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000"/>
              <a:t>Yağış rejimi düzenlidir.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000"/>
              <a:t>Bitki örtüsü ormandır.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000"/>
              <a:t>Akarsularında taşımacılık yapılabilir.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3600">
                <a:solidFill>
                  <a:srgbClr val="FF0000"/>
                </a:solidFill>
              </a:rPr>
              <a:t>Otsu bitkiler odunsu bitkilerden çoktur.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000"/>
              <a:t>Don olayı görülmez.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800"/>
              <a:t>  Aşağıdaki oluşumların hangisinde volkanizma etkili olmamıştır?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A. Peribacaları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B. Koni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C. Maar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D. Lagün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E. Krater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800"/>
              <a:t>  Aşağıdaki oluşumların hangisinde volkanizma etkili olmamıştır?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A. Peribacaları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B. Koni 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C. Maar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D. </a:t>
            </a:r>
            <a:r>
              <a:rPr lang="tr-TR" altLang="tr-TR" sz="4800">
                <a:solidFill>
                  <a:srgbClr val="FF0000"/>
                </a:solidFill>
              </a:rPr>
              <a:t>Lagün</a:t>
            </a:r>
          </a:p>
          <a:p>
            <a:pPr>
              <a:buFont typeface="Wingdings" pitchFamily="2" charset="2"/>
              <a:buNone/>
            </a:pPr>
            <a:r>
              <a:rPr lang="tr-TR" altLang="tr-TR" sz="4800">
                <a:solidFill>
                  <a:srgbClr val="FFFF00"/>
                </a:solidFill>
              </a:rPr>
              <a:t>E. Krater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647700"/>
          </a:xfrm>
        </p:spPr>
        <p:txBody>
          <a:bodyPr/>
          <a:lstStyle/>
          <a:p>
            <a:r>
              <a:rPr lang="tr-TR" altLang="tr-TR" sz="4800" b="1">
                <a:solidFill>
                  <a:srgbClr val="FF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PLATO: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549275"/>
            <a:ext cx="9036050" cy="6308725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tr-TR" altLang="tr-TR" sz="28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Akarsular tarafından derince yarılmış yüksek düzlüklere denir. En fazla İç Anadolu Bölgesinde görülür. </a:t>
            </a:r>
            <a:endParaRPr lang="tr-TR" altLang="tr-TR" sz="2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tr-TR" altLang="tr-TR" b="1">
                <a:solidFill>
                  <a:srgbClr val="66FF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İç Anadolu Bölgesi:</a:t>
            </a:r>
            <a:r>
              <a:rPr lang="tr-TR" altLang="tr-TR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Haymana, Cihanbeyli, Obruk, Bozok, Uzun yayla. </a:t>
            </a:r>
            <a:endParaRPr lang="tr-TR" altLang="tr-TR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tr-TR" altLang="tr-TR" sz="2800" b="1">
                <a:solidFill>
                  <a:srgbClr val="66FF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Akdeniz Bölgesi:</a:t>
            </a:r>
            <a:r>
              <a:rPr lang="tr-TR" altLang="tr-TR" sz="28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Taşeli ve Teke platoları. </a:t>
            </a:r>
            <a:endParaRPr lang="tr-TR" altLang="tr-TR" sz="2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tr-TR" altLang="tr-TR" b="1">
                <a:solidFill>
                  <a:srgbClr val="66FF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G.Doğu Anadolu Bölgesi:</a:t>
            </a:r>
            <a:r>
              <a:rPr lang="tr-TR" altLang="tr-TR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G. Antep ve Ş.Urfa platoları </a:t>
            </a:r>
            <a:endParaRPr lang="tr-TR" altLang="tr-TR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tr-TR" altLang="tr-TR" b="1">
                <a:solidFill>
                  <a:srgbClr val="66FF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Doğu Anadolu Bölgesi:</a:t>
            </a:r>
            <a:r>
              <a:rPr lang="tr-TR" altLang="tr-TR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Erzurum-Kars platoları. </a:t>
            </a:r>
            <a:endParaRPr lang="tr-TR" altLang="tr-TR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tr-TR" altLang="tr-TR" sz="2800" b="1">
                <a:solidFill>
                  <a:srgbClr val="66FF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Ege Bölgesi:</a:t>
            </a:r>
            <a:r>
              <a:rPr lang="tr-TR" altLang="tr-TR" sz="2800" b="1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tr-TR" altLang="tr-TR" sz="2800" b="1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Bayat (Yazılı kaya) platosu</a:t>
            </a:r>
            <a:endParaRPr lang="tr-TR" altLang="tr-TR" sz="2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tr-TR" altLang="tr-TR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lat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-14288"/>
            <a:ext cx="8226425" cy="779463"/>
          </a:xfrm>
        </p:spPr>
        <p:txBody>
          <a:bodyPr/>
          <a:lstStyle/>
          <a:p>
            <a:r>
              <a:rPr lang="tr-TR" altLang="tr-TR" sz="40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AKARSULARDA  BİRİKTİRME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8642350" cy="3887788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tr-TR" altLang="tr-TR" sz="24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Akarsu Biriktirmesinde Etkili Olan Faktörler</a:t>
            </a:r>
            <a:endParaRPr lang="tr-TR" altLang="tr-TR" sz="2400" b="1">
              <a:solidFill>
                <a:srgbClr val="FF0000"/>
              </a:solidFill>
              <a:latin typeface="Verdana" pitchFamily="34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Yatak eğiminin azalması (en fazla etkili faktör).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Akış hızının azalması. </a:t>
            </a:r>
            <a:endParaRPr lang="tr-TR" altLang="tr-TR" sz="2400" b="1">
              <a:solidFill>
                <a:srgbClr val="FFFFFF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Yük miktarının artması.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Akımın düşmesi. </a:t>
            </a:r>
          </a:p>
          <a:p>
            <a:pPr marL="609600" indent="-609600" algn="just">
              <a:buFont typeface="Wingdings" pitchFamily="2" charset="2"/>
              <a:buBlip>
                <a:blip r:embed="rId2"/>
              </a:buBlip>
            </a:pP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Akarsu </a:t>
            </a:r>
            <a:r>
              <a:rPr lang="tr-TR" altLang="tr-TR" sz="2400" b="1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gücünün azaldığı</a:t>
            </a: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yerde taşıdığı maddeleri </a:t>
            </a:r>
            <a:r>
              <a:rPr lang="tr-TR" altLang="tr-TR" sz="2400" b="1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biriktirmeye </a:t>
            </a: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başlar. Gücünün azaldığı  yerde önce iri maddeleri  </a:t>
            </a:r>
            <a:r>
              <a:rPr lang="tr-TR" altLang="tr-TR" sz="2400" b="1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gücünün tamamen azaldığı</a:t>
            </a: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yerde ise </a:t>
            </a:r>
            <a:r>
              <a:rPr lang="tr-TR" altLang="tr-TR" sz="2400" b="1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ince maddeleri biriktirirler</a:t>
            </a:r>
            <a:r>
              <a:rPr lang="tr-TR" altLang="tr-TR" sz="24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tr-TR" altLang="tr-TR" sz="24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  </a:t>
            </a:r>
            <a:endParaRPr lang="tr-TR" altLang="tr-TR" sz="240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11188" y="4652963"/>
            <a:ext cx="3455987" cy="198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tr-TR">
                <a:solidFill>
                  <a:srgbClr val="000000"/>
                </a:solidFill>
              </a:rPr>
              <a:t>--------------------------------------------</a:t>
            </a:r>
          </a:p>
          <a:p>
            <a:pPr algn="ctr"/>
            <a:r>
              <a:rPr lang="tr-TR" altLang="tr-TR">
                <a:solidFill>
                  <a:srgbClr val="000000"/>
                </a:solidFill>
              </a:rPr>
              <a:t>--------------------------------------------</a:t>
            </a:r>
          </a:p>
          <a:p>
            <a:pPr algn="ctr"/>
            <a:r>
              <a:rPr lang="tr-TR" altLang="tr-TR">
                <a:solidFill>
                  <a:srgbClr val="000000"/>
                </a:solidFill>
              </a:rPr>
              <a:t>---------------------------------------------</a:t>
            </a:r>
          </a:p>
          <a:p>
            <a:pPr algn="ctr"/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684213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828675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684213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973138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1260475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1116013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1258888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973138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1549400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404938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1547813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1692275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1835150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835150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2125663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1979613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2124075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>
            <a:off x="2268538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5" name="Oval 27"/>
          <p:cNvSpPr>
            <a:spLocks noChangeArrowheads="1"/>
          </p:cNvSpPr>
          <p:nvPr/>
        </p:nvSpPr>
        <p:spPr bwMode="auto">
          <a:xfrm>
            <a:off x="2413000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2413000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auto">
          <a:xfrm>
            <a:off x="2700338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2555875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2700338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2989263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2844800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2989263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3" name="Oval 35"/>
          <p:cNvSpPr>
            <a:spLocks noChangeArrowheads="1"/>
          </p:cNvSpPr>
          <p:nvPr/>
        </p:nvSpPr>
        <p:spPr bwMode="auto">
          <a:xfrm>
            <a:off x="3276600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4" name="Oval 36"/>
          <p:cNvSpPr>
            <a:spLocks noChangeArrowheads="1"/>
          </p:cNvSpPr>
          <p:nvPr/>
        </p:nvSpPr>
        <p:spPr bwMode="auto">
          <a:xfrm>
            <a:off x="3132138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3276600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3565525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7" name="Oval 39"/>
          <p:cNvSpPr>
            <a:spLocks noChangeArrowheads="1"/>
          </p:cNvSpPr>
          <p:nvPr/>
        </p:nvSpPr>
        <p:spPr bwMode="auto">
          <a:xfrm>
            <a:off x="3421063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3852863" y="472440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3708400" y="48688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3851275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3563938" y="5013325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1260475" y="63801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4" name="Oval 46"/>
          <p:cNvSpPr>
            <a:spLocks noChangeArrowheads="1"/>
          </p:cNvSpPr>
          <p:nvPr/>
        </p:nvSpPr>
        <p:spPr bwMode="auto">
          <a:xfrm>
            <a:off x="971550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5" name="Oval 47"/>
          <p:cNvSpPr>
            <a:spLocks noChangeArrowheads="1"/>
          </p:cNvSpPr>
          <p:nvPr/>
        </p:nvSpPr>
        <p:spPr bwMode="auto">
          <a:xfrm>
            <a:off x="684213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6" name="Oval 48"/>
          <p:cNvSpPr>
            <a:spLocks noChangeArrowheads="1"/>
          </p:cNvSpPr>
          <p:nvPr/>
        </p:nvSpPr>
        <p:spPr bwMode="auto">
          <a:xfrm>
            <a:off x="971550" y="63817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828675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684213" y="63801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1116013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1547813" y="63801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1404938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1836738" y="63817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1260475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1692275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5" name="Oval 57"/>
          <p:cNvSpPr>
            <a:spLocks noChangeArrowheads="1"/>
          </p:cNvSpPr>
          <p:nvPr/>
        </p:nvSpPr>
        <p:spPr bwMode="auto">
          <a:xfrm>
            <a:off x="1547813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6" name="Oval 58"/>
          <p:cNvSpPr>
            <a:spLocks noChangeArrowheads="1"/>
          </p:cNvSpPr>
          <p:nvPr/>
        </p:nvSpPr>
        <p:spPr bwMode="auto">
          <a:xfrm>
            <a:off x="2124075" y="63817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1981200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8" name="Oval 60"/>
          <p:cNvSpPr>
            <a:spLocks noChangeArrowheads="1"/>
          </p:cNvSpPr>
          <p:nvPr/>
        </p:nvSpPr>
        <p:spPr bwMode="auto">
          <a:xfrm>
            <a:off x="1836738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29" name="Oval 61"/>
          <p:cNvSpPr>
            <a:spLocks noChangeArrowheads="1"/>
          </p:cNvSpPr>
          <p:nvPr/>
        </p:nvSpPr>
        <p:spPr bwMode="auto">
          <a:xfrm>
            <a:off x="2413000" y="63801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0" name="Oval 62"/>
          <p:cNvSpPr>
            <a:spLocks noChangeArrowheads="1"/>
          </p:cNvSpPr>
          <p:nvPr/>
        </p:nvSpPr>
        <p:spPr bwMode="auto">
          <a:xfrm>
            <a:off x="2268538" y="61658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1" name="Oval 63"/>
          <p:cNvSpPr>
            <a:spLocks noChangeArrowheads="1"/>
          </p:cNvSpPr>
          <p:nvPr/>
        </p:nvSpPr>
        <p:spPr bwMode="auto">
          <a:xfrm>
            <a:off x="2125663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2" name="Oval 64"/>
          <p:cNvSpPr>
            <a:spLocks noChangeArrowheads="1"/>
          </p:cNvSpPr>
          <p:nvPr/>
        </p:nvSpPr>
        <p:spPr bwMode="auto">
          <a:xfrm>
            <a:off x="2700338" y="63801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3" name="Oval 65"/>
          <p:cNvSpPr>
            <a:spLocks noChangeArrowheads="1"/>
          </p:cNvSpPr>
          <p:nvPr/>
        </p:nvSpPr>
        <p:spPr bwMode="auto">
          <a:xfrm>
            <a:off x="2557463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4" name="Oval 66"/>
          <p:cNvSpPr>
            <a:spLocks noChangeArrowheads="1"/>
          </p:cNvSpPr>
          <p:nvPr/>
        </p:nvSpPr>
        <p:spPr bwMode="auto">
          <a:xfrm>
            <a:off x="2411413" y="59499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5" name="Oval 67"/>
          <p:cNvSpPr>
            <a:spLocks noChangeArrowheads="1"/>
          </p:cNvSpPr>
          <p:nvPr/>
        </p:nvSpPr>
        <p:spPr bwMode="auto">
          <a:xfrm>
            <a:off x="2987675" y="63801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6" name="Oval 68"/>
          <p:cNvSpPr>
            <a:spLocks noChangeArrowheads="1"/>
          </p:cNvSpPr>
          <p:nvPr/>
        </p:nvSpPr>
        <p:spPr bwMode="auto">
          <a:xfrm>
            <a:off x="2844800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7" name="Oval 69"/>
          <p:cNvSpPr>
            <a:spLocks noChangeArrowheads="1"/>
          </p:cNvSpPr>
          <p:nvPr/>
        </p:nvSpPr>
        <p:spPr bwMode="auto">
          <a:xfrm>
            <a:off x="2700338" y="59499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8" name="Oval 70"/>
          <p:cNvSpPr>
            <a:spLocks noChangeArrowheads="1"/>
          </p:cNvSpPr>
          <p:nvPr/>
        </p:nvSpPr>
        <p:spPr bwMode="auto">
          <a:xfrm>
            <a:off x="3276600" y="63801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39" name="Oval 71"/>
          <p:cNvSpPr>
            <a:spLocks noChangeArrowheads="1"/>
          </p:cNvSpPr>
          <p:nvPr/>
        </p:nvSpPr>
        <p:spPr bwMode="auto">
          <a:xfrm>
            <a:off x="3133725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40" name="Oval 72"/>
          <p:cNvSpPr>
            <a:spLocks noChangeArrowheads="1"/>
          </p:cNvSpPr>
          <p:nvPr/>
        </p:nvSpPr>
        <p:spPr bwMode="auto">
          <a:xfrm>
            <a:off x="2989263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/>
          </a:p>
        </p:txBody>
      </p:sp>
      <p:sp>
        <p:nvSpPr>
          <p:cNvPr id="32841" name="Oval 73"/>
          <p:cNvSpPr>
            <a:spLocks noChangeArrowheads="1"/>
          </p:cNvSpPr>
          <p:nvPr/>
        </p:nvSpPr>
        <p:spPr bwMode="auto">
          <a:xfrm>
            <a:off x="3276600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42" name="Oval 74"/>
          <p:cNvSpPr>
            <a:spLocks noChangeArrowheads="1"/>
          </p:cNvSpPr>
          <p:nvPr/>
        </p:nvSpPr>
        <p:spPr bwMode="auto">
          <a:xfrm>
            <a:off x="3419475" y="61642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43" name="Oval 75"/>
          <p:cNvSpPr>
            <a:spLocks noChangeArrowheads="1"/>
          </p:cNvSpPr>
          <p:nvPr/>
        </p:nvSpPr>
        <p:spPr bwMode="auto">
          <a:xfrm>
            <a:off x="3563938" y="63817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44" name="Oval 76"/>
          <p:cNvSpPr>
            <a:spLocks noChangeArrowheads="1"/>
          </p:cNvSpPr>
          <p:nvPr/>
        </p:nvSpPr>
        <p:spPr bwMode="auto">
          <a:xfrm>
            <a:off x="3852863" y="63817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45" name="Oval 77"/>
          <p:cNvSpPr>
            <a:spLocks noChangeArrowheads="1"/>
          </p:cNvSpPr>
          <p:nvPr/>
        </p:nvSpPr>
        <p:spPr bwMode="auto">
          <a:xfrm>
            <a:off x="3708400" y="6165850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46" name="Oval 78"/>
          <p:cNvSpPr>
            <a:spLocks noChangeArrowheads="1"/>
          </p:cNvSpPr>
          <p:nvPr/>
        </p:nvSpPr>
        <p:spPr bwMode="auto">
          <a:xfrm>
            <a:off x="3565525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47" name="Oval 79"/>
          <p:cNvSpPr>
            <a:spLocks noChangeArrowheads="1"/>
          </p:cNvSpPr>
          <p:nvPr/>
        </p:nvSpPr>
        <p:spPr bwMode="auto">
          <a:xfrm>
            <a:off x="3851275" y="5948363"/>
            <a:ext cx="142875" cy="1444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848" name="Line 80"/>
          <p:cNvSpPr>
            <a:spLocks noChangeShapeType="1"/>
          </p:cNvSpPr>
          <p:nvPr/>
        </p:nvSpPr>
        <p:spPr bwMode="auto">
          <a:xfrm flipV="1">
            <a:off x="5076825" y="4581525"/>
            <a:ext cx="0" cy="20161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849" name="Line 81"/>
          <p:cNvSpPr>
            <a:spLocks noChangeShapeType="1"/>
          </p:cNvSpPr>
          <p:nvPr/>
        </p:nvSpPr>
        <p:spPr bwMode="auto">
          <a:xfrm flipV="1">
            <a:off x="5076825" y="6597650"/>
            <a:ext cx="3024188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5292725" y="5013325"/>
            <a:ext cx="863600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 flipH="1">
            <a:off x="6156325" y="5084763"/>
            <a:ext cx="1223963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4859338" y="422116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/>
              <a:t>akım</a:t>
            </a:r>
          </a:p>
        </p:txBody>
      </p:sp>
      <p:sp>
        <p:nvSpPr>
          <p:cNvPr id="32854" name="Text Box 86"/>
          <p:cNvSpPr txBox="1">
            <a:spLocks noChangeArrowheads="1"/>
          </p:cNvSpPr>
          <p:nvPr/>
        </p:nvSpPr>
        <p:spPr bwMode="auto">
          <a:xfrm>
            <a:off x="7883525" y="606742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/>
              <a:t>zaman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3" y="557213"/>
            <a:ext cx="8226425" cy="1143000"/>
          </a:xfrm>
        </p:spPr>
        <p:txBody>
          <a:bodyPr/>
          <a:lstStyle/>
          <a:p>
            <a:r>
              <a:rPr lang="tr-TR" altLang="tr-TR" sz="6600" b="1">
                <a:solidFill>
                  <a:srgbClr val="FFFF00"/>
                </a:solidFill>
              </a:rPr>
              <a:t>AKARSU REJİMİ</a:t>
            </a:r>
          </a:p>
        </p:txBody>
      </p:sp>
      <p:pic>
        <p:nvPicPr>
          <p:cNvPr id="67588" name="Picture 4" descr="reji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36838"/>
            <a:ext cx="9144000" cy="4221162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156325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400" b="1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tr-TR" altLang="tr-TR" sz="44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Boğaz (yarma) vadi:</a:t>
            </a:r>
            <a:r>
              <a:rPr lang="tr-TR" altLang="tr-TR" sz="40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tr-TR" altLang="tr-TR" sz="40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Akarsular tarafından </a:t>
            </a:r>
            <a:r>
              <a:rPr lang="tr-TR" altLang="tr-TR" sz="40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dağların enine yarılması</a:t>
            </a:r>
            <a:r>
              <a:rPr lang="tr-TR" altLang="tr-TR" sz="40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sonucu</a:t>
            </a:r>
            <a:r>
              <a:rPr lang="tr-TR" altLang="tr-TR" sz="4000" b="1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tr-TR" altLang="tr-TR" sz="40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oluşan</a:t>
            </a:r>
            <a:r>
              <a:rPr lang="tr-TR" altLang="tr-TR" sz="4000" b="1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tr-TR" altLang="tr-TR" sz="40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ve profilleri “u” harfine benzeyen vadilerdir. Türkiye’de en fazla </a:t>
            </a:r>
            <a:r>
              <a:rPr lang="tr-TR" altLang="tr-TR" sz="40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Karadeniz </a:t>
            </a:r>
            <a:r>
              <a:rPr lang="tr-TR" altLang="tr-TR" sz="40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altLang="tr-TR" sz="40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tr-TR" altLang="tr-TR" sz="4000" b="1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tr-TR" altLang="tr-TR" sz="40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Akdeniz</a:t>
            </a:r>
            <a:r>
              <a:rPr lang="tr-TR" altLang="tr-TR" sz="4000" b="1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tr-TR" altLang="tr-TR" sz="40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Bölgelerinde görülür. </a:t>
            </a:r>
            <a:r>
              <a:rPr lang="tr-TR" altLang="tr-TR" sz="40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Kıyı ile iç kesim arasında önemli geçit yollarıdır. </a:t>
            </a:r>
            <a:endParaRPr lang="tr-TR" altLang="tr-TR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3316" name="Picture 4" descr="http://cografya.dostweb.com/Ja01.gif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r="33359"/>
          <a:stretch>
            <a:fillRect/>
          </a:stretch>
        </p:blipFill>
        <p:spPr>
          <a:xfrm>
            <a:off x="5508625" y="1628775"/>
            <a:ext cx="3419475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BİRİKTİRME ŞEKİLLERİ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5435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600" b="1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tr-TR" altLang="tr-TR" sz="3600" b="1"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Bir</a:t>
            </a:r>
            <a:r>
              <a:rPr lang="tr-TR" altLang="tr-TR" sz="3600"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tr-TR" altLang="tr-TR" sz="3600" b="1"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kinti Konisi:</a:t>
            </a:r>
            <a:r>
              <a:rPr lang="tr-TR" altLang="tr-TR" sz="3600" b="1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tr-TR" altLang="tr-TR" sz="3600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Dağlardan inen akarsu</a:t>
            </a:r>
            <a:r>
              <a:rPr lang="tr-TR" altLang="tr-TR" sz="36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tr-TR" altLang="tr-TR" sz="3600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veya derelerin taşıdığı malzemeleri, dağ eteğinde eğimin azalması  sebebiyle </a:t>
            </a:r>
            <a:r>
              <a:rPr lang="tr-TR" altLang="tr-TR" sz="3600">
                <a:solidFill>
                  <a:srgbClr val="FFFF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yelpaze</a:t>
            </a:r>
            <a:r>
              <a:rPr lang="tr-TR" altLang="tr-TR" sz="3600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şeklinde biriktirmesidir.</a:t>
            </a:r>
            <a:r>
              <a:rPr lang="tr-TR" altLang="tr-TR" sz="2800"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 </a:t>
            </a:r>
          </a:p>
        </p:txBody>
      </p:sp>
      <p:pic>
        <p:nvPicPr>
          <p:cNvPr id="34820" name="Picture 4" descr="http://cografya.dostweb.com/ja10.gif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61"/>
          <a:stretch>
            <a:fillRect/>
          </a:stretch>
        </p:blipFill>
        <p:spPr>
          <a:xfrm>
            <a:off x="5364163" y="1844675"/>
            <a:ext cx="3576637" cy="374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birikim konisi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6425" cy="1368425"/>
          </a:xfrm>
        </p:spPr>
        <p:txBody>
          <a:bodyPr/>
          <a:lstStyle/>
          <a:p>
            <a:r>
              <a:rPr lang="tr-TR" altLang="tr-TR" sz="40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2) Dağ eteği ovası: </a:t>
            </a:r>
            <a:r>
              <a:rPr lang="tr-TR" altLang="tr-TR" sz="3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Birikinti konilerinin birleşmesi sonucu oluşan hafif dalgalı</a:t>
            </a:r>
            <a:r>
              <a:rPr lang="tr-TR" altLang="tr-TR" sz="3600" b="1">
                <a:solidFill>
                  <a:srgbClr val="FFFFFF"/>
                </a:solidFill>
              </a:rPr>
              <a:t> </a:t>
            </a:r>
            <a:r>
              <a:rPr lang="tr-TR" altLang="tr-TR" sz="3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düzlüklere  denir.</a:t>
            </a:r>
            <a:r>
              <a:rPr lang="tr-TR" altLang="tr-TR" sz="4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tr-TR" altLang="tr-TR" sz="40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8916" name="Picture 4" descr="dağ eteği ovası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16113"/>
            <a:ext cx="7129462" cy="4735512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2651125"/>
          </a:xfrm>
        </p:spPr>
        <p:txBody>
          <a:bodyPr/>
          <a:lstStyle/>
          <a:p>
            <a:r>
              <a:rPr lang="tr-TR" altLang="tr-TR" sz="32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3)Dağ içi ovası:</a:t>
            </a:r>
            <a:r>
              <a:rPr lang="tr-TR" altLang="tr-TR" sz="32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Etrafı dağlarla çevrili çukur alanlara inen akarsu ve derelerin taşıdıkları malzemeleri yatak eğimlerinin azaldığı yerde biriktirmesi sonucu oluşan düzlüklerdir.</a:t>
            </a:r>
            <a:r>
              <a:rPr lang="tr-TR" altLang="tr-TR" sz="4000" b="1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40964" name="Picture 4" descr="dağ içi ovası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636838"/>
            <a:ext cx="6481762" cy="4198937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720725"/>
          </a:xfrm>
        </p:spPr>
        <p:txBody>
          <a:bodyPr/>
          <a:lstStyle/>
          <a:p>
            <a:r>
              <a:rPr lang="tr-TR" altLang="tr-TR" sz="4000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4)Taraça (Seki):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549275"/>
            <a:ext cx="9109075" cy="431958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Akarsuların önce biriktirmesi, sonra tekrar aşındırması ile oluşan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basamak şeklindeki düzlüklerdir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. Sekiler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eski vadi tabanlarıdır. </a:t>
            </a:r>
            <a:endParaRPr lang="tr-TR" altLang="tr-TR">
              <a:solidFill>
                <a:srgbClr val="FFFF00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Akarsuyun tekrar aşındırma yapabilmesi için; </a:t>
            </a:r>
            <a:endParaRPr lang="tr-TR" altLang="tr-TR">
              <a:solidFill>
                <a:srgbClr val="FFFFFF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Akımın yükselmesi veya taban seviyesinin yükselmesi gerekir.</a:t>
            </a:r>
            <a:endParaRPr lang="tr-TR" altLang="tr-TR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43012" name="Picture 4" descr="http://cografya.dostweb.com/seki.gif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794250"/>
            <a:ext cx="7885112" cy="201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nil deltası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1363" y="2360613"/>
            <a:ext cx="4592637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5327650" cy="5832475"/>
          </a:xfrm>
        </p:spPr>
        <p:txBody>
          <a:bodyPr/>
          <a:lstStyle/>
          <a:p>
            <a:pPr algn="l"/>
            <a:r>
              <a:rPr lang="tr-TR" altLang="tr-TR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5)Delta ovası:</a:t>
            </a:r>
            <a:r>
              <a:rPr lang="tr-TR" altLang="tr-TR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tr-TR" altLang="tr-TR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r-TR" altLang="tr-TR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Akarsuların </a:t>
            </a:r>
            <a:r>
              <a:rPr lang="tr-TR" altLang="tr-TR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denize döküldüğü</a:t>
            </a:r>
            <a:r>
              <a:rPr lang="tr-TR" altLang="tr-TR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yerde taşıdığı malzemeleri biriktirmesiyle </a:t>
            </a:r>
            <a:r>
              <a:rPr lang="tr-TR" altLang="tr-TR" b="1">
                <a:solidFill>
                  <a:srgbClr val="FFFFFF"/>
                </a:solidFill>
                <a:latin typeface="Times New Roman" pitchFamily="18" charset="0"/>
              </a:rPr>
              <a:t>    </a:t>
            </a:r>
            <a:r>
              <a:rPr lang="tr-TR" altLang="tr-TR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     oluşan düzlüklerdir. </a:t>
            </a:r>
            <a:r>
              <a:rPr lang="tr-TR" altLang="tr-TR" b="1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tr-TR" altLang="tr-TR" b="1">
                <a:solidFill>
                  <a:srgbClr val="FFFFFF"/>
                </a:solidFill>
                <a:latin typeface="Times New Roman" pitchFamily="18" charset="0"/>
              </a:rPr>
            </a:br>
            <a:r>
              <a:rPr lang="tr-TR" altLang="tr-TR" b="1">
                <a:solidFill>
                  <a:srgbClr val="FF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Ör:</a:t>
            </a:r>
            <a:r>
              <a:rPr lang="tr-TR" altLang="tr-TR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Çukurova, Bafra, Çarşamba, gibi.</a:t>
            </a:r>
            <a:r>
              <a:rPr lang="tr-TR" altLang="tr-TR" sz="3200" b="1">
                <a:solidFill>
                  <a:srgbClr val="000080"/>
                </a:solidFill>
                <a:latin typeface="Baskerville BT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altLang="tr-TR" sz="3200">
              <a:latin typeface="Baskerville B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BW_WolfgangWeber-Delt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6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3551238" y="5670550"/>
            <a:ext cx="5484812" cy="1143000"/>
          </a:xfrm>
        </p:spPr>
        <p:txBody>
          <a:bodyPr/>
          <a:lstStyle/>
          <a:p>
            <a:r>
              <a:rPr lang="tr-TR" altLang="tr-TR" sz="6000" b="1">
                <a:solidFill>
                  <a:srgbClr val="FFFF00"/>
                </a:solidFill>
              </a:rPr>
              <a:t>DELTA OVASI</a:t>
            </a:r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-26988"/>
            <a:ext cx="8964612" cy="6884988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400" b="1">
                <a:solidFill>
                  <a:srgbClr val="FF0066"/>
                </a:solidFill>
              </a:rPr>
              <a:t>Delta ovasının oluşabilmesi için: </a:t>
            </a:r>
            <a:endParaRPr lang="tr-TR" altLang="tr-TR" sz="4400">
              <a:solidFill>
                <a:srgbClr val="FF0066"/>
              </a:solidFill>
            </a:endParaRPr>
          </a:p>
          <a:p>
            <a:pPr marL="609600" indent="-609600"/>
            <a:r>
              <a:rPr lang="tr-TR" altLang="tr-TR" b="1"/>
              <a:t>Döküldüğü deniz </a:t>
            </a:r>
            <a:r>
              <a:rPr lang="tr-TR" altLang="tr-TR" b="1">
                <a:solidFill>
                  <a:srgbClr val="66FF99"/>
                </a:solidFill>
              </a:rPr>
              <a:t>sığ olmalı</a:t>
            </a:r>
            <a:r>
              <a:rPr lang="tr-TR" altLang="tr-TR" b="1"/>
              <a:t> (</a:t>
            </a:r>
            <a:r>
              <a:rPr lang="tr-TR" altLang="tr-TR" b="1">
                <a:solidFill>
                  <a:srgbClr val="66FF99"/>
                </a:solidFill>
              </a:rPr>
              <a:t>kıta sahanlığı</a:t>
            </a:r>
            <a:r>
              <a:rPr lang="tr-TR" altLang="tr-TR" b="1"/>
              <a:t> geniş olmalı)  </a:t>
            </a:r>
            <a:endParaRPr lang="tr-TR" altLang="tr-TR"/>
          </a:p>
          <a:p>
            <a:pPr marL="609600" indent="-609600"/>
            <a:r>
              <a:rPr lang="tr-TR" altLang="tr-TR" b="1"/>
              <a:t>Kıyı </a:t>
            </a:r>
            <a:r>
              <a:rPr lang="tr-TR" altLang="tr-TR" b="1">
                <a:solidFill>
                  <a:srgbClr val="66FF99"/>
                </a:solidFill>
              </a:rPr>
              <a:t>akıntısı</a:t>
            </a:r>
            <a:r>
              <a:rPr lang="tr-TR" altLang="tr-TR" b="1"/>
              <a:t> olmamalı. </a:t>
            </a:r>
            <a:endParaRPr lang="tr-TR" altLang="tr-TR"/>
          </a:p>
          <a:p>
            <a:pPr marL="609600" indent="-609600"/>
            <a:r>
              <a:rPr lang="tr-TR" altLang="tr-TR" b="1">
                <a:solidFill>
                  <a:srgbClr val="66FF99"/>
                </a:solidFill>
              </a:rPr>
              <a:t>Gel-git olayı</a:t>
            </a:r>
            <a:r>
              <a:rPr lang="tr-TR" altLang="tr-TR" b="1"/>
              <a:t> kuvvetli olmamalı (okyanus kıyısı olmamalı). </a:t>
            </a:r>
            <a:endParaRPr lang="tr-TR" altLang="tr-TR"/>
          </a:p>
          <a:p>
            <a:pPr marL="609600" indent="-609600"/>
            <a:r>
              <a:rPr lang="tr-TR" altLang="tr-TR" b="1"/>
              <a:t>Akarsu bol miktarda </a:t>
            </a:r>
            <a:r>
              <a:rPr lang="tr-TR" altLang="tr-TR" b="1">
                <a:solidFill>
                  <a:srgbClr val="66FF99"/>
                </a:solidFill>
              </a:rPr>
              <a:t>alüvyon</a:t>
            </a:r>
            <a:r>
              <a:rPr lang="tr-TR" altLang="tr-TR" b="1"/>
              <a:t> taşımalı.</a:t>
            </a:r>
            <a:endParaRPr lang="tr-TR" altLang="tr-TR"/>
          </a:p>
          <a:p>
            <a:pPr marL="609600" indent="-609600"/>
            <a:r>
              <a:rPr lang="tr-TR" altLang="tr-TR" sz="3600" b="1"/>
              <a:t>Kuzey batı (marmara) akarsularının hiç birisi döküldüğü yerde  delta ovası oluşturamaz. (Boğazlardaki </a:t>
            </a:r>
            <a:r>
              <a:rPr lang="tr-TR" altLang="tr-TR" sz="3600" b="1">
                <a:solidFill>
                  <a:srgbClr val="66FF99"/>
                </a:solidFill>
              </a:rPr>
              <a:t>akıntı</a:t>
            </a:r>
            <a:r>
              <a:rPr lang="tr-TR" altLang="tr-TR" sz="3600" b="1"/>
              <a:t>dan </a:t>
            </a:r>
            <a:r>
              <a:rPr lang="tr-TR" altLang="tr-TR" sz="3600" b="1">
                <a:solidFill>
                  <a:srgbClr val="FFFFFF"/>
                </a:solidFill>
              </a:rPr>
              <a:t>dolayı)</a:t>
            </a:r>
            <a:endParaRPr lang="tr-TR" altLang="tr-TR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000"/>
              <a:t>I. Gediz Ovası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II. Çukurova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III. Bafra Ovası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IV. Adapazarı Ovası</a:t>
            </a:r>
          </a:p>
          <a:p>
            <a:pPr>
              <a:buFont typeface="Wingdings" pitchFamily="2" charset="2"/>
              <a:buNone/>
            </a:pPr>
            <a:r>
              <a:rPr lang="tr-TR" altLang="tr-TR" sz="4000">
                <a:solidFill>
                  <a:srgbClr val="FFFF00"/>
                </a:solidFill>
              </a:rPr>
              <a:t>  Verilen ovalarımızdan hangilerinin oluşumunda hem tektonik hareketler, hem de delta oluşumu etkilidir?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A.Yalnız I        B.I ve II         C.II ve III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           D.III ve IV      E.Yalnız IV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bogazvadi1a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708025"/>
          </a:xfrm>
        </p:spPr>
        <p:txBody>
          <a:bodyPr/>
          <a:lstStyle/>
          <a:p>
            <a:r>
              <a:rPr lang="tr-TR" altLang="tr-TR" sz="5400" b="1">
                <a:solidFill>
                  <a:srgbClr val="FFFF00"/>
                </a:solidFill>
              </a:rPr>
              <a:t>Boğaz (</a:t>
            </a:r>
            <a:r>
              <a:rPr lang="tr-TR" altLang="tr-TR" sz="5400" b="1">
                <a:solidFill>
                  <a:srgbClr val="FF0000"/>
                </a:solidFill>
              </a:rPr>
              <a:t>Yarma-U tipi</a:t>
            </a:r>
            <a:r>
              <a:rPr lang="tr-TR" altLang="tr-TR" sz="5400" b="1">
                <a:solidFill>
                  <a:srgbClr val="FFFF00"/>
                </a:solidFill>
              </a:rPr>
              <a:t>) Vadi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000"/>
              <a:t>I. Gediz Ovası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II. Çukurova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III. Bafra Ovası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IV. Adapazarı Ovası</a:t>
            </a:r>
          </a:p>
          <a:p>
            <a:pPr>
              <a:buFont typeface="Wingdings" pitchFamily="2" charset="2"/>
              <a:buNone/>
            </a:pPr>
            <a:r>
              <a:rPr lang="tr-TR" altLang="tr-TR" sz="4000">
                <a:solidFill>
                  <a:srgbClr val="FFFF00"/>
                </a:solidFill>
              </a:rPr>
              <a:t>  Verilen ovalarımızdan hangilerinin oluşumunda hem tektonik hareketler, hem de delta oluşumu etkilidir?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A.</a:t>
            </a:r>
            <a:r>
              <a:rPr lang="tr-TR" altLang="tr-TR" sz="4000">
                <a:solidFill>
                  <a:srgbClr val="FF0000"/>
                </a:solidFill>
              </a:rPr>
              <a:t>Yalnız I        </a:t>
            </a:r>
            <a:r>
              <a:rPr lang="tr-TR" altLang="tr-TR" sz="4000"/>
              <a:t>B.I ve II         C.II ve III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           D.III ve IV      E.Yalnız IV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-26988"/>
            <a:ext cx="8642350" cy="1943101"/>
          </a:xfrm>
        </p:spPr>
        <p:txBody>
          <a:bodyPr/>
          <a:lstStyle/>
          <a:p>
            <a:r>
              <a:rPr lang="tr-TR" altLang="tr-TR" sz="2800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6)Irmak adası: </a:t>
            </a:r>
            <a:r>
              <a:rPr lang="tr-TR" altLang="tr-TR" sz="28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Akarsu yatak eğimini azaldığı ve yatağın genişlediği yerlerde taşınan  alüvyonların yatak içinde birikmesi ile oluşur.</a:t>
            </a:r>
          </a:p>
        </p:txBody>
      </p:sp>
      <p:pic>
        <p:nvPicPr>
          <p:cNvPr id="49156" name="Picture 4" descr="ırmak adası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844675"/>
            <a:ext cx="7416800" cy="48355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9144000" cy="2016125"/>
          </a:xfrm>
        </p:spPr>
        <p:txBody>
          <a:bodyPr/>
          <a:lstStyle/>
          <a:p>
            <a:r>
              <a:rPr lang="tr-TR" altLang="tr-TR" sz="2800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7)Taban Seviyesi Ovası:</a:t>
            </a:r>
            <a:r>
              <a:rPr lang="tr-TR" altLang="tr-TR" sz="2800" b="1">
                <a:solidFill>
                  <a:srgbClr val="00008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altLang="tr-TR" sz="28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Deniz seviyesine yaklaşan akarsuların taşıdığı maddeleri yatağı</a:t>
            </a:r>
            <a:r>
              <a:rPr lang="tr-TR" altLang="tr-TR" sz="28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tr-TR" altLang="tr-TR" sz="28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çevresinde biriktirmesi ile oluşan düzlüklerdir.</a:t>
            </a:r>
          </a:p>
        </p:txBody>
      </p:sp>
      <p:pic>
        <p:nvPicPr>
          <p:cNvPr id="51204" name="Picture 4" descr="taban seviyesi ovası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060575"/>
            <a:ext cx="7489825" cy="46069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/>
              <a:t>    </a:t>
            </a:r>
            <a:r>
              <a:rPr lang="tr-TR" altLang="tr-TR" sz="4800">
                <a:solidFill>
                  <a:srgbClr val="FFFF00"/>
                </a:solidFill>
              </a:rPr>
              <a:t>Epirojenik hareketlerin etkisi ile oluşan akarsu şekillendirmesi hangisidir?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Menderes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Kanyon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Taraça (Seki)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Tafoni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Kırgıbayır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/>
              <a:t>    </a:t>
            </a:r>
            <a:r>
              <a:rPr lang="tr-TR" altLang="tr-TR" sz="4800">
                <a:solidFill>
                  <a:srgbClr val="FFFF00"/>
                </a:solidFill>
              </a:rPr>
              <a:t>Epirojenik hareketlerin etkisi ile oluşan akarsu şekillendirmesi hangisidir?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Menderes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Kanyon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>
                <a:solidFill>
                  <a:srgbClr val="FF0000"/>
                </a:solidFill>
              </a:rPr>
              <a:t>Taraça (Seki)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Tafoni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Kırgıbayır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4463"/>
            <a:ext cx="8226425" cy="836612"/>
          </a:xfrm>
        </p:spPr>
        <p:txBody>
          <a:bodyPr/>
          <a:lstStyle/>
          <a:p>
            <a:r>
              <a:rPr lang="tr-TR" altLang="tr-TR" sz="36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TÜRKİYE AKARSULARININ GENEL ÖZELLİKLERİ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8964612" cy="5805487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tr-TR" altLang="tr-TR" sz="3600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Yatak eğimleri fazladır.</a:t>
            </a:r>
            <a:r>
              <a:rPr lang="tr-TR" altLang="tr-TR" sz="3600" b="1">
                <a:solidFill>
                  <a:srgbClr val="FFFF00"/>
                </a:solidFill>
                <a:latin typeface="Georgia" pitchFamily="18" charset="0"/>
              </a:rPr>
              <a:t> </a:t>
            </a:r>
            <a:endParaRPr lang="tr-TR" altLang="tr-TR" sz="3600" b="1">
              <a:solidFill>
                <a:srgbClr val="FFFF00"/>
              </a:solidFill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tr-TR" altLang="tr-TR" sz="3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tr-TR" altLang="tr-TR" sz="3600" b="1">
                <a:solidFill>
                  <a:srgbClr val="00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Bunun sonucunda;</a:t>
            </a: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altLang="tr-TR" sz="3600" b="1">
              <a:solidFill>
                <a:srgbClr val="FFFFFF"/>
              </a:solidFill>
              <a:latin typeface="Georgia" pitchFamily="18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Akış hızları fazladır. </a:t>
            </a:r>
            <a:endParaRPr lang="tr-TR" altLang="tr-TR" sz="3600" b="1">
              <a:solidFill>
                <a:srgbClr val="FFFFFF"/>
              </a:solidFill>
              <a:latin typeface="Georgia" pitchFamily="18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Aşındırıcı etkileri fazladır.</a:t>
            </a:r>
            <a:endParaRPr lang="tr-TR" altLang="tr-TR" sz="3600" b="1">
              <a:solidFill>
                <a:srgbClr val="FFFFFF"/>
              </a:solidFill>
              <a:latin typeface="Georgia" pitchFamily="18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Enerji potansiyelleri</a:t>
            </a: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yüksektir.  </a:t>
            </a:r>
            <a:endParaRPr lang="tr-TR" altLang="tr-TR" sz="3600" b="1">
              <a:solidFill>
                <a:srgbClr val="FFFFFF"/>
              </a:solidFill>
              <a:latin typeface="Georgia" pitchFamily="18" charset="0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Ulaşıma elverişli değillerdir. </a:t>
            </a:r>
            <a:endParaRPr lang="tr-TR" altLang="tr-TR" sz="3600">
              <a:solidFill>
                <a:srgbClr val="FFFFFF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</a:rPr>
              <a:t>2. </a:t>
            </a:r>
            <a:r>
              <a:rPr lang="tr-TR" altLang="tr-TR" sz="3600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Rejimleri düzensizdir.</a:t>
            </a: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altLang="tr-TR" sz="3600">
              <a:solidFill>
                <a:srgbClr val="FFFF00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tr-TR" altLang="tr-TR" sz="3600" b="1">
                <a:solidFill>
                  <a:srgbClr val="FFFFFF"/>
                </a:solidFill>
                <a:latin typeface="OldCentury" pitchFamily="2" charset="0"/>
              </a:rPr>
              <a:t>3</a:t>
            </a:r>
            <a:r>
              <a:rPr lang="tr-TR" altLang="tr-TR" sz="3600" b="1">
                <a:solidFill>
                  <a:srgbClr val="FFFFFF"/>
                </a:solidFill>
                <a:latin typeface="Georgia" pitchFamily="18" charset="0"/>
              </a:rPr>
              <a:t>. </a:t>
            </a:r>
            <a:r>
              <a:rPr lang="tr-TR" altLang="tr-TR" sz="3600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Boyları kısadır.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23963"/>
            <a:ext cx="9144000" cy="5229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400">
                <a:solidFill>
                  <a:srgbClr val="FFFF00"/>
                </a:solidFill>
                <a:latin typeface="Georgia" pitchFamily="18" charset="0"/>
              </a:rPr>
              <a:t>4. </a:t>
            </a:r>
            <a:r>
              <a:rPr lang="tr-TR" altLang="tr-TR" sz="4400">
                <a:solidFill>
                  <a:srgbClr val="FF0000"/>
                </a:solidFill>
                <a:latin typeface="Georgia" pitchFamily="18" charset="0"/>
              </a:rPr>
              <a:t>Asi ve Meriç</a:t>
            </a:r>
            <a:r>
              <a:rPr lang="tr-TR" altLang="tr-TR" sz="4400">
                <a:solidFill>
                  <a:srgbClr val="FFFF00"/>
                </a:solidFill>
                <a:latin typeface="Georgia" pitchFamily="18" charset="0"/>
              </a:rPr>
              <a:t> yurdumuz dışında doğup yurdumuz içindeki denize dökülürken, </a:t>
            </a:r>
            <a:r>
              <a:rPr lang="tr-TR" altLang="tr-TR" sz="4400">
                <a:solidFill>
                  <a:srgbClr val="FF0000"/>
                </a:solidFill>
                <a:latin typeface="Georgia" pitchFamily="18" charset="0"/>
              </a:rPr>
              <a:t>Fırat, Dicle, Kura, Aras ve Çoruh</a:t>
            </a:r>
            <a:r>
              <a:rPr lang="tr-TR" altLang="tr-TR" sz="4400">
                <a:solidFill>
                  <a:srgbClr val="FFFF00"/>
                </a:solidFill>
                <a:latin typeface="Georgia" pitchFamily="18" charset="0"/>
              </a:rPr>
              <a:t> yurdumuzdan doğup yurdumuzun dışında denize dökülürler.</a:t>
            </a:r>
            <a:r>
              <a:rPr lang="tr-TR" altLang="tr-TR" sz="440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tr-TR" altLang="tr-TR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157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400" b="1">
                <a:solidFill>
                  <a:srgbClr val="FF0000"/>
                </a:solidFill>
                <a:latin typeface="Georgia" pitchFamily="18" charset="0"/>
              </a:rPr>
              <a:t>Havza:</a:t>
            </a:r>
            <a:r>
              <a:rPr lang="tr-TR" altLang="tr-TR" sz="4400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sz="4400">
                <a:solidFill>
                  <a:srgbClr val="FFFF00"/>
                </a:solidFill>
                <a:latin typeface="Georgia" pitchFamily="18" charset="0"/>
              </a:rPr>
              <a:t> Akarsuların sularını topladığı bölgeye </a:t>
            </a:r>
            <a:r>
              <a:rPr lang="tr-TR" altLang="tr-TR" sz="4400">
                <a:solidFill>
                  <a:srgbClr val="FF0000"/>
                </a:solidFill>
                <a:latin typeface="Georgia" pitchFamily="18" charset="0"/>
              </a:rPr>
              <a:t>havza</a:t>
            </a:r>
            <a:r>
              <a:rPr lang="tr-TR" altLang="tr-TR" sz="4400">
                <a:solidFill>
                  <a:srgbClr val="FFFF00"/>
                </a:solidFill>
                <a:latin typeface="Georgia" pitchFamily="18" charset="0"/>
              </a:rPr>
              <a:t> denir. Sularını denize gönderebilen akarsulara </a:t>
            </a:r>
            <a:r>
              <a:rPr lang="tr-TR" altLang="tr-TR" sz="4400">
                <a:solidFill>
                  <a:srgbClr val="FF0000"/>
                </a:solidFill>
                <a:latin typeface="Georgia" pitchFamily="18" charset="0"/>
              </a:rPr>
              <a:t>açık havza</a:t>
            </a:r>
            <a:r>
              <a:rPr lang="tr-TR" altLang="tr-TR" sz="4400">
                <a:solidFill>
                  <a:srgbClr val="FFFF00"/>
                </a:solidFill>
                <a:latin typeface="Georgia" pitchFamily="18" charset="0"/>
              </a:rPr>
              <a:t>, sularını denize gönderemeyen akarsulara </a:t>
            </a:r>
            <a:r>
              <a:rPr lang="tr-TR" altLang="tr-TR" sz="4400">
                <a:solidFill>
                  <a:srgbClr val="FF0000"/>
                </a:solidFill>
                <a:latin typeface="Georgia" pitchFamily="18" charset="0"/>
              </a:rPr>
              <a:t>kapalı havza</a:t>
            </a:r>
            <a:r>
              <a:rPr lang="tr-TR" altLang="tr-TR" sz="4400">
                <a:solidFill>
                  <a:srgbClr val="FFFF00"/>
                </a:solidFill>
                <a:latin typeface="Georgia" pitchFamily="18" charset="0"/>
              </a:rPr>
              <a:t> denir. (Tuz gölü, Van gölü, Göller Yöresi).</a:t>
            </a:r>
          </a:p>
        </p:txBody>
      </p:sp>
    </p:spTree>
  </p:cSld>
  <p:clrMapOvr>
    <a:masterClrMapping/>
  </p:clrMapOvr>
  <p:transition>
    <p:checke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477838"/>
            <a:ext cx="9144000" cy="59039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r-TR" altLang="tr-TR" sz="3600" b="1">
                <a:solidFill>
                  <a:srgbClr val="FFFF00"/>
                </a:solidFill>
              </a:rPr>
              <a:t>Sularını denizlere boşlatan akarsular:</a:t>
            </a:r>
            <a:r>
              <a:rPr lang="tr-TR" altLang="tr-TR">
                <a:solidFill>
                  <a:srgbClr val="FFFF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tr-TR" altLang="tr-TR">
              <a:solidFill>
                <a:srgbClr val="FFFF00"/>
              </a:solidFill>
            </a:endParaRPr>
          </a:p>
          <a:p>
            <a:r>
              <a:rPr lang="tr-TR" altLang="tr-TR" b="1">
                <a:solidFill>
                  <a:srgbClr val="FF0000"/>
                </a:solidFill>
              </a:rPr>
              <a:t>Karadeniz’e:</a:t>
            </a:r>
            <a:r>
              <a:rPr lang="tr-TR" altLang="tr-TR">
                <a:solidFill>
                  <a:srgbClr val="FFFF00"/>
                </a:solidFill>
              </a:rPr>
              <a:t> Kızılırmak, Yeşilırmak, Sakarya, Çoruh, Bartın Çayı</a:t>
            </a:r>
          </a:p>
          <a:p>
            <a:r>
              <a:rPr lang="tr-TR" altLang="tr-TR" b="1">
                <a:solidFill>
                  <a:srgbClr val="FF0000"/>
                </a:solidFill>
              </a:rPr>
              <a:t>Marmara Denizi’ne:</a:t>
            </a:r>
            <a:r>
              <a:rPr lang="tr-TR" altLang="tr-TR">
                <a:solidFill>
                  <a:srgbClr val="FFFF00"/>
                </a:solidFill>
              </a:rPr>
              <a:t> Susurluk(Simav) </a:t>
            </a:r>
          </a:p>
          <a:p>
            <a:r>
              <a:rPr lang="tr-TR" altLang="tr-TR" b="1">
                <a:solidFill>
                  <a:srgbClr val="FF0000"/>
                </a:solidFill>
              </a:rPr>
              <a:t>Ege Denizi’ne:</a:t>
            </a:r>
            <a:r>
              <a:rPr lang="tr-TR" altLang="tr-TR">
                <a:solidFill>
                  <a:srgbClr val="FFFF00"/>
                </a:solidFill>
              </a:rPr>
              <a:t> Meriç, Bakırçay, B.menderes, K. Menderes, Gediz, </a:t>
            </a:r>
          </a:p>
          <a:p>
            <a:r>
              <a:rPr lang="tr-TR" altLang="tr-TR" b="1">
                <a:solidFill>
                  <a:srgbClr val="FF0000"/>
                </a:solidFill>
              </a:rPr>
              <a:t>Akdeniz’e:</a:t>
            </a:r>
            <a:r>
              <a:rPr lang="tr-TR" altLang="tr-TR">
                <a:solidFill>
                  <a:srgbClr val="FFFF00"/>
                </a:solidFill>
              </a:rPr>
              <a:t> Göksu, Aksu, Manavgat, Dalaman, Seyhan, Asi.</a:t>
            </a:r>
          </a:p>
          <a:p>
            <a:r>
              <a:rPr lang="tr-TR" altLang="tr-TR" b="1">
                <a:solidFill>
                  <a:srgbClr val="FF0000"/>
                </a:solidFill>
              </a:rPr>
              <a:t>Basra Körfezi’ne:</a:t>
            </a:r>
            <a:r>
              <a:rPr lang="tr-TR" altLang="tr-TR">
                <a:solidFill>
                  <a:srgbClr val="FFFF00"/>
                </a:solidFill>
              </a:rPr>
              <a:t> Fırat, Dicle.</a:t>
            </a:r>
          </a:p>
        </p:txBody>
      </p:sp>
    </p:spTree>
  </p:cSld>
  <p:clrMapOvr>
    <a:masterClrMapping/>
  </p:clrMapOvr>
  <p:transition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/>
              <a:t>    </a:t>
            </a:r>
            <a:r>
              <a:rPr lang="tr-TR" altLang="tr-TR" sz="4800">
                <a:solidFill>
                  <a:srgbClr val="FFFF00"/>
                </a:solidFill>
              </a:rPr>
              <a:t>Aşağıdakilerden hangisi Türkiye akarsularının özelliklerinden değildir?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Akış hızı fazla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Rejimi düzensiz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Ulaşımda faydalanılmaz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Erozyona sebep olmaz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Aşındırma etkisi yüksektir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5795963" cy="64087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800" b="1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tr-TR" altLang="tr-TR" b="1">
                <a:solidFill>
                  <a:srgbClr val="FF0000"/>
                </a:solidFill>
                <a:latin typeface="Georgia" pitchFamily="18" charset="0"/>
              </a:rPr>
              <a:t>c.</a:t>
            </a:r>
            <a:r>
              <a:rPr lang="tr-TR" altLang="tr-TR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Kanyon</a:t>
            </a:r>
            <a:r>
              <a:rPr lang="tr-TR" altLang="tr-TR" b="1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Vadi:</a:t>
            </a:r>
            <a:r>
              <a:rPr lang="tr-TR" altLang="tr-TR" b="1">
                <a:solidFill>
                  <a:srgbClr val="00008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Oluşumu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boğaz </a:t>
            </a:r>
            <a:r>
              <a:rPr lang="tr-TR" altLang="tr-TR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adilere benzer. Fakat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kalkerli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arazi üzerinde oluştukları için</a:t>
            </a:r>
            <a:r>
              <a:rPr lang="tr-TR" altLang="tr-TR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yamaçları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b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basamak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</a:rPr>
              <a:t>      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düzlüktür.</a:t>
            </a:r>
            <a:endParaRPr lang="tr-TR" altLang="tr-TR" b="1">
              <a:solidFill>
                <a:srgbClr val="FFFFFF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altLang="tr-TR" b="1">
                <a:solidFill>
                  <a:srgbClr val="FFFFFF"/>
                </a:solidFill>
                <a:latin typeface="Georgia" pitchFamily="18" charset="0"/>
              </a:rPr>
              <a:t>    </a:t>
            </a:r>
            <a:r>
              <a:rPr lang="tr-TR" altLang="tr-TR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Ör: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Göksu vadisi ve Köprülü kanyonu. Dünyanın en büyük kanyonu A.B.D’de  </a:t>
            </a:r>
            <a:r>
              <a:rPr lang="tr-TR" altLang="tr-TR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Colorado kanyonudur</a:t>
            </a:r>
            <a:r>
              <a:rPr lang="tr-TR" altLang="tr-TR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15364" name="Picture 4" descr="http://cografya.dostweb.com/Ja01.gif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>
            <a:fillRect/>
          </a:stretch>
        </p:blipFill>
        <p:spPr>
          <a:xfrm>
            <a:off x="5651500" y="2060575"/>
            <a:ext cx="3492500" cy="311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/>
              <a:t>    </a:t>
            </a:r>
            <a:r>
              <a:rPr lang="tr-TR" altLang="tr-TR" sz="4800">
                <a:solidFill>
                  <a:srgbClr val="FFFF00"/>
                </a:solidFill>
              </a:rPr>
              <a:t>Aşağıdakilerden hangisi Türkiye akarsularının özelliklerinden değildir?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Akış hızı fazla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Rejimi düzensiz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Ulaşımda faydalanılmaz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>
                <a:solidFill>
                  <a:srgbClr val="FF0000"/>
                </a:solidFill>
              </a:rPr>
              <a:t>Erozyona sebep olmaz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Aşındırma etkisi yüksektir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000">
                <a:solidFill>
                  <a:srgbClr val="FFFF00"/>
                </a:solidFill>
              </a:rPr>
              <a:t>  Dış kuvvetle oluşan bazı yer şekilleri önemli turizm potansiyeli oluşturur.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  I.Lapya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 II.Travertenler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III.Plato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IV.Menderes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 V.Peribacaları</a:t>
            </a:r>
          </a:p>
          <a:p>
            <a:pPr>
              <a:buFont typeface="Wingdings" pitchFamily="2" charset="2"/>
              <a:buNone/>
            </a:pPr>
            <a:r>
              <a:rPr lang="tr-TR" altLang="tr-TR">
                <a:solidFill>
                  <a:srgbClr val="FFFF00"/>
                </a:solidFill>
              </a:rPr>
              <a:t>Yukarıdakilerden hangisi bu duruma bir örnektir?</a:t>
            </a:r>
          </a:p>
          <a:p>
            <a:pPr algn="ctr">
              <a:buFont typeface="Wingdings" pitchFamily="2" charset="2"/>
              <a:buNone/>
            </a:pPr>
            <a:r>
              <a:rPr lang="tr-TR" altLang="tr-TR"/>
              <a:t>A. I ve II                B.Yalnız III              C. II ve V  </a:t>
            </a:r>
          </a:p>
          <a:p>
            <a:pPr algn="ctr">
              <a:buFont typeface="Wingdings" pitchFamily="2" charset="2"/>
              <a:buNone/>
            </a:pPr>
            <a:r>
              <a:rPr lang="tr-TR" altLang="tr-TR"/>
              <a:t>D. I ve IV              E. III ve IV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000">
                <a:solidFill>
                  <a:srgbClr val="FFFF00"/>
                </a:solidFill>
              </a:rPr>
              <a:t>  Dış kuvvetle oluşan bazı yer şekilleri önemli turizm potansiyeli oluşturur.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  I.Lapya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 II.</a:t>
            </a:r>
            <a:r>
              <a:rPr lang="tr-TR" altLang="tr-TR" sz="4000">
                <a:solidFill>
                  <a:srgbClr val="FF0000"/>
                </a:solidFill>
              </a:rPr>
              <a:t>Travertenler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III.Plato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IV.Menderes</a:t>
            </a:r>
          </a:p>
          <a:p>
            <a:pPr>
              <a:buFont typeface="Wingdings" pitchFamily="2" charset="2"/>
              <a:buNone/>
            </a:pPr>
            <a:r>
              <a:rPr lang="tr-TR" altLang="tr-TR" sz="4000"/>
              <a:t> V.</a:t>
            </a:r>
            <a:r>
              <a:rPr lang="tr-TR" altLang="tr-TR" sz="4000">
                <a:solidFill>
                  <a:srgbClr val="FF0000"/>
                </a:solidFill>
              </a:rPr>
              <a:t>Peribacaları</a:t>
            </a:r>
          </a:p>
          <a:p>
            <a:pPr>
              <a:buFont typeface="Wingdings" pitchFamily="2" charset="2"/>
              <a:buNone/>
            </a:pPr>
            <a:r>
              <a:rPr lang="tr-TR" altLang="tr-TR">
                <a:solidFill>
                  <a:srgbClr val="FFFF00"/>
                </a:solidFill>
              </a:rPr>
              <a:t>Yukarıdakilerden hangisi bu duruma bir örnektir?</a:t>
            </a:r>
          </a:p>
          <a:p>
            <a:pPr algn="ctr">
              <a:buFont typeface="Wingdings" pitchFamily="2" charset="2"/>
              <a:buNone/>
            </a:pPr>
            <a:r>
              <a:rPr lang="tr-TR" altLang="tr-TR"/>
              <a:t>A. I ve II                B.Yalnız III              C. </a:t>
            </a:r>
            <a:r>
              <a:rPr lang="tr-TR" altLang="tr-TR">
                <a:solidFill>
                  <a:srgbClr val="FF0000"/>
                </a:solidFill>
              </a:rPr>
              <a:t>II ve V</a:t>
            </a:r>
            <a:r>
              <a:rPr lang="tr-TR" altLang="tr-TR"/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tr-TR" altLang="tr-TR"/>
              <a:t>D. I ve IV              E. III ve IV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kanyon vadi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/>
              <a:t>    </a:t>
            </a:r>
            <a:r>
              <a:rPr lang="tr-TR" altLang="tr-TR" sz="4400">
                <a:solidFill>
                  <a:srgbClr val="FFFF00"/>
                </a:solidFill>
              </a:rPr>
              <a:t>Aşağıdaki ovalardan hangisi karstik bir bölgede oluşmuştur?</a:t>
            </a:r>
          </a:p>
          <a:p>
            <a:pPr marL="609600" indent="-609600">
              <a:buFont typeface="Wingdings" pitchFamily="2" charset="2"/>
              <a:buNone/>
            </a:pPr>
            <a:endParaRPr lang="tr-TR" altLang="tr-TR" sz="440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Adapazarı Ovası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Çarşamba Ovası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Gediz Ovası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Çukurova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Elmalı Ovası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altLang="tr-TR" sz="4800"/>
              <a:t>    </a:t>
            </a:r>
            <a:r>
              <a:rPr lang="tr-TR" altLang="tr-TR" sz="4400">
                <a:solidFill>
                  <a:srgbClr val="FFFF00"/>
                </a:solidFill>
              </a:rPr>
              <a:t>Aşağıdaki ovalardan hangisi karstik bir bölgede oluşmuştur?</a:t>
            </a:r>
          </a:p>
          <a:p>
            <a:pPr marL="609600" indent="-609600">
              <a:buFont typeface="Wingdings" pitchFamily="2" charset="2"/>
              <a:buNone/>
            </a:pPr>
            <a:endParaRPr lang="tr-TR" altLang="tr-TR" sz="440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Adapazarı Ovası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Çarşamba Ovası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Gediz Ovası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/>
              <a:t>Çukurova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tr-TR" altLang="tr-TR" sz="4800">
                <a:solidFill>
                  <a:srgbClr val="FF0000"/>
                </a:solidFill>
              </a:rPr>
              <a:t>Elmalı Ovası</a:t>
            </a:r>
            <a:r>
              <a:rPr lang="tr-TR" altLang="tr-TR" sz="4800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5795963" cy="6381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4000" b="1">
                <a:solidFill>
                  <a:srgbClr val="FF0000"/>
                </a:solidFill>
                <a:latin typeface="Georgia" pitchFamily="18" charset="0"/>
              </a:rPr>
              <a:t>    d. </a:t>
            </a:r>
            <a:r>
              <a:rPr lang="tr-TR" altLang="tr-TR" sz="4000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Tabanlı vadi:</a:t>
            </a:r>
            <a:r>
              <a:rPr lang="tr-TR" altLang="tr-TR" sz="4000" b="1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altLang="tr-TR" sz="40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Akars</a:t>
            </a:r>
            <a:r>
              <a:rPr lang="tr-TR" altLang="tr-TR" sz="40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u </a:t>
            </a:r>
            <a:r>
              <a:rPr lang="tr-TR" altLang="tr-TR" sz="40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yatak </a:t>
            </a:r>
            <a:r>
              <a:rPr lang="tr-TR" altLang="tr-TR" sz="4000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eğiminin az</a:t>
            </a:r>
            <a:r>
              <a:rPr lang="tr-TR" altLang="tr-TR" sz="40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olduğu alanlarda </a:t>
            </a:r>
            <a:r>
              <a:rPr lang="tr-TR" altLang="tr-TR" sz="4000" b="1">
                <a:solidFill>
                  <a:srgbClr val="FFFF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yana aşındırmanın</a:t>
            </a:r>
            <a:r>
              <a:rPr lang="tr-TR" altLang="tr-TR" sz="40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etkisiyle oluşur.</a:t>
            </a:r>
            <a:endParaRPr lang="tr-TR" altLang="tr-TR" sz="4000">
              <a:solidFill>
                <a:srgbClr val="FFFFFF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tr-TR" altLang="tr-TR" sz="4000" b="1">
                <a:solidFill>
                  <a:srgbClr val="FFFFFF"/>
                </a:solidFill>
                <a:latin typeface="Georgia" pitchFamily="18" charset="0"/>
              </a:rPr>
              <a:t>   </a:t>
            </a:r>
            <a:r>
              <a:rPr lang="tr-TR" altLang="tr-TR" sz="4000" b="1">
                <a:solidFill>
                  <a:srgbClr val="FF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Ör:</a:t>
            </a:r>
            <a:r>
              <a:rPr lang="tr-TR" altLang="tr-TR" sz="40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Ege Bölgesi akarsu vadilerinde olduğu gibi.</a:t>
            </a:r>
            <a:r>
              <a:rPr lang="tr-TR" altLang="tr-TR" sz="2800" b="1">
                <a:solidFill>
                  <a:srgbClr val="FFFFFF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  </a:t>
            </a:r>
          </a:p>
        </p:txBody>
      </p:sp>
      <p:pic>
        <p:nvPicPr>
          <p:cNvPr id="17412" name="Picture 4" descr="http://cografya.dostweb.com/Ja04.gif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700213"/>
            <a:ext cx="3384550" cy="3313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Izgara Silinme Efekti">
  <a:themeElements>
    <a:clrScheme name="Izgara Silinme Efekti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Izgara Silinme Efek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zgara Silinme Efekti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293</TotalTime>
  <Words>1167</Words>
  <Application>Microsoft Office PowerPoint</Application>
  <PresentationFormat>Ekran Gösterisi (4:3)</PresentationFormat>
  <Paragraphs>198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1" baseType="lpstr">
      <vt:lpstr>Times New Roman</vt:lpstr>
      <vt:lpstr>Arial</vt:lpstr>
      <vt:lpstr>Wingdings</vt:lpstr>
      <vt:lpstr>Georgia</vt:lpstr>
      <vt:lpstr>Arial Unicode MS</vt:lpstr>
      <vt:lpstr>Verdana</vt:lpstr>
      <vt:lpstr>Baskerville BT</vt:lpstr>
      <vt:lpstr>OldCentury</vt:lpstr>
      <vt:lpstr>Izgara Silinme Efekti</vt:lpstr>
      <vt:lpstr>JEOMORFOLOJİ</vt:lpstr>
      <vt:lpstr>A. AKARSU AŞINIM ŞEKİLLERİ</vt:lpstr>
      <vt:lpstr>PowerPoint Sunusu</vt:lpstr>
      <vt:lpstr>Boğaz (Yarma-U tipi) Vadi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2)MENDERES (BÜKLÜM): Akarsu yatak eğiminin       az      olduğu     alanlarda,  akarsuyun     büklümler  yaparak akması sonucu oluşurlar.</vt:lpstr>
      <vt:lpstr>PowerPoint Sunusu</vt:lpstr>
      <vt:lpstr>PowerPoint Sunusu</vt:lpstr>
      <vt:lpstr>DEV KAZANI</vt:lpstr>
      <vt:lpstr>PERİBACALARI:</vt:lpstr>
      <vt:lpstr>PowerPoint Sunusu</vt:lpstr>
      <vt:lpstr>KIRGIBAYIR  (Badlands, Kötü arazi):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PLATO:</vt:lpstr>
      <vt:lpstr>PowerPoint Sunusu</vt:lpstr>
      <vt:lpstr>AKARSULARDA  BİRİKTİRME</vt:lpstr>
      <vt:lpstr>AKARSU REJİMİ</vt:lpstr>
      <vt:lpstr>BİRİKTİRME ŞEKİLLERİ</vt:lpstr>
      <vt:lpstr>PowerPoint Sunusu</vt:lpstr>
      <vt:lpstr>2) Dağ eteği ovası: Birikinti konilerinin birleşmesi sonucu oluşan hafif dalgalı düzlüklere  denir. </vt:lpstr>
      <vt:lpstr>3)Dağ içi ovası: Etrafı dağlarla çevrili çukur alanlara inen akarsu ve derelerin taşıdıkları malzemeleri yatak eğimlerinin azaldığı yerde biriktirmesi sonucu oluşan düzlüklerdir. </vt:lpstr>
      <vt:lpstr>4)Taraça (Seki):</vt:lpstr>
      <vt:lpstr>5)Delta ovası:  Akarsuların denize döküldüğü yerde taşıdığı malzemeleri biriktirmesiyle           oluşan düzlüklerdir.  Ör: Çukurova, Bafra, Çarşamba, gibi. </vt:lpstr>
      <vt:lpstr>DELTA OVASI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TÜRKİYE AKARSULARININ GENEL ÖZELLİKLERİ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genç</dc:creator>
  <cp:lastModifiedBy>mehmet genç</cp:lastModifiedBy>
  <cp:revision>58</cp:revision>
  <dcterms:created xsi:type="dcterms:W3CDTF">1601-01-01T00:00:00Z</dcterms:created>
  <dcterms:modified xsi:type="dcterms:W3CDTF">2017-02-10T06:56:20Z</dcterms:modified>
</cp:coreProperties>
</file>