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3" r:id="rId3"/>
    <p:sldId id="265" r:id="rId4"/>
    <p:sldId id="264" r:id="rId5"/>
    <p:sldId id="268" r:id="rId6"/>
    <p:sldId id="269" r:id="rId7"/>
    <p:sldId id="270" r:id="rId8"/>
    <p:sldId id="267" r:id="rId9"/>
    <p:sldId id="271" r:id="rId10"/>
    <p:sldId id="274" r:id="rId11"/>
    <p:sldId id="275" r:id="rId12"/>
    <p:sldId id="266" r:id="rId13"/>
    <p:sldId id="273" r:id="rId14"/>
    <p:sldId id="276" r:id="rId15"/>
    <p:sldId id="277" r:id="rId16"/>
    <p:sldId id="279" r:id="rId17"/>
    <p:sldId id="278" r:id="rId18"/>
    <p:sldId id="280" r:id="rId19"/>
    <p:sldId id="260" r:id="rId20"/>
    <p:sldId id="261" r:id="rId21"/>
  </p:sldIdLst>
  <p:sldSz cx="12192000" cy="6858000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AB580"/>
    <a:srgbClr val="F6F6F6"/>
    <a:srgbClr val="12D59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90" d="100"/>
          <a:sy n="90" d="100"/>
        </p:scale>
        <p:origin x="576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tr-TR"/>
              <a:t>Asıl başlık stili için tıklatın</a:t>
            </a:r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tr-TR"/>
              <a:t>Asıl alt başlık stilini düzenlemek için tıklayın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B86545-0923-4BBE-B9A7-4FE3960DF6B5}" type="datetimeFigureOut">
              <a:rPr lang="tr-TR" smtClean="0"/>
              <a:t>6.06.2018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260A0C-BAD9-4744-B382-8E1DEA2A5315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071708760"/>
      </p:ext>
    </p:extLst>
  </p:cSld>
  <p:clrMapOvr>
    <a:masterClrMapping/>
  </p:clrMapOvr>
  <p:transition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 ve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B86545-0923-4BBE-B9A7-4FE3960DF6B5}" type="datetimeFigureOut">
              <a:rPr lang="tr-TR" smtClean="0"/>
              <a:t>6.06.2018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260A0C-BAD9-4744-B382-8E1DEA2A5315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723392191"/>
      </p:ext>
    </p:extLst>
  </p:cSld>
  <p:clrMapOvr>
    <a:masterClrMapping/>
  </p:clrMapOvr>
  <p:transition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ey Başlık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B86545-0923-4BBE-B9A7-4FE3960DF6B5}" type="datetimeFigureOut">
              <a:rPr lang="tr-TR" smtClean="0"/>
              <a:t>6.06.2018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260A0C-BAD9-4744-B382-8E1DEA2A5315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85970253"/>
      </p:ext>
    </p:extLst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B86545-0923-4BBE-B9A7-4FE3960DF6B5}" type="datetimeFigureOut">
              <a:rPr lang="tr-TR" smtClean="0"/>
              <a:t>6.06.2018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260A0C-BAD9-4744-B382-8E1DEA2A5315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370694634"/>
      </p:ext>
    </p:extLst>
  </p:cSld>
  <p:clrMapOvr>
    <a:masterClrMapping/>
  </p:clrMapOvr>
  <p:transition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tr-TR"/>
              <a:t>Asıl başlık stili için tıklatın</a:t>
            </a:r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B86545-0923-4BBE-B9A7-4FE3960DF6B5}" type="datetimeFigureOut">
              <a:rPr lang="tr-TR" smtClean="0"/>
              <a:t>6.06.2018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260A0C-BAD9-4744-B382-8E1DEA2A5315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918731665"/>
      </p:ext>
    </p:extLst>
  </p:cSld>
  <p:clrMapOvr>
    <a:masterClrMapping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B86545-0923-4BBE-B9A7-4FE3960DF6B5}" type="datetimeFigureOut">
              <a:rPr lang="tr-TR" smtClean="0"/>
              <a:t>6.06.2018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260A0C-BAD9-4744-B382-8E1DEA2A5315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908534530"/>
      </p:ext>
    </p:extLst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5" name="Metin Yer Tutucusu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6" name="İçerik Yer Tutucusu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7" name="Veri Yer Tutucusu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B86545-0923-4BBE-B9A7-4FE3960DF6B5}" type="datetimeFigureOut">
              <a:rPr lang="tr-TR" smtClean="0"/>
              <a:t>6.06.2018</a:t>
            </a:fld>
            <a:endParaRPr lang="tr-TR"/>
          </a:p>
        </p:txBody>
      </p:sp>
      <p:sp>
        <p:nvSpPr>
          <p:cNvPr id="8" name="Altbilgi Yer Tutucusu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Slayt Numarası Yer Tutucus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260A0C-BAD9-4744-B382-8E1DEA2A5315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125595220"/>
      </p:ext>
    </p:extLst>
  </p:cSld>
  <p:clrMapOvr>
    <a:masterClrMapping/>
  </p:clrMapOvr>
  <p:transition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Veri Yer Tutucus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B86545-0923-4BBE-B9A7-4FE3960DF6B5}" type="datetimeFigureOut">
              <a:rPr lang="tr-TR" smtClean="0"/>
              <a:t>6.06.2018</a:t>
            </a:fld>
            <a:endParaRPr lang="tr-TR"/>
          </a:p>
        </p:txBody>
      </p:sp>
      <p:sp>
        <p:nvSpPr>
          <p:cNvPr id="4" name="Altbilgi Yer Tutucusu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260A0C-BAD9-4744-B382-8E1DEA2A5315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256614021"/>
      </p:ext>
    </p:extLst>
  </p:cSld>
  <p:clrMapOvr>
    <a:masterClrMapping/>
  </p:clrMapOvr>
  <p:transition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i Yer Tutucusu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B86545-0923-4BBE-B9A7-4FE3960DF6B5}" type="datetimeFigureOut">
              <a:rPr lang="tr-TR" smtClean="0"/>
              <a:t>6.06.2018</a:t>
            </a:fld>
            <a:endParaRPr lang="tr-TR"/>
          </a:p>
        </p:txBody>
      </p:sp>
      <p:sp>
        <p:nvSpPr>
          <p:cNvPr id="3" name="Altbilgi Yer Tutucusu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260A0C-BAD9-4744-B382-8E1DEA2A5315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396692867"/>
      </p:ext>
    </p:extLst>
  </p:cSld>
  <p:clrMapOvr>
    <a:masterClrMapping/>
  </p:clrMapOvr>
  <p:transition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/>
              <a:t>Asıl başlık stili için tıklatın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B86545-0923-4BBE-B9A7-4FE3960DF6B5}" type="datetimeFigureOut">
              <a:rPr lang="tr-TR" smtClean="0"/>
              <a:t>6.06.2018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260A0C-BAD9-4744-B382-8E1DEA2A5315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794806141"/>
      </p:ext>
    </p:extLst>
  </p:cSld>
  <p:clrMapOvr>
    <a:masterClrMapping/>
  </p:clrMapOvr>
  <p:transition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/>
              <a:t>Asıl başlık stili için tıklatın</a:t>
            </a:r>
          </a:p>
        </p:txBody>
      </p:sp>
      <p:sp>
        <p:nvSpPr>
          <p:cNvPr id="3" name="Resim Yer Tutucusu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r-TR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B86545-0923-4BBE-B9A7-4FE3960DF6B5}" type="datetimeFigureOut">
              <a:rPr lang="tr-TR" smtClean="0"/>
              <a:t>6.06.2018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260A0C-BAD9-4744-B382-8E1DEA2A5315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692953765"/>
      </p:ext>
    </p:extLst>
  </p:cSld>
  <p:clrMapOvr>
    <a:masterClrMapping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Yer Tutucusu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B86545-0923-4BBE-B9A7-4FE3960DF6B5}" type="datetimeFigureOut">
              <a:rPr lang="tr-TR" smtClean="0"/>
              <a:t>6.06.2018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7260A0C-BAD9-4744-B382-8E1DEA2A5315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0587434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>
    <p:fade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7" Type="http://schemas.openxmlformats.org/officeDocument/2006/relationships/image" Target="../media/image1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7.jpeg"/><Relationship Id="rId5" Type="http://schemas.openxmlformats.org/officeDocument/2006/relationships/image" Target="../media/image16.jpg"/><Relationship Id="rId4" Type="http://schemas.openxmlformats.org/officeDocument/2006/relationships/image" Target="../media/image15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1.jpg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2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3.jpg"/><Relationship Id="rId4" Type="http://schemas.openxmlformats.org/officeDocument/2006/relationships/image" Target="../media/image1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4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7.jpg"/><Relationship Id="rId5" Type="http://schemas.openxmlformats.org/officeDocument/2006/relationships/image" Target="../media/image26.jpeg"/><Relationship Id="rId4" Type="http://schemas.openxmlformats.org/officeDocument/2006/relationships/image" Target="../media/image25.jp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0.jpg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1.jp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jp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jpg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jpg"/><Relationship Id="rId4" Type="http://schemas.openxmlformats.org/officeDocument/2006/relationships/image" Target="../media/image6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4.jpg"/><Relationship Id="rId5" Type="http://schemas.openxmlformats.org/officeDocument/2006/relationships/image" Target="../media/image13.jpg"/><Relationship Id="rId4" Type="http://schemas.openxmlformats.org/officeDocument/2006/relationships/image" Target="../media/image12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Resim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204000" cy="762750"/>
          </a:xfrm>
          <a:prstGeom prst="rect">
            <a:avLst/>
          </a:prstGeom>
        </p:spPr>
      </p:pic>
      <p:sp>
        <p:nvSpPr>
          <p:cNvPr id="10" name="Metin kutusu 9"/>
          <p:cNvSpPr txBox="1"/>
          <p:nvPr/>
        </p:nvSpPr>
        <p:spPr>
          <a:xfrm>
            <a:off x="169816" y="394438"/>
            <a:ext cx="105286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b="1" dirty="0">
                <a:solidFill>
                  <a:schemeClr val="bg1">
                    <a:lumMod val="8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TÜRK TARİHİNDE YOLCULUK / </a:t>
            </a:r>
            <a:r>
              <a:rPr lang="tr-TR" sz="1400" b="1" dirty="0">
                <a:latin typeface="Arial" panose="020B0604020202020204" pitchFamily="34" charset="0"/>
                <a:cs typeface="Arial" panose="020B0604020202020204" pitchFamily="34" charset="0"/>
              </a:rPr>
              <a:t>OSMANLI DEVLETİ’NİN YÜKSELİŞİ / </a:t>
            </a:r>
            <a:r>
              <a:rPr lang="tr-TR" sz="1400" b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Osmanlı Ordusu</a:t>
            </a:r>
            <a:endParaRPr lang="tr-TR" sz="1100" b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Resim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62750"/>
            <a:ext cx="12192000" cy="6095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8159508"/>
      </p:ext>
    </p:extLst>
  </p:cSld>
  <p:clrMapOvr>
    <a:masterClrMapping/>
  </p:clrMapOvr>
  <p:transition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7 Köşeleri Yuvarlanmış Dikdörtgen Belirtme Çizgisi"/>
          <p:cNvSpPr>
            <a:spLocks noChangeArrowheads="1"/>
          </p:cNvSpPr>
          <p:nvPr/>
        </p:nvSpPr>
        <p:spPr bwMode="auto">
          <a:xfrm>
            <a:off x="101575" y="885952"/>
            <a:ext cx="2447801" cy="2458140"/>
          </a:xfrm>
          <a:prstGeom prst="wedgeRoundRectCallout">
            <a:avLst>
              <a:gd name="adj1" fmla="val -17360"/>
              <a:gd name="adj2" fmla="val 63570"/>
              <a:gd name="adj3" fmla="val 16667"/>
            </a:avLst>
          </a:prstGeom>
          <a:solidFill>
            <a:schemeClr val="bg1">
              <a:lumMod val="95000"/>
            </a:schemeClr>
          </a:solidFill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defRPr/>
            </a:pPr>
            <a:r>
              <a:rPr lang="tr-TR" sz="2400" b="1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Kapıkulu </a:t>
            </a:r>
            <a:r>
              <a:rPr lang="tr-TR" sz="2400" b="1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Askerleri</a:t>
            </a:r>
            <a:r>
              <a:rPr lang="tr-TR" sz="2400" dirty="0" err="1">
                <a:latin typeface="Arial" panose="020B0604020202020204" pitchFamily="34" charset="0"/>
                <a:cs typeface="Arial" panose="020B0604020202020204" pitchFamily="34" charset="0"/>
              </a:rPr>
              <a:t>‘nin</a:t>
            </a:r>
            <a:r>
              <a:rPr lang="tr-TR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2000" dirty="0">
                <a:latin typeface="Arial" panose="020B0604020202020204" pitchFamily="34" charset="0"/>
                <a:cs typeface="Arial" panose="020B0604020202020204" pitchFamily="34" charset="0"/>
              </a:rPr>
              <a:t>diğer kısımlarını tanıyalım.</a:t>
            </a:r>
          </a:p>
        </p:txBody>
      </p:sp>
      <p:pic>
        <p:nvPicPr>
          <p:cNvPr id="5" name="Resim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69816" y="3645849"/>
            <a:ext cx="2025920" cy="3212151"/>
          </a:xfrm>
          <a:prstGeom prst="rect">
            <a:avLst/>
          </a:prstGeom>
        </p:spPr>
      </p:pic>
      <p:pic>
        <p:nvPicPr>
          <p:cNvPr id="8" name="Resim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204000" cy="762750"/>
          </a:xfrm>
          <a:prstGeom prst="rect">
            <a:avLst/>
          </a:prstGeom>
        </p:spPr>
      </p:pic>
      <p:sp>
        <p:nvSpPr>
          <p:cNvPr id="9" name="Metin kutusu 8"/>
          <p:cNvSpPr txBox="1"/>
          <p:nvPr/>
        </p:nvSpPr>
        <p:spPr>
          <a:xfrm>
            <a:off x="169816" y="394438"/>
            <a:ext cx="105286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b="1" dirty="0">
                <a:solidFill>
                  <a:schemeClr val="bg1">
                    <a:lumMod val="8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TÜRK TARİHİNDE YOLCULUK / </a:t>
            </a:r>
            <a:r>
              <a:rPr lang="tr-TR" sz="1400" b="1" dirty="0">
                <a:latin typeface="Arial" panose="020B0604020202020204" pitchFamily="34" charset="0"/>
                <a:cs typeface="Arial" panose="020B0604020202020204" pitchFamily="34" charset="0"/>
              </a:rPr>
              <a:t>OSMANLI DEVLETİ’NİN YÜKSELİŞİ / </a:t>
            </a:r>
            <a:r>
              <a:rPr lang="tr-TR" sz="1400" b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Osmanlı Ordusu</a:t>
            </a:r>
            <a:endParaRPr lang="tr-TR" sz="1100" b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AutoShape 16"/>
          <p:cNvSpPr>
            <a:spLocks/>
          </p:cNvSpPr>
          <p:nvPr/>
        </p:nvSpPr>
        <p:spPr bwMode="auto">
          <a:xfrm>
            <a:off x="4980675" y="829639"/>
            <a:ext cx="431800" cy="1190230"/>
          </a:xfrm>
          <a:prstGeom prst="rightBrace">
            <a:avLst>
              <a:gd name="adj1" fmla="val 29197"/>
              <a:gd name="adj2" fmla="val 50000"/>
            </a:avLst>
          </a:prstGeom>
          <a:noFill/>
          <a:ln w="25400">
            <a:solidFill>
              <a:srgbClr val="808080"/>
            </a:solidFill>
            <a:prstDash val="lg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tr-TR" altLang="tr-TR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AutoShape 17"/>
          <p:cNvSpPr>
            <a:spLocks noChangeArrowheads="1"/>
          </p:cNvSpPr>
          <p:nvPr/>
        </p:nvSpPr>
        <p:spPr bwMode="auto">
          <a:xfrm>
            <a:off x="5502962" y="1045539"/>
            <a:ext cx="6288703" cy="1081088"/>
          </a:xfrm>
          <a:prstGeom prst="roundRect">
            <a:avLst>
              <a:gd name="adj" fmla="val 16667"/>
            </a:avLst>
          </a:prstGeom>
          <a:solidFill>
            <a:schemeClr val="accent6">
              <a:lumMod val="60000"/>
              <a:lumOff val="40000"/>
              <a:alpha val="18039"/>
            </a:schemeClr>
          </a:solidFill>
          <a:ln w="19050">
            <a:solidFill>
              <a:srgbClr val="969696"/>
            </a:solidFill>
            <a:prstDash val="sysDot"/>
            <a:round/>
            <a:headEnd/>
            <a:tailEnd/>
          </a:ln>
        </p:spPr>
        <p:txBody>
          <a:bodyPr wrap="squar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tr-TR" sz="2000" dirty="0"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r>
              <a:rPr lang="tr-TR" sz="2000" b="1" dirty="0">
                <a:latin typeface="Arial" panose="020B0604020202020204" pitchFamily="34" charset="0"/>
                <a:cs typeface="Arial" panose="020B0604020202020204" pitchFamily="34" charset="0"/>
              </a:rPr>
              <a:t> Topların sefer yerine taşınmasından sorumludur.</a:t>
            </a:r>
            <a:endParaRPr lang="tr-TR" altLang="tr-TR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2" name="Grup 11"/>
          <p:cNvGrpSpPr/>
          <p:nvPr/>
        </p:nvGrpSpPr>
        <p:grpSpPr>
          <a:xfrm>
            <a:off x="3125337" y="807770"/>
            <a:ext cx="2579426" cy="1494365"/>
            <a:chOff x="3125337" y="780474"/>
            <a:chExt cx="2579426" cy="1494365"/>
          </a:xfrm>
        </p:grpSpPr>
        <p:pic>
          <p:nvPicPr>
            <p:cNvPr id="10" name="Resim 9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673504" y="780474"/>
              <a:ext cx="1433627" cy="1264265"/>
            </a:xfrm>
            <a:prstGeom prst="roundRect">
              <a:avLst>
                <a:gd name="adj" fmla="val 8594"/>
              </a:avLst>
            </a:prstGeom>
            <a:solidFill>
              <a:srgbClr val="FFFFFF">
                <a:shade val="85000"/>
              </a:srgbClr>
            </a:solidFill>
            <a:ln>
              <a:noFill/>
            </a:ln>
            <a:effectLst/>
          </p:spPr>
        </p:pic>
        <p:sp>
          <p:nvSpPr>
            <p:cNvPr id="11" name="Text Box 14"/>
            <p:cNvSpPr txBox="1">
              <a:spLocks noChangeArrowheads="1"/>
            </p:cNvSpPr>
            <p:nvPr/>
          </p:nvSpPr>
          <p:spPr bwMode="auto">
            <a:xfrm>
              <a:off x="3125337" y="1936285"/>
              <a:ext cx="2579426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 algn="ctr">
                <a:spcBef>
                  <a:spcPct val="50000"/>
                </a:spcBef>
                <a:defRPr/>
              </a:pPr>
              <a:r>
                <a:rPr lang="tr-TR" sz="1600" dirty="0">
                  <a:latin typeface="Arial" panose="020B0604020202020204" pitchFamily="34" charset="0"/>
                  <a:cs typeface="Arial" panose="020B0604020202020204" pitchFamily="34" charset="0"/>
                </a:rPr>
                <a:t>Top Arabacıları Ocağı</a:t>
              </a:r>
            </a:p>
          </p:txBody>
        </p:sp>
      </p:grpSp>
      <p:sp>
        <p:nvSpPr>
          <p:cNvPr id="38" name="AutoShape 16"/>
          <p:cNvSpPr>
            <a:spLocks/>
          </p:cNvSpPr>
          <p:nvPr/>
        </p:nvSpPr>
        <p:spPr bwMode="auto">
          <a:xfrm>
            <a:off x="4980675" y="2348861"/>
            <a:ext cx="431800" cy="1190230"/>
          </a:xfrm>
          <a:prstGeom prst="rightBrace">
            <a:avLst>
              <a:gd name="adj1" fmla="val 29197"/>
              <a:gd name="adj2" fmla="val 50000"/>
            </a:avLst>
          </a:prstGeom>
          <a:noFill/>
          <a:ln w="25400">
            <a:solidFill>
              <a:srgbClr val="808080"/>
            </a:solidFill>
            <a:prstDash val="lg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tr-TR" altLang="tr-TR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9" name="AutoShape 17"/>
          <p:cNvSpPr>
            <a:spLocks noChangeArrowheads="1"/>
          </p:cNvSpPr>
          <p:nvPr/>
        </p:nvSpPr>
        <p:spPr bwMode="auto">
          <a:xfrm>
            <a:off x="5502962" y="2564761"/>
            <a:ext cx="6288703" cy="1081088"/>
          </a:xfrm>
          <a:prstGeom prst="roundRect">
            <a:avLst>
              <a:gd name="adj" fmla="val 16667"/>
            </a:avLst>
          </a:prstGeom>
          <a:solidFill>
            <a:schemeClr val="accent6">
              <a:lumMod val="60000"/>
              <a:lumOff val="40000"/>
              <a:alpha val="18039"/>
            </a:schemeClr>
          </a:solidFill>
          <a:ln w="19050">
            <a:solidFill>
              <a:srgbClr val="969696"/>
            </a:solidFill>
            <a:prstDash val="sysDot"/>
            <a:round/>
            <a:headEnd/>
            <a:tailEnd/>
          </a:ln>
        </p:spPr>
        <p:txBody>
          <a:bodyPr wrap="squar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tr-TR" sz="2000" dirty="0"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r>
              <a:rPr lang="tr-TR" sz="2000" b="1" dirty="0">
                <a:latin typeface="Arial" panose="020B0604020202020204" pitchFamily="34" charset="0"/>
                <a:cs typeface="Arial" panose="020B0604020202020204" pitchFamily="34" charset="0"/>
              </a:rPr>
              <a:t> Dinamitlerin ve bombaların yapım ve kullanımından sorumludur.</a:t>
            </a:r>
            <a:endParaRPr lang="tr-TR" altLang="tr-TR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8" name="Grup 17"/>
          <p:cNvGrpSpPr/>
          <p:nvPr/>
        </p:nvGrpSpPr>
        <p:grpSpPr>
          <a:xfrm>
            <a:off x="3125337" y="2362705"/>
            <a:ext cx="2579426" cy="1458652"/>
            <a:chOff x="3125337" y="2362705"/>
            <a:chExt cx="2579426" cy="1458652"/>
          </a:xfrm>
        </p:grpSpPr>
        <p:pic>
          <p:nvPicPr>
            <p:cNvPr id="16" name="Resim 15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714914" y="2362705"/>
              <a:ext cx="1392216" cy="1133942"/>
            </a:xfrm>
            <a:prstGeom prst="rect">
              <a:avLst/>
            </a:prstGeom>
          </p:spPr>
        </p:pic>
        <p:sp>
          <p:nvSpPr>
            <p:cNvPr id="42" name="Text Box 14"/>
            <p:cNvSpPr txBox="1">
              <a:spLocks noChangeArrowheads="1"/>
            </p:cNvSpPr>
            <p:nvPr/>
          </p:nvSpPr>
          <p:spPr bwMode="auto">
            <a:xfrm>
              <a:off x="3125337" y="3482803"/>
              <a:ext cx="2579426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 algn="ctr">
                <a:spcBef>
                  <a:spcPct val="50000"/>
                </a:spcBef>
                <a:defRPr/>
              </a:pPr>
              <a:r>
                <a:rPr lang="tr-TR" sz="1600" dirty="0">
                  <a:latin typeface="Arial" panose="020B0604020202020204" pitchFamily="34" charset="0"/>
                  <a:cs typeface="Arial" panose="020B0604020202020204" pitchFamily="34" charset="0"/>
                </a:rPr>
                <a:t>Humbaracılar Ocağı</a:t>
              </a:r>
            </a:p>
          </p:txBody>
        </p:sp>
      </p:grpSp>
      <p:sp>
        <p:nvSpPr>
          <p:cNvPr id="43" name="AutoShape 16"/>
          <p:cNvSpPr>
            <a:spLocks/>
          </p:cNvSpPr>
          <p:nvPr/>
        </p:nvSpPr>
        <p:spPr bwMode="auto">
          <a:xfrm>
            <a:off x="4980675" y="3861953"/>
            <a:ext cx="431800" cy="1190230"/>
          </a:xfrm>
          <a:prstGeom prst="rightBrace">
            <a:avLst>
              <a:gd name="adj1" fmla="val 29197"/>
              <a:gd name="adj2" fmla="val 50000"/>
            </a:avLst>
          </a:prstGeom>
          <a:noFill/>
          <a:ln w="25400">
            <a:solidFill>
              <a:srgbClr val="808080"/>
            </a:solidFill>
            <a:prstDash val="lg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tr-TR" altLang="tr-TR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4" name="AutoShape 17"/>
          <p:cNvSpPr>
            <a:spLocks noChangeArrowheads="1"/>
          </p:cNvSpPr>
          <p:nvPr/>
        </p:nvSpPr>
        <p:spPr bwMode="auto">
          <a:xfrm>
            <a:off x="5502962" y="4077853"/>
            <a:ext cx="6288703" cy="1081088"/>
          </a:xfrm>
          <a:prstGeom prst="roundRect">
            <a:avLst>
              <a:gd name="adj" fmla="val 16667"/>
            </a:avLst>
          </a:prstGeom>
          <a:solidFill>
            <a:schemeClr val="accent6">
              <a:lumMod val="60000"/>
              <a:lumOff val="40000"/>
              <a:alpha val="18039"/>
            </a:schemeClr>
          </a:solidFill>
          <a:ln w="19050">
            <a:solidFill>
              <a:srgbClr val="969696"/>
            </a:solidFill>
            <a:prstDash val="sysDot"/>
            <a:round/>
            <a:headEnd/>
            <a:tailEnd/>
          </a:ln>
        </p:spPr>
        <p:txBody>
          <a:bodyPr wrap="squar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tr-TR" sz="2000" dirty="0"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r>
              <a:rPr lang="tr-TR" sz="2000" b="1" dirty="0">
                <a:latin typeface="Arial" panose="020B0604020202020204" pitchFamily="34" charset="0"/>
                <a:cs typeface="Arial" panose="020B0604020202020204" pitchFamily="34" charset="0"/>
              </a:rPr>
              <a:t> Kale kuşatmalarında mevzi ve tünel kazarak kalenin kuşatılmasını sağlar.</a:t>
            </a:r>
            <a:endParaRPr lang="tr-TR" altLang="tr-TR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23" name="Grup 22"/>
          <p:cNvGrpSpPr/>
          <p:nvPr/>
        </p:nvGrpSpPr>
        <p:grpSpPr>
          <a:xfrm>
            <a:off x="3125337" y="3917549"/>
            <a:ext cx="2579426" cy="1416900"/>
            <a:chOff x="3125337" y="3917549"/>
            <a:chExt cx="2579426" cy="1416900"/>
          </a:xfrm>
        </p:grpSpPr>
        <p:pic>
          <p:nvPicPr>
            <p:cNvPr id="22" name="Resim 21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714914" y="3917549"/>
              <a:ext cx="1392216" cy="1095692"/>
            </a:xfrm>
            <a:prstGeom prst="roundRect">
              <a:avLst>
                <a:gd name="adj" fmla="val 8594"/>
              </a:avLst>
            </a:prstGeom>
            <a:solidFill>
              <a:srgbClr val="FFFFFF">
                <a:shade val="85000"/>
              </a:srgbClr>
            </a:solidFill>
            <a:ln>
              <a:noFill/>
            </a:ln>
            <a:effectLst/>
          </p:spPr>
        </p:pic>
        <p:sp>
          <p:nvSpPr>
            <p:cNvPr id="47" name="Text Box 14"/>
            <p:cNvSpPr txBox="1">
              <a:spLocks noChangeArrowheads="1"/>
            </p:cNvSpPr>
            <p:nvPr/>
          </p:nvSpPr>
          <p:spPr bwMode="auto">
            <a:xfrm>
              <a:off x="3125337" y="4995895"/>
              <a:ext cx="2579426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 algn="ctr">
                <a:spcBef>
                  <a:spcPct val="50000"/>
                </a:spcBef>
                <a:defRPr/>
              </a:pPr>
              <a:r>
                <a:rPr lang="tr-TR" sz="1600" dirty="0">
                  <a:latin typeface="Arial" panose="020B0604020202020204" pitchFamily="34" charset="0"/>
                  <a:cs typeface="Arial" panose="020B0604020202020204" pitchFamily="34" charset="0"/>
                </a:rPr>
                <a:t>Lağımcılar Ocağı</a:t>
              </a:r>
            </a:p>
          </p:txBody>
        </p:sp>
      </p:grpSp>
      <p:sp>
        <p:nvSpPr>
          <p:cNvPr id="48" name="AutoShape 16"/>
          <p:cNvSpPr>
            <a:spLocks/>
          </p:cNvSpPr>
          <p:nvPr/>
        </p:nvSpPr>
        <p:spPr bwMode="auto">
          <a:xfrm>
            <a:off x="4980675" y="5395019"/>
            <a:ext cx="431800" cy="1190230"/>
          </a:xfrm>
          <a:prstGeom prst="rightBrace">
            <a:avLst>
              <a:gd name="adj1" fmla="val 29197"/>
              <a:gd name="adj2" fmla="val 50000"/>
            </a:avLst>
          </a:prstGeom>
          <a:noFill/>
          <a:ln w="25400">
            <a:solidFill>
              <a:srgbClr val="808080"/>
            </a:solidFill>
            <a:prstDash val="lg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tr-TR" altLang="tr-TR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9" name="AutoShape 17"/>
          <p:cNvSpPr>
            <a:spLocks noChangeArrowheads="1"/>
          </p:cNvSpPr>
          <p:nvPr/>
        </p:nvSpPr>
        <p:spPr bwMode="auto">
          <a:xfrm>
            <a:off x="5502962" y="5610919"/>
            <a:ext cx="6288703" cy="1081088"/>
          </a:xfrm>
          <a:prstGeom prst="roundRect">
            <a:avLst>
              <a:gd name="adj" fmla="val 16667"/>
            </a:avLst>
          </a:prstGeom>
          <a:solidFill>
            <a:schemeClr val="accent6">
              <a:lumMod val="60000"/>
              <a:lumOff val="40000"/>
              <a:alpha val="18039"/>
            </a:schemeClr>
          </a:solidFill>
          <a:ln w="19050">
            <a:solidFill>
              <a:srgbClr val="969696"/>
            </a:solidFill>
            <a:prstDash val="sysDot"/>
            <a:round/>
            <a:headEnd/>
            <a:tailEnd/>
          </a:ln>
        </p:spPr>
        <p:txBody>
          <a:bodyPr wrap="squar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tr-TR" sz="2000" dirty="0"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r>
              <a:rPr lang="tr-TR" sz="2000" b="1" dirty="0">
                <a:latin typeface="Arial" panose="020B0604020202020204" pitchFamily="34" charset="0"/>
                <a:cs typeface="Arial" panose="020B0604020202020204" pitchFamily="34" charset="0"/>
              </a:rPr>
              <a:t> Savaşta askerlerin su ihtiyacını karşılamaktan sorumludurlar.</a:t>
            </a:r>
            <a:endParaRPr lang="tr-TR" altLang="tr-TR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54" name="Grup 53"/>
          <p:cNvGrpSpPr/>
          <p:nvPr/>
        </p:nvGrpSpPr>
        <p:grpSpPr>
          <a:xfrm>
            <a:off x="3125337" y="5435067"/>
            <a:ext cx="2579426" cy="1432448"/>
            <a:chOff x="3125337" y="5435067"/>
            <a:chExt cx="2579426" cy="1432448"/>
          </a:xfrm>
        </p:grpSpPr>
        <p:pic>
          <p:nvPicPr>
            <p:cNvPr id="53" name="Resim 52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714914" y="5435067"/>
              <a:ext cx="1392216" cy="1093894"/>
            </a:xfrm>
            <a:prstGeom prst="roundRect">
              <a:avLst>
                <a:gd name="adj" fmla="val 8594"/>
              </a:avLst>
            </a:prstGeom>
            <a:solidFill>
              <a:srgbClr val="FFFFFF">
                <a:shade val="85000"/>
              </a:srgbClr>
            </a:solidFill>
            <a:ln>
              <a:noFill/>
            </a:ln>
            <a:effectLst/>
          </p:spPr>
        </p:pic>
        <p:sp>
          <p:nvSpPr>
            <p:cNvPr id="52" name="Text Box 14"/>
            <p:cNvSpPr txBox="1">
              <a:spLocks noChangeArrowheads="1"/>
            </p:cNvSpPr>
            <p:nvPr/>
          </p:nvSpPr>
          <p:spPr bwMode="auto">
            <a:xfrm>
              <a:off x="3125337" y="6528961"/>
              <a:ext cx="2579426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 algn="ctr">
                <a:spcBef>
                  <a:spcPct val="50000"/>
                </a:spcBef>
                <a:defRPr/>
              </a:pPr>
              <a:r>
                <a:rPr lang="tr-TR" sz="1600" dirty="0">
                  <a:latin typeface="Arial" panose="020B0604020202020204" pitchFamily="34" charset="0"/>
                  <a:cs typeface="Arial" panose="020B0604020202020204" pitchFamily="34" charset="0"/>
                </a:rPr>
                <a:t>Sakalar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674900353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000"/>
                            </p:stCondLst>
                            <p:childTnLst>
                              <p:par>
                                <p:cTn id="3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00"/>
                            </p:stCondLst>
                            <p:childTnLst>
                              <p:par>
                                <p:cTn id="4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000"/>
                            </p:stCondLst>
                            <p:childTnLst>
                              <p:par>
                                <p:cTn id="4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500"/>
                            </p:stCondLst>
                            <p:childTnLst>
                              <p:par>
                                <p:cTn id="5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1000"/>
                            </p:stCondLst>
                            <p:childTnLst>
                              <p:par>
                                <p:cTn id="6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38" grpId="0" animBg="1"/>
      <p:bldP spid="39" grpId="0" animBg="1"/>
      <p:bldP spid="43" grpId="0" animBg="1"/>
      <p:bldP spid="44" grpId="0" animBg="1"/>
      <p:bldP spid="48" grpId="0" animBg="1"/>
      <p:bldP spid="49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7 Köşeleri Yuvarlanmış Dikdörtgen Belirtme Çizgisi"/>
          <p:cNvSpPr>
            <a:spLocks noChangeArrowheads="1"/>
          </p:cNvSpPr>
          <p:nvPr/>
        </p:nvSpPr>
        <p:spPr bwMode="auto">
          <a:xfrm>
            <a:off x="101575" y="885952"/>
            <a:ext cx="2447801" cy="2458140"/>
          </a:xfrm>
          <a:prstGeom prst="wedgeRoundRectCallout">
            <a:avLst>
              <a:gd name="adj1" fmla="val -17360"/>
              <a:gd name="adj2" fmla="val 63570"/>
              <a:gd name="adj3" fmla="val 16667"/>
            </a:avLst>
          </a:prstGeom>
          <a:solidFill>
            <a:schemeClr val="bg1">
              <a:lumMod val="95000"/>
            </a:schemeClr>
          </a:solidFill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defRPr/>
            </a:pPr>
            <a:r>
              <a:rPr lang="tr-TR" sz="2400" b="1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Kapıkulu </a:t>
            </a:r>
            <a:r>
              <a:rPr lang="tr-TR" sz="2400" b="1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Askerleri</a:t>
            </a:r>
            <a:r>
              <a:rPr lang="tr-TR" sz="2400" dirty="0" err="1">
                <a:latin typeface="Arial" panose="020B0604020202020204" pitchFamily="34" charset="0"/>
                <a:cs typeface="Arial" panose="020B0604020202020204" pitchFamily="34" charset="0"/>
              </a:rPr>
              <a:t>‘nin</a:t>
            </a:r>
            <a:r>
              <a:rPr lang="tr-TR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2000" dirty="0">
                <a:latin typeface="Arial" panose="020B0604020202020204" pitchFamily="34" charset="0"/>
                <a:cs typeface="Arial" panose="020B0604020202020204" pitchFamily="34" charset="0"/>
              </a:rPr>
              <a:t>diğer kısımlarını tanıyalım.</a:t>
            </a:r>
          </a:p>
        </p:txBody>
      </p:sp>
      <p:pic>
        <p:nvPicPr>
          <p:cNvPr id="5" name="Resim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69816" y="3645849"/>
            <a:ext cx="2025920" cy="3212151"/>
          </a:xfrm>
          <a:prstGeom prst="rect">
            <a:avLst/>
          </a:prstGeom>
        </p:spPr>
      </p:pic>
      <p:pic>
        <p:nvPicPr>
          <p:cNvPr id="8" name="Resim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204000" cy="762750"/>
          </a:xfrm>
          <a:prstGeom prst="rect">
            <a:avLst/>
          </a:prstGeom>
        </p:spPr>
      </p:pic>
      <p:sp>
        <p:nvSpPr>
          <p:cNvPr id="9" name="Metin kutusu 8"/>
          <p:cNvSpPr txBox="1"/>
          <p:nvPr/>
        </p:nvSpPr>
        <p:spPr>
          <a:xfrm>
            <a:off x="169816" y="394438"/>
            <a:ext cx="105286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b="1" dirty="0">
                <a:solidFill>
                  <a:schemeClr val="bg1">
                    <a:lumMod val="8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TÜRK TARİHİNDE YOLCULUK / </a:t>
            </a:r>
            <a:r>
              <a:rPr lang="tr-TR" sz="1400" b="1" dirty="0">
                <a:latin typeface="Arial" panose="020B0604020202020204" pitchFamily="34" charset="0"/>
                <a:cs typeface="Arial" panose="020B0604020202020204" pitchFamily="34" charset="0"/>
              </a:rPr>
              <a:t>OSMANLI DEVLETİ’NİN YÜKSELİŞİ / </a:t>
            </a:r>
            <a:r>
              <a:rPr lang="tr-TR" sz="1400" b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Osmanlı Ordusu</a:t>
            </a:r>
            <a:endParaRPr lang="tr-TR" sz="1100" b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AutoShape 16"/>
          <p:cNvSpPr>
            <a:spLocks/>
          </p:cNvSpPr>
          <p:nvPr/>
        </p:nvSpPr>
        <p:spPr bwMode="auto">
          <a:xfrm>
            <a:off x="4980675" y="979767"/>
            <a:ext cx="431800" cy="1512888"/>
          </a:xfrm>
          <a:prstGeom prst="rightBrace">
            <a:avLst>
              <a:gd name="adj1" fmla="val 29197"/>
              <a:gd name="adj2" fmla="val 50000"/>
            </a:avLst>
          </a:prstGeom>
          <a:noFill/>
          <a:ln w="25400">
            <a:solidFill>
              <a:srgbClr val="808080"/>
            </a:solidFill>
            <a:prstDash val="lg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tr-TR" altLang="tr-TR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AutoShape 17"/>
          <p:cNvSpPr>
            <a:spLocks noChangeArrowheads="1"/>
          </p:cNvSpPr>
          <p:nvPr/>
        </p:nvSpPr>
        <p:spPr bwMode="auto">
          <a:xfrm>
            <a:off x="5502962" y="1195667"/>
            <a:ext cx="6288703" cy="1081088"/>
          </a:xfrm>
          <a:prstGeom prst="roundRect">
            <a:avLst>
              <a:gd name="adj" fmla="val 16667"/>
            </a:avLst>
          </a:prstGeom>
          <a:solidFill>
            <a:schemeClr val="accent6">
              <a:lumMod val="60000"/>
              <a:lumOff val="40000"/>
              <a:alpha val="18039"/>
            </a:schemeClr>
          </a:solidFill>
          <a:ln w="19050">
            <a:solidFill>
              <a:srgbClr val="969696"/>
            </a:solidFill>
            <a:prstDash val="sysDot"/>
            <a:round/>
            <a:headEnd/>
            <a:tailEnd/>
          </a:ln>
        </p:spPr>
        <p:txBody>
          <a:bodyPr wrap="squar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tr-TR" sz="2000" dirty="0"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r>
              <a:rPr lang="tr-TR" altLang="tr-TR" sz="2000" b="1" dirty="0">
                <a:latin typeface="Arial" panose="020B0604020202020204" pitchFamily="34" charset="0"/>
                <a:cs typeface="Arial" panose="020B0604020202020204" pitchFamily="34" charset="0"/>
              </a:rPr>
              <a:t> Savaş sırasında padişah çadırını </a:t>
            </a:r>
          </a:p>
          <a:p>
            <a:pPr algn="ctr" eaLnBrk="1" hangingPunct="1"/>
            <a:r>
              <a:rPr lang="tr-TR" altLang="tr-TR" sz="2000" b="1" dirty="0">
                <a:latin typeface="Arial" panose="020B0604020202020204" pitchFamily="34" charset="0"/>
                <a:cs typeface="Arial" panose="020B0604020202020204" pitchFamily="34" charset="0"/>
              </a:rPr>
              <a:t>korumakla görevliydi</a:t>
            </a:r>
            <a:r>
              <a:rPr lang="tr-TR" sz="2000" b="1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tr-TR" altLang="tr-TR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0" name="Grup 9"/>
          <p:cNvGrpSpPr/>
          <p:nvPr/>
        </p:nvGrpSpPr>
        <p:grpSpPr>
          <a:xfrm>
            <a:off x="3057100" y="1026828"/>
            <a:ext cx="2756848" cy="1752987"/>
            <a:chOff x="3057100" y="1026828"/>
            <a:chExt cx="2756848" cy="1752987"/>
          </a:xfrm>
        </p:grpSpPr>
        <p:pic>
          <p:nvPicPr>
            <p:cNvPr id="22" name="Picture 30" descr="jsj0y8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46205" y="1026828"/>
              <a:ext cx="1469470" cy="1411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1" name="Text Box 14"/>
            <p:cNvSpPr txBox="1">
              <a:spLocks noChangeArrowheads="1"/>
            </p:cNvSpPr>
            <p:nvPr/>
          </p:nvSpPr>
          <p:spPr bwMode="auto">
            <a:xfrm>
              <a:off x="3057100" y="2441261"/>
              <a:ext cx="2756848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 algn="ctr">
                <a:spcBef>
                  <a:spcPct val="50000"/>
                </a:spcBef>
                <a:defRPr/>
              </a:pPr>
              <a:r>
                <a:rPr lang="tr-TR" sz="1600" dirty="0">
                  <a:latin typeface="Arial" panose="020B0604020202020204" pitchFamily="34" charset="0"/>
                  <a:cs typeface="Arial" panose="020B0604020202020204" pitchFamily="34" charset="0"/>
                </a:rPr>
                <a:t>Sipahlar ve Silahtarlar</a:t>
              </a:r>
            </a:p>
          </p:txBody>
        </p:sp>
      </p:grpSp>
      <p:sp>
        <p:nvSpPr>
          <p:cNvPr id="14" name="AutoShape 16"/>
          <p:cNvSpPr>
            <a:spLocks/>
          </p:cNvSpPr>
          <p:nvPr/>
        </p:nvSpPr>
        <p:spPr bwMode="auto">
          <a:xfrm>
            <a:off x="4980675" y="2927750"/>
            <a:ext cx="431800" cy="1512888"/>
          </a:xfrm>
          <a:prstGeom prst="rightBrace">
            <a:avLst>
              <a:gd name="adj1" fmla="val 29197"/>
              <a:gd name="adj2" fmla="val 50000"/>
            </a:avLst>
          </a:prstGeom>
          <a:noFill/>
          <a:ln w="25400">
            <a:solidFill>
              <a:srgbClr val="808080"/>
            </a:solidFill>
            <a:prstDash val="lg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tr-TR" altLang="tr-TR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AutoShape 17"/>
          <p:cNvSpPr>
            <a:spLocks noChangeArrowheads="1"/>
          </p:cNvSpPr>
          <p:nvPr/>
        </p:nvSpPr>
        <p:spPr bwMode="auto">
          <a:xfrm>
            <a:off x="5502962" y="3143650"/>
            <a:ext cx="6288703" cy="1081088"/>
          </a:xfrm>
          <a:prstGeom prst="roundRect">
            <a:avLst>
              <a:gd name="adj" fmla="val 16667"/>
            </a:avLst>
          </a:prstGeom>
          <a:solidFill>
            <a:schemeClr val="accent6">
              <a:lumMod val="60000"/>
              <a:lumOff val="40000"/>
              <a:alpha val="18039"/>
            </a:schemeClr>
          </a:solidFill>
          <a:ln w="19050">
            <a:solidFill>
              <a:srgbClr val="969696"/>
            </a:solidFill>
            <a:prstDash val="sysDot"/>
            <a:round/>
            <a:headEnd/>
            <a:tailEnd/>
          </a:ln>
        </p:spPr>
        <p:txBody>
          <a:bodyPr wrap="squar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tr-TR" sz="2000" dirty="0"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r>
              <a:rPr lang="tr-TR" sz="2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altLang="tr-TR" sz="2000" b="1" dirty="0">
                <a:latin typeface="Arial" panose="020B0604020202020204" pitchFamily="34" charset="0"/>
                <a:cs typeface="Arial" panose="020B0604020202020204" pitchFamily="34" charset="0"/>
              </a:rPr>
              <a:t>Savaş sırasında Saltanat Çadırlarını taşımak ve korumakla görevliydiler</a:t>
            </a:r>
            <a:r>
              <a:rPr lang="tr-TR" sz="2000" b="1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tr-TR" altLang="tr-TR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6" name="Grup 15"/>
          <p:cNvGrpSpPr/>
          <p:nvPr/>
        </p:nvGrpSpPr>
        <p:grpSpPr>
          <a:xfrm>
            <a:off x="3343702" y="2982912"/>
            <a:ext cx="2082421" cy="1744886"/>
            <a:chOff x="3343702" y="2982912"/>
            <a:chExt cx="2082421" cy="1744886"/>
          </a:xfrm>
        </p:grpSpPr>
        <p:pic>
          <p:nvPicPr>
            <p:cNvPr id="12" name="Resim 11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584798" y="2982912"/>
              <a:ext cx="1555861" cy="1402468"/>
            </a:xfrm>
            <a:prstGeom prst="roundRect">
              <a:avLst>
                <a:gd name="adj" fmla="val 8594"/>
              </a:avLst>
            </a:prstGeom>
            <a:solidFill>
              <a:srgbClr val="FFFFFF">
                <a:shade val="85000"/>
              </a:srgbClr>
            </a:solidFill>
            <a:ln>
              <a:noFill/>
            </a:ln>
            <a:effectLst/>
          </p:spPr>
        </p:pic>
        <p:sp>
          <p:nvSpPr>
            <p:cNvPr id="17" name="Text Box 14"/>
            <p:cNvSpPr txBox="1">
              <a:spLocks noChangeArrowheads="1"/>
            </p:cNvSpPr>
            <p:nvPr/>
          </p:nvSpPr>
          <p:spPr bwMode="auto">
            <a:xfrm>
              <a:off x="3343702" y="4389244"/>
              <a:ext cx="2082421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 algn="ctr">
                <a:spcBef>
                  <a:spcPct val="50000"/>
                </a:spcBef>
                <a:defRPr/>
              </a:pPr>
              <a:r>
                <a:rPr lang="tr-TR" sz="1600" dirty="0">
                  <a:latin typeface="Arial" panose="020B0604020202020204" pitchFamily="34" charset="0"/>
                  <a:cs typeface="Arial" panose="020B0604020202020204" pitchFamily="34" charset="0"/>
                </a:rPr>
                <a:t>Sağ ve Sol </a:t>
              </a:r>
              <a:r>
                <a:rPr lang="tr-TR" sz="1600" dirty="0" err="1">
                  <a:latin typeface="Arial" panose="020B0604020202020204" pitchFamily="34" charset="0"/>
                  <a:cs typeface="Arial" panose="020B0604020202020204" pitchFamily="34" charset="0"/>
                </a:rPr>
                <a:t>Ulüfeciler</a:t>
              </a:r>
              <a:endParaRPr lang="tr-TR" sz="16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20" name="AutoShape 16"/>
          <p:cNvSpPr>
            <a:spLocks/>
          </p:cNvSpPr>
          <p:nvPr/>
        </p:nvSpPr>
        <p:spPr bwMode="auto">
          <a:xfrm>
            <a:off x="4980675" y="4894176"/>
            <a:ext cx="431800" cy="1512888"/>
          </a:xfrm>
          <a:prstGeom prst="rightBrace">
            <a:avLst>
              <a:gd name="adj1" fmla="val 29197"/>
              <a:gd name="adj2" fmla="val 50000"/>
            </a:avLst>
          </a:prstGeom>
          <a:noFill/>
          <a:ln w="25400">
            <a:solidFill>
              <a:srgbClr val="808080"/>
            </a:solidFill>
            <a:prstDash val="lg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tr-TR" altLang="tr-TR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AutoShape 17"/>
          <p:cNvSpPr>
            <a:spLocks noChangeArrowheads="1"/>
          </p:cNvSpPr>
          <p:nvPr/>
        </p:nvSpPr>
        <p:spPr bwMode="auto">
          <a:xfrm>
            <a:off x="5502962" y="5110076"/>
            <a:ext cx="6288703" cy="1081088"/>
          </a:xfrm>
          <a:prstGeom prst="roundRect">
            <a:avLst>
              <a:gd name="adj" fmla="val 16667"/>
            </a:avLst>
          </a:prstGeom>
          <a:solidFill>
            <a:schemeClr val="accent6">
              <a:lumMod val="60000"/>
              <a:lumOff val="40000"/>
              <a:alpha val="18039"/>
            </a:schemeClr>
          </a:solidFill>
          <a:ln w="19050">
            <a:solidFill>
              <a:srgbClr val="969696"/>
            </a:solidFill>
            <a:prstDash val="sysDot"/>
            <a:round/>
            <a:headEnd/>
            <a:tailEnd/>
          </a:ln>
        </p:spPr>
        <p:txBody>
          <a:bodyPr wrap="squar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tr-TR" sz="2000" dirty="0"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r>
              <a:rPr lang="tr-TR" sz="2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altLang="tr-TR" sz="2000" b="1" dirty="0">
                <a:latin typeface="Arial" panose="020B0604020202020204" pitchFamily="34" charset="0"/>
                <a:cs typeface="Arial" panose="020B0604020202020204" pitchFamily="34" charset="0"/>
              </a:rPr>
              <a:t>Savaş sırasında, Ordunun ağırlıklarını ve hazineyi taşımak ve korumakla görevliydiler</a:t>
            </a:r>
            <a:r>
              <a:rPr lang="tr-TR" sz="2000" b="1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tr-TR" altLang="tr-TR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23" name="Grup 22"/>
          <p:cNvGrpSpPr/>
          <p:nvPr/>
        </p:nvGrpSpPr>
        <p:grpSpPr>
          <a:xfrm>
            <a:off x="3343702" y="4935691"/>
            <a:ext cx="2068773" cy="1758533"/>
            <a:chOff x="3343702" y="4935691"/>
            <a:chExt cx="2068773" cy="1758533"/>
          </a:xfrm>
        </p:grpSpPr>
        <p:pic>
          <p:nvPicPr>
            <p:cNvPr id="18" name="Resim 17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515097" y="4935691"/>
              <a:ext cx="1625562" cy="1453861"/>
            </a:xfrm>
            <a:prstGeom prst="roundRect">
              <a:avLst>
                <a:gd name="adj" fmla="val 8594"/>
              </a:avLst>
            </a:prstGeom>
            <a:solidFill>
              <a:srgbClr val="FFFFFF">
                <a:shade val="85000"/>
              </a:srgbClr>
            </a:solidFill>
            <a:ln>
              <a:noFill/>
            </a:ln>
            <a:effectLst/>
          </p:spPr>
        </p:pic>
        <p:sp>
          <p:nvSpPr>
            <p:cNvPr id="24" name="Text Box 14"/>
            <p:cNvSpPr txBox="1">
              <a:spLocks noChangeArrowheads="1"/>
            </p:cNvSpPr>
            <p:nvPr/>
          </p:nvSpPr>
          <p:spPr bwMode="auto">
            <a:xfrm>
              <a:off x="3343702" y="6355670"/>
              <a:ext cx="2068773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 algn="ctr">
                <a:spcBef>
                  <a:spcPct val="50000"/>
                </a:spcBef>
                <a:defRPr/>
              </a:pPr>
              <a:r>
                <a:rPr lang="tr-TR" sz="1600" dirty="0">
                  <a:latin typeface="Arial" panose="020B0604020202020204" pitchFamily="34" charset="0"/>
                  <a:cs typeface="Arial" panose="020B0604020202020204" pitchFamily="34" charset="0"/>
                </a:rPr>
                <a:t>Sağ ve Sol Garipler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55850588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000"/>
                            </p:stCondLst>
                            <p:childTnLst>
                              <p:par>
                                <p:cTn id="3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00"/>
                            </p:stCondLst>
                            <p:childTnLst>
                              <p:par>
                                <p:cTn id="4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000"/>
                            </p:stCondLst>
                            <p:childTnLst>
                              <p:par>
                                <p:cTn id="4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14" grpId="0" animBg="1"/>
      <p:bldP spid="15" grpId="0" animBg="1"/>
      <p:bldP spid="20" grpId="0" animBg="1"/>
      <p:bldP spid="21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7 Köşeleri Yuvarlanmış Dikdörtgen Belirtme Çizgisi"/>
          <p:cNvSpPr>
            <a:spLocks noChangeArrowheads="1"/>
          </p:cNvSpPr>
          <p:nvPr/>
        </p:nvSpPr>
        <p:spPr bwMode="auto">
          <a:xfrm>
            <a:off x="101575" y="885952"/>
            <a:ext cx="2447801" cy="2458140"/>
          </a:xfrm>
          <a:prstGeom prst="wedgeRoundRectCallout">
            <a:avLst>
              <a:gd name="adj1" fmla="val -17360"/>
              <a:gd name="adj2" fmla="val 63570"/>
              <a:gd name="adj3" fmla="val 16667"/>
            </a:avLst>
          </a:prstGeom>
          <a:solidFill>
            <a:schemeClr val="bg1">
              <a:lumMod val="95000"/>
            </a:schemeClr>
          </a:solidFill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defRPr/>
            </a:pPr>
            <a:r>
              <a:rPr lang="tr-TR" sz="2400" b="1" dirty="0">
                <a:solidFill>
                  <a:srgbClr val="BD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TIMARLI </a:t>
            </a:r>
            <a:r>
              <a:rPr lang="tr-TR" sz="2400" b="1" dirty="0" err="1">
                <a:solidFill>
                  <a:srgbClr val="BD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SİPAHİLER</a:t>
            </a:r>
            <a:r>
              <a:rPr lang="tr-TR" sz="2400" dirty="0" err="1">
                <a:latin typeface="Arial" panose="020B0604020202020204" pitchFamily="34" charset="0"/>
                <a:cs typeface="Arial" panose="020B0604020202020204" pitchFamily="34" charset="0"/>
              </a:rPr>
              <a:t>‘in</a:t>
            </a:r>
            <a:r>
              <a:rPr lang="tr-TR" sz="2800" dirty="0">
                <a:solidFill>
                  <a:srgbClr val="BD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2000" dirty="0">
                <a:latin typeface="Arial" panose="020B0604020202020204" pitchFamily="34" charset="0"/>
                <a:cs typeface="Arial" panose="020B0604020202020204" pitchFamily="34" charset="0"/>
              </a:rPr>
              <a:t>ne gibi </a:t>
            </a:r>
          </a:p>
          <a:p>
            <a:pPr algn="ctr">
              <a:defRPr/>
            </a:pPr>
            <a:r>
              <a:rPr lang="tr-TR" sz="2000" dirty="0">
                <a:latin typeface="Arial" panose="020B0604020202020204" pitchFamily="34" charset="0"/>
                <a:cs typeface="Arial" panose="020B0604020202020204" pitchFamily="34" charset="0"/>
              </a:rPr>
              <a:t>özellikleri vardı?</a:t>
            </a:r>
          </a:p>
        </p:txBody>
      </p:sp>
      <p:pic>
        <p:nvPicPr>
          <p:cNvPr id="5" name="Resim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69816" y="3645849"/>
            <a:ext cx="2025920" cy="3212151"/>
          </a:xfrm>
          <a:prstGeom prst="rect">
            <a:avLst/>
          </a:prstGeom>
        </p:spPr>
      </p:pic>
      <p:pic>
        <p:nvPicPr>
          <p:cNvPr id="8" name="Resim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204000" cy="762750"/>
          </a:xfrm>
          <a:prstGeom prst="rect">
            <a:avLst/>
          </a:prstGeom>
        </p:spPr>
      </p:pic>
      <p:sp>
        <p:nvSpPr>
          <p:cNvPr id="9" name="Metin kutusu 8"/>
          <p:cNvSpPr txBox="1"/>
          <p:nvPr/>
        </p:nvSpPr>
        <p:spPr>
          <a:xfrm>
            <a:off x="169816" y="394438"/>
            <a:ext cx="105286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b="1" dirty="0">
                <a:solidFill>
                  <a:schemeClr val="bg1">
                    <a:lumMod val="8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TÜRK TARİHİNDE YOLCULUK / </a:t>
            </a:r>
            <a:r>
              <a:rPr lang="tr-TR" sz="1400" b="1" dirty="0">
                <a:latin typeface="Arial" panose="020B0604020202020204" pitchFamily="34" charset="0"/>
                <a:cs typeface="Arial" panose="020B0604020202020204" pitchFamily="34" charset="0"/>
              </a:rPr>
              <a:t>OSMANLI DEVLETİ’NİN YÜKSELİŞİ / </a:t>
            </a:r>
            <a:r>
              <a:rPr lang="tr-TR" sz="1400" b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Osmanlı Ordusu</a:t>
            </a:r>
            <a:endParaRPr lang="tr-TR" sz="1100" b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Dikdörtgen 5"/>
          <p:cNvSpPr/>
          <p:nvPr/>
        </p:nvSpPr>
        <p:spPr>
          <a:xfrm>
            <a:off x="3215640" y="925018"/>
            <a:ext cx="8607187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tr-TR" sz="2000" b="1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Osmanlı Devleti</a:t>
            </a:r>
            <a:r>
              <a:rPr lang="tr-TR" sz="2000" dirty="0">
                <a:latin typeface="Arial" panose="020B0604020202020204" pitchFamily="34" charset="0"/>
                <a:cs typeface="Arial" panose="020B0604020202020204" pitchFamily="34" charset="0"/>
              </a:rPr>
              <a:t>‘nde</a:t>
            </a:r>
          </a:p>
          <a:p>
            <a:pPr algn="ctr">
              <a:defRPr/>
            </a:pPr>
            <a:r>
              <a:rPr lang="tr-TR" sz="2000" dirty="0">
                <a:latin typeface="Arial" panose="020B0604020202020204" pitchFamily="34" charset="0"/>
                <a:cs typeface="Arial" panose="020B0604020202020204" pitchFamily="34" charset="0"/>
              </a:rPr>
              <a:t>kırsal yerlerde güvenliğin sağlanması amacıyla I. Murat Dönemi‘nde </a:t>
            </a:r>
            <a:r>
              <a:rPr lang="tr-TR" sz="2000" b="1" dirty="0">
                <a:solidFill>
                  <a:srgbClr val="BD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TIMARLI SİPAHİLER</a:t>
            </a:r>
            <a:r>
              <a:rPr lang="tr-TR" sz="2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2000" dirty="0">
                <a:latin typeface="Arial" panose="020B0604020202020204" pitchFamily="34" charset="0"/>
                <a:cs typeface="Arial" panose="020B0604020202020204" pitchFamily="34" charset="0"/>
              </a:rPr>
              <a:t>oluşturulmuştur.</a:t>
            </a:r>
          </a:p>
        </p:txBody>
      </p:sp>
      <p:pic>
        <p:nvPicPr>
          <p:cNvPr id="7" name="Picture 11" descr="preziosi10"/>
          <p:cNvPicPr>
            <a:picLocks noChangeAspect="1" noChangeArrowheads="1"/>
          </p:cNvPicPr>
          <p:nvPr/>
        </p:nvPicPr>
        <p:blipFill>
          <a:blip r:embed="rId4">
            <a:lum brigh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03875" y="2101928"/>
            <a:ext cx="6588125" cy="47560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7 Köşeleri Yuvarlanmış Dikdörtgen Belirtme Çizgisi"/>
          <p:cNvSpPr>
            <a:spLocks noChangeArrowheads="1"/>
          </p:cNvSpPr>
          <p:nvPr/>
        </p:nvSpPr>
        <p:spPr bwMode="auto">
          <a:xfrm>
            <a:off x="6828631" y="5843871"/>
            <a:ext cx="5183188" cy="847726"/>
          </a:xfrm>
          <a:prstGeom prst="wedgeRoundRectCallout">
            <a:avLst>
              <a:gd name="adj1" fmla="val 36159"/>
              <a:gd name="adj2" fmla="val -108905"/>
              <a:gd name="adj3" fmla="val 16667"/>
            </a:avLst>
          </a:prstGeom>
          <a:solidFill>
            <a:schemeClr val="bg1">
              <a:alpha val="95000"/>
            </a:schemeClr>
          </a:solidFill>
          <a:ln w="9525" algn="ctr">
            <a:solidFill>
              <a:schemeClr val="accent2"/>
            </a:solidFill>
            <a:miter lim="800000"/>
            <a:headEnd/>
            <a:tailEnd/>
          </a:ln>
          <a:effectLst>
            <a:outerShdw dist="20000" dir="5400000" rotWithShape="0">
              <a:srgbClr val="000000">
                <a:alpha val="37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r>
              <a:rPr lang="tr-TR" b="1" dirty="0">
                <a:latin typeface="Arial" panose="020B0604020202020204" pitchFamily="34" charset="0"/>
                <a:cs typeface="Arial" panose="020B0604020202020204" pitchFamily="34" charset="0"/>
              </a:rPr>
              <a:t>Osmanlı Devleti‘nin en önemli </a:t>
            </a:r>
            <a:r>
              <a:rPr lang="tr-TR" b="1" dirty="0">
                <a:solidFill>
                  <a:srgbClr val="BD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Atlı Askeri Kuvveti</a:t>
            </a:r>
            <a:r>
              <a:rPr lang="tr-TR" b="1" dirty="0">
                <a:latin typeface="Arial" panose="020B0604020202020204" pitchFamily="34" charset="0"/>
                <a:cs typeface="Arial" panose="020B0604020202020204" pitchFamily="34" charset="0"/>
              </a:rPr>
              <a:t> durumundaydı.</a:t>
            </a:r>
          </a:p>
        </p:txBody>
      </p:sp>
      <p:sp>
        <p:nvSpPr>
          <p:cNvPr id="11" name="7 Köşeleri Yuvarlanmış Dikdörtgen Belirtme Çizgisi"/>
          <p:cNvSpPr>
            <a:spLocks noChangeArrowheads="1"/>
          </p:cNvSpPr>
          <p:nvPr/>
        </p:nvSpPr>
        <p:spPr bwMode="auto">
          <a:xfrm>
            <a:off x="2730873" y="5769007"/>
            <a:ext cx="2519362" cy="997454"/>
          </a:xfrm>
          <a:prstGeom prst="wedgeRoundRectCallout">
            <a:avLst>
              <a:gd name="adj1" fmla="val 115114"/>
              <a:gd name="adj2" fmla="val -97674"/>
              <a:gd name="adj3" fmla="val 16667"/>
            </a:avLst>
          </a:prstGeom>
          <a:solidFill>
            <a:schemeClr val="bg1">
              <a:alpha val="95000"/>
            </a:schemeClr>
          </a:solidFill>
          <a:ln w="9525" algn="ctr">
            <a:solidFill>
              <a:schemeClr val="accent2"/>
            </a:solidFill>
            <a:miter lim="800000"/>
            <a:headEnd/>
            <a:tailEnd/>
          </a:ln>
          <a:effectLst>
            <a:outerShdw dist="20000" dir="5400000" rotWithShape="0">
              <a:srgbClr val="000000">
                <a:alpha val="37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r>
              <a:rPr lang="tr-TR" b="1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Devletten belli bir </a:t>
            </a:r>
            <a:r>
              <a:rPr lang="tr-TR" b="1" dirty="0">
                <a:latin typeface="Arial" panose="020B0604020202020204" pitchFamily="34" charset="0"/>
                <a:cs typeface="Arial" panose="020B0604020202020204" pitchFamily="34" charset="0"/>
              </a:rPr>
              <a:t>MAAŞ</a:t>
            </a:r>
            <a:r>
              <a:rPr lang="tr-TR" b="1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almazlardı.</a:t>
            </a:r>
            <a:endParaRPr lang="tr-TR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7 Köşeleri Yuvarlanmış Dikdörtgen Belirtme Çizgisi"/>
          <p:cNvSpPr>
            <a:spLocks noChangeArrowheads="1"/>
          </p:cNvSpPr>
          <p:nvPr/>
        </p:nvSpPr>
        <p:spPr bwMode="auto">
          <a:xfrm>
            <a:off x="2730873" y="4043182"/>
            <a:ext cx="3368252" cy="1248469"/>
          </a:xfrm>
          <a:prstGeom prst="wedgeRoundRectCallout">
            <a:avLst>
              <a:gd name="adj1" fmla="val 86741"/>
              <a:gd name="adj2" fmla="val -29508"/>
              <a:gd name="adj3" fmla="val 16667"/>
            </a:avLst>
          </a:prstGeom>
          <a:solidFill>
            <a:schemeClr val="bg1">
              <a:alpha val="95000"/>
            </a:schemeClr>
          </a:solidFill>
          <a:ln w="9525" algn="ctr">
            <a:solidFill>
              <a:schemeClr val="accent2"/>
            </a:solidFill>
            <a:miter lim="800000"/>
            <a:headEnd/>
            <a:tailEnd/>
          </a:ln>
          <a:effectLst>
            <a:outerShdw dist="20000" dir="5400000" rotWithShape="0">
              <a:srgbClr val="000000">
                <a:alpha val="37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r>
              <a:rPr lang="tr-TR" b="1" dirty="0">
                <a:latin typeface="Arial" panose="020B0604020202020204" pitchFamily="34" charset="0"/>
                <a:cs typeface="Arial" panose="020B0604020202020204" pitchFamily="34" charset="0"/>
              </a:rPr>
              <a:t>Köylülerden alınan vergi geliri karşılığında ASKER </a:t>
            </a:r>
          </a:p>
          <a:p>
            <a:pPr algn="ctr">
              <a:defRPr/>
            </a:pPr>
            <a:r>
              <a:rPr lang="tr-TR" b="1" dirty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tr-TR" b="1" dirty="0" err="1">
                <a:solidFill>
                  <a:srgbClr val="BD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Cebulu</a:t>
            </a:r>
            <a:r>
              <a:rPr lang="tr-TR" b="1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-Zırhlı Atlı Asker</a:t>
            </a:r>
            <a:r>
              <a:rPr lang="tr-TR" b="1" dirty="0">
                <a:latin typeface="Arial" panose="020B0604020202020204" pitchFamily="34" charset="0"/>
                <a:cs typeface="Arial" panose="020B0604020202020204" pitchFamily="34" charset="0"/>
              </a:rPr>
              <a:t>) yetiştirirlerdi.</a:t>
            </a:r>
          </a:p>
        </p:txBody>
      </p:sp>
      <p:sp>
        <p:nvSpPr>
          <p:cNvPr id="13" name="7 Köşeleri Yuvarlanmış Dikdörtgen Belirtme Çizgisi"/>
          <p:cNvSpPr>
            <a:spLocks noChangeArrowheads="1"/>
          </p:cNvSpPr>
          <p:nvPr/>
        </p:nvSpPr>
        <p:spPr bwMode="auto">
          <a:xfrm>
            <a:off x="4964929" y="2068749"/>
            <a:ext cx="3727403" cy="1549026"/>
          </a:xfrm>
          <a:prstGeom prst="wedgeRoundRectCallout">
            <a:avLst>
              <a:gd name="adj1" fmla="val 84832"/>
              <a:gd name="adj2" fmla="val 48887"/>
              <a:gd name="adj3" fmla="val 16667"/>
            </a:avLst>
          </a:prstGeom>
          <a:solidFill>
            <a:schemeClr val="bg1">
              <a:alpha val="95000"/>
            </a:schemeClr>
          </a:solidFill>
          <a:ln w="9525" algn="ctr">
            <a:solidFill>
              <a:schemeClr val="accent2"/>
            </a:solidFill>
            <a:miter lim="800000"/>
            <a:headEnd/>
            <a:tailEnd/>
          </a:ln>
          <a:effectLst>
            <a:outerShdw dist="20000" dir="5400000" rotWithShape="0">
              <a:srgbClr val="000000">
                <a:alpha val="37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r>
              <a:rPr lang="tr-TR" b="1" dirty="0">
                <a:latin typeface="Arial" panose="020B0604020202020204" pitchFamily="34" charset="0"/>
                <a:cs typeface="Arial" panose="020B0604020202020204" pitchFamily="34" charset="0"/>
              </a:rPr>
              <a:t>Savaş zamanlarında orduya katılan </a:t>
            </a:r>
            <a:r>
              <a:rPr lang="tr-TR" b="1" dirty="0">
                <a:solidFill>
                  <a:srgbClr val="BD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Tımarlı Sipahiler</a:t>
            </a:r>
            <a:r>
              <a:rPr lang="tr-TR" b="1" dirty="0"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</a:p>
          <a:p>
            <a:pPr algn="ctr">
              <a:defRPr/>
            </a:pPr>
            <a:r>
              <a:rPr lang="tr-TR" b="1" dirty="0">
                <a:latin typeface="Arial" panose="020B0604020202020204" pitchFamily="34" charset="0"/>
                <a:cs typeface="Arial" panose="020B0604020202020204" pitchFamily="34" charset="0"/>
              </a:rPr>
              <a:t>savaş dışında </a:t>
            </a:r>
            <a:r>
              <a:rPr lang="tr-TR" b="1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KÖY </a:t>
            </a:r>
            <a:r>
              <a:rPr lang="tr-TR" b="1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iŞLERi</a:t>
            </a:r>
            <a:r>
              <a:rPr lang="tr-TR" b="1" dirty="0">
                <a:latin typeface="Arial" panose="020B0604020202020204" pitchFamily="34" charset="0"/>
                <a:cs typeface="Arial" panose="020B0604020202020204" pitchFamily="34" charset="0"/>
              </a:rPr>
              <a:t> ile uğraşırlardı.</a:t>
            </a:r>
          </a:p>
        </p:txBody>
      </p:sp>
    </p:spTree>
    <p:extLst>
      <p:ext uri="{BB962C8B-B14F-4D97-AF65-F5344CB8AC3E}">
        <p14:creationId xmlns:p14="http://schemas.microsoft.com/office/powerpoint/2010/main" val="4217688871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/>
      <p:bldP spid="10" grpId="0" animBg="1"/>
      <p:bldP spid="11" grpId="0" animBg="1"/>
      <p:bldP spid="12" grpId="0" animBg="1"/>
      <p:bldP spid="13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7 Köşeleri Yuvarlanmış Dikdörtgen Belirtme Çizgisi"/>
          <p:cNvSpPr>
            <a:spLocks noChangeArrowheads="1"/>
          </p:cNvSpPr>
          <p:nvPr/>
        </p:nvSpPr>
        <p:spPr bwMode="auto">
          <a:xfrm>
            <a:off x="101575" y="885952"/>
            <a:ext cx="2447801" cy="2458140"/>
          </a:xfrm>
          <a:prstGeom prst="wedgeRoundRectCallout">
            <a:avLst>
              <a:gd name="adj1" fmla="val -17360"/>
              <a:gd name="adj2" fmla="val 63570"/>
              <a:gd name="adj3" fmla="val 16667"/>
            </a:avLst>
          </a:prstGeom>
          <a:solidFill>
            <a:schemeClr val="bg1">
              <a:lumMod val="95000"/>
            </a:schemeClr>
          </a:solidFill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defRPr/>
            </a:pPr>
            <a:r>
              <a:rPr lang="tr-TR" sz="2200" b="1" dirty="0">
                <a:solidFill>
                  <a:srgbClr val="BD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TIMARLI </a:t>
            </a:r>
            <a:r>
              <a:rPr lang="tr-TR" sz="2200" b="1" dirty="0" err="1">
                <a:solidFill>
                  <a:srgbClr val="BD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SİPAHİLER</a:t>
            </a:r>
            <a:r>
              <a:rPr lang="tr-TR" sz="2200" dirty="0" err="1">
                <a:latin typeface="Arial" panose="020B0604020202020204" pitchFamily="34" charset="0"/>
                <a:cs typeface="Arial" panose="020B0604020202020204" pitchFamily="34" charset="0"/>
              </a:rPr>
              <a:t>‘in</a:t>
            </a:r>
            <a:endParaRPr lang="tr-TR" sz="2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defRPr/>
            </a:pPr>
            <a:r>
              <a:rPr lang="tr-TR" sz="2000" dirty="0">
                <a:latin typeface="Arial" panose="020B0604020202020204" pitchFamily="34" charset="0"/>
                <a:cs typeface="Arial" panose="020B0604020202020204" pitchFamily="34" charset="0"/>
              </a:rPr>
              <a:t>bağlı bulundukları</a:t>
            </a:r>
          </a:p>
          <a:p>
            <a:pPr algn="ctr">
              <a:defRPr/>
            </a:pPr>
            <a:r>
              <a:rPr lang="tr-TR" sz="2200" b="1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TIMAR </a:t>
            </a:r>
            <a:r>
              <a:rPr lang="tr-TR" sz="2200" b="1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SiTEMİ</a:t>
            </a:r>
            <a:r>
              <a:rPr lang="tr-TR" sz="2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2000" dirty="0">
                <a:latin typeface="Arial" panose="020B0604020202020204" pitchFamily="34" charset="0"/>
                <a:cs typeface="Arial" panose="020B0604020202020204" pitchFamily="34" charset="0"/>
              </a:rPr>
              <a:t>nasıl işlemekte idi?</a:t>
            </a:r>
            <a:r>
              <a:rPr lang="tr-TR" sz="2000" dirty="0">
                <a:solidFill>
                  <a:srgbClr val="BD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tr-TR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Resim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69816" y="3645849"/>
            <a:ext cx="2025920" cy="3212151"/>
          </a:xfrm>
          <a:prstGeom prst="rect">
            <a:avLst/>
          </a:prstGeom>
        </p:spPr>
      </p:pic>
      <p:pic>
        <p:nvPicPr>
          <p:cNvPr id="8" name="Resim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204000" cy="762750"/>
          </a:xfrm>
          <a:prstGeom prst="rect">
            <a:avLst/>
          </a:prstGeom>
        </p:spPr>
      </p:pic>
      <p:sp>
        <p:nvSpPr>
          <p:cNvPr id="9" name="Metin kutusu 8"/>
          <p:cNvSpPr txBox="1"/>
          <p:nvPr/>
        </p:nvSpPr>
        <p:spPr>
          <a:xfrm>
            <a:off x="169816" y="394438"/>
            <a:ext cx="105286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b="1" dirty="0">
                <a:solidFill>
                  <a:schemeClr val="bg1">
                    <a:lumMod val="8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TÜRK TARİHİNDE YOLCULUK / </a:t>
            </a:r>
            <a:r>
              <a:rPr lang="tr-TR" sz="1400" b="1" dirty="0">
                <a:latin typeface="Arial" panose="020B0604020202020204" pitchFamily="34" charset="0"/>
                <a:cs typeface="Arial" panose="020B0604020202020204" pitchFamily="34" charset="0"/>
              </a:rPr>
              <a:t>OSMANLI DEVLETİ’NİN YÜKSELİŞİ / </a:t>
            </a:r>
            <a:r>
              <a:rPr lang="tr-TR" sz="1400" b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Osmanlı Ordusu</a:t>
            </a:r>
            <a:endParaRPr lang="tr-TR" sz="1100" b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Resim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51428" y="762750"/>
            <a:ext cx="5040572" cy="6095250"/>
          </a:xfrm>
          <a:prstGeom prst="rect">
            <a:avLst/>
          </a:prstGeom>
        </p:spPr>
      </p:pic>
      <p:sp>
        <p:nvSpPr>
          <p:cNvPr id="10" name="7 Köşeleri Yuvarlanmış Dikdörtgen Belirtme Çizgisi"/>
          <p:cNvSpPr>
            <a:spLocks noChangeArrowheads="1"/>
          </p:cNvSpPr>
          <p:nvPr/>
        </p:nvSpPr>
        <p:spPr bwMode="auto">
          <a:xfrm>
            <a:off x="2721651" y="992313"/>
            <a:ext cx="5699018" cy="2351779"/>
          </a:xfrm>
          <a:prstGeom prst="wedgeRoundRectCallout">
            <a:avLst>
              <a:gd name="adj1" fmla="val 62046"/>
              <a:gd name="adj2" fmla="val -21081"/>
              <a:gd name="adj3" fmla="val 16667"/>
            </a:avLst>
          </a:prstGeom>
          <a:gradFill rotWithShape="1">
            <a:gsLst>
              <a:gs pos="0">
                <a:srgbClr val="FFFFFF"/>
              </a:gs>
              <a:gs pos="100000">
                <a:srgbClr val="FFF3E6"/>
              </a:gs>
            </a:gsLst>
            <a:lin ang="5400000" scaled="1"/>
          </a:gradFill>
          <a:ln w="9525" algn="ctr">
            <a:solidFill>
              <a:schemeClr val="accent2"/>
            </a:solidFill>
            <a:miter lim="800000"/>
            <a:headEnd/>
            <a:tailEnd/>
          </a:ln>
          <a:effectLst>
            <a:outerShdw dist="20000" dir="5400000" rotWithShape="0">
              <a:srgbClr val="000000">
                <a:alpha val="37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r>
              <a:rPr lang="tr-TR" b="1" dirty="0">
                <a:solidFill>
                  <a:srgbClr val="BD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Tımar Sistemi</a:t>
            </a:r>
            <a:r>
              <a:rPr lang="tr-TR" dirty="0">
                <a:latin typeface="Arial" panose="020B0604020202020204" pitchFamily="34" charset="0"/>
                <a:cs typeface="Arial" panose="020B0604020202020204" pitchFamily="34" charset="0"/>
              </a:rPr>
              <a:t>‘nde devlet,</a:t>
            </a:r>
          </a:p>
          <a:p>
            <a:pPr algn="ctr">
              <a:defRPr/>
            </a:pPr>
            <a:r>
              <a:rPr lang="tr-TR" dirty="0">
                <a:latin typeface="Arial" panose="020B0604020202020204" pitchFamily="34" charset="0"/>
                <a:cs typeface="Arial" panose="020B0604020202020204" pitchFamily="34" charset="0"/>
              </a:rPr>
              <a:t>Kırsal yerlerdeki boş arazileri o yörenin yerli köylülerine işletmesi karşılığında bedelsiz veriyordu.</a:t>
            </a:r>
          </a:p>
          <a:p>
            <a:pPr algn="ctr">
              <a:defRPr/>
            </a:pPr>
            <a:endParaRPr lang="tr-TR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defRPr/>
            </a:pPr>
            <a:r>
              <a:rPr lang="tr-TR" dirty="0">
                <a:latin typeface="Arial" panose="020B0604020202020204" pitchFamily="34" charset="0"/>
                <a:cs typeface="Arial" panose="020B0604020202020204" pitchFamily="34" charset="0"/>
              </a:rPr>
              <a:t>Köylüler, yıl boyunca ekip biçtikleri ürünlerden elde ettikleri gelirin </a:t>
            </a:r>
          </a:p>
          <a:p>
            <a:pPr algn="ctr">
              <a:defRPr/>
            </a:pPr>
            <a:r>
              <a:rPr lang="tr-TR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%10‘nu</a:t>
            </a:r>
            <a:r>
              <a:rPr lang="tr-TR" dirty="0">
                <a:latin typeface="Arial" panose="020B0604020202020204" pitchFamily="34" charset="0"/>
                <a:cs typeface="Arial" panose="020B0604020202020204" pitchFamily="34" charset="0"/>
              </a:rPr>
              <a:t>, Devlet Memuru aracılığı ile o bölgede görev yapan </a:t>
            </a:r>
            <a:r>
              <a:rPr lang="tr-TR" b="1" dirty="0">
                <a:solidFill>
                  <a:srgbClr val="00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Tımarlı </a:t>
            </a:r>
            <a:r>
              <a:rPr lang="tr-TR" b="1" dirty="0" err="1">
                <a:solidFill>
                  <a:srgbClr val="00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Sipahiler</a:t>
            </a:r>
            <a:r>
              <a:rPr lang="tr-TR" dirty="0" err="1">
                <a:latin typeface="Arial" panose="020B0604020202020204" pitchFamily="34" charset="0"/>
                <a:cs typeface="Arial" panose="020B0604020202020204" pitchFamily="34" charset="0"/>
              </a:rPr>
              <a:t>‘e</a:t>
            </a:r>
            <a:r>
              <a:rPr lang="tr-TR" dirty="0">
                <a:latin typeface="Arial" panose="020B0604020202020204" pitchFamily="34" charset="0"/>
                <a:cs typeface="Arial" panose="020B0604020202020204" pitchFamily="34" charset="0"/>
              </a:rPr>
              <a:t> ulaştırıyordu.</a:t>
            </a:r>
          </a:p>
        </p:txBody>
      </p:sp>
      <p:sp>
        <p:nvSpPr>
          <p:cNvPr id="11" name="7 Köşeleri Yuvarlanmış Dikdörtgen Belirtme Çizgisi"/>
          <p:cNvSpPr>
            <a:spLocks noChangeArrowheads="1"/>
          </p:cNvSpPr>
          <p:nvPr/>
        </p:nvSpPr>
        <p:spPr bwMode="auto">
          <a:xfrm>
            <a:off x="2549376" y="4435522"/>
            <a:ext cx="5412415" cy="2236953"/>
          </a:xfrm>
          <a:prstGeom prst="wedgeRoundRectCallout">
            <a:avLst>
              <a:gd name="adj1" fmla="val 54668"/>
              <a:gd name="adj2" fmla="val -90454"/>
              <a:gd name="adj3" fmla="val 16667"/>
            </a:avLst>
          </a:prstGeom>
          <a:gradFill rotWithShape="1">
            <a:gsLst>
              <a:gs pos="0">
                <a:srgbClr val="FFFFFF"/>
              </a:gs>
              <a:gs pos="100000">
                <a:srgbClr val="FFF3E6"/>
              </a:gs>
            </a:gsLst>
            <a:lin ang="5400000" scaled="1"/>
          </a:gradFill>
          <a:ln w="9525" algn="ctr">
            <a:solidFill>
              <a:schemeClr val="accent2"/>
            </a:solidFill>
            <a:miter lim="800000"/>
            <a:headEnd/>
            <a:tailEnd/>
          </a:ln>
          <a:effectLst>
            <a:outerShdw dist="20000" dir="5400000" rotWithShape="0">
              <a:srgbClr val="000000">
                <a:alpha val="37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r>
              <a:rPr lang="tr-TR" b="1" dirty="0">
                <a:solidFill>
                  <a:srgbClr val="00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Tımarlı Sipahiler</a:t>
            </a:r>
            <a:r>
              <a:rPr lang="tr-TR" dirty="0">
                <a:latin typeface="Arial" panose="020B0604020202020204" pitchFamily="34" charset="0"/>
                <a:cs typeface="Arial" panose="020B0604020202020204" pitchFamily="34" charset="0"/>
              </a:rPr>
              <a:t>, kendilerine ulaşan bu %10 ‘</a:t>
            </a:r>
            <a:r>
              <a:rPr lang="tr-TR" dirty="0" err="1">
                <a:latin typeface="Arial" panose="020B0604020202020204" pitchFamily="34" charset="0"/>
                <a:cs typeface="Arial" panose="020B0604020202020204" pitchFamily="34" charset="0"/>
              </a:rPr>
              <a:t>luk</a:t>
            </a:r>
            <a:r>
              <a:rPr lang="tr-TR" dirty="0">
                <a:latin typeface="Arial" panose="020B0604020202020204" pitchFamily="34" charset="0"/>
                <a:cs typeface="Arial" panose="020B0604020202020204" pitchFamily="34" charset="0"/>
              </a:rPr>
              <a:t> vergi geliri ile;</a:t>
            </a:r>
          </a:p>
          <a:p>
            <a:pPr algn="ctr">
              <a:defRPr/>
            </a:pPr>
            <a:endParaRPr lang="tr-TR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Tx/>
              <a:buChar char="•"/>
              <a:defRPr/>
            </a:pPr>
            <a:r>
              <a:rPr lang="tr-TR" dirty="0">
                <a:solidFill>
                  <a:srgbClr val="BD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Köyün güvenliğini sağlıyor</a:t>
            </a:r>
            <a:r>
              <a:rPr lang="tr-TR" dirty="0"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</a:p>
          <a:p>
            <a:pPr>
              <a:buFontTx/>
              <a:buChar char="•"/>
              <a:defRPr/>
            </a:pPr>
            <a:r>
              <a:rPr lang="tr-TR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Osmanlı Ordusu‘na Atlı Asker yetiştiriyor,</a:t>
            </a:r>
          </a:p>
          <a:p>
            <a:pPr>
              <a:buFontTx/>
              <a:buChar char="•"/>
              <a:defRPr/>
            </a:pPr>
            <a:r>
              <a:rPr lang="tr-TR" dirty="0">
                <a:solidFill>
                  <a:srgbClr val="BD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Savaş zamanında Osmanlı Ordusu‘na katılıyor,</a:t>
            </a:r>
          </a:p>
          <a:p>
            <a:pPr>
              <a:buFontTx/>
              <a:buChar char="•"/>
              <a:defRPr/>
            </a:pPr>
            <a:r>
              <a:rPr lang="tr-TR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Osmanlı Ordusu‘nun At ihtiyacını karşılıyordu.</a:t>
            </a:r>
          </a:p>
        </p:txBody>
      </p:sp>
      <p:sp>
        <p:nvSpPr>
          <p:cNvPr id="12" name="Text Box 14"/>
          <p:cNvSpPr txBox="1">
            <a:spLocks noChangeArrowheads="1"/>
          </p:cNvSpPr>
          <p:nvPr/>
        </p:nvSpPr>
        <p:spPr bwMode="auto">
          <a:xfrm rot="-1434123">
            <a:off x="2649940" y="2717716"/>
            <a:ext cx="9002977" cy="2296726"/>
          </a:xfrm>
          <a:prstGeom prst="rect">
            <a:avLst/>
          </a:prstGeom>
          <a:solidFill>
            <a:schemeClr val="bg1">
              <a:alpha val="85000"/>
            </a:schemeClr>
          </a:solidFill>
          <a:ln w="25400" cap="rnd" cmpd="dbl">
            <a:solidFill>
              <a:srgbClr val="003366"/>
            </a:solidFill>
            <a:prstDash val="sysDot"/>
            <a:miter lim="800000"/>
            <a:headEnd/>
            <a:tailEnd/>
          </a:ln>
          <a:effectLst/>
        </p:spPr>
        <p:txBody>
          <a:bodyPr lIns="86731" tIns="86731" rIns="86731" bIns="86731"/>
          <a:lstStyle/>
          <a:p>
            <a:pPr algn="ctr" defTabSz="1101725">
              <a:defRPr/>
            </a:pPr>
            <a:r>
              <a:rPr lang="tr-TR" sz="24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Buna göre,</a:t>
            </a:r>
          </a:p>
          <a:p>
            <a:pPr algn="ctr" defTabSz="1101725">
              <a:defRPr/>
            </a:pPr>
            <a:r>
              <a:rPr lang="tr-TR" sz="3400" b="1" dirty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TIMARLI </a:t>
            </a:r>
            <a:r>
              <a:rPr lang="tr-TR" sz="34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SiPAHiLER</a:t>
            </a:r>
            <a:r>
              <a:rPr lang="tr-TR" sz="2400" b="1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‘in</a:t>
            </a:r>
            <a:r>
              <a:rPr lang="tr-TR" sz="24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masrafı devlete </a:t>
            </a:r>
          </a:p>
          <a:p>
            <a:pPr algn="ctr" defTabSz="1101725">
              <a:defRPr/>
            </a:pPr>
            <a:r>
              <a:rPr lang="tr-TR" sz="3200" b="1" dirty="0">
                <a:solidFill>
                  <a:srgbClr val="BD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YÜK OLMADIĞI</a:t>
            </a:r>
            <a:r>
              <a:rPr lang="tr-TR" sz="24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 gibi,</a:t>
            </a:r>
          </a:p>
          <a:p>
            <a:pPr algn="ctr" defTabSz="1101725">
              <a:defRPr/>
            </a:pPr>
            <a:r>
              <a:rPr lang="tr-TR" sz="24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hiçbir masraf olmaksızın devletin asker ve at ihtiyacı karşılanıyordu.</a:t>
            </a:r>
            <a:endParaRPr lang="tr-TR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08535139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2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3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4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5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7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9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aktilo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0" grpId="0" animBg="1"/>
      <p:bldP spid="11" grpId="0" animBg="1"/>
      <p:bldP spid="12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7 Köşeleri Yuvarlanmış Dikdörtgen Belirtme Çizgisi"/>
          <p:cNvSpPr>
            <a:spLocks noChangeArrowheads="1"/>
          </p:cNvSpPr>
          <p:nvPr/>
        </p:nvSpPr>
        <p:spPr bwMode="auto">
          <a:xfrm>
            <a:off x="101575" y="885952"/>
            <a:ext cx="2447801" cy="2458140"/>
          </a:xfrm>
          <a:prstGeom prst="wedgeRoundRectCallout">
            <a:avLst>
              <a:gd name="adj1" fmla="val -17360"/>
              <a:gd name="adj2" fmla="val 63570"/>
              <a:gd name="adj3" fmla="val 16667"/>
            </a:avLst>
          </a:prstGeom>
          <a:solidFill>
            <a:schemeClr val="bg1">
              <a:lumMod val="95000"/>
            </a:schemeClr>
          </a:solidFill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defRPr/>
            </a:pPr>
            <a:r>
              <a:rPr lang="tr-TR" sz="2400" b="1" dirty="0">
                <a:solidFill>
                  <a:srgbClr val="BD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Tımar Sistemi‘</a:t>
            </a:r>
            <a:r>
              <a:rPr lang="tr-TR" sz="2000" dirty="0">
                <a:latin typeface="Arial" panose="020B0604020202020204" pitchFamily="34" charset="0"/>
                <a:cs typeface="Arial" panose="020B0604020202020204" pitchFamily="34" charset="0"/>
              </a:rPr>
              <a:t>nde köylülere </a:t>
            </a:r>
            <a:r>
              <a:rPr lang="tr-TR" sz="2000" b="1" dirty="0">
                <a:latin typeface="Arial" panose="020B0604020202020204" pitchFamily="34" charset="0"/>
                <a:cs typeface="Arial" panose="020B0604020202020204" pitchFamily="34" charset="0"/>
              </a:rPr>
              <a:t>hangi şartlarda</a:t>
            </a:r>
            <a:r>
              <a:rPr lang="tr-TR" sz="2000" dirty="0">
                <a:latin typeface="Arial" panose="020B0604020202020204" pitchFamily="34" charset="0"/>
                <a:cs typeface="Arial" panose="020B0604020202020204" pitchFamily="34" charset="0"/>
              </a:rPr>
              <a:t> toprak verilmiştir?</a:t>
            </a:r>
          </a:p>
        </p:txBody>
      </p:sp>
      <p:pic>
        <p:nvPicPr>
          <p:cNvPr id="5" name="Resim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69816" y="3645849"/>
            <a:ext cx="2025920" cy="3212151"/>
          </a:xfrm>
          <a:prstGeom prst="rect">
            <a:avLst/>
          </a:prstGeom>
        </p:spPr>
      </p:pic>
      <p:pic>
        <p:nvPicPr>
          <p:cNvPr id="8" name="Resim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204000" cy="762750"/>
          </a:xfrm>
          <a:prstGeom prst="rect">
            <a:avLst/>
          </a:prstGeom>
        </p:spPr>
      </p:pic>
      <p:sp>
        <p:nvSpPr>
          <p:cNvPr id="9" name="Metin kutusu 8"/>
          <p:cNvSpPr txBox="1"/>
          <p:nvPr/>
        </p:nvSpPr>
        <p:spPr>
          <a:xfrm>
            <a:off x="169816" y="394438"/>
            <a:ext cx="105286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b="1" dirty="0">
                <a:solidFill>
                  <a:schemeClr val="bg1">
                    <a:lumMod val="8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TÜRK TARİHİNDE YOLCULUK / </a:t>
            </a:r>
            <a:r>
              <a:rPr lang="tr-TR" sz="1400" b="1" dirty="0">
                <a:latin typeface="Arial" panose="020B0604020202020204" pitchFamily="34" charset="0"/>
                <a:cs typeface="Arial" panose="020B0604020202020204" pitchFamily="34" charset="0"/>
              </a:rPr>
              <a:t>OSMANLI DEVLETİ’NİN YÜKSELİŞİ / </a:t>
            </a:r>
            <a:r>
              <a:rPr lang="tr-TR" sz="1400" b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Osmanlı Ordusu</a:t>
            </a:r>
            <a:endParaRPr lang="tr-TR" sz="1100" b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1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66558" y="858656"/>
            <a:ext cx="7365549" cy="58358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60775737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7 Köşeleri Yuvarlanmış Dikdörtgen Belirtme Çizgisi"/>
          <p:cNvSpPr>
            <a:spLocks noChangeArrowheads="1"/>
          </p:cNvSpPr>
          <p:nvPr/>
        </p:nvSpPr>
        <p:spPr bwMode="auto">
          <a:xfrm>
            <a:off x="101575" y="885952"/>
            <a:ext cx="2447801" cy="2458140"/>
          </a:xfrm>
          <a:prstGeom prst="wedgeRoundRectCallout">
            <a:avLst>
              <a:gd name="adj1" fmla="val -17360"/>
              <a:gd name="adj2" fmla="val 63570"/>
              <a:gd name="adj3" fmla="val 16667"/>
            </a:avLst>
          </a:prstGeom>
          <a:solidFill>
            <a:schemeClr val="bg1">
              <a:lumMod val="95000"/>
            </a:schemeClr>
          </a:solidFill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defRPr/>
            </a:pPr>
            <a:r>
              <a:rPr lang="tr-TR" sz="2000" b="1" dirty="0">
                <a:solidFill>
                  <a:srgbClr val="BD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Osmanlı Devleti</a:t>
            </a:r>
            <a:r>
              <a:rPr lang="tr-TR" sz="20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‘</a:t>
            </a:r>
            <a:r>
              <a:rPr lang="tr-TR" sz="2000" dirty="0"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nde diğer önemli</a:t>
            </a:r>
          </a:p>
          <a:p>
            <a:pPr algn="ctr">
              <a:defRPr/>
            </a:pPr>
            <a:r>
              <a:rPr lang="tr-TR" sz="2000" dirty="0"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askeri birimlere bakalım</a:t>
            </a:r>
            <a:endParaRPr lang="tr-TR" sz="2000" dirty="0"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Resim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69816" y="3645849"/>
            <a:ext cx="2025920" cy="3212151"/>
          </a:xfrm>
          <a:prstGeom prst="rect">
            <a:avLst/>
          </a:prstGeom>
        </p:spPr>
      </p:pic>
      <p:pic>
        <p:nvPicPr>
          <p:cNvPr id="8" name="Resim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204000" cy="762750"/>
          </a:xfrm>
          <a:prstGeom prst="rect">
            <a:avLst/>
          </a:prstGeom>
        </p:spPr>
      </p:pic>
      <p:sp>
        <p:nvSpPr>
          <p:cNvPr id="9" name="Metin kutusu 8"/>
          <p:cNvSpPr txBox="1"/>
          <p:nvPr/>
        </p:nvSpPr>
        <p:spPr>
          <a:xfrm>
            <a:off x="169816" y="394438"/>
            <a:ext cx="105286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b="1" dirty="0">
                <a:solidFill>
                  <a:schemeClr val="bg1">
                    <a:lumMod val="8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TÜRK TARİHİNDE YOLCULUK / </a:t>
            </a:r>
            <a:r>
              <a:rPr lang="tr-TR" sz="1400" b="1" dirty="0">
                <a:latin typeface="Arial" panose="020B0604020202020204" pitchFamily="34" charset="0"/>
                <a:cs typeface="Arial" panose="020B0604020202020204" pitchFamily="34" charset="0"/>
              </a:rPr>
              <a:t>OSMANLI DEVLETİ’NİN YÜKSELİŞİ / </a:t>
            </a:r>
            <a:r>
              <a:rPr lang="tr-TR" sz="1400" b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Osmanlı Ordusu</a:t>
            </a:r>
            <a:endParaRPr lang="tr-TR" sz="1100" b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AutoShape 16"/>
          <p:cNvSpPr>
            <a:spLocks/>
          </p:cNvSpPr>
          <p:nvPr/>
        </p:nvSpPr>
        <p:spPr bwMode="auto">
          <a:xfrm>
            <a:off x="4716821" y="938716"/>
            <a:ext cx="431800" cy="1512888"/>
          </a:xfrm>
          <a:prstGeom prst="rightBrace">
            <a:avLst>
              <a:gd name="adj1" fmla="val 29197"/>
              <a:gd name="adj2" fmla="val 50000"/>
            </a:avLst>
          </a:prstGeom>
          <a:noFill/>
          <a:ln w="25400">
            <a:solidFill>
              <a:srgbClr val="808080"/>
            </a:solidFill>
            <a:prstDash val="lg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tr-TR" altLang="tr-TR"/>
          </a:p>
        </p:txBody>
      </p:sp>
      <p:sp>
        <p:nvSpPr>
          <p:cNvPr id="7" name="AutoShape 17"/>
          <p:cNvSpPr>
            <a:spLocks noChangeArrowheads="1"/>
          </p:cNvSpPr>
          <p:nvPr/>
        </p:nvSpPr>
        <p:spPr bwMode="auto">
          <a:xfrm>
            <a:off x="5301021" y="1154616"/>
            <a:ext cx="6313224" cy="1081088"/>
          </a:xfrm>
          <a:prstGeom prst="roundRect">
            <a:avLst>
              <a:gd name="adj" fmla="val 16667"/>
            </a:avLst>
          </a:prstGeom>
          <a:solidFill>
            <a:srgbClr val="CCFFFF">
              <a:alpha val="18039"/>
            </a:srgbClr>
          </a:solidFill>
          <a:ln w="19050">
            <a:solidFill>
              <a:srgbClr val="969696"/>
            </a:solidFill>
            <a:prstDash val="sysDot"/>
            <a:round/>
            <a:headEnd/>
            <a:tailEnd/>
          </a:ln>
        </p:spPr>
        <p:txBody>
          <a:bodyPr wrap="squar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tr-TR" sz="2000" b="1" dirty="0">
                <a:latin typeface="Arial" panose="020B0604020202020204" pitchFamily="34" charset="0"/>
                <a:cs typeface="Arial" panose="020B0604020202020204" pitchFamily="34" charset="0"/>
              </a:rPr>
              <a:t>Devletin sınır boylarında bulunurlar. Düşman ülkeye keşif ve akınlar yaparak hedefleri yıpratırlardı.</a:t>
            </a:r>
            <a:endParaRPr lang="tr-TR" altLang="tr-TR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AutoShape 24"/>
          <p:cNvSpPr>
            <a:spLocks/>
          </p:cNvSpPr>
          <p:nvPr/>
        </p:nvSpPr>
        <p:spPr bwMode="auto">
          <a:xfrm>
            <a:off x="4729521" y="2917096"/>
            <a:ext cx="431800" cy="1512887"/>
          </a:xfrm>
          <a:prstGeom prst="rightBrace">
            <a:avLst>
              <a:gd name="adj1" fmla="val 29197"/>
              <a:gd name="adj2" fmla="val 50000"/>
            </a:avLst>
          </a:prstGeom>
          <a:noFill/>
          <a:ln w="25400">
            <a:solidFill>
              <a:srgbClr val="808080"/>
            </a:solidFill>
            <a:prstDash val="lg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tr-TR" altLang="tr-TR"/>
          </a:p>
        </p:txBody>
      </p:sp>
      <p:sp>
        <p:nvSpPr>
          <p:cNvPr id="11" name="AutoShape 25"/>
          <p:cNvSpPr>
            <a:spLocks noChangeArrowheads="1"/>
          </p:cNvSpPr>
          <p:nvPr/>
        </p:nvSpPr>
        <p:spPr bwMode="auto">
          <a:xfrm>
            <a:off x="5301021" y="3167920"/>
            <a:ext cx="6313224" cy="1081088"/>
          </a:xfrm>
          <a:prstGeom prst="roundRect">
            <a:avLst>
              <a:gd name="adj" fmla="val 16667"/>
            </a:avLst>
          </a:prstGeom>
          <a:solidFill>
            <a:schemeClr val="accent2">
              <a:lumMod val="40000"/>
              <a:lumOff val="60000"/>
              <a:alpha val="30196"/>
            </a:schemeClr>
          </a:solidFill>
          <a:ln w="19050">
            <a:solidFill>
              <a:srgbClr val="969696"/>
            </a:solidFill>
            <a:prstDash val="sysDot"/>
            <a:round/>
            <a:headEnd/>
            <a:tailEnd/>
          </a:ln>
        </p:spPr>
        <p:txBody>
          <a:bodyPr wrap="squar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tr-TR" sz="2000" b="1" dirty="0">
                <a:latin typeface="Arial" panose="020B0604020202020204" pitchFamily="34" charset="0"/>
                <a:cs typeface="Arial" panose="020B0604020202020204" pitchFamily="34" charset="0"/>
              </a:rPr>
              <a:t>Masrafları kendi şehir ve kasaba halkınca karşılanan gönüllü ön saflarda yer alan yaya kuvvetlerdi.</a:t>
            </a:r>
            <a:endParaRPr lang="tr-TR" altLang="tr-TR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AutoShape 35"/>
          <p:cNvSpPr>
            <a:spLocks noChangeArrowheads="1"/>
          </p:cNvSpPr>
          <p:nvPr/>
        </p:nvSpPr>
        <p:spPr bwMode="auto">
          <a:xfrm>
            <a:off x="5301021" y="5116159"/>
            <a:ext cx="6313224" cy="1081088"/>
          </a:xfrm>
          <a:prstGeom prst="roundRect">
            <a:avLst>
              <a:gd name="adj" fmla="val 16667"/>
            </a:avLst>
          </a:prstGeom>
          <a:solidFill>
            <a:srgbClr val="FFCC00">
              <a:alpha val="25098"/>
            </a:srgbClr>
          </a:solidFill>
          <a:ln w="19050">
            <a:solidFill>
              <a:srgbClr val="969696"/>
            </a:solidFill>
            <a:prstDash val="sysDot"/>
            <a:round/>
            <a:headEnd/>
            <a:tailEnd/>
          </a:ln>
        </p:spPr>
        <p:txBody>
          <a:bodyPr wrap="squar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tr-TR" sz="2000" b="1" dirty="0">
                <a:latin typeface="Arial" panose="020B0604020202020204" pitchFamily="34" charset="0"/>
                <a:cs typeface="Arial" panose="020B0604020202020204" pitchFamily="34" charset="0"/>
              </a:rPr>
              <a:t>Düşmana korkusuzca saldırmaları ve giyimleri nedeniyle "deli" olarak adlandırılmışlardır.</a:t>
            </a:r>
            <a:endParaRPr lang="tr-TR" altLang="tr-TR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AutoShape 36"/>
          <p:cNvSpPr>
            <a:spLocks/>
          </p:cNvSpPr>
          <p:nvPr/>
        </p:nvSpPr>
        <p:spPr bwMode="auto">
          <a:xfrm>
            <a:off x="4729521" y="4900259"/>
            <a:ext cx="431800" cy="1512888"/>
          </a:xfrm>
          <a:prstGeom prst="rightBrace">
            <a:avLst>
              <a:gd name="adj1" fmla="val 29197"/>
              <a:gd name="adj2" fmla="val 50000"/>
            </a:avLst>
          </a:prstGeom>
          <a:noFill/>
          <a:ln w="25400">
            <a:solidFill>
              <a:srgbClr val="808080"/>
            </a:solidFill>
            <a:prstDash val="lg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tr-TR" altLang="tr-TR"/>
          </a:p>
        </p:txBody>
      </p:sp>
      <p:grpSp>
        <p:nvGrpSpPr>
          <p:cNvPr id="14" name="Grup 13"/>
          <p:cNvGrpSpPr/>
          <p:nvPr/>
        </p:nvGrpSpPr>
        <p:grpSpPr>
          <a:xfrm>
            <a:off x="3207225" y="981117"/>
            <a:ext cx="1658058" cy="1781328"/>
            <a:chOff x="2402004" y="585326"/>
            <a:chExt cx="1658058" cy="1781328"/>
          </a:xfrm>
        </p:grpSpPr>
        <p:sp>
          <p:nvSpPr>
            <p:cNvPr id="15" name="Text Box 14"/>
            <p:cNvSpPr txBox="1">
              <a:spLocks noChangeArrowheads="1"/>
            </p:cNvSpPr>
            <p:nvPr/>
          </p:nvSpPr>
          <p:spPr bwMode="auto">
            <a:xfrm>
              <a:off x="2522538" y="2030104"/>
              <a:ext cx="1439862" cy="3365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  <a:defRPr/>
              </a:pPr>
              <a:r>
                <a:rPr lang="tr-TR" sz="1600" dirty="0">
                  <a:latin typeface="Tahoma" pitchFamily="34" charset="0"/>
                  <a:cs typeface="+mn-cs"/>
                </a:rPr>
                <a:t>Akıncılar</a:t>
              </a:r>
            </a:p>
          </p:txBody>
        </p:sp>
        <p:pic>
          <p:nvPicPr>
            <p:cNvPr id="16" name="Resim 15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402004" y="585326"/>
              <a:ext cx="1658058" cy="1439834"/>
            </a:xfrm>
            <a:prstGeom prst="roundRect">
              <a:avLst>
                <a:gd name="adj" fmla="val 8594"/>
              </a:avLst>
            </a:prstGeom>
            <a:solidFill>
              <a:srgbClr val="FFFFFF">
                <a:shade val="85000"/>
              </a:srgbClr>
            </a:solidFill>
            <a:ln>
              <a:noFill/>
            </a:ln>
            <a:effectLst/>
          </p:spPr>
        </p:pic>
      </p:grpSp>
      <p:grpSp>
        <p:nvGrpSpPr>
          <p:cNvPr id="17" name="Grup 16"/>
          <p:cNvGrpSpPr/>
          <p:nvPr/>
        </p:nvGrpSpPr>
        <p:grpSpPr>
          <a:xfrm>
            <a:off x="3207225" y="2971689"/>
            <a:ext cx="1658057" cy="1752621"/>
            <a:chOff x="2402004" y="2685081"/>
            <a:chExt cx="1658057" cy="1752621"/>
          </a:xfrm>
        </p:grpSpPr>
        <p:sp>
          <p:nvSpPr>
            <p:cNvPr id="18" name="Text Box 22"/>
            <p:cNvSpPr txBox="1">
              <a:spLocks noChangeArrowheads="1"/>
            </p:cNvSpPr>
            <p:nvPr/>
          </p:nvSpPr>
          <p:spPr bwMode="auto">
            <a:xfrm>
              <a:off x="2598738" y="4101152"/>
              <a:ext cx="1439862" cy="3365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  <a:defRPr/>
              </a:pPr>
              <a:r>
                <a:rPr lang="tr-TR" sz="1600" dirty="0">
                  <a:latin typeface="Tahoma" pitchFamily="34" charset="0"/>
                  <a:cs typeface="+mn-cs"/>
                </a:rPr>
                <a:t>Azaplar</a:t>
              </a:r>
            </a:p>
          </p:txBody>
        </p:sp>
        <p:pic>
          <p:nvPicPr>
            <p:cNvPr id="19" name="Resim 18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402004" y="2685081"/>
              <a:ext cx="1658057" cy="1407144"/>
            </a:xfrm>
            <a:prstGeom prst="roundRect">
              <a:avLst>
                <a:gd name="adj" fmla="val 8594"/>
              </a:avLst>
            </a:prstGeom>
            <a:solidFill>
              <a:srgbClr val="FFFFFF">
                <a:shade val="85000"/>
              </a:srgbClr>
            </a:solidFill>
            <a:ln>
              <a:noFill/>
            </a:ln>
            <a:effectLst/>
          </p:spPr>
        </p:pic>
      </p:grpSp>
      <p:grpSp>
        <p:nvGrpSpPr>
          <p:cNvPr id="20" name="Grup 19"/>
          <p:cNvGrpSpPr/>
          <p:nvPr/>
        </p:nvGrpSpPr>
        <p:grpSpPr>
          <a:xfrm>
            <a:off x="3207225" y="4954864"/>
            <a:ext cx="1658057" cy="1735281"/>
            <a:chOff x="2402004" y="4839946"/>
            <a:chExt cx="1658057" cy="1631611"/>
          </a:xfrm>
        </p:grpSpPr>
        <p:sp>
          <p:nvSpPr>
            <p:cNvPr id="21" name="Text Box 33"/>
            <p:cNvSpPr txBox="1">
              <a:spLocks noChangeArrowheads="1"/>
            </p:cNvSpPr>
            <p:nvPr/>
          </p:nvSpPr>
          <p:spPr bwMode="auto">
            <a:xfrm>
              <a:off x="2598738" y="6153228"/>
              <a:ext cx="1439862" cy="31832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  <a:defRPr/>
              </a:pPr>
              <a:r>
                <a:rPr lang="tr-TR" sz="1600" dirty="0">
                  <a:latin typeface="Tahoma" pitchFamily="34" charset="0"/>
                  <a:cs typeface="+mn-cs"/>
                </a:rPr>
                <a:t>Deliler</a:t>
              </a:r>
            </a:p>
          </p:txBody>
        </p:sp>
        <p:pic>
          <p:nvPicPr>
            <p:cNvPr id="22" name="Resim 21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402004" y="4839946"/>
              <a:ext cx="1658057" cy="1298617"/>
            </a:xfrm>
            <a:prstGeom prst="roundRect">
              <a:avLst>
                <a:gd name="adj" fmla="val 8594"/>
              </a:avLst>
            </a:prstGeom>
            <a:solidFill>
              <a:srgbClr val="FFFFFF">
                <a:shade val="85000"/>
              </a:srgbClr>
            </a:solidFill>
            <a:ln>
              <a:noFill/>
            </a:ln>
            <a:effectLst/>
          </p:spPr>
        </p:pic>
      </p:grpSp>
    </p:spTree>
    <p:extLst>
      <p:ext uri="{BB962C8B-B14F-4D97-AF65-F5344CB8AC3E}">
        <p14:creationId xmlns:p14="http://schemas.microsoft.com/office/powerpoint/2010/main" val="2917268306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000"/>
                            </p:stCondLst>
                            <p:childTnLst>
                              <p:par>
                                <p:cTn id="31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00"/>
                            </p:stCondLst>
                            <p:childTnLst>
                              <p:par>
                                <p:cTn id="4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000"/>
                            </p:stCondLst>
                            <p:childTnLst>
                              <p:par>
                                <p:cTn id="44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7" grpId="0" animBg="1"/>
      <p:bldP spid="10" grpId="0" animBg="1"/>
      <p:bldP spid="11" grpId="0" animBg="1"/>
      <p:bldP spid="12" grpId="0" animBg="1"/>
      <p:bldP spid="13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7 Köşeleri Yuvarlanmış Dikdörtgen Belirtme Çizgisi"/>
          <p:cNvSpPr>
            <a:spLocks noChangeArrowheads="1"/>
          </p:cNvSpPr>
          <p:nvPr/>
        </p:nvSpPr>
        <p:spPr bwMode="auto">
          <a:xfrm>
            <a:off x="101575" y="885952"/>
            <a:ext cx="2447801" cy="2458140"/>
          </a:xfrm>
          <a:prstGeom prst="wedgeRoundRectCallout">
            <a:avLst>
              <a:gd name="adj1" fmla="val -17360"/>
              <a:gd name="adj2" fmla="val 63570"/>
              <a:gd name="adj3" fmla="val 16667"/>
            </a:avLst>
          </a:prstGeom>
          <a:solidFill>
            <a:schemeClr val="bg1">
              <a:lumMod val="95000"/>
            </a:schemeClr>
          </a:solidFill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defRPr/>
            </a:pPr>
            <a:r>
              <a:rPr lang="tr-TR" sz="2000" b="1" dirty="0">
                <a:solidFill>
                  <a:srgbClr val="BD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Osmanlı Devleti</a:t>
            </a:r>
            <a:r>
              <a:rPr lang="tr-TR" sz="20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‘</a:t>
            </a:r>
            <a:r>
              <a:rPr lang="tr-TR" sz="2000" dirty="0"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nde diğer önemli</a:t>
            </a:r>
          </a:p>
          <a:p>
            <a:pPr algn="ctr">
              <a:defRPr/>
            </a:pPr>
            <a:r>
              <a:rPr lang="tr-TR" sz="2000" dirty="0"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askeri birimlere bakalım</a:t>
            </a:r>
            <a:endParaRPr lang="tr-TR" sz="2000" dirty="0"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Resim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69816" y="3645849"/>
            <a:ext cx="2025920" cy="3212151"/>
          </a:xfrm>
          <a:prstGeom prst="rect">
            <a:avLst/>
          </a:prstGeom>
        </p:spPr>
      </p:pic>
      <p:pic>
        <p:nvPicPr>
          <p:cNvPr id="8" name="Resim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204000" cy="762750"/>
          </a:xfrm>
          <a:prstGeom prst="rect">
            <a:avLst/>
          </a:prstGeom>
        </p:spPr>
      </p:pic>
      <p:sp>
        <p:nvSpPr>
          <p:cNvPr id="9" name="Metin kutusu 8"/>
          <p:cNvSpPr txBox="1"/>
          <p:nvPr/>
        </p:nvSpPr>
        <p:spPr>
          <a:xfrm>
            <a:off x="169816" y="394438"/>
            <a:ext cx="105286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b="1" dirty="0">
                <a:solidFill>
                  <a:schemeClr val="bg1">
                    <a:lumMod val="8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TÜRK TARİHİNDE YOLCULUK / </a:t>
            </a:r>
            <a:r>
              <a:rPr lang="tr-TR" sz="1400" b="1" dirty="0">
                <a:latin typeface="Arial" panose="020B0604020202020204" pitchFamily="34" charset="0"/>
                <a:cs typeface="Arial" panose="020B0604020202020204" pitchFamily="34" charset="0"/>
              </a:rPr>
              <a:t>OSMANLI DEVLETİ’NİN YÜKSELİŞİ / </a:t>
            </a:r>
            <a:r>
              <a:rPr lang="tr-TR" sz="1400" b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Osmanlı Ordusu</a:t>
            </a:r>
            <a:endParaRPr lang="tr-TR" sz="1100" b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AutoShape 16"/>
          <p:cNvSpPr>
            <a:spLocks/>
          </p:cNvSpPr>
          <p:nvPr/>
        </p:nvSpPr>
        <p:spPr bwMode="auto">
          <a:xfrm>
            <a:off x="4716821" y="938716"/>
            <a:ext cx="431800" cy="1512888"/>
          </a:xfrm>
          <a:prstGeom prst="rightBrace">
            <a:avLst>
              <a:gd name="adj1" fmla="val 29197"/>
              <a:gd name="adj2" fmla="val 50000"/>
            </a:avLst>
          </a:prstGeom>
          <a:noFill/>
          <a:ln w="25400">
            <a:solidFill>
              <a:srgbClr val="808080"/>
            </a:solidFill>
            <a:prstDash val="lg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tr-TR" altLang="tr-TR"/>
          </a:p>
        </p:txBody>
      </p:sp>
      <p:sp>
        <p:nvSpPr>
          <p:cNvPr id="7" name="AutoShape 17"/>
          <p:cNvSpPr>
            <a:spLocks noChangeArrowheads="1"/>
          </p:cNvSpPr>
          <p:nvPr/>
        </p:nvSpPr>
        <p:spPr bwMode="auto">
          <a:xfrm>
            <a:off x="5301021" y="1154616"/>
            <a:ext cx="6313224" cy="1081088"/>
          </a:xfrm>
          <a:prstGeom prst="roundRect">
            <a:avLst>
              <a:gd name="adj" fmla="val 16667"/>
            </a:avLst>
          </a:prstGeom>
          <a:solidFill>
            <a:srgbClr val="CCFFFF">
              <a:alpha val="18039"/>
            </a:srgbClr>
          </a:solidFill>
          <a:ln w="19050">
            <a:solidFill>
              <a:srgbClr val="969696"/>
            </a:solidFill>
            <a:prstDash val="sysDot"/>
            <a:round/>
            <a:headEnd/>
            <a:tailEnd/>
          </a:ln>
        </p:spPr>
        <p:txBody>
          <a:bodyPr wrap="squar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tr-TR" sz="2000" b="1" dirty="0">
                <a:latin typeface="Arial" panose="020B0604020202020204" pitchFamily="34" charset="0"/>
                <a:cs typeface="Arial" panose="020B0604020202020204" pitchFamily="34" charset="0"/>
              </a:rPr>
              <a:t>Sınırdaki kasaba ve şehirleri korumakla görevliydiler.</a:t>
            </a:r>
            <a:endParaRPr lang="tr-TR" altLang="tr-TR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AutoShape 24"/>
          <p:cNvSpPr>
            <a:spLocks/>
          </p:cNvSpPr>
          <p:nvPr/>
        </p:nvSpPr>
        <p:spPr bwMode="auto">
          <a:xfrm>
            <a:off x="4729521" y="2917096"/>
            <a:ext cx="431800" cy="1512887"/>
          </a:xfrm>
          <a:prstGeom prst="rightBrace">
            <a:avLst>
              <a:gd name="adj1" fmla="val 29197"/>
              <a:gd name="adj2" fmla="val 50000"/>
            </a:avLst>
          </a:prstGeom>
          <a:noFill/>
          <a:ln w="25400">
            <a:solidFill>
              <a:srgbClr val="808080"/>
            </a:solidFill>
            <a:prstDash val="lg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tr-TR" altLang="tr-TR"/>
          </a:p>
        </p:txBody>
      </p:sp>
      <p:sp>
        <p:nvSpPr>
          <p:cNvPr id="11" name="AutoShape 25"/>
          <p:cNvSpPr>
            <a:spLocks noChangeArrowheads="1"/>
          </p:cNvSpPr>
          <p:nvPr/>
        </p:nvSpPr>
        <p:spPr bwMode="auto">
          <a:xfrm>
            <a:off x="5301021" y="3167920"/>
            <a:ext cx="6313224" cy="1081088"/>
          </a:xfrm>
          <a:prstGeom prst="roundRect">
            <a:avLst>
              <a:gd name="adj" fmla="val 16667"/>
            </a:avLst>
          </a:prstGeom>
          <a:solidFill>
            <a:schemeClr val="accent2">
              <a:lumMod val="40000"/>
              <a:lumOff val="60000"/>
              <a:alpha val="30196"/>
            </a:schemeClr>
          </a:solidFill>
          <a:ln w="19050">
            <a:solidFill>
              <a:srgbClr val="969696"/>
            </a:solidFill>
            <a:prstDash val="sysDot"/>
            <a:round/>
            <a:headEnd/>
            <a:tailEnd/>
          </a:ln>
        </p:spPr>
        <p:txBody>
          <a:bodyPr wrap="squar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tr-TR" sz="2000" b="1" dirty="0">
                <a:latin typeface="Arial" panose="020B0604020202020204" pitchFamily="34" charset="0"/>
                <a:cs typeface="Arial" panose="020B0604020202020204" pitchFamily="34" charset="0"/>
              </a:rPr>
              <a:t>Her beş haneden bir kişi alınarak oluşturulan bu birlikler sınırdaki kalelerin korunmasında görevlendirilirdi.</a:t>
            </a:r>
            <a:endParaRPr lang="tr-TR" altLang="tr-TR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AutoShape 35"/>
          <p:cNvSpPr>
            <a:spLocks noChangeArrowheads="1"/>
          </p:cNvSpPr>
          <p:nvPr/>
        </p:nvSpPr>
        <p:spPr bwMode="auto">
          <a:xfrm>
            <a:off x="5301021" y="5116159"/>
            <a:ext cx="6313224" cy="1081088"/>
          </a:xfrm>
          <a:prstGeom prst="roundRect">
            <a:avLst>
              <a:gd name="adj" fmla="val 16667"/>
            </a:avLst>
          </a:prstGeom>
          <a:solidFill>
            <a:srgbClr val="FFCC00">
              <a:alpha val="25098"/>
            </a:srgbClr>
          </a:solidFill>
          <a:ln w="19050">
            <a:solidFill>
              <a:srgbClr val="969696"/>
            </a:solidFill>
            <a:prstDash val="sysDot"/>
            <a:round/>
            <a:headEnd/>
            <a:tailEnd/>
          </a:ln>
        </p:spPr>
        <p:txBody>
          <a:bodyPr wrap="squar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tr-TR" sz="2000" b="1" dirty="0">
                <a:latin typeface="Arial" panose="020B0604020202020204" pitchFamily="34" charset="0"/>
                <a:cs typeface="Arial" panose="020B0604020202020204" pitchFamily="34" charset="0"/>
              </a:rPr>
              <a:t>Ordunun önünde giderek yolları ve köprüleri onarırlardı.</a:t>
            </a:r>
            <a:endParaRPr lang="tr-TR" altLang="tr-TR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AutoShape 36"/>
          <p:cNvSpPr>
            <a:spLocks/>
          </p:cNvSpPr>
          <p:nvPr/>
        </p:nvSpPr>
        <p:spPr bwMode="auto">
          <a:xfrm>
            <a:off x="4729521" y="4900259"/>
            <a:ext cx="431800" cy="1512888"/>
          </a:xfrm>
          <a:prstGeom prst="rightBrace">
            <a:avLst>
              <a:gd name="adj1" fmla="val 29197"/>
              <a:gd name="adj2" fmla="val 50000"/>
            </a:avLst>
          </a:prstGeom>
          <a:noFill/>
          <a:ln w="25400">
            <a:solidFill>
              <a:srgbClr val="808080"/>
            </a:solidFill>
            <a:prstDash val="lg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tr-TR" altLang="tr-TR"/>
          </a:p>
        </p:txBody>
      </p:sp>
      <p:grpSp>
        <p:nvGrpSpPr>
          <p:cNvPr id="27" name="Grup 26"/>
          <p:cNvGrpSpPr/>
          <p:nvPr/>
        </p:nvGrpSpPr>
        <p:grpSpPr>
          <a:xfrm>
            <a:off x="3098042" y="4954865"/>
            <a:ext cx="2050579" cy="1735279"/>
            <a:chOff x="3098042" y="4954865"/>
            <a:chExt cx="2050579" cy="1735279"/>
          </a:xfrm>
        </p:grpSpPr>
        <p:pic>
          <p:nvPicPr>
            <p:cNvPr id="26" name="Resim 25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20873" y="4954865"/>
              <a:ext cx="1636596" cy="1381129"/>
            </a:xfrm>
            <a:prstGeom prst="roundRect">
              <a:avLst>
                <a:gd name="adj" fmla="val 8594"/>
              </a:avLst>
            </a:prstGeom>
            <a:solidFill>
              <a:srgbClr val="FFFFFF">
                <a:shade val="85000"/>
              </a:srgbClr>
            </a:solidFill>
            <a:ln>
              <a:noFill/>
            </a:ln>
            <a:effectLst/>
          </p:spPr>
        </p:pic>
        <p:sp>
          <p:nvSpPr>
            <p:cNvPr id="21" name="Text Box 33"/>
            <p:cNvSpPr txBox="1">
              <a:spLocks noChangeArrowheads="1"/>
            </p:cNvSpPr>
            <p:nvPr/>
          </p:nvSpPr>
          <p:spPr bwMode="auto">
            <a:xfrm>
              <a:off x="3098042" y="6351590"/>
              <a:ext cx="2050579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 algn="ctr">
                <a:spcBef>
                  <a:spcPct val="50000"/>
                </a:spcBef>
                <a:defRPr/>
              </a:pPr>
              <a:r>
                <a:rPr lang="tr-TR" sz="1600" dirty="0">
                  <a:latin typeface="Tahoma" pitchFamily="34" charset="0"/>
                  <a:cs typeface="+mn-cs"/>
                </a:rPr>
                <a:t>Yaya ve Müsellemler</a:t>
              </a:r>
            </a:p>
          </p:txBody>
        </p:sp>
      </p:grpSp>
      <p:grpSp>
        <p:nvGrpSpPr>
          <p:cNvPr id="2" name="Grup 1"/>
          <p:cNvGrpSpPr/>
          <p:nvPr/>
        </p:nvGrpSpPr>
        <p:grpSpPr>
          <a:xfrm>
            <a:off x="3327759" y="956904"/>
            <a:ext cx="1439862" cy="1805541"/>
            <a:chOff x="3327759" y="956904"/>
            <a:chExt cx="1439862" cy="1805541"/>
          </a:xfrm>
        </p:grpSpPr>
        <p:sp>
          <p:nvSpPr>
            <p:cNvPr id="15" name="Text Box 14"/>
            <p:cNvSpPr txBox="1">
              <a:spLocks noChangeArrowheads="1"/>
            </p:cNvSpPr>
            <p:nvPr/>
          </p:nvSpPr>
          <p:spPr bwMode="auto">
            <a:xfrm>
              <a:off x="3327759" y="2425895"/>
              <a:ext cx="1439862" cy="3365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  <a:defRPr/>
              </a:pPr>
              <a:r>
                <a:rPr lang="tr-TR" sz="1600" dirty="0">
                  <a:latin typeface="Tahoma" pitchFamily="34" charset="0"/>
                  <a:cs typeface="+mn-cs"/>
                </a:rPr>
                <a:t>Gönüllüler</a:t>
              </a:r>
            </a:p>
          </p:txBody>
        </p:sp>
        <p:pic>
          <p:nvPicPr>
            <p:cNvPr id="23" name="Resim 22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493829" y="956904"/>
              <a:ext cx="1219200" cy="1476512"/>
            </a:xfrm>
            <a:prstGeom prst="rect">
              <a:avLst/>
            </a:prstGeom>
          </p:spPr>
        </p:pic>
      </p:grpSp>
      <p:grpSp>
        <p:nvGrpSpPr>
          <p:cNvPr id="25" name="Grup 24"/>
          <p:cNvGrpSpPr/>
          <p:nvPr/>
        </p:nvGrpSpPr>
        <p:grpSpPr>
          <a:xfrm>
            <a:off x="3218661" y="3006631"/>
            <a:ext cx="1658057" cy="1717679"/>
            <a:chOff x="3218661" y="3006631"/>
            <a:chExt cx="1658057" cy="1717679"/>
          </a:xfrm>
        </p:grpSpPr>
        <p:sp>
          <p:nvSpPr>
            <p:cNvPr id="18" name="Text Box 22"/>
            <p:cNvSpPr txBox="1">
              <a:spLocks noChangeArrowheads="1"/>
            </p:cNvSpPr>
            <p:nvPr/>
          </p:nvSpPr>
          <p:spPr bwMode="auto">
            <a:xfrm>
              <a:off x="3403959" y="4387760"/>
              <a:ext cx="1439862" cy="3365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  <a:defRPr/>
              </a:pPr>
              <a:r>
                <a:rPr lang="tr-TR" sz="1600" dirty="0">
                  <a:latin typeface="Tahoma" pitchFamily="34" charset="0"/>
                  <a:cs typeface="+mn-cs"/>
                </a:rPr>
                <a:t>Beşliler</a:t>
              </a:r>
            </a:p>
          </p:txBody>
        </p:sp>
        <p:pic>
          <p:nvPicPr>
            <p:cNvPr id="24" name="Resim 23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18661" y="3006631"/>
              <a:ext cx="1658057" cy="1381129"/>
            </a:xfrm>
            <a:prstGeom prst="roundRect">
              <a:avLst>
                <a:gd name="adj" fmla="val 8594"/>
              </a:avLst>
            </a:prstGeom>
            <a:solidFill>
              <a:srgbClr val="FFFFFF">
                <a:shade val="85000"/>
              </a:srgbClr>
            </a:solidFill>
            <a:ln>
              <a:noFill/>
            </a:ln>
            <a:effectLst/>
          </p:spPr>
        </p:pic>
      </p:grpSp>
    </p:spTree>
    <p:extLst>
      <p:ext uri="{BB962C8B-B14F-4D97-AF65-F5344CB8AC3E}">
        <p14:creationId xmlns:p14="http://schemas.microsoft.com/office/powerpoint/2010/main" val="921736070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000"/>
                            </p:stCondLst>
                            <p:childTnLst>
                              <p:par>
                                <p:cTn id="30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00"/>
                            </p:stCondLst>
                            <p:childTnLst>
                              <p:par>
                                <p:cTn id="4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000"/>
                            </p:stCondLst>
                            <p:childTnLst>
                              <p:par>
                                <p:cTn id="45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10" grpId="0" animBg="1"/>
      <p:bldP spid="11" grpId="0" animBg="1"/>
      <p:bldP spid="12" grpId="0" animBg="1"/>
      <p:bldP spid="13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7 Köşeleri Yuvarlanmış Dikdörtgen Belirtme Çizgisi"/>
          <p:cNvSpPr>
            <a:spLocks noChangeArrowheads="1"/>
          </p:cNvSpPr>
          <p:nvPr/>
        </p:nvSpPr>
        <p:spPr bwMode="auto">
          <a:xfrm>
            <a:off x="101575" y="885952"/>
            <a:ext cx="2447801" cy="2458140"/>
          </a:xfrm>
          <a:prstGeom prst="wedgeRoundRectCallout">
            <a:avLst>
              <a:gd name="adj1" fmla="val -17360"/>
              <a:gd name="adj2" fmla="val 63570"/>
              <a:gd name="adj3" fmla="val 16667"/>
            </a:avLst>
          </a:prstGeom>
          <a:solidFill>
            <a:schemeClr val="bg1">
              <a:lumMod val="95000"/>
            </a:schemeClr>
          </a:solidFill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defRPr/>
            </a:pPr>
            <a:r>
              <a:rPr lang="tr-TR" sz="2000" b="1" dirty="0">
                <a:solidFill>
                  <a:srgbClr val="BD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Osmanlı Devleti</a:t>
            </a:r>
            <a:r>
              <a:rPr lang="tr-TR" sz="2000" dirty="0"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‘nde diğer önemli</a:t>
            </a:r>
          </a:p>
          <a:p>
            <a:pPr algn="ctr">
              <a:defRPr/>
            </a:pPr>
            <a:r>
              <a:rPr lang="tr-TR" sz="2000" dirty="0"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Askeri Birimlere bakalım </a:t>
            </a:r>
          </a:p>
        </p:txBody>
      </p:sp>
      <p:pic>
        <p:nvPicPr>
          <p:cNvPr id="5" name="Resim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69816" y="3645849"/>
            <a:ext cx="2025920" cy="3212151"/>
          </a:xfrm>
          <a:prstGeom prst="rect">
            <a:avLst/>
          </a:prstGeom>
        </p:spPr>
      </p:pic>
      <p:pic>
        <p:nvPicPr>
          <p:cNvPr id="8" name="Resim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204000" cy="762750"/>
          </a:xfrm>
          <a:prstGeom prst="rect">
            <a:avLst/>
          </a:prstGeom>
        </p:spPr>
      </p:pic>
      <p:sp>
        <p:nvSpPr>
          <p:cNvPr id="9" name="Metin kutusu 8"/>
          <p:cNvSpPr txBox="1"/>
          <p:nvPr/>
        </p:nvSpPr>
        <p:spPr>
          <a:xfrm>
            <a:off x="169816" y="394438"/>
            <a:ext cx="105286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b="1" dirty="0">
                <a:solidFill>
                  <a:schemeClr val="bg1">
                    <a:lumMod val="8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TÜRK TARİHİNDE YOLCULUK / </a:t>
            </a:r>
            <a:r>
              <a:rPr lang="tr-TR" sz="1400" b="1" dirty="0">
                <a:latin typeface="Arial" panose="020B0604020202020204" pitchFamily="34" charset="0"/>
                <a:cs typeface="Arial" panose="020B0604020202020204" pitchFamily="34" charset="0"/>
              </a:rPr>
              <a:t>OSMANLI DEVLETİ’NİN YÜKSELİŞİ / </a:t>
            </a:r>
            <a:r>
              <a:rPr lang="tr-TR" sz="1400" b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Osmanlı Ordusu</a:t>
            </a:r>
            <a:endParaRPr lang="tr-TR" sz="1100" b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Resim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74128" y="886620"/>
            <a:ext cx="9176845" cy="5866875"/>
          </a:xfrm>
          <a:prstGeom prst="rect">
            <a:avLst/>
          </a:prstGeom>
        </p:spPr>
      </p:pic>
      <p:sp>
        <p:nvSpPr>
          <p:cNvPr id="7" name="AutoShape 95"/>
          <p:cNvSpPr>
            <a:spLocks noChangeArrowheads="1"/>
          </p:cNvSpPr>
          <p:nvPr/>
        </p:nvSpPr>
        <p:spPr bwMode="auto">
          <a:xfrm>
            <a:off x="3016578" y="993313"/>
            <a:ext cx="8925213" cy="1640705"/>
          </a:xfrm>
          <a:prstGeom prst="rect">
            <a:avLst/>
          </a:prstGeom>
          <a:solidFill>
            <a:schemeClr val="bg1"/>
          </a:solidFill>
          <a:ln w="19050">
            <a:solidFill>
              <a:srgbClr val="800000"/>
            </a:solidFill>
            <a:prstDash val="sysDot"/>
            <a:miter lim="800000"/>
            <a:headEnd/>
            <a:tailEnd/>
          </a:ln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indent="360000" eaLnBrk="1" hangingPunct="1"/>
            <a:r>
              <a:rPr lang="tr-TR" sz="2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YARDIMCI KUVVETLER</a:t>
            </a:r>
          </a:p>
          <a:p>
            <a:pPr indent="360000" eaLnBrk="1" hangingPunct="1"/>
            <a:endParaRPr lang="tr-TR" sz="16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indent="360000" eaLnBrk="1" hangingPunct="1"/>
            <a:r>
              <a:rPr lang="tr-TR" sz="2000" dirty="0">
                <a:latin typeface="Arial" panose="020B0604020202020204" pitchFamily="34" charset="0"/>
                <a:cs typeface="Arial" panose="020B0604020202020204" pitchFamily="34" charset="0"/>
              </a:rPr>
              <a:t>Bir savaş zamanında bağlı hükümetlerin </a:t>
            </a:r>
            <a:r>
              <a:rPr lang="tr-TR" sz="2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(Kırım, Eflak, Boğdan) </a:t>
            </a:r>
            <a:r>
              <a:rPr lang="tr-TR" sz="2000" dirty="0">
                <a:latin typeface="Arial" panose="020B0604020202020204" pitchFamily="34" charset="0"/>
                <a:cs typeface="Arial" panose="020B0604020202020204" pitchFamily="34" charset="0"/>
              </a:rPr>
              <a:t>askerleri de Osmanlı ordusuna yardım ederlerdi. Bunlar içinde en önemlisi</a:t>
            </a:r>
            <a:r>
              <a:rPr lang="tr-TR" sz="2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2000" b="1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Kırım kuvvetleri</a:t>
            </a:r>
            <a:r>
              <a:rPr lang="tr-TR" sz="2000" dirty="0">
                <a:latin typeface="Arial" panose="020B0604020202020204" pitchFamily="34" charset="0"/>
                <a:cs typeface="Arial" panose="020B0604020202020204" pitchFamily="34" charset="0"/>
              </a:rPr>
              <a:t>ydi.</a:t>
            </a:r>
            <a:endParaRPr lang="tr-TR" altLang="tr-TR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37675531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7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18" descr="6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3546" y="0"/>
            <a:ext cx="9148454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7 Köşeleri Yuvarlanmış Dikdörtgen Belirtme Çizgisi"/>
          <p:cNvSpPr>
            <a:spLocks noChangeArrowheads="1"/>
          </p:cNvSpPr>
          <p:nvPr/>
        </p:nvSpPr>
        <p:spPr bwMode="auto">
          <a:xfrm>
            <a:off x="101575" y="885952"/>
            <a:ext cx="2447801" cy="3467684"/>
          </a:xfrm>
          <a:prstGeom prst="wedgeRoundRectCallout">
            <a:avLst>
              <a:gd name="adj1" fmla="val -15687"/>
              <a:gd name="adj2" fmla="val 54911"/>
              <a:gd name="adj3" fmla="val 16667"/>
            </a:avLst>
          </a:prstGeom>
          <a:solidFill>
            <a:schemeClr val="bg1">
              <a:lumMod val="95000"/>
            </a:schemeClr>
          </a:solidFill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defRPr/>
            </a:pPr>
            <a:r>
              <a:rPr lang="tr-TR" sz="2000" dirty="0">
                <a:latin typeface="Arial" panose="020B0604020202020204" pitchFamily="34" charset="0"/>
                <a:cs typeface="Arial" panose="020B0604020202020204" pitchFamily="34" charset="0"/>
              </a:rPr>
              <a:t>Osmanlı Devleti ayrıca </a:t>
            </a:r>
            <a:r>
              <a:rPr lang="tr-TR" sz="2000" dirty="0" err="1">
                <a:solidFill>
                  <a:srgbClr val="BD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DONANMA</a:t>
            </a:r>
            <a:r>
              <a:rPr lang="tr-TR" sz="2000" dirty="0" err="1">
                <a:latin typeface="Arial" panose="020B0604020202020204" pitchFamily="34" charset="0"/>
                <a:cs typeface="Arial" panose="020B0604020202020204" pitchFamily="34" charset="0"/>
              </a:rPr>
              <a:t>‘ya</a:t>
            </a:r>
            <a:r>
              <a:rPr lang="tr-TR" sz="2000" dirty="0">
                <a:latin typeface="Arial" panose="020B0604020202020204" pitchFamily="34" charset="0"/>
                <a:cs typeface="Arial" panose="020B0604020202020204" pitchFamily="34" charset="0"/>
              </a:rPr>
              <a:t> da büyük bir önem vermiştir.</a:t>
            </a:r>
          </a:p>
          <a:p>
            <a:pPr algn="ctr">
              <a:defRPr/>
            </a:pPr>
            <a:r>
              <a:rPr lang="tr-TR" sz="2000" dirty="0">
                <a:latin typeface="Arial" panose="020B0604020202020204" pitchFamily="34" charset="0"/>
                <a:cs typeface="Arial" panose="020B0604020202020204" pitchFamily="34" charset="0"/>
              </a:rPr>
              <a:t>-----------------</a:t>
            </a:r>
          </a:p>
          <a:p>
            <a:pPr algn="ctr">
              <a:defRPr/>
            </a:pPr>
            <a:r>
              <a:rPr lang="tr-TR" sz="2000" dirty="0">
                <a:latin typeface="Arial" panose="020B0604020202020204" pitchFamily="34" charset="0"/>
                <a:cs typeface="Arial" panose="020B0604020202020204" pitchFamily="34" charset="0"/>
              </a:rPr>
              <a:t>Buna göre,</a:t>
            </a:r>
          </a:p>
          <a:p>
            <a:pPr algn="ctr">
              <a:defRPr/>
            </a:pPr>
            <a:r>
              <a:rPr lang="tr-TR" sz="20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Osmanlının Donanma Alanı</a:t>
            </a:r>
            <a:r>
              <a:rPr lang="tr-TR" sz="2000" dirty="0">
                <a:latin typeface="Arial" panose="020B0604020202020204" pitchFamily="34" charset="0"/>
                <a:cs typeface="Arial" panose="020B0604020202020204" pitchFamily="34" charset="0"/>
              </a:rPr>
              <a:t>‘ndaki süreci belirtiniz</a:t>
            </a:r>
          </a:p>
        </p:txBody>
      </p:sp>
      <p:pic>
        <p:nvPicPr>
          <p:cNvPr id="5" name="Resim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69816" y="4558352"/>
            <a:ext cx="1450400" cy="2299648"/>
          </a:xfrm>
          <a:prstGeom prst="rect">
            <a:avLst/>
          </a:prstGeom>
        </p:spPr>
      </p:pic>
      <p:pic>
        <p:nvPicPr>
          <p:cNvPr id="8" name="Resim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204000" cy="762750"/>
          </a:xfrm>
          <a:prstGeom prst="rect">
            <a:avLst/>
          </a:prstGeom>
        </p:spPr>
      </p:pic>
      <p:sp>
        <p:nvSpPr>
          <p:cNvPr id="9" name="Metin kutusu 8"/>
          <p:cNvSpPr txBox="1"/>
          <p:nvPr/>
        </p:nvSpPr>
        <p:spPr>
          <a:xfrm>
            <a:off x="169816" y="394438"/>
            <a:ext cx="105286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b="1" dirty="0">
                <a:solidFill>
                  <a:schemeClr val="bg1">
                    <a:lumMod val="8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TÜRK TARİHİNDE YOLCULUK / </a:t>
            </a:r>
            <a:r>
              <a:rPr lang="tr-TR" sz="1400" b="1" dirty="0">
                <a:latin typeface="Arial" panose="020B0604020202020204" pitchFamily="34" charset="0"/>
                <a:cs typeface="Arial" panose="020B0604020202020204" pitchFamily="34" charset="0"/>
              </a:rPr>
              <a:t>OSMANLI DEVLETİ’NİN YÜKSELİŞİ / </a:t>
            </a:r>
            <a:r>
              <a:rPr lang="tr-TR" sz="1400" b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Osmanlı Ordusu</a:t>
            </a:r>
            <a:endParaRPr lang="tr-TR" sz="1100" b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7 Köşeleri Yuvarlanmış Dikdörtgen Belirtme Çizgisi"/>
          <p:cNvSpPr>
            <a:spLocks noChangeArrowheads="1"/>
          </p:cNvSpPr>
          <p:nvPr/>
        </p:nvSpPr>
        <p:spPr bwMode="auto">
          <a:xfrm>
            <a:off x="3166281" y="5446713"/>
            <a:ext cx="4367283" cy="1295400"/>
          </a:xfrm>
          <a:prstGeom prst="wedgeRoundRectCallout">
            <a:avLst>
              <a:gd name="adj1" fmla="val 41042"/>
              <a:gd name="adj2" fmla="val -83454"/>
              <a:gd name="adj3" fmla="val 16667"/>
            </a:avLst>
          </a:prstGeom>
          <a:solidFill>
            <a:schemeClr val="bg1">
              <a:alpha val="95000"/>
            </a:schemeClr>
          </a:solidFill>
          <a:ln w="9525" algn="ctr">
            <a:solidFill>
              <a:schemeClr val="accent2"/>
            </a:solidFill>
            <a:miter lim="800000"/>
            <a:headEnd/>
            <a:tailEnd/>
          </a:ln>
          <a:effectLst>
            <a:outerShdw dist="20000" dir="5400000" rotWithShape="0">
              <a:srgbClr val="000000">
                <a:alpha val="37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r>
              <a:rPr lang="tr-TR" b="1" dirty="0">
                <a:latin typeface="Arial" panose="020B0604020202020204" pitchFamily="34" charset="0"/>
                <a:cs typeface="Arial" panose="020B0604020202020204" pitchFamily="34" charset="0"/>
              </a:rPr>
              <a:t>Osmanlı‘da </a:t>
            </a:r>
            <a:r>
              <a:rPr lang="tr-TR" b="1" dirty="0">
                <a:solidFill>
                  <a:srgbClr val="BD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İlk Donanma</a:t>
            </a:r>
            <a:r>
              <a:rPr lang="tr-TR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algn="ctr">
              <a:defRPr/>
            </a:pPr>
            <a:r>
              <a:rPr lang="tr-TR" b="1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Orhan Bey</a:t>
            </a:r>
            <a:r>
              <a:rPr lang="tr-TR" b="1" dirty="0">
                <a:latin typeface="Arial" panose="020B0604020202020204" pitchFamily="34" charset="0"/>
                <a:cs typeface="Arial" panose="020B0604020202020204" pitchFamily="34" charset="0"/>
              </a:rPr>
              <a:t> zamanında </a:t>
            </a:r>
            <a:r>
              <a:rPr lang="tr-TR" b="1" dirty="0">
                <a:solidFill>
                  <a:srgbClr val="00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KARESİOĞULLARI Beyliği</a:t>
            </a:r>
            <a:r>
              <a:rPr lang="tr-TR" b="1" dirty="0">
                <a:latin typeface="Arial" panose="020B0604020202020204" pitchFamily="34" charset="0"/>
                <a:cs typeface="Arial" panose="020B0604020202020204" pitchFamily="34" charset="0"/>
              </a:rPr>
              <a:t>‘nin alınması ile oluşturulmuştur.</a:t>
            </a:r>
          </a:p>
        </p:txBody>
      </p:sp>
      <p:sp>
        <p:nvSpPr>
          <p:cNvPr id="10" name="7 Köşeleri Yuvarlanmış Dikdörtgen Belirtme Çizgisi"/>
          <p:cNvSpPr>
            <a:spLocks noChangeArrowheads="1"/>
          </p:cNvSpPr>
          <p:nvPr/>
        </p:nvSpPr>
        <p:spPr bwMode="auto">
          <a:xfrm>
            <a:off x="8161361" y="885952"/>
            <a:ext cx="3917406" cy="1439863"/>
          </a:xfrm>
          <a:prstGeom prst="wedgeRoundRectCallout">
            <a:avLst>
              <a:gd name="adj1" fmla="val -39894"/>
              <a:gd name="adj2" fmla="val 77144"/>
              <a:gd name="adj3" fmla="val 16667"/>
            </a:avLst>
          </a:prstGeom>
          <a:solidFill>
            <a:schemeClr val="bg1">
              <a:alpha val="95000"/>
            </a:schemeClr>
          </a:solidFill>
          <a:ln w="9525" algn="ctr">
            <a:solidFill>
              <a:schemeClr val="accent2"/>
            </a:solidFill>
            <a:miter lim="800000"/>
            <a:headEnd/>
            <a:tailEnd/>
          </a:ln>
          <a:effectLst>
            <a:outerShdw dist="20000" dir="5400000" rotWithShape="0">
              <a:srgbClr val="000000">
                <a:alpha val="37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r>
              <a:rPr lang="tr-TR" b="1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Osmanlılar, </a:t>
            </a:r>
            <a:r>
              <a:rPr lang="tr-TR" b="1" dirty="0">
                <a:solidFill>
                  <a:srgbClr val="BD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İlk Deniz Savaşları</a:t>
            </a:r>
            <a:r>
              <a:rPr lang="tr-TR" b="1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‘nı </a:t>
            </a:r>
            <a:r>
              <a:rPr lang="tr-TR" b="1" dirty="0">
                <a:latin typeface="Arial" panose="020B0604020202020204" pitchFamily="34" charset="0"/>
                <a:cs typeface="Arial" panose="020B0604020202020204" pitchFamily="34" charset="0"/>
              </a:rPr>
              <a:t>Çelebi Mehmet</a:t>
            </a:r>
            <a:r>
              <a:rPr lang="tr-TR" b="1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b="1" dirty="0">
                <a:latin typeface="Arial" panose="020B0604020202020204" pitchFamily="34" charset="0"/>
                <a:cs typeface="Arial" panose="020B0604020202020204" pitchFamily="34" charset="0"/>
              </a:rPr>
              <a:t>Dönemi</a:t>
            </a:r>
            <a:r>
              <a:rPr lang="tr-TR" b="1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‘nde </a:t>
            </a:r>
            <a:r>
              <a:rPr lang="tr-TR" b="1" dirty="0">
                <a:solidFill>
                  <a:srgbClr val="00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Venedikliler</a:t>
            </a:r>
            <a:r>
              <a:rPr lang="tr-TR" b="1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ile yapmış ancak yenilmişlerdir.</a:t>
            </a:r>
            <a:endParaRPr lang="tr-TR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7 Köşeleri Yuvarlanmış Dikdörtgen Belirtme Çizgisi"/>
          <p:cNvSpPr>
            <a:spLocks noChangeArrowheads="1"/>
          </p:cNvSpPr>
          <p:nvPr/>
        </p:nvSpPr>
        <p:spPr bwMode="auto">
          <a:xfrm>
            <a:off x="7902054" y="5300663"/>
            <a:ext cx="4176713" cy="1441450"/>
          </a:xfrm>
          <a:prstGeom prst="wedgeRoundRectCallout">
            <a:avLst>
              <a:gd name="adj1" fmla="val -40444"/>
              <a:gd name="adj2" fmla="val -73027"/>
              <a:gd name="adj3" fmla="val 16667"/>
            </a:avLst>
          </a:prstGeom>
          <a:solidFill>
            <a:schemeClr val="bg1">
              <a:alpha val="95000"/>
            </a:schemeClr>
          </a:solidFill>
          <a:ln w="9525" algn="ctr">
            <a:solidFill>
              <a:schemeClr val="accent2"/>
            </a:solidFill>
            <a:miter lim="800000"/>
            <a:headEnd/>
            <a:tailEnd/>
          </a:ln>
          <a:effectLst>
            <a:outerShdw dist="20000" dir="5400000" rotWithShape="0">
              <a:srgbClr val="000000">
                <a:alpha val="37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r>
              <a:rPr lang="tr-TR" b="1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Yıldırım Bayezid</a:t>
            </a:r>
            <a:r>
              <a:rPr lang="tr-TR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b="1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Dönemi</a:t>
            </a:r>
            <a:r>
              <a:rPr lang="tr-TR" b="1" dirty="0">
                <a:latin typeface="Arial" panose="020B0604020202020204" pitchFamily="34" charset="0"/>
                <a:cs typeface="Arial" panose="020B0604020202020204" pitchFamily="34" charset="0"/>
              </a:rPr>
              <a:t>‘nde </a:t>
            </a:r>
            <a:r>
              <a:rPr lang="tr-TR" b="1" dirty="0">
                <a:solidFill>
                  <a:srgbClr val="BD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Donanma</a:t>
            </a:r>
            <a:r>
              <a:rPr lang="tr-TR" b="1" dirty="0">
                <a:latin typeface="Arial" panose="020B0604020202020204" pitchFamily="34" charset="0"/>
                <a:cs typeface="Arial" panose="020B0604020202020204" pitchFamily="34" charset="0"/>
              </a:rPr>
              <a:t> gelişmeye başlamış ve bu dönemde bir takım adalara seferler düzenlenmiştir.</a:t>
            </a:r>
          </a:p>
        </p:txBody>
      </p:sp>
    </p:spTree>
    <p:extLst>
      <p:ext uri="{BB962C8B-B14F-4D97-AF65-F5344CB8AC3E}">
        <p14:creationId xmlns:p14="http://schemas.microsoft.com/office/powerpoint/2010/main" val="2771728287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7" grpId="0" animBg="1"/>
      <p:bldP spid="10" grpId="0" animBg="1"/>
      <p:bldP spid="11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Resim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085" y="48986"/>
            <a:ext cx="12017830" cy="67600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2311263"/>
      </p:ext>
    </p:extLst>
  </p:cSld>
  <p:clrMapOvr>
    <a:masterClrMapping/>
  </p:clrMapOvr>
  <p:transition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Resim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204000" cy="762750"/>
          </a:xfrm>
          <a:prstGeom prst="rect">
            <a:avLst/>
          </a:prstGeom>
        </p:spPr>
      </p:pic>
      <p:sp>
        <p:nvSpPr>
          <p:cNvPr id="7" name="Metin kutusu 6"/>
          <p:cNvSpPr txBox="1"/>
          <p:nvPr/>
        </p:nvSpPr>
        <p:spPr>
          <a:xfrm>
            <a:off x="169816" y="394438"/>
            <a:ext cx="105286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b="1" dirty="0">
                <a:solidFill>
                  <a:schemeClr val="bg1">
                    <a:lumMod val="8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TÜRK TARİHİNDE YOLCULUK / </a:t>
            </a:r>
            <a:r>
              <a:rPr lang="tr-TR" sz="1400" b="1" dirty="0">
                <a:latin typeface="Arial" panose="020B0604020202020204" pitchFamily="34" charset="0"/>
                <a:cs typeface="Arial" panose="020B0604020202020204" pitchFamily="34" charset="0"/>
              </a:rPr>
              <a:t>OSMANLI DEVLETİ’NİN YÜKSELİŞİ / </a:t>
            </a:r>
            <a:r>
              <a:rPr lang="tr-TR" sz="1400" b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İstanbul’un Fethi </a:t>
            </a:r>
            <a:endParaRPr lang="tr-TR" sz="1100" b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7 Köşeleri Yuvarlanmış Dikdörtgen Belirtme Çizgisi"/>
          <p:cNvSpPr>
            <a:spLocks noChangeArrowheads="1"/>
          </p:cNvSpPr>
          <p:nvPr/>
        </p:nvSpPr>
        <p:spPr bwMode="auto">
          <a:xfrm>
            <a:off x="101575" y="885952"/>
            <a:ext cx="2447801" cy="2458140"/>
          </a:xfrm>
          <a:prstGeom prst="wedgeRoundRectCallout">
            <a:avLst>
              <a:gd name="adj1" fmla="val -17360"/>
              <a:gd name="adj2" fmla="val 63570"/>
              <a:gd name="adj3" fmla="val 16667"/>
            </a:avLst>
          </a:prstGeom>
          <a:solidFill>
            <a:schemeClr val="bg1">
              <a:lumMod val="95000"/>
            </a:schemeClr>
          </a:solidFill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defRPr/>
            </a:pPr>
            <a:r>
              <a:rPr lang="tr-TR" sz="2100" b="1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Osmanlı Devleti</a:t>
            </a:r>
            <a:r>
              <a:rPr lang="tr-TR" sz="21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2000" dirty="0">
                <a:latin typeface="Arial" panose="020B0604020202020204" pitchFamily="34" charset="0"/>
                <a:cs typeface="Arial" panose="020B0604020202020204" pitchFamily="34" charset="0"/>
              </a:rPr>
              <a:t>kurulduğunda</a:t>
            </a:r>
          </a:p>
          <a:p>
            <a:pPr algn="ctr">
              <a:defRPr/>
            </a:pPr>
            <a:r>
              <a:rPr lang="tr-TR" sz="2000" b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ORDU</a:t>
            </a:r>
            <a:endParaRPr lang="tr-TR" sz="2000" dirty="0">
              <a:solidFill>
                <a:srgbClr val="7030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defRPr/>
            </a:pPr>
            <a:r>
              <a:rPr lang="tr-TR" sz="2000" dirty="0">
                <a:latin typeface="Arial" panose="020B0604020202020204" pitchFamily="34" charset="0"/>
                <a:cs typeface="Arial" panose="020B0604020202020204" pitchFamily="34" charset="0"/>
              </a:rPr>
              <a:t>nasıldı?</a:t>
            </a:r>
            <a:endParaRPr lang="tr-TR" sz="2000" dirty="0"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Resim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69816" y="3645849"/>
            <a:ext cx="2025920" cy="3212151"/>
          </a:xfrm>
          <a:prstGeom prst="rect">
            <a:avLst/>
          </a:prstGeom>
        </p:spPr>
      </p:pic>
      <p:pic>
        <p:nvPicPr>
          <p:cNvPr id="8" name="Resim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478650" y="3344092"/>
            <a:ext cx="2820273" cy="3513908"/>
          </a:xfrm>
          <a:prstGeom prst="rect">
            <a:avLst/>
          </a:prstGeom>
        </p:spPr>
      </p:pic>
      <p:sp>
        <p:nvSpPr>
          <p:cNvPr id="9" name="Köşeleri Yuvarlanmış Dikdörtgen Belirtme Çizgisi 8"/>
          <p:cNvSpPr/>
          <p:nvPr/>
        </p:nvSpPr>
        <p:spPr>
          <a:xfrm>
            <a:off x="3116840" y="978345"/>
            <a:ext cx="4396711" cy="2076994"/>
          </a:xfrm>
          <a:prstGeom prst="wedgeRoundRectCallout">
            <a:avLst>
              <a:gd name="adj1" fmla="val 1685"/>
              <a:gd name="adj2" fmla="val 67532"/>
              <a:gd name="adj3" fmla="val 16667"/>
            </a:avLst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  <a:headEnd type="none" w="med" len="med"/>
            <a:tailEnd type="none" w="med" len="med"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r-TR" sz="2000" dirty="0">
                <a:latin typeface="Arial" panose="020B0604020202020204" pitchFamily="34" charset="0"/>
                <a:cs typeface="Arial" panose="020B0604020202020204" pitchFamily="34" charset="0"/>
              </a:rPr>
              <a:t>Kuruluş yıllarında Osmanlı Beyliği’nin düzenli birlikleri yoktu. Gerektiğinde aşiret kuvvetleri ile alperenler ve gazi akıncılar bir tellal ile davet edilir, toplanan birlikler ile sefere çıkılırdı.</a:t>
            </a:r>
          </a:p>
        </p:txBody>
      </p:sp>
      <p:pic>
        <p:nvPicPr>
          <p:cNvPr id="10" name="Resim 9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644" t="2456" r="16538"/>
          <a:stretch/>
        </p:blipFill>
        <p:spPr>
          <a:xfrm>
            <a:off x="9157064" y="3148149"/>
            <a:ext cx="2194560" cy="3685805"/>
          </a:xfrm>
          <a:prstGeom prst="rect">
            <a:avLst/>
          </a:prstGeom>
        </p:spPr>
      </p:pic>
      <p:sp>
        <p:nvSpPr>
          <p:cNvPr id="11" name="Köşeleri Yuvarlanmış Dikdörtgen Belirtme Çizgisi 10"/>
          <p:cNvSpPr/>
          <p:nvPr/>
        </p:nvSpPr>
        <p:spPr>
          <a:xfrm>
            <a:off x="7694023" y="978345"/>
            <a:ext cx="4396710" cy="2076994"/>
          </a:xfrm>
          <a:prstGeom prst="wedgeRoundRectCallout">
            <a:avLst>
              <a:gd name="adj1" fmla="val -101"/>
              <a:gd name="adj2" fmla="val 66274"/>
              <a:gd name="adj3" fmla="val 16667"/>
            </a:avLst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  <a:headEnd type="none" w="med" len="med"/>
            <a:tailEnd type="none" w="med" len="me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r-TR" altLang="tr-TR" sz="2000" dirty="0">
                <a:latin typeface="Arial" panose="020B0604020202020204" pitchFamily="34" charset="0"/>
                <a:cs typeface="Arial" panose="020B0604020202020204" pitchFamily="34" charset="0"/>
              </a:rPr>
              <a:t>Savaş bittiğinde herkes işinin </a:t>
            </a:r>
          </a:p>
          <a:p>
            <a:pPr algn="ctr"/>
            <a:r>
              <a:rPr lang="tr-TR" altLang="tr-TR" sz="2000" dirty="0">
                <a:latin typeface="Arial" panose="020B0604020202020204" pitchFamily="34" charset="0"/>
                <a:cs typeface="Arial" panose="020B0604020202020204" pitchFamily="34" charset="0"/>
              </a:rPr>
              <a:t>başına dönerdi. </a:t>
            </a:r>
          </a:p>
          <a:p>
            <a:pPr algn="ctr"/>
            <a:r>
              <a:rPr lang="tr-TR" altLang="tr-TR" sz="2000" dirty="0">
                <a:latin typeface="Arial" panose="020B0604020202020204" pitchFamily="34" charset="0"/>
                <a:cs typeface="Arial" panose="020B0604020202020204" pitchFamily="34" charset="0"/>
              </a:rPr>
              <a:t>Zamanla sınırların genişlemesiyle birlikte hazır olan </a:t>
            </a:r>
            <a:r>
              <a:rPr lang="tr-TR" altLang="tr-TR" sz="2000" b="1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DÜZENLi</a:t>
            </a:r>
            <a:r>
              <a:rPr lang="tr-TR" altLang="tr-TR" sz="2000" b="1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altLang="tr-TR" sz="2000" b="1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ORDU</a:t>
            </a:r>
            <a:r>
              <a:rPr lang="tr-TR" altLang="tr-TR" sz="2000" dirty="0" err="1">
                <a:latin typeface="Arial" panose="020B0604020202020204" pitchFamily="34" charset="0"/>
                <a:cs typeface="Arial" panose="020B0604020202020204" pitchFamily="34" charset="0"/>
              </a:rPr>
              <a:t>ya</a:t>
            </a:r>
            <a:r>
              <a:rPr lang="tr-TR" altLang="tr-TR" sz="2000" dirty="0">
                <a:latin typeface="Arial" panose="020B0604020202020204" pitchFamily="34" charset="0"/>
                <a:cs typeface="Arial" panose="020B0604020202020204" pitchFamily="34" charset="0"/>
              </a:rPr>
              <a:t> ihtiyaç duyulmaya başladı.</a:t>
            </a:r>
          </a:p>
        </p:txBody>
      </p:sp>
    </p:spTree>
    <p:extLst>
      <p:ext uri="{BB962C8B-B14F-4D97-AF65-F5344CB8AC3E}">
        <p14:creationId xmlns:p14="http://schemas.microsoft.com/office/powerpoint/2010/main" val="2090246243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9" grpId="0" animBg="1"/>
      <p:bldP spid="11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" name="Resim 4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9751" y="1269000"/>
            <a:ext cx="5832498" cy="43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3977190"/>
      </p:ext>
    </p:extLst>
  </p:cSld>
  <p:clrMapOvr>
    <a:masterClrMapping/>
  </p:clrMapOvr>
  <p:transition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7 Köşeleri Yuvarlanmış Dikdörtgen Belirtme Çizgisi"/>
          <p:cNvSpPr>
            <a:spLocks noChangeArrowheads="1"/>
          </p:cNvSpPr>
          <p:nvPr/>
        </p:nvSpPr>
        <p:spPr bwMode="auto">
          <a:xfrm>
            <a:off x="101575" y="885952"/>
            <a:ext cx="2447801" cy="2458140"/>
          </a:xfrm>
          <a:prstGeom prst="wedgeRoundRectCallout">
            <a:avLst>
              <a:gd name="adj1" fmla="val -17360"/>
              <a:gd name="adj2" fmla="val 63570"/>
              <a:gd name="adj3" fmla="val 16667"/>
            </a:avLst>
          </a:prstGeom>
          <a:solidFill>
            <a:schemeClr val="bg1">
              <a:lumMod val="95000"/>
            </a:schemeClr>
          </a:solidFill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defRPr/>
            </a:pPr>
            <a:r>
              <a:rPr lang="tr-TR" sz="2200" b="1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Osmanlı Devleti</a:t>
            </a:r>
            <a:r>
              <a:rPr lang="tr-TR" sz="2200" dirty="0">
                <a:latin typeface="Arial" panose="020B0604020202020204" pitchFamily="34" charset="0"/>
                <a:cs typeface="Arial" panose="020B0604020202020204" pitchFamily="34" charset="0"/>
              </a:rPr>
              <a:t>‘nde</a:t>
            </a:r>
          </a:p>
          <a:p>
            <a:pPr algn="ctr">
              <a:defRPr/>
            </a:pPr>
            <a:r>
              <a:rPr lang="tr-TR" sz="2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ilk Düzenli Ordu </a:t>
            </a:r>
            <a:r>
              <a:rPr lang="tr-TR" sz="2200" dirty="0">
                <a:latin typeface="Arial" panose="020B0604020202020204" pitchFamily="34" charset="0"/>
                <a:cs typeface="Arial" panose="020B0604020202020204" pitchFamily="34" charset="0"/>
              </a:rPr>
              <a:t>kimin döneminde kurulmuştur?</a:t>
            </a:r>
          </a:p>
        </p:txBody>
      </p:sp>
      <p:pic>
        <p:nvPicPr>
          <p:cNvPr id="5" name="Resim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69816" y="3645849"/>
            <a:ext cx="2025920" cy="3212151"/>
          </a:xfrm>
          <a:prstGeom prst="rect">
            <a:avLst/>
          </a:prstGeom>
        </p:spPr>
      </p:pic>
      <p:pic>
        <p:nvPicPr>
          <p:cNvPr id="8" name="Resim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204000" cy="762750"/>
          </a:xfrm>
          <a:prstGeom prst="rect">
            <a:avLst/>
          </a:prstGeom>
        </p:spPr>
      </p:pic>
      <p:sp>
        <p:nvSpPr>
          <p:cNvPr id="9" name="Metin kutusu 8"/>
          <p:cNvSpPr txBox="1"/>
          <p:nvPr/>
        </p:nvSpPr>
        <p:spPr>
          <a:xfrm>
            <a:off x="169816" y="394438"/>
            <a:ext cx="105286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b="1" dirty="0">
                <a:solidFill>
                  <a:schemeClr val="bg1">
                    <a:lumMod val="8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TÜRK TARİHİNDE YOLCULUK / </a:t>
            </a:r>
            <a:r>
              <a:rPr lang="tr-TR" sz="1400" b="1" dirty="0">
                <a:latin typeface="Arial" panose="020B0604020202020204" pitchFamily="34" charset="0"/>
                <a:cs typeface="Arial" panose="020B0604020202020204" pitchFamily="34" charset="0"/>
              </a:rPr>
              <a:t>OSMANLI DEVLETİ’NİN YÜKSELİŞİ / </a:t>
            </a:r>
            <a:r>
              <a:rPr lang="tr-TR" sz="1400" b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Osmanlı Ordusu</a:t>
            </a:r>
            <a:endParaRPr lang="tr-TR" sz="1100" b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Metin kutusu 11"/>
          <p:cNvSpPr txBox="1"/>
          <p:nvPr/>
        </p:nvSpPr>
        <p:spPr>
          <a:xfrm>
            <a:off x="3579224" y="1358537"/>
            <a:ext cx="816428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457200"/>
            <a:r>
              <a:rPr lang="tr-TR" sz="2000" dirty="0">
                <a:latin typeface="Arial" panose="020B0604020202020204" pitchFamily="34" charset="0"/>
                <a:cs typeface="Arial" panose="020B0604020202020204" pitchFamily="34" charset="0"/>
              </a:rPr>
              <a:t>Yaya ve müsellemlerden oluşan ilk düzenli ordu </a:t>
            </a:r>
            <a:r>
              <a:rPr lang="tr-TR" sz="2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ORHAN GAZİ </a:t>
            </a:r>
            <a:r>
              <a:rPr lang="tr-TR" sz="2000" dirty="0">
                <a:latin typeface="Arial" panose="020B0604020202020204" pitchFamily="34" charset="0"/>
                <a:cs typeface="Arial" panose="020B0604020202020204" pitchFamily="34" charset="0"/>
              </a:rPr>
              <a:t>döneminde oluşturulmuştur.</a:t>
            </a:r>
          </a:p>
        </p:txBody>
      </p:sp>
      <p:grpSp>
        <p:nvGrpSpPr>
          <p:cNvPr id="16" name="Grup 15"/>
          <p:cNvGrpSpPr/>
          <p:nvPr/>
        </p:nvGrpSpPr>
        <p:grpSpPr>
          <a:xfrm>
            <a:off x="3287486" y="3213463"/>
            <a:ext cx="2343977" cy="3596395"/>
            <a:chOff x="3287486" y="3213463"/>
            <a:chExt cx="2343977" cy="3596395"/>
          </a:xfrm>
        </p:grpSpPr>
        <p:pic>
          <p:nvPicPr>
            <p:cNvPr id="11" name="Resim 10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317967" y="3213463"/>
              <a:ext cx="2313496" cy="3290748"/>
            </a:xfrm>
            <a:prstGeom prst="rect">
              <a:avLst/>
            </a:prstGeom>
          </p:spPr>
        </p:pic>
        <p:sp>
          <p:nvSpPr>
            <p:cNvPr id="13" name="Metin kutusu 12"/>
            <p:cNvSpPr txBox="1"/>
            <p:nvPr/>
          </p:nvSpPr>
          <p:spPr>
            <a:xfrm>
              <a:off x="3287486" y="6409748"/>
              <a:ext cx="2146662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indent="457200"/>
              <a:r>
                <a:rPr lang="tr-TR" sz="2000" i="1" dirty="0">
                  <a:latin typeface="Arial" panose="020B0604020202020204" pitchFamily="34" charset="0"/>
                  <a:cs typeface="Arial" panose="020B0604020202020204" pitchFamily="34" charset="0"/>
                </a:rPr>
                <a:t>Yayalar</a:t>
              </a:r>
            </a:p>
          </p:txBody>
        </p:sp>
      </p:grpSp>
      <p:grpSp>
        <p:nvGrpSpPr>
          <p:cNvPr id="17" name="Grup 16"/>
          <p:cNvGrpSpPr/>
          <p:nvPr/>
        </p:nvGrpSpPr>
        <p:grpSpPr>
          <a:xfrm>
            <a:off x="9575072" y="3213463"/>
            <a:ext cx="2434046" cy="3596395"/>
            <a:chOff x="9575072" y="3213463"/>
            <a:chExt cx="2434046" cy="3596395"/>
          </a:xfrm>
        </p:grpSpPr>
        <p:pic>
          <p:nvPicPr>
            <p:cNvPr id="10" name="Resim 9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575072" y="3213463"/>
              <a:ext cx="2434046" cy="3350038"/>
            </a:xfrm>
            <a:prstGeom prst="rect">
              <a:avLst/>
            </a:prstGeom>
          </p:spPr>
        </p:pic>
        <p:sp>
          <p:nvSpPr>
            <p:cNvPr id="14" name="Metin kutusu 13"/>
            <p:cNvSpPr txBox="1"/>
            <p:nvPr/>
          </p:nvSpPr>
          <p:spPr>
            <a:xfrm>
              <a:off x="9862456" y="6409748"/>
              <a:ext cx="2146662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indent="457200"/>
              <a:r>
                <a:rPr lang="tr-TR" sz="2000" i="1" dirty="0">
                  <a:latin typeface="Arial" panose="020B0604020202020204" pitchFamily="34" charset="0"/>
                  <a:cs typeface="Arial" panose="020B0604020202020204" pitchFamily="34" charset="0"/>
                </a:rPr>
                <a:t>Müsellemler</a:t>
              </a:r>
            </a:p>
          </p:txBody>
        </p:sp>
      </p:grpSp>
      <p:sp>
        <p:nvSpPr>
          <p:cNvPr id="15" name="Metin kutusu 14"/>
          <p:cNvSpPr txBox="1"/>
          <p:nvPr/>
        </p:nvSpPr>
        <p:spPr>
          <a:xfrm>
            <a:off x="6047159" y="2920373"/>
            <a:ext cx="3010307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000" b="1" dirty="0">
                <a:latin typeface="Arial" panose="020B0604020202020204" pitchFamily="34" charset="0"/>
                <a:cs typeface="Arial" panose="020B0604020202020204" pitchFamily="34" charset="0"/>
              </a:rPr>
              <a:t>ANCAK</a:t>
            </a:r>
          </a:p>
          <a:p>
            <a:pPr algn="ctr"/>
            <a:r>
              <a:rPr lang="tr-TR" sz="2000" dirty="0">
                <a:latin typeface="Arial" panose="020B0604020202020204" pitchFamily="34" charset="0"/>
                <a:cs typeface="Arial" panose="020B0604020202020204" pitchFamily="34" charset="0"/>
              </a:rPr>
              <a:t>Sınırların genişlemesi ve Balkanların fethiyle birlikte daha fazla askere ve daha güçlü bir orduya ihtiyaç duyuldu.</a:t>
            </a:r>
          </a:p>
          <a:p>
            <a:pPr algn="ctr"/>
            <a:endParaRPr lang="tr-TR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tr-TR" sz="2000" dirty="0">
                <a:latin typeface="Arial" panose="020B0604020202020204" pitchFamily="34" charset="0"/>
                <a:cs typeface="Arial" panose="020B0604020202020204" pitchFamily="34" charset="0"/>
              </a:rPr>
              <a:t>Bu doğrultuda </a:t>
            </a:r>
            <a:r>
              <a:rPr lang="tr-TR" sz="2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I. Murat </a:t>
            </a:r>
            <a:r>
              <a:rPr lang="tr-TR" sz="2000" dirty="0">
                <a:latin typeface="Arial" panose="020B0604020202020204" pitchFamily="34" charset="0"/>
                <a:cs typeface="Arial" panose="020B0604020202020204" pitchFamily="34" charset="0"/>
              </a:rPr>
              <a:t>döneminde </a:t>
            </a:r>
            <a:r>
              <a:rPr lang="tr-TR" sz="2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Kapıkulu Ocakları</a:t>
            </a:r>
            <a:r>
              <a:rPr lang="tr-TR" sz="2000" dirty="0">
                <a:latin typeface="Arial" panose="020B0604020202020204" pitchFamily="34" charset="0"/>
                <a:cs typeface="Arial" panose="020B0604020202020204" pitchFamily="34" charset="0"/>
              </a:rPr>
              <a:t> kuruldu.</a:t>
            </a:r>
          </a:p>
        </p:txBody>
      </p:sp>
    </p:spTree>
    <p:extLst>
      <p:ext uri="{BB962C8B-B14F-4D97-AF65-F5344CB8AC3E}">
        <p14:creationId xmlns:p14="http://schemas.microsoft.com/office/powerpoint/2010/main" val="2490341836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2" grpId="0"/>
      <p:bldP spid="1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7 Köşeleri Yuvarlanmış Dikdörtgen Belirtme Çizgisi"/>
          <p:cNvSpPr>
            <a:spLocks noChangeArrowheads="1"/>
          </p:cNvSpPr>
          <p:nvPr/>
        </p:nvSpPr>
        <p:spPr bwMode="auto">
          <a:xfrm>
            <a:off x="101575" y="885952"/>
            <a:ext cx="2447801" cy="2458140"/>
          </a:xfrm>
          <a:prstGeom prst="wedgeRoundRectCallout">
            <a:avLst>
              <a:gd name="adj1" fmla="val -17360"/>
              <a:gd name="adj2" fmla="val 63570"/>
              <a:gd name="adj3" fmla="val 16667"/>
            </a:avLst>
          </a:prstGeom>
          <a:solidFill>
            <a:schemeClr val="bg1">
              <a:lumMod val="95000"/>
            </a:schemeClr>
          </a:solidFill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defRPr/>
            </a:pPr>
            <a:r>
              <a:rPr lang="tr-TR" sz="2200" b="1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Kapıkulu Ocakları</a:t>
            </a:r>
            <a:r>
              <a:rPr lang="tr-TR" sz="2200" dirty="0">
                <a:latin typeface="Arial" panose="020B0604020202020204" pitchFamily="34" charset="0"/>
                <a:cs typeface="Arial" panose="020B0604020202020204" pitchFamily="34" charset="0"/>
              </a:rPr>
              <a:t>‘nda hangi </a:t>
            </a:r>
            <a:r>
              <a:rPr lang="tr-TR" sz="2200" dirty="0">
                <a:solidFill>
                  <a:srgbClr val="BD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ASKERİ BİRLİKLER</a:t>
            </a:r>
            <a:r>
              <a:rPr lang="tr-TR" sz="2200" dirty="0">
                <a:latin typeface="Arial" panose="020B0604020202020204" pitchFamily="34" charset="0"/>
                <a:cs typeface="Arial" panose="020B0604020202020204" pitchFamily="34" charset="0"/>
              </a:rPr>
              <a:t> vardı?</a:t>
            </a:r>
          </a:p>
        </p:txBody>
      </p:sp>
      <p:pic>
        <p:nvPicPr>
          <p:cNvPr id="5" name="Resim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69816" y="3645849"/>
            <a:ext cx="2025920" cy="3212151"/>
          </a:xfrm>
          <a:prstGeom prst="rect">
            <a:avLst/>
          </a:prstGeom>
        </p:spPr>
      </p:pic>
      <p:pic>
        <p:nvPicPr>
          <p:cNvPr id="8" name="Resim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204000" cy="762750"/>
          </a:xfrm>
          <a:prstGeom prst="rect">
            <a:avLst/>
          </a:prstGeom>
        </p:spPr>
      </p:pic>
      <p:sp>
        <p:nvSpPr>
          <p:cNvPr id="9" name="Metin kutusu 8"/>
          <p:cNvSpPr txBox="1"/>
          <p:nvPr/>
        </p:nvSpPr>
        <p:spPr>
          <a:xfrm>
            <a:off x="169816" y="394438"/>
            <a:ext cx="105286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b="1" dirty="0">
                <a:solidFill>
                  <a:schemeClr val="bg1">
                    <a:lumMod val="8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TÜRK TARİHİNDE YOLCULUK / </a:t>
            </a:r>
            <a:r>
              <a:rPr lang="tr-TR" sz="1400" b="1" dirty="0">
                <a:latin typeface="Arial" panose="020B0604020202020204" pitchFamily="34" charset="0"/>
                <a:cs typeface="Arial" panose="020B0604020202020204" pitchFamily="34" charset="0"/>
              </a:rPr>
              <a:t>OSMANLI DEVLETİ’NİN YÜKSELİŞİ / </a:t>
            </a:r>
            <a:r>
              <a:rPr lang="tr-TR" sz="1400" b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Osmanlı Ordusu</a:t>
            </a:r>
            <a:endParaRPr lang="tr-TR" sz="1100" b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8" name="Picture 3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0620" y="833700"/>
            <a:ext cx="7663515" cy="5972048"/>
          </a:xfrm>
          <a:prstGeom prst="rect">
            <a:avLst/>
          </a:prstGeom>
          <a:noFill/>
          <a:ln w="25400">
            <a:noFill/>
            <a:prstDash val="dash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9" name="Group 48"/>
          <p:cNvGrpSpPr>
            <a:grpSpLocks/>
          </p:cNvGrpSpPr>
          <p:nvPr/>
        </p:nvGrpSpPr>
        <p:grpSpPr bwMode="auto">
          <a:xfrm>
            <a:off x="4122817" y="3483579"/>
            <a:ext cx="3240088" cy="3275013"/>
            <a:chOff x="2154" y="1979"/>
            <a:chExt cx="2041" cy="2063"/>
          </a:xfrm>
        </p:grpSpPr>
        <p:sp>
          <p:nvSpPr>
            <p:cNvPr id="20" name="AutoShape 46"/>
            <p:cNvSpPr>
              <a:spLocks noChangeArrowheads="1"/>
            </p:cNvSpPr>
            <p:nvPr/>
          </p:nvSpPr>
          <p:spPr bwMode="auto">
            <a:xfrm>
              <a:off x="2154" y="2160"/>
              <a:ext cx="2041" cy="1882"/>
            </a:xfrm>
            <a:prstGeom prst="rect">
              <a:avLst/>
            </a:prstGeom>
            <a:solidFill>
              <a:srgbClr val="FFFF99">
                <a:alpha val="20000"/>
              </a:srgbClr>
            </a:solidFill>
            <a:ln w="28575">
              <a:solidFill>
                <a:srgbClr val="FF0000"/>
              </a:solidFill>
              <a:prstDash val="sysDash"/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tr-TR" altLang="tr-TR"/>
            </a:p>
          </p:txBody>
        </p:sp>
        <p:sp>
          <p:nvSpPr>
            <p:cNvPr id="21" name="AutoShape 47"/>
            <p:cNvSpPr>
              <a:spLocks noChangeArrowheads="1"/>
            </p:cNvSpPr>
            <p:nvPr/>
          </p:nvSpPr>
          <p:spPr bwMode="auto">
            <a:xfrm>
              <a:off x="2154" y="1979"/>
              <a:ext cx="1361" cy="181"/>
            </a:xfrm>
            <a:prstGeom prst="rect">
              <a:avLst/>
            </a:prstGeom>
            <a:solidFill>
              <a:srgbClr val="FFFF99">
                <a:alpha val="20000"/>
              </a:srgbClr>
            </a:solidFill>
            <a:ln w="28575">
              <a:solidFill>
                <a:srgbClr val="FF0000"/>
              </a:solidFill>
              <a:prstDash val="sysDash"/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tr-TR" altLang="tr-TR"/>
            </a:p>
          </p:txBody>
        </p:sp>
      </p:grpSp>
      <p:sp>
        <p:nvSpPr>
          <p:cNvPr id="22" name="7 Köşeleri Yuvarlanmış Dikdörtgen Belirtme Çizgisi"/>
          <p:cNvSpPr>
            <a:spLocks noChangeArrowheads="1"/>
          </p:cNvSpPr>
          <p:nvPr/>
        </p:nvSpPr>
        <p:spPr bwMode="auto">
          <a:xfrm>
            <a:off x="101575" y="884932"/>
            <a:ext cx="2447801" cy="2458140"/>
          </a:xfrm>
          <a:prstGeom prst="wedgeRoundRectCallout">
            <a:avLst>
              <a:gd name="adj1" fmla="val -17360"/>
              <a:gd name="adj2" fmla="val 63570"/>
              <a:gd name="adj3" fmla="val 16667"/>
            </a:avLst>
          </a:prstGeom>
          <a:solidFill>
            <a:schemeClr val="bg1">
              <a:lumMod val="95000"/>
            </a:schemeClr>
          </a:solidFill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defRPr/>
            </a:pPr>
            <a:r>
              <a:rPr lang="tr-TR" sz="20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Kapıkulu Ocakları</a:t>
            </a:r>
            <a:r>
              <a:rPr lang="tr-TR" sz="2000" dirty="0">
                <a:solidFill>
                  <a:srgbClr val="BD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‘</a:t>
            </a:r>
            <a:r>
              <a:rPr lang="tr-TR" sz="2000" dirty="0">
                <a:latin typeface="Arial" panose="020B0604020202020204" pitchFamily="34" charset="0"/>
                <a:cs typeface="Arial" panose="020B0604020202020204" pitchFamily="34" charset="0"/>
              </a:rPr>
              <a:t>na </a:t>
            </a:r>
          </a:p>
          <a:p>
            <a:pPr algn="ctr">
              <a:defRPr/>
            </a:pPr>
            <a:r>
              <a:rPr lang="tr-TR" sz="2000" dirty="0">
                <a:latin typeface="Arial" panose="020B0604020202020204" pitchFamily="34" charset="0"/>
                <a:cs typeface="Arial" panose="020B0604020202020204" pitchFamily="34" charset="0"/>
              </a:rPr>
              <a:t>özellikle </a:t>
            </a:r>
            <a:r>
              <a:rPr lang="tr-TR" sz="20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Yeniçeri Teşkilatı</a:t>
            </a:r>
            <a:r>
              <a:rPr lang="tr-TR" sz="2000" dirty="0">
                <a:latin typeface="Arial" panose="020B0604020202020204" pitchFamily="34" charset="0"/>
                <a:cs typeface="Arial" panose="020B0604020202020204" pitchFamily="34" charset="0"/>
              </a:rPr>
              <a:t>‘na askerler</a:t>
            </a:r>
          </a:p>
          <a:p>
            <a:pPr algn="ctr">
              <a:defRPr/>
            </a:pPr>
            <a:r>
              <a:rPr lang="tr-TR" sz="1900" dirty="0">
                <a:solidFill>
                  <a:srgbClr val="BD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PENÇİK SİSTEMİ</a:t>
            </a:r>
            <a:r>
              <a:rPr lang="tr-TR" sz="19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2000" dirty="0">
                <a:latin typeface="Arial" panose="020B0604020202020204" pitchFamily="34" charset="0"/>
                <a:cs typeface="Arial" panose="020B0604020202020204" pitchFamily="34" charset="0"/>
              </a:rPr>
              <a:t>ile alınmıştır.</a:t>
            </a:r>
          </a:p>
        </p:txBody>
      </p:sp>
      <p:grpSp>
        <p:nvGrpSpPr>
          <p:cNvPr id="23" name="Group 55"/>
          <p:cNvGrpSpPr>
            <a:grpSpLocks/>
          </p:cNvGrpSpPr>
          <p:nvPr/>
        </p:nvGrpSpPr>
        <p:grpSpPr bwMode="auto">
          <a:xfrm>
            <a:off x="2665822" y="3729404"/>
            <a:ext cx="1223963" cy="3000375"/>
            <a:chOff x="1202" y="2341"/>
            <a:chExt cx="771" cy="1890"/>
          </a:xfrm>
        </p:grpSpPr>
        <p:grpSp>
          <p:nvGrpSpPr>
            <p:cNvPr id="24" name="Group 53"/>
            <p:cNvGrpSpPr>
              <a:grpSpLocks/>
            </p:cNvGrpSpPr>
            <p:nvPr/>
          </p:nvGrpSpPr>
          <p:grpSpPr bwMode="auto">
            <a:xfrm>
              <a:off x="1202" y="2341"/>
              <a:ext cx="771" cy="1890"/>
              <a:chOff x="1202" y="2567"/>
              <a:chExt cx="771" cy="1407"/>
            </a:xfrm>
          </p:grpSpPr>
          <p:sp>
            <p:nvSpPr>
              <p:cNvPr id="26" name="AutoShape 50"/>
              <p:cNvSpPr>
                <a:spLocks noChangeArrowheads="1"/>
              </p:cNvSpPr>
              <p:nvPr/>
            </p:nvSpPr>
            <p:spPr bwMode="auto">
              <a:xfrm>
                <a:off x="1202" y="2568"/>
                <a:ext cx="771" cy="1406"/>
              </a:xfrm>
              <a:prstGeom prst="wedgeRoundRectCallout">
                <a:avLst>
                  <a:gd name="adj1" fmla="val 63620"/>
                  <a:gd name="adj2" fmla="val 31648"/>
                  <a:gd name="adj3" fmla="val 16667"/>
                </a:avLst>
              </a:prstGeom>
              <a:noFill/>
              <a:ln w="9525">
                <a:solidFill>
                  <a:srgbClr val="FF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algn="ctr" eaLnBrk="1" hangingPunct="1"/>
                <a:endParaRPr lang="tr-TR" altLang="tr-TR"/>
              </a:p>
            </p:txBody>
          </p:sp>
          <p:sp>
            <p:nvSpPr>
              <p:cNvPr id="27" name="AutoShape 52"/>
              <p:cNvSpPr>
                <a:spLocks noChangeArrowheads="1"/>
              </p:cNvSpPr>
              <p:nvPr/>
            </p:nvSpPr>
            <p:spPr bwMode="auto">
              <a:xfrm>
                <a:off x="1202" y="2567"/>
                <a:ext cx="771" cy="1406"/>
              </a:xfrm>
              <a:prstGeom prst="wedgeRoundRectCallout">
                <a:avLst>
                  <a:gd name="adj1" fmla="val 62060"/>
                  <a:gd name="adj2" fmla="val -39190"/>
                  <a:gd name="adj3" fmla="val 16667"/>
                </a:avLst>
              </a:prstGeom>
              <a:noFill/>
              <a:ln w="9525">
                <a:solidFill>
                  <a:srgbClr val="FF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algn="ctr" eaLnBrk="1" hangingPunct="1"/>
                <a:endParaRPr lang="tr-TR" altLang="tr-TR"/>
              </a:p>
            </p:txBody>
          </p:sp>
        </p:grpSp>
        <p:sp>
          <p:nvSpPr>
            <p:cNvPr id="25" name="WordArt 54"/>
            <p:cNvSpPr>
              <a:spLocks noChangeArrowheads="1" noChangeShapeType="1" noTextEdit="1"/>
            </p:cNvSpPr>
            <p:nvPr/>
          </p:nvSpPr>
          <p:spPr bwMode="auto">
            <a:xfrm rot="16200000">
              <a:off x="770" y="2954"/>
              <a:ext cx="1633" cy="590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tr-TR" sz="3600" kern="10" dirty="0">
                  <a:ln w="9525">
                    <a:solidFill>
                      <a:srgbClr val="333333"/>
                    </a:solidFill>
                    <a:round/>
                    <a:headEnd/>
                    <a:tailEnd/>
                  </a:ln>
                  <a:gradFill rotWithShape="1">
                    <a:gsLst>
                      <a:gs pos="0">
                        <a:srgbClr val="FFFF00"/>
                      </a:gs>
                      <a:gs pos="100000">
                        <a:srgbClr val="FF9933"/>
                      </a:gs>
                    </a:gsLst>
                    <a:path path="rect">
                      <a:fillToRect l="50000" t="50000" r="50000" b="50000"/>
                    </a:path>
                  </a:gradFill>
                  <a:effectLst>
                    <a:outerShdw dist="35921" dir="2700000" algn="ctr" rotWithShape="0">
                      <a:srgbClr val="C0C0C0">
                        <a:alpha val="79999"/>
                      </a:srgbClr>
                    </a:outerShdw>
                  </a:effectLst>
                  <a:latin typeface="Impact"/>
                </a:rPr>
                <a:t>Pençik Sistemi '</a:t>
              </a:r>
              <a:r>
                <a:rPr lang="tr-TR" sz="3600" kern="10" dirty="0" err="1">
                  <a:ln w="9525">
                    <a:solidFill>
                      <a:srgbClr val="333333"/>
                    </a:solidFill>
                    <a:round/>
                    <a:headEnd/>
                    <a:tailEnd/>
                  </a:ln>
                  <a:gradFill rotWithShape="1">
                    <a:gsLst>
                      <a:gs pos="0">
                        <a:srgbClr val="FFFF00"/>
                      </a:gs>
                      <a:gs pos="100000">
                        <a:srgbClr val="FF9933"/>
                      </a:gs>
                    </a:gsLst>
                    <a:path path="rect">
                      <a:fillToRect l="50000" t="50000" r="50000" b="50000"/>
                    </a:path>
                  </a:gradFill>
                  <a:effectLst>
                    <a:outerShdw dist="35921" dir="2700000" algn="ctr" rotWithShape="0">
                      <a:srgbClr val="C0C0C0">
                        <a:alpha val="79999"/>
                      </a:srgbClr>
                    </a:outerShdw>
                  </a:effectLst>
                  <a:latin typeface="Impact"/>
                </a:rPr>
                <a:t>nin</a:t>
              </a:r>
              <a:endParaRPr lang="tr-TR" sz="3600" kern="10" dirty="0">
                <a:ln w="9525">
                  <a:solidFill>
                    <a:srgbClr val="333333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Impact"/>
              </a:endParaRPr>
            </a:p>
            <a:p>
              <a:pPr algn="ctr"/>
              <a:r>
                <a:rPr lang="tr-TR" sz="3600" kern="10" dirty="0" err="1">
                  <a:ln w="9525">
                    <a:solidFill>
                      <a:srgbClr val="333333"/>
                    </a:solidFill>
                    <a:round/>
                    <a:headEnd/>
                    <a:tailEnd/>
                  </a:ln>
                  <a:gradFill rotWithShape="1">
                    <a:gsLst>
                      <a:gs pos="0">
                        <a:srgbClr val="FFFF00"/>
                      </a:gs>
                      <a:gs pos="100000">
                        <a:srgbClr val="FF9933"/>
                      </a:gs>
                    </a:gsLst>
                    <a:path path="rect">
                      <a:fillToRect l="50000" t="50000" r="50000" b="50000"/>
                    </a:path>
                  </a:gradFill>
                  <a:effectLst>
                    <a:outerShdw dist="35921" dir="2700000" algn="ctr" rotWithShape="0">
                      <a:srgbClr val="C0C0C0">
                        <a:alpha val="79999"/>
                      </a:srgbClr>
                    </a:outerShdw>
                  </a:effectLst>
                  <a:latin typeface="Impact"/>
                </a:rPr>
                <a:t>Uyg.Askeri</a:t>
              </a:r>
              <a:r>
                <a:rPr lang="tr-TR" sz="3600" kern="10" dirty="0">
                  <a:ln w="9525">
                    <a:solidFill>
                      <a:srgbClr val="333333"/>
                    </a:solidFill>
                    <a:round/>
                    <a:headEnd/>
                    <a:tailEnd/>
                  </a:ln>
                  <a:gradFill rotWithShape="1">
                    <a:gsLst>
                      <a:gs pos="0">
                        <a:srgbClr val="FFFF00"/>
                      </a:gs>
                      <a:gs pos="100000">
                        <a:srgbClr val="FF9933"/>
                      </a:gs>
                    </a:gsLst>
                    <a:path path="rect">
                      <a:fillToRect l="50000" t="50000" r="50000" b="50000"/>
                    </a:path>
                  </a:gradFill>
                  <a:effectLst>
                    <a:outerShdw dist="35921" dir="2700000" algn="ctr" rotWithShape="0">
                      <a:srgbClr val="C0C0C0">
                        <a:alpha val="79999"/>
                      </a:srgbClr>
                    </a:outerShdw>
                  </a:effectLst>
                  <a:latin typeface="Impact"/>
                </a:rPr>
                <a:t> Ocaklar</a:t>
              </a:r>
            </a:p>
          </p:txBody>
        </p:sp>
      </p:grpSp>
      <p:grpSp>
        <p:nvGrpSpPr>
          <p:cNvPr id="28" name="Group 56"/>
          <p:cNvGrpSpPr>
            <a:grpSpLocks/>
          </p:cNvGrpSpPr>
          <p:nvPr/>
        </p:nvGrpSpPr>
        <p:grpSpPr bwMode="auto">
          <a:xfrm>
            <a:off x="4122809" y="3483579"/>
            <a:ext cx="3240096" cy="3275013"/>
            <a:chOff x="2154" y="1979"/>
            <a:chExt cx="2041" cy="2063"/>
          </a:xfrm>
        </p:grpSpPr>
        <p:sp>
          <p:nvSpPr>
            <p:cNvPr id="29" name="AutoShape 57"/>
            <p:cNvSpPr>
              <a:spLocks noChangeArrowheads="1"/>
            </p:cNvSpPr>
            <p:nvPr/>
          </p:nvSpPr>
          <p:spPr bwMode="auto">
            <a:xfrm>
              <a:off x="2154" y="2160"/>
              <a:ext cx="2041" cy="1882"/>
            </a:xfrm>
            <a:prstGeom prst="rect">
              <a:avLst/>
            </a:prstGeom>
            <a:solidFill>
              <a:srgbClr val="00FFFF">
                <a:alpha val="10196"/>
              </a:srgbClr>
            </a:solidFill>
            <a:ln w="28575">
              <a:solidFill>
                <a:srgbClr val="FF0000"/>
              </a:solidFill>
              <a:prstDash val="sysDash"/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tr-TR" altLang="tr-TR"/>
            </a:p>
          </p:txBody>
        </p:sp>
        <p:sp>
          <p:nvSpPr>
            <p:cNvPr id="30" name="AutoShape 58"/>
            <p:cNvSpPr>
              <a:spLocks noChangeArrowheads="1"/>
            </p:cNvSpPr>
            <p:nvPr/>
          </p:nvSpPr>
          <p:spPr bwMode="auto">
            <a:xfrm>
              <a:off x="2154" y="1979"/>
              <a:ext cx="1361" cy="181"/>
            </a:xfrm>
            <a:prstGeom prst="rect">
              <a:avLst/>
            </a:prstGeom>
            <a:solidFill>
              <a:srgbClr val="00FFFF">
                <a:alpha val="10196"/>
              </a:srgbClr>
            </a:solidFill>
            <a:ln w="28575">
              <a:solidFill>
                <a:srgbClr val="FF0000"/>
              </a:solidFill>
              <a:prstDash val="sysDash"/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tr-TR" altLang="tr-TR"/>
            </a:p>
          </p:txBody>
        </p:sp>
      </p:grpSp>
    </p:spTree>
    <p:extLst>
      <p:ext uri="{BB962C8B-B14F-4D97-AF65-F5344CB8AC3E}">
        <p14:creationId xmlns:p14="http://schemas.microsoft.com/office/powerpoint/2010/main" val="3058065749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0" presetClass="entr" presetSubtype="0" repeatCount="indefinite" fill="hold" nodeType="after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4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5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10" presetClass="entr" presetSubtype="0" repeatCount="indefinite" fill="hold" nodeType="after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2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7 Köşeleri Yuvarlanmış Dikdörtgen Belirtme Çizgisi"/>
          <p:cNvSpPr>
            <a:spLocks noChangeArrowheads="1"/>
          </p:cNvSpPr>
          <p:nvPr/>
        </p:nvSpPr>
        <p:spPr bwMode="auto">
          <a:xfrm>
            <a:off x="101575" y="885952"/>
            <a:ext cx="2447801" cy="2458140"/>
          </a:xfrm>
          <a:prstGeom prst="wedgeRoundRectCallout">
            <a:avLst>
              <a:gd name="adj1" fmla="val -17360"/>
              <a:gd name="adj2" fmla="val 63570"/>
              <a:gd name="adj3" fmla="val 16667"/>
            </a:avLst>
          </a:prstGeom>
          <a:solidFill>
            <a:schemeClr val="bg1">
              <a:lumMod val="95000"/>
            </a:schemeClr>
          </a:solidFill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defRPr/>
            </a:pPr>
            <a:r>
              <a:rPr lang="tr-TR" sz="2800" b="1" dirty="0">
                <a:solidFill>
                  <a:srgbClr val="BD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Pençik Sistemi</a:t>
            </a:r>
          </a:p>
          <a:p>
            <a:pPr algn="ctr">
              <a:defRPr/>
            </a:pPr>
            <a:r>
              <a:rPr lang="tr-TR" sz="2000" dirty="0">
                <a:latin typeface="Arial" panose="020B0604020202020204" pitchFamily="34" charset="0"/>
                <a:cs typeface="Arial" panose="020B0604020202020204" pitchFamily="34" charset="0"/>
              </a:rPr>
              <a:t>nasıl işliyordu?</a:t>
            </a:r>
          </a:p>
        </p:txBody>
      </p:sp>
      <p:pic>
        <p:nvPicPr>
          <p:cNvPr id="5" name="Resim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69816" y="3645849"/>
            <a:ext cx="2025920" cy="3212151"/>
          </a:xfrm>
          <a:prstGeom prst="rect">
            <a:avLst/>
          </a:prstGeom>
        </p:spPr>
      </p:pic>
      <p:pic>
        <p:nvPicPr>
          <p:cNvPr id="8" name="Resim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204000" cy="762750"/>
          </a:xfrm>
          <a:prstGeom prst="rect">
            <a:avLst/>
          </a:prstGeom>
        </p:spPr>
      </p:pic>
      <p:sp>
        <p:nvSpPr>
          <p:cNvPr id="9" name="Metin kutusu 8"/>
          <p:cNvSpPr txBox="1"/>
          <p:nvPr/>
        </p:nvSpPr>
        <p:spPr>
          <a:xfrm>
            <a:off x="169816" y="394438"/>
            <a:ext cx="105286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b="1" dirty="0">
                <a:solidFill>
                  <a:schemeClr val="bg1">
                    <a:lumMod val="8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TÜRK TARİHİNDE YOLCULUK / </a:t>
            </a:r>
            <a:r>
              <a:rPr lang="tr-TR" sz="1400" b="1" dirty="0">
                <a:latin typeface="Arial" panose="020B0604020202020204" pitchFamily="34" charset="0"/>
                <a:cs typeface="Arial" panose="020B0604020202020204" pitchFamily="34" charset="0"/>
              </a:rPr>
              <a:t>OSMANLI DEVLETİ’NİN YÜKSELİŞİ / </a:t>
            </a:r>
            <a:r>
              <a:rPr lang="tr-TR" sz="1400" b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Osmanlı Ordusu</a:t>
            </a:r>
            <a:endParaRPr lang="tr-TR" sz="1100" b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Resim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39988" y="2828706"/>
            <a:ext cx="6358492" cy="4029294"/>
          </a:xfrm>
          <a:prstGeom prst="rect">
            <a:avLst/>
          </a:prstGeom>
        </p:spPr>
      </p:pic>
      <p:sp>
        <p:nvSpPr>
          <p:cNvPr id="6" name="Dikdörtgen 5"/>
          <p:cNvSpPr/>
          <p:nvPr/>
        </p:nvSpPr>
        <p:spPr>
          <a:xfrm>
            <a:off x="3215640" y="979610"/>
            <a:ext cx="8607187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tr-TR" sz="2000" dirty="0">
                <a:latin typeface="Arial" panose="020B0604020202020204" pitchFamily="34" charset="0"/>
                <a:cs typeface="Arial" panose="020B0604020202020204" pitchFamily="34" charset="0"/>
              </a:rPr>
              <a:t>1363 Yılında çıkarılan</a:t>
            </a:r>
          </a:p>
          <a:p>
            <a:pPr algn="ctr">
              <a:defRPr/>
            </a:pPr>
            <a:r>
              <a:rPr lang="tr-TR" sz="2000" b="1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PENÇİK </a:t>
            </a:r>
            <a:r>
              <a:rPr lang="tr-TR" sz="2000" b="1" dirty="0" err="1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KANUNU‘</a:t>
            </a:r>
            <a:r>
              <a:rPr lang="tr-TR" sz="2000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</a:t>
            </a:r>
            <a:r>
              <a:rPr lang="tr-TR" sz="2000" dirty="0">
                <a:latin typeface="Arial" panose="020B0604020202020204" pitchFamily="34" charset="0"/>
                <a:cs typeface="Arial" panose="020B0604020202020204" pitchFamily="34" charset="0"/>
              </a:rPr>
              <a:t> göre  </a:t>
            </a:r>
            <a:r>
              <a:rPr lang="tr-TR" sz="2000" b="1" dirty="0">
                <a:latin typeface="Arial" panose="020B0604020202020204" pitchFamily="34" charset="0"/>
                <a:cs typeface="Arial" panose="020B0604020202020204" pitchFamily="34" charset="0"/>
              </a:rPr>
              <a:t>“</a:t>
            </a:r>
            <a:r>
              <a:rPr lang="tr-TR" sz="2000" b="1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Savaşta esir alınan Genç Esirler</a:t>
            </a:r>
            <a:r>
              <a:rPr lang="tr-TR" sz="2000" b="1" dirty="0">
                <a:latin typeface="Arial" panose="020B0604020202020204" pitchFamily="34" charset="0"/>
                <a:cs typeface="Arial" panose="020B0604020202020204" pitchFamily="34" charset="0"/>
              </a:rPr>
              <a:t>in </a:t>
            </a:r>
          </a:p>
          <a:p>
            <a:pPr algn="ctr">
              <a:defRPr/>
            </a:pPr>
            <a:r>
              <a:rPr lang="tr-TR" sz="2000" dirty="0">
                <a:latin typeface="Arial" panose="020B0604020202020204" pitchFamily="34" charset="0"/>
                <a:cs typeface="Arial" panose="020B0604020202020204" pitchFamily="34" charset="0"/>
              </a:rPr>
              <a:t>1/5‘i orduya alınıyordu.</a:t>
            </a:r>
          </a:p>
          <a:p>
            <a:pPr algn="ctr">
              <a:defRPr/>
            </a:pPr>
            <a:r>
              <a:rPr lang="tr-TR" sz="2000" dirty="0">
                <a:latin typeface="Arial" panose="020B0604020202020204" pitchFamily="34" charset="0"/>
                <a:cs typeface="Arial" panose="020B0604020202020204" pitchFamily="34" charset="0"/>
              </a:rPr>
              <a:t>Belli bir eğitimden geçen genç esirler, daha sonra </a:t>
            </a:r>
            <a:r>
              <a:rPr lang="tr-TR" sz="2000" b="1" dirty="0">
                <a:solidFill>
                  <a:srgbClr val="48365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YENİÇERİ </a:t>
            </a:r>
            <a:r>
              <a:rPr lang="tr-TR" sz="2000" b="1" dirty="0" err="1">
                <a:solidFill>
                  <a:srgbClr val="48365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TEŞKİLATI</a:t>
            </a:r>
            <a:r>
              <a:rPr lang="tr-TR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‘</a:t>
            </a:r>
            <a:r>
              <a:rPr lang="tr-TR" sz="2000" dirty="0" err="1">
                <a:latin typeface="Arial" panose="020B0604020202020204" pitchFamily="34" charset="0"/>
                <a:cs typeface="Arial" panose="020B0604020202020204" pitchFamily="34" charset="0"/>
              </a:rPr>
              <a:t>na</a:t>
            </a:r>
            <a:r>
              <a:rPr lang="tr-TR" sz="2000" dirty="0">
                <a:latin typeface="Arial" panose="020B0604020202020204" pitchFamily="34" charset="0"/>
                <a:cs typeface="Arial" panose="020B0604020202020204" pitchFamily="34" charset="0"/>
              </a:rPr>
              <a:t> dahil oluyordu.</a:t>
            </a:r>
          </a:p>
        </p:txBody>
      </p:sp>
    </p:spTree>
    <p:extLst>
      <p:ext uri="{BB962C8B-B14F-4D97-AF65-F5344CB8AC3E}">
        <p14:creationId xmlns:p14="http://schemas.microsoft.com/office/powerpoint/2010/main" val="650702953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7 Köşeleri Yuvarlanmış Dikdörtgen Belirtme Çizgisi"/>
          <p:cNvSpPr>
            <a:spLocks noChangeArrowheads="1"/>
          </p:cNvSpPr>
          <p:nvPr/>
        </p:nvSpPr>
        <p:spPr bwMode="auto">
          <a:xfrm>
            <a:off x="101575" y="885952"/>
            <a:ext cx="2447801" cy="2458140"/>
          </a:xfrm>
          <a:prstGeom prst="wedgeRoundRectCallout">
            <a:avLst>
              <a:gd name="adj1" fmla="val -17360"/>
              <a:gd name="adj2" fmla="val 63570"/>
              <a:gd name="adj3" fmla="val 16667"/>
            </a:avLst>
          </a:prstGeom>
          <a:solidFill>
            <a:schemeClr val="bg1">
              <a:lumMod val="95000"/>
            </a:schemeClr>
          </a:solidFill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defRPr/>
            </a:pPr>
            <a:r>
              <a:rPr lang="tr-TR" sz="2200" b="1" dirty="0">
                <a:solidFill>
                  <a:srgbClr val="BD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Pençik Sistemi</a:t>
            </a:r>
          </a:p>
          <a:p>
            <a:pPr algn="ctr">
              <a:defRPr/>
            </a:pPr>
            <a:r>
              <a:rPr lang="tr-TR" sz="2000" dirty="0">
                <a:latin typeface="Arial" panose="020B0604020202020204" pitchFamily="34" charset="0"/>
                <a:cs typeface="Arial" panose="020B0604020202020204" pitchFamily="34" charset="0"/>
              </a:rPr>
              <a:t> daha sonra neden kaldırılıp, </a:t>
            </a:r>
          </a:p>
          <a:p>
            <a:pPr algn="ctr">
              <a:defRPr/>
            </a:pPr>
            <a:r>
              <a:rPr lang="tr-TR" sz="2000" dirty="0">
                <a:latin typeface="Arial" panose="020B0604020202020204" pitchFamily="34" charset="0"/>
                <a:cs typeface="Arial" panose="020B0604020202020204" pitchFamily="34" charset="0"/>
              </a:rPr>
              <a:t>yerine </a:t>
            </a:r>
          </a:p>
          <a:p>
            <a:pPr algn="ctr">
              <a:defRPr/>
            </a:pPr>
            <a:r>
              <a:rPr lang="tr-TR" sz="2000" dirty="0">
                <a:latin typeface="Arial" panose="020B0604020202020204" pitchFamily="34" charset="0"/>
                <a:cs typeface="Arial" panose="020B0604020202020204" pitchFamily="34" charset="0"/>
              </a:rPr>
              <a:t>hangi sistem oluşturulmuştur?</a:t>
            </a:r>
          </a:p>
        </p:txBody>
      </p:sp>
      <p:pic>
        <p:nvPicPr>
          <p:cNvPr id="5" name="Resim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69816" y="3645849"/>
            <a:ext cx="2025920" cy="3212151"/>
          </a:xfrm>
          <a:prstGeom prst="rect">
            <a:avLst/>
          </a:prstGeom>
        </p:spPr>
      </p:pic>
      <p:pic>
        <p:nvPicPr>
          <p:cNvPr id="8" name="Resim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204000" cy="762750"/>
          </a:xfrm>
          <a:prstGeom prst="rect">
            <a:avLst/>
          </a:prstGeom>
        </p:spPr>
      </p:pic>
      <p:sp>
        <p:nvSpPr>
          <p:cNvPr id="9" name="Metin kutusu 8"/>
          <p:cNvSpPr txBox="1"/>
          <p:nvPr/>
        </p:nvSpPr>
        <p:spPr>
          <a:xfrm>
            <a:off x="169816" y="394438"/>
            <a:ext cx="105286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b="1" dirty="0">
                <a:solidFill>
                  <a:schemeClr val="bg1">
                    <a:lumMod val="8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TÜRK TARİHİNDE YOLCULUK / </a:t>
            </a:r>
            <a:r>
              <a:rPr lang="tr-TR" sz="1400" b="1" dirty="0">
                <a:latin typeface="Arial" panose="020B0604020202020204" pitchFamily="34" charset="0"/>
                <a:cs typeface="Arial" panose="020B0604020202020204" pitchFamily="34" charset="0"/>
              </a:rPr>
              <a:t>OSMANLI DEVLETİ’NİN YÜKSELİŞİ / </a:t>
            </a:r>
            <a:r>
              <a:rPr lang="tr-TR" sz="1400" b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Osmanlı Ordusu</a:t>
            </a:r>
            <a:endParaRPr lang="tr-TR" sz="1100" b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Resim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39988" y="2828706"/>
            <a:ext cx="6358492" cy="4029294"/>
          </a:xfrm>
          <a:prstGeom prst="rect">
            <a:avLst/>
          </a:prstGeom>
        </p:spPr>
      </p:pic>
      <p:sp>
        <p:nvSpPr>
          <p:cNvPr id="6" name="Dikdörtgen 5"/>
          <p:cNvSpPr/>
          <p:nvPr/>
        </p:nvSpPr>
        <p:spPr>
          <a:xfrm>
            <a:off x="3215640" y="979610"/>
            <a:ext cx="8607187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tr-TR" sz="2000" b="1" dirty="0">
                <a:solidFill>
                  <a:srgbClr val="BD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PENÇİK SİSTEMİ</a:t>
            </a:r>
            <a:r>
              <a:rPr lang="tr-TR" sz="2000" b="1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tr-TR" sz="2000" dirty="0">
                <a:latin typeface="Arial" panose="020B0604020202020204" pitchFamily="34" charset="0"/>
                <a:cs typeface="Arial" panose="020B0604020202020204" pitchFamily="34" charset="0"/>
              </a:rPr>
              <a:t>bir takım sakıncalarından dolayı (Savaşta alınan esirlerin azalması, Osmanlı Ordusu’na adapte olamama </a:t>
            </a:r>
            <a:r>
              <a:rPr lang="tr-TR" sz="2000" dirty="0" err="1">
                <a:latin typeface="Arial" panose="020B0604020202020204" pitchFamily="34" charset="0"/>
                <a:cs typeface="Arial" panose="020B0604020202020204" pitchFamily="34" charset="0"/>
              </a:rPr>
              <a:t>v.b</a:t>
            </a:r>
            <a:r>
              <a:rPr lang="tr-TR" sz="2000" dirty="0">
                <a:latin typeface="Arial" panose="020B0604020202020204" pitchFamily="34" charset="0"/>
                <a:cs typeface="Arial" panose="020B0604020202020204" pitchFamily="34" charset="0"/>
              </a:rPr>
              <a:t>.), </a:t>
            </a:r>
          </a:p>
          <a:p>
            <a:pPr algn="ctr">
              <a:defRPr/>
            </a:pPr>
            <a:r>
              <a:rPr lang="tr-TR" sz="2000" dirty="0">
                <a:latin typeface="Arial" panose="020B0604020202020204" pitchFamily="34" charset="0"/>
                <a:cs typeface="Arial" panose="020B0604020202020204" pitchFamily="34" charset="0"/>
              </a:rPr>
              <a:t>II. Murat Dönemi‘nde kaldırılmış,</a:t>
            </a:r>
          </a:p>
          <a:p>
            <a:pPr algn="ctr">
              <a:defRPr/>
            </a:pPr>
            <a:r>
              <a:rPr lang="tr-TR" sz="2000" dirty="0">
                <a:latin typeface="Arial" panose="020B0604020202020204" pitchFamily="34" charset="0"/>
                <a:cs typeface="Arial" panose="020B0604020202020204" pitchFamily="34" charset="0"/>
              </a:rPr>
              <a:t>Yerine</a:t>
            </a:r>
          </a:p>
          <a:p>
            <a:pPr algn="ctr">
              <a:defRPr/>
            </a:pPr>
            <a:r>
              <a:rPr lang="tr-TR" sz="20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DEVŞiRME</a:t>
            </a:r>
            <a:r>
              <a:rPr lang="tr-TR" sz="2000" b="1" dirty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20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SiSTEMi</a:t>
            </a:r>
            <a:r>
              <a:rPr lang="tr-TR" sz="2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2000" dirty="0">
                <a:latin typeface="Arial" panose="020B0604020202020204" pitchFamily="34" charset="0"/>
                <a:cs typeface="Arial" panose="020B0604020202020204" pitchFamily="34" charset="0"/>
              </a:rPr>
              <a:t>oluşturulmuştur.</a:t>
            </a:r>
          </a:p>
        </p:txBody>
      </p:sp>
    </p:spTree>
    <p:extLst>
      <p:ext uri="{BB962C8B-B14F-4D97-AF65-F5344CB8AC3E}">
        <p14:creationId xmlns:p14="http://schemas.microsoft.com/office/powerpoint/2010/main" val="3039130984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7 Köşeleri Yuvarlanmış Dikdörtgen Belirtme Çizgisi"/>
          <p:cNvSpPr>
            <a:spLocks noChangeArrowheads="1"/>
          </p:cNvSpPr>
          <p:nvPr/>
        </p:nvSpPr>
        <p:spPr bwMode="auto">
          <a:xfrm>
            <a:off x="101575" y="885952"/>
            <a:ext cx="2447801" cy="2458140"/>
          </a:xfrm>
          <a:prstGeom prst="wedgeRoundRectCallout">
            <a:avLst>
              <a:gd name="adj1" fmla="val -17360"/>
              <a:gd name="adj2" fmla="val 63570"/>
              <a:gd name="adj3" fmla="val 16667"/>
            </a:avLst>
          </a:prstGeom>
          <a:solidFill>
            <a:schemeClr val="bg1">
              <a:lumMod val="95000"/>
            </a:schemeClr>
          </a:solidFill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defRPr/>
            </a:pPr>
            <a:r>
              <a:rPr lang="tr-TR" sz="2400" b="1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Devşirme Sistemi</a:t>
            </a:r>
          </a:p>
          <a:p>
            <a:pPr algn="ctr">
              <a:defRPr/>
            </a:pPr>
            <a:r>
              <a:rPr lang="tr-TR" sz="2000" dirty="0">
                <a:latin typeface="Arial" panose="020B0604020202020204" pitchFamily="34" charset="0"/>
                <a:cs typeface="Arial" panose="020B0604020202020204" pitchFamily="34" charset="0"/>
              </a:rPr>
              <a:t>nasıl bir sistemdi ve nasıl çalışıyordu?</a:t>
            </a:r>
          </a:p>
        </p:txBody>
      </p:sp>
      <p:pic>
        <p:nvPicPr>
          <p:cNvPr id="5" name="Resim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69816" y="3645849"/>
            <a:ext cx="2025920" cy="3212151"/>
          </a:xfrm>
          <a:prstGeom prst="rect">
            <a:avLst/>
          </a:prstGeom>
        </p:spPr>
      </p:pic>
      <p:pic>
        <p:nvPicPr>
          <p:cNvPr id="8" name="Resim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204000" cy="762750"/>
          </a:xfrm>
          <a:prstGeom prst="rect">
            <a:avLst/>
          </a:prstGeom>
        </p:spPr>
      </p:pic>
      <p:sp>
        <p:nvSpPr>
          <p:cNvPr id="9" name="Metin kutusu 8"/>
          <p:cNvSpPr txBox="1"/>
          <p:nvPr/>
        </p:nvSpPr>
        <p:spPr>
          <a:xfrm>
            <a:off x="169816" y="394438"/>
            <a:ext cx="105286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b="1" dirty="0">
                <a:solidFill>
                  <a:schemeClr val="bg1">
                    <a:lumMod val="8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TÜRK TARİHİNDE YOLCULUK / </a:t>
            </a:r>
            <a:r>
              <a:rPr lang="tr-TR" sz="1400" b="1" dirty="0">
                <a:latin typeface="Arial" panose="020B0604020202020204" pitchFamily="34" charset="0"/>
                <a:cs typeface="Arial" panose="020B0604020202020204" pitchFamily="34" charset="0"/>
              </a:rPr>
              <a:t>OSMANLI DEVLETİ’NİN YÜKSELİŞİ / </a:t>
            </a:r>
            <a:r>
              <a:rPr lang="tr-TR" sz="1400" b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Osmanlı Ordusu</a:t>
            </a:r>
            <a:endParaRPr lang="tr-TR" sz="1100" b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Dikdörtgen 5"/>
          <p:cNvSpPr/>
          <p:nvPr/>
        </p:nvSpPr>
        <p:spPr>
          <a:xfrm>
            <a:off x="3215640" y="979610"/>
            <a:ext cx="8607187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tr-TR" sz="2000" b="1" dirty="0">
                <a:solidFill>
                  <a:srgbClr val="BD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DEVŞİRME SİSTEMİ</a:t>
            </a:r>
            <a:r>
              <a:rPr lang="tr-TR" sz="2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2000" dirty="0">
                <a:latin typeface="Arial" panose="020B0604020202020204" pitchFamily="34" charset="0"/>
                <a:cs typeface="Arial" panose="020B0604020202020204" pitchFamily="34" charset="0"/>
              </a:rPr>
              <a:t>ile </a:t>
            </a:r>
          </a:p>
          <a:p>
            <a:pPr algn="ctr">
              <a:defRPr/>
            </a:pPr>
            <a:r>
              <a:rPr lang="tr-TR" sz="2000" dirty="0">
                <a:latin typeface="Arial" panose="020B0604020202020204" pitchFamily="34" charset="0"/>
                <a:cs typeface="Arial" panose="020B0604020202020204" pitchFamily="34" charset="0"/>
              </a:rPr>
              <a:t>Müslüman olmayan ailelerin (Hıristiyan) </a:t>
            </a:r>
            <a:r>
              <a:rPr lang="tr-TR" sz="2000" dirty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08-18 Yaşları</a:t>
            </a:r>
            <a:r>
              <a:rPr lang="tr-TR" sz="2000" dirty="0">
                <a:latin typeface="Arial" panose="020B0604020202020204" pitchFamily="34" charset="0"/>
                <a:cs typeface="Arial" panose="020B0604020202020204" pitchFamily="34" charset="0"/>
              </a:rPr>
              <a:t> arasındaki küçük çocukları ailelerinden izinle alınıp yetiştiriliyordu.</a:t>
            </a:r>
          </a:p>
        </p:txBody>
      </p:sp>
      <p:pic>
        <p:nvPicPr>
          <p:cNvPr id="2" name="Resim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5396" y="3397517"/>
            <a:ext cx="6564574" cy="3460482"/>
          </a:xfrm>
          <a:prstGeom prst="rect">
            <a:avLst/>
          </a:prstGeom>
        </p:spPr>
      </p:pic>
      <p:sp>
        <p:nvSpPr>
          <p:cNvPr id="7" name="Dikdörtgen 6"/>
          <p:cNvSpPr/>
          <p:nvPr/>
        </p:nvSpPr>
        <p:spPr>
          <a:xfrm>
            <a:off x="3215639" y="2074078"/>
            <a:ext cx="8607187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tr-TR" sz="2000" b="1" dirty="0" err="1">
                <a:solidFill>
                  <a:srgbClr val="BD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DEVŞiRME</a:t>
            </a:r>
            <a:r>
              <a:rPr lang="tr-TR" sz="2000" b="1" dirty="0">
                <a:solidFill>
                  <a:srgbClr val="BD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2000" b="1" dirty="0" err="1">
                <a:solidFill>
                  <a:srgbClr val="BD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SiSTEMi</a:t>
            </a:r>
            <a:r>
              <a:rPr lang="tr-TR" sz="2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2000" dirty="0">
                <a:latin typeface="Arial" panose="020B0604020202020204" pitchFamily="34" charset="0"/>
                <a:cs typeface="Arial" panose="020B0604020202020204" pitchFamily="34" charset="0"/>
              </a:rPr>
              <a:t>ile </a:t>
            </a:r>
          </a:p>
          <a:p>
            <a:pPr algn="ctr">
              <a:defRPr/>
            </a:pPr>
            <a:r>
              <a:rPr lang="tr-TR" sz="2000" dirty="0">
                <a:latin typeface="Arial" panose="020B0604020202020204" pitchFamily="34" charset="0"/>
                <a:cs typeface="Arial" panose="020B0604020202020204" pitchFamily="34" charset="0"/>
              </a:rPr>
              <a:t>alınan çocuklardan akıllı olanlar, </a:t>
            </a:r>
            <a:r>
              <a:rPr lang="tr-TR" sz="2000" b="1" dirty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ENDERUN </a:t>
            </a:r>
            <a:r>
              <a:rPr lang="tr-TR" sz="20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MEKTEBi</a:t>
            </a:r>
            <a:r>
              <a:rPr lang="tr-TR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‘</a:t>
            </a:r>
            <a:r>
              <a:rPr lang="tr-TR" sz="2000" dirty="0" err="1">
                <a:latin typeface="Arial" panose="020B0604020202020204" pitchFamily="34" charset="0"/>
                <a:cs typeface="Arial" panose="020B0604020202020204" pitchFamily="34" charset="0"/>
              </a:rPr>
              <a:t>ne</a:t>
            </a:r>
            <a:r>
              <a:rPr lang="tr-TR" sz="2000" dirty="0">
                <a:latin typeface="Arial" panose="020B0604020202020204" pitchFamily="34" charset="0"/>
                <a:cs typeface="Arial" panose="020B0604020202020204" pitchFamily="34" charset="0"/>
              </a:rPr>
              <a:t> giderken, diğerleri ise önce </a:t>
            </a:r>
            <a:r>
              <a:rPr lang="tr-TR" sz="2000" b="1" dirty="0" err="1">
                <a:solidFill>
                  <a:srgbClr val="00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ACEMiOĞLANLAR</a:t>
            </a:r>
            <a:r>
              <a:rPr lang="tr-TR" sz="2000" b="1" dirty="0">
                <a:solidFill>
                  <a:srgbClr val="00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2000" b="1" dirty="0" err="1">
                <a:solidFill>
                  <a:srgbClr val="00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OCAĞI</a:t>
            </a:r>
            <a:r>
              <a:rPr lang="tr-TR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‘</a:t>
            </a:r>
            <a:r>
              <a:rPr lang="tr-TR" sz="2000" dirty="0" err="1">
                <a:latin typeface="Arial" panose="020B0604020202020204" pitchFamily="34" charset="0"/>
                <a:cs typeface="Arial" panose="020B0604020202020204" pitchFamily="34" charset="0"/>
              </a:rPr>
              <a:t>na</a:t>
            </a:r>
            <a:r>
              <a:rPr lang="tr-TR" sz="2000" dirty="0">
                <a:latin typeface="Arial" panose="020B0604020202020204" pitchFamily="34" charset="0"/>
                <a:cs typeface="Arial" panose="020B0604020202020204" pitchFamily="34" charset="0"/>
              </a:rPr>
              <a:t> oradan da </a:t>
            </a:r>
            <a:r>
              <a:rPr lang="tr-TR" sz="2000" b="1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YENİÇERİ </a:t>
            </a:r>
            <a:r>
              <a:rPr lang="tr-TR" sz="2000" b="1" dirty="0" err="1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TEŞKiLATI</a:t>
            </a:r>
            <a:r>
              <a:rPr lang="tr-TR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‘</a:t>
            </a:r>
            <a:r>
              <a:rPr lang="tr-TR" sz="2000" dirty="0" err="1">
                <a:latin typeface="Arial" panose="020B0604020202020204" pitchFamily="34" charset="0"/>
                <a:cs typeface="Arial" panose="020B0604020202020204" pitchFamily="34" charset="0"/>
              </a:rPr>
              <a:t>na</a:t>
            </a:r>
            <a:r>
              <a:rPr lang="tr-TR" sz="2000" dirty="0">
                <a:latin typeface="Arial" panose="020B0604020202020204" pitchFamily="34" charset="0"/>
                <a:cs typeface="Arial" panose="020B0604020202020204" pitchFamily="34" charset="0"/>
              </a:rPr>
              <a:t> alınırdı.</a:t>
            </a:r>
          </a:p>
        </p:txBody>
      </p:sp>
    </p:spTree>
    <p:extLst>
      <p:ext uri="{BB962C8B-B14F-4D97-AF65-F5344CB8AC3E}">
        <p14:creationId xmlns:p14="http://schemas.microsoft.com/office/powerpoint/2010/main" val="2171355257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/>
      <p:bldP spid="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7 Köşeleri Yuvarlanmış Dikdörtgen Belirtme Çizgisi"/>
          <p:cNvSpPr>
            <a:spLocks noChangeArrowheads="1"/>
          </p:cNvSpPr>
          <p:nvPr/>
        </p:nvSpPr>
        <p:spPr bwMode="auto">
          <a:xfrm>
            <a:off x="101575" y="885952"/>
            <a:ext cx="2447801" cy="2458140"/>
          </a:xfrm>
          <a:prstGeom prst="wedgeRoundRectCallout">
            <a:avLst>
              <a:gd name="adj1" fmla="val -17360"/>
              <a:gd name="adj2" fmla="val 63570"/>
              <a:gd name="adj3" fmla="val 16667"/>
            </a:avLst>
          </a:prstGeom>
          <a:solidFill>
            <a:schemeClr val="bg1">
              <a:lumMod val="95000"/>
            </a:schemeClr>
          </a:solidFill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defRPr/>
            </a:pPr>
            <a:r>
              <a:rPr lang="tr-TR" sz="2000" b="1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Kapıkulu </a:t>
            </a:r>
            <a:r>
              <a:rPr lang="tr-TR" sz="2000" b="1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Askerleri</a:t>
            </a:r>
            <a:r>
              <a:rPr lang="tr-TR" sz="2000" dirty="0" err="1">
                <a:latin typeface="Arial" panose="020B0604020202020204" pitchFamily="34" charset="0"/>
                <a:cs typeface="Arial" panose="020B0604020202020204" pitchFamily="34" charset="0"/>
              </a:rPr>
              <a:t>‘nin</a:t>
            </a:r>
            <a:r>
              <a:rPr lang="tr-TR" sz="2000" dirty="0">
                <a:latin typeface="Arial" panose="020B0604020202020204" pitchFamily="34" charset="0"/>
                <a:cs typeface="Arial" panose="020B0604020202020204" pitchFamily="34" charset="0"/>
              </a:rPr>
              <a:t> belki de en önemlisi olan </a:t>
            </a:r>
            <a:r>
              <a:rPr lang="tr-TR" sz="2000" b="1" dirty="0">
                <a:solidFill>
                  <a:srgbClr val="BD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YENİÇERİ </a:t>
            </a:r>
            <a:r>
              <a:rPr lang="tr-TR" sz="2000" b="1" dirty="0" err="1">
                <a:solidFill>
                  <a:srgbClr val="BD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TEŞKİLATI</a:t>
            </a:r>
            <a:r>
              <a:rPr lang="tr-TR" sz="2000" dirty="0" err="1">
                <a:latin typeface="Arial" panose="020B0604020202020204" pitchFamily="34" charset="0"/>
                <a:cs typeface="Arial" panose="020B0604020202020204" pitchFamily="34" charset="0"/>
              </a:rPr>
              <a:t>‘nı</a:t>
            </a:r>
            <a:r>
              <a:rPr lang="tr-TR" sz="2000" dirty="0">
                <a:latin typeface="Arial" panose="020B0604020202020204" pitchFamily="34" charset="0"/>
                <a:cs typeface="Arial" panose="020B0604020202020204" pitchFamily="34" charset="0"/>
              </a:rPr>
              <a:t> tanıyalım</a:t>
            </a:r>
            <a:r>
              <a:rPr lang="tr-TR" sz="2000" dirty="0"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tr-TR" sz="2000" dirty="0"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Resim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69816" y="3645849"/>
            <a:ext cx="2025920" cy="3212151"/>
          </a:xfrm>
          <a:prstGeom prst="rect">
            <a:avLst/>
          </a:prstGeom>
        </p:spPr>
      </p:pic>
      <p:pic>
        <p:nvPicPr>
          <p:cNvPr id="8" name="Resim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204000" cy="762750"/>
          </a:xfrm>
          <a:prstGeom prst="rect">
            <a:avLst/>
          </a:prstGeom>
        </p:spPr>
      </p:pic>
      <p:sp>
        <p:nvSpPr>
          <p:cNvPr id="9" name="Metin kutusu 8"/>
          <p:cNvSpPr txBox="1"/>
          <p:nvPr/>
        </p:nvSpPr>
        <p:spPr>
          <a:xfrm>
            <a:off x="169816" y="394438"/>
            <a:ext cx="105286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b="1" dirty="0">
                <a:solidFill>
                  <a:schemeClr val="bg1">
                    <a:lumMod val="8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TÜRK TARİHİNDE YOLCULUK / </a:t>
            </a:r>
            <a:r>
              <a:rPr lang="tr-TR" sz="1400" b="1" dirty="0">
                <a:latin typeface="Arial" panose="020B0604020202020204" pitchFamily="34" charset="0"/>
                <a:cs typeface="Arial" panose="020B0604020202020204" pitchFamily="34" charset="0"/>
              </a:rPr>
              <a:t>OSMANLI DEVLETİ’NİN YÜKSELİŞİ / </a:t>
            </a:r>
            <a:r>
              <a:rPr lang="tr-TR" sz="1400" b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Osmanlı Ordusu</a:t>
            </a:r>
            <a:endParaRPr lang="tr-TR" sz="1100" b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Resim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3066" y="2661313"/>
            <a:ext cx="6201772" cy="4196687"/>
          </a:xfrm>
          <a:prstGeom prst="rect">
            <a:avLst/>
          </a:prstGeom>
        </p:spPr>
      </p:pic>
      <p:sp>
        <p:nvSpPr>
          <p:cNvPr id="10" name="7 Köşeleri Yuvarlanmış Dikdörtgen Belirtme Çizgisi"/>
          <p:cNvSpPr>
            <a:spLocks noChangeArrowheads="1"/>
          </p:cNvSpPr>
          <p:nvPr/>
        </p:nvSpPr>
        <p:spPr bwMode="auto">
          <a:xfrm>
            <a:off x="3722035" y="1075968"/>
            <a:ext cx="4684986" cy="1584325"/>
          </a:xfrm>
          <a:prstGeom prst="wedgeRoundRectCallout">
            <a:avLst>
              <a:gd name="adj1" fmla="val 14228"/>
              <a:gd name="adj2" fmla="val 78582"/>
              <a:gd name="adj3" fmla="val 16667"/>
            </a:avLst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tr-TR" sz="2000" b="1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Kapıkulu </a:t>
            </a:r>
            <a:r>
              <a:rPr lang="tr-TR" sz="2000" b="1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Askerleri</a:t>
            </a:r>
            <a:r>
              <a:rPr lang="tr-TR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‘</a:t>
            </a:r>
            <a:r>
              <a:rPr lang="tr-TR" sz="2000" dirty="0" err="1">
                <a:latin typeface="Arial" panose="020B0604020202020204" pitchFamily="34" charset="0"/>
                <a:cs typeface="Arial" panose="020B0604020202020204" pitchFamily="34" charset="0"/>
              </a:rPr>
              <a:t>nin</a:t>
            </a:r>
            <a:r>
              <a:rPr lang="tr-TR" sz="2000" dirty="0">
                <a:latin typeface="Arial" panose="020B0604020202020204" pitchFamily="34" charset="0"/>
                <a:cs typeface="Arial" panose="020B0604020202020204" pitchFamily="34" charset="0"/>
              </a:rPr>
              <a:t> en kalabalık grubu olan </a:t>
            </a:r>
            <a:r>
              <a:rPr lang="tr-TR" sz="2000" b="1" dirty="0">
                <a:solidFill>
                  <a:srgbClr val="BD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YENİÇERİ TEŞKİLATI</a:t>
            </a:r>
            <a:r>
              <a:rPr lang="tr-TR" sz="2000" b="1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tr-TR" sz="20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I. Murat Dönemi</a:t>
            </a:r>
            <a:r>
              <a:rPr lang="tr-TR" sz="2000" b="1" dirty="0">
                <a:latin typeface="Arial" panose="020B0604020202020204" pitchFamily="34" charset="0"/>
                <a:cs typeface="Arial" panose="020B0604020202020204" pitchFamily="34" charset="0"/>
              </a:rPr>
              <a:t>‘</a:t>
            </a:r>
            <a:r>
              <a:rPr lang="tr-TR" sz="2000" dirty="0">
                <a:latin typeface="Arial" panose="020B0604020202020204" pitchFamily="34" charset="0"/>
                <a:cs typeface="Arial" panose="020B0604020202020204" pitchFamily="34" charset="0"/>
              </a:rPr>
              <a:t>nde kurulmuştur</a:t>
            </a:r>
            <a:r>
              <a:rPr lang="tr-TR" sz="2000" b="1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11" name="7 Köşeleri Yuvarlanmış Dikdörtgen Belirtme Çizgisi"/>
          <p:cNvSpPr>
            <a:spLocks noChangeArrowheads="1"/>
          </p:cNvSpPr>
          <p:nvPr/>
        </p:nvSpPr>
        <p:spPr bwMode="auto">
          <a:xfrm>
            <a:off x="2473315" y="5331404"/>
            <a:ext cx="2519362" cy="1438275"/>
          </a:xfrm>
          <a:prstGeom prst="wedgeRoundRectCallout">
            <a:avLst>
              <a:gd name="adj1" fmla="val 62669"/>
              <a:gd name="adj2" fmla="val -89799"/>
              <a:gd name="adj3" fmla="val 16667"/>
            </a:avLst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tr-TR" sz="2000" b="1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Yaya</a:t>
            </a:r>
            <a:r>
              <a:rPr lang="tr-TR" sz="2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2000" dirty="0">
                <a:latin typeface="Arial" panose="020B0604020202020204" pitchFamily="34" charset="0"/>
                <a:cs typeface="Arial" panose="020B0604020202020204" pitchFamily="34" charset="0"/>
              </a:rPr>
              <a:t>olarak savaşırlar ve padişahın yanında bulunurlardı</a:t>
            </a:r>
          </a:p>
        </p:txBody>
      </p:sp>
      <p:sp>
        <p:nvSpPr>
          <p:cNvPr id="12" name="7 Köşeleri Yuvarlanmış Dikdörtgen Belirtme Çizgisi"/>
          <p:cNvSpPr>
            <a:spLocks noChangeArrowheads="1"/>
          </p:cNvSpPr>
          <p:nvPr/>
        </p:nvSpPr>
        <p:spPr bwMode="auto">
          <a:xfrm>
            <a:off x="2473315" y="3288341"/>
            <a:ext cx="2519362" cy="1438275"/>
          </a:xfrm>
          <a:prstGeom prst="wedgeRoundRectCallout">
            <a:avLst>
              <a:gd name="adj1" fmla="val 76286"/>
              <a:gd name="adj2" fmla="val -44705"/>
              <a:gd name="adj3" fmla="val 16667"/>
            </a:avLst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tr-TR" sz="2000" b="1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 Ay‘</a:t>
            </a:r>
            <a:r>
              <a:rPr lang="tr-TR" sz="2000" dirty="0">
                <a:latin typeface="Arial" panose="020B0604020202020204" pitchFamily="34" charset="0"/>
                <a:cs typeface="Arial" panose="020B0604020202020204" pitchFamily="34" charset="0"/>
              </a:rPr>
              <a:t>da bir </a:t>
            </a:r>
            <a:r>
              <a:rPr lang="tr-TR" sz="2000" b="1" dirty="0">
                <a:solidFill>
                  <a:srgbClr val="BD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ULUFE </a:t>
            </a:r>
            <a:r>
              <a:rPr lang="tr-TR" sz="2000" dirty="0">
                <a:latin typeface="Arial" panose="020B0604020202020204" pitchFamily="34" charset="0"/>
                <a:cs typeface="Arial" panose="020B0604020202020204" pitchFamily="34" charset="0"/>
              </a:rPr>
              <a:t>denen maaşlarını alırlardı.</a:t>
            </a:r>
          </a:p>
        </p:txBody>
      </p:sp>
      <p:sp>
        <p:nvSpPr>
          <p:cNvPr id="13" name="7 Köşeleri Yuvarlanmış Dikdörtgen Belirtme Çizgisi"/>
          <p:cNvSpPr>
            <a:spLocks noChangeArrowheads="1"/>
          </p:cNvSpPr>
          <p:nvPr/>
        </p:nvSpPr>
        <p:spPr bwMode="auto">
          <a:xfrm>
            <a:off x="9075628" y="1075968"/>
            <a:ext cx="2338388" cy="1584325"/>
          </a:xfrm>
          <a:prstGeom prst="wedgeRoundRectCallout">
            <a:avLst>
              <a:gd name="adj1" fmla="val -31669"/>
              <a:gd name="adj2" fmla="val 88316"/>
              <a:gd name="adj3" fmla="val 16667"/>
            </a:avLst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tr-TR" sz="2000" dirty="0">
                <a:latin typeface="Arial" panose="020B0604020202020204" pitchFamily="34" charset="0"/>
                <a:cs typeface="Arial" panose="020B0604020202020204" pitchFamily="34" charset="0"/>
              </a:rPr>
              <a:t>Evlenmezler ve </a:t>
            </a:r>
            <a:r>
              <a:rPr lang="tr-TR" sz="2000" b="1" dirty="0">
                <a:solidFill>
                  <a:srgbClr val="BD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Askerlik</a:t>
            </a:r>
            <a:r>
              <a:rPr lang="tr-TR" sz="2000" dirty="0">
                <a:latin typeface="Arial" panose="020B0604020202020204" pitchFamily="34" charset="0"/>
                <a:cs typeface="Arial" panose="020B0604020202020204" pitchFamily="34" charset="0"/>
              </a:rPr>
              <a:t> dışında uğraşmazlardı.</a:t>
            </a:r>
          </a:p>
        </p:txBody>
      </p:sp>
    </p:spTree>
    <p:extLst>
      <p:ext uri="{BB962C8B-B14F-4D97-AF65-F5344CB8AC3E}">
        <p14:creationId xmlns:p14="http://schemas.microsoft.com/office/powerpoint/2010/main" val="378516081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0" grpId="0" animBg="1"/>
      <p:bldP spid="11" grpId="0" animBg="1"/>
      <p:bldP spid="12" grpId="0" animBg="1"/>
      <p:bldP spid="1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7 Köşeleri Yuvarlanmış Dikdörtgen Belirtme Çizgisi"/>
          <p:cNvSpPr>
            <a:spLocks noChangeArrowheads="1"/>
          </p:cNvSpPr>
          <p:nvPr/>
        </p:nvSpPr>
        <p:spPr bwMode="auto">
          <a:xfrm>
            <a:off x="101575" y="885952"/>
            <a:ext cx="2447801" cy="2458140"/>
          </a:xfrm>
          <a:prstGeom prst="wedgeRoundRectCallout">
            <a:avLst>
              <a:gd name="adj1" fmla="val -17360"/>
              <a:gd name="adj2" fmla="val 63570"/>
              <a:gd name="adj3" fmla="val 16667"/>
            </a:avLst>
          </a:prstGeom>
          <a:solidFill>
            <a:schemeClr val="bg1">
              <a:lumMod val="95000"/>
            </a:schemeClr>
          </a:solidFill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defRPr/>
            </a:pPr>
            <a:r>
              <a:rPr lang="tr-TR" sz="2400" b="1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Kapıkulu </a:t>
            </a:r>
            <a:r>
              <a:rPr lang="tr-TR" sz="2400" b="1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Askerleri</a:t>
            </a:r>
            <a:r>
              <a:rPr lang="tr-TR" sz="2400" dirty="0" err="1">
                <a:latin typeface="Arial" panose="020B0604020202020204" pitchFamily="34" charset="0"/>
                <a:cs typeface="Arial" panose="020B0604020202020204" pitchFamily="34" charset="0"/>
              </a:rPr>
              <a:t>‘nin</a:t>
            </a:r>
            <a:r>
              <a:rPr lang="tr-TR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2000" dirty="0">
                <a:latin typeface="Arial" panose="020B0604020202020204" pitchFamily="34" charset="0"/>
                <a:cs typeface="Arial" panose="020B0604020202020204" pitchFamily="34" charset="0"/>
              </a:rPr>
              <a:t>diğer kısımlarını tanıyalım.</a:t>
            </a:r>
          </a:p>
        </p:txBody>
      </p:sp>
      <p:pic>
        <p:nvPicPr>
          <p:cNvPr id="5" name="Resim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69816" y="3645849"/>
            <a:ext cx="2025920" cy="3212151"/>
          </a:xfrm>
          <a:prstGeom prst="rect">
            <a:avLst/>
          </a:prstGeom>
        </p:spPr>
      </p:pic>
      <p:pic>
        <p:nvPicPr>
          <p:cNvPr id="8" name="Resim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204000" cy="762750"/>
          </a:xfrm>
          <a:prstGeom prst="rect">
            <a:avLst/>
          </a:prstGeom>
        </p:spPr>
      </p:pic>
      <p:sp>
        <p:nvSpPr>
          <p:cNvPr id="9" name="Metin kutusu 8"/>
          <p:cNvSpPr txBox="1"/>
          <p:nvPr/>
        </p:nvSpPr>
        <p:spPr>
          <a:xfrm>
            <a:off x="169816" y="394438"/>
            <a:ext cx="105286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b="1" dirty="0">
                <a:solidFill>
                  <a:schemeClr val="bg1">
                    <a:lumMod val="8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TÜRK TARİHİNDE YOLCULUK / </a:t>
            </a:r>
            <a:r>
              <a:rPr lang="tr-TR" sz="1400" b="1" dirty="0">
                <a:latin typeface="Arial" panose="020B0604020202020204" pitchFamily="34" charset="0"/>
                <a:cs typeface="Arial" panose="020B0604020202020204" pitchFamily="34" charset="0"/>
              </a:rPr>
              <a:t>OSMANLI DEVLETİ’NİN YÜKSELİŞİ / </a:t>
            </a:r>
            <a:r>
              <a:rPr lang="tr-TR" sz="1400" b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Osmanlı Ordusu</a:t>
            </a:r>
            <a:endParaRPr lang="tr-TR" sz="1100" b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AutoShape 16"/>
          <p:cNvSpPr>
            <a:spLocks/>
          </p:cNvSpPr>
          <p:nvPr/>
        </p:nvSpPr>
        <p:spPr bwMode="auto">
          <a:xfrm>
            <a:off x="4980675" y="979767"/>
            <a:ext cx="431800" cy="1512888"/>
          </a:xfrm>
          <a:prstGeom prst="rightBrace">
            <a:avLst>
              <a:gd name="adj1" fmla="val 29197"/>
              <a:gd name="adj2" fmla="val 50000"/>
            </a:avLst>
          </a:prstGeom>
          <a:noFill/>
          <a:ln w="25400">
            <a:solidFill>
              <a:srgbClr val="808080"/>
            </a:solidFill>
            <a:prstDash val="lg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tr-TR" altLang="tr-TR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AutoShape 17"/>
          <p:cNvSpPr>
            <a:spLocks noChangeArrowheads="1"/>
          </p:cNvSpPr>
          <p:nvPr/>
        </p:nvSpPr>
        <p:spPr bwMode="auto">
          <a:xfrm>
            <a:off x="5502962" y="1195667"/>
            <a:ext cx="6288703" cy="1081088"/>
          </a:xfrm>
          <a:prstGeom prst="roundRect">
            <a:avLst>
              <a:gd name="adj" fmla="val 16667"/>
            </a:avLst>
          </a:prstGeom>
          <a:solidFill>
            <a:schemeClr val="accent6">
              <a:lumMod val="60000"/>
              <a:lumOff val="40000"/>
              <a:alpha val="18039"/>
            </a:schemeClr>
          </a:solidFill>
          <a:ln w="19050">
            <a:solidFill>
              <a:srgbClr val="969696"/>
            </a:solidFill>
            <a:prstDash val="sysDot"/>
            <a:round/>
            <a:headEnd/>
            <a:tailEnd/>
          </a:ln>
        </p:spPr>
        <p:txBody>
          <a:bodyPr wrap="squar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tr-TR" sz="2000" dirty="0"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r>
              <a:rPr lang="tr-TR" sz="2000" b="1" dirty="0">
                <a:latin typeface="Arial" panose="020B0604020202020204" pitchFamily="34" charset="0"/>
                <a:cs typeface="Arial" panose="020B0604020202020204" pitchFamily="34" charset="0"/>
              </a:rPr>
              <a:t>Kapıkulu askerlerinin ilk eğitimlerini aldıkları kısımdır.</a:t>
            </a:r>
            <a:endParaRPr lang="tr-TR" altLang="tr-TR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3" name="Grup 2"/>
          <p:cNvGrpSpPr/>
          <p:nvPr/>
        </p:nvGrpSpPr>
        <p:grpSpPr>
          <a:xfrm>
            <a:off x="3646205" y="999862"/>
            <a:ext cx="1469470" cy="1779953"/>
            <a:chOff x="3646205" y="1040806"/>
            <a:chExt cx="1469470" cy="1779953"/>
          </a:xfrm>
        </p:grpSpPr>
        <p:sp>
          <p:nvSpPr>
            <p:cNvPr id="11" name="Text Box 14"/>
            <p:cNvSpPr txBox="1">
              <a:spLocks noChangeArrowheads="1"/>
            </p:cNvSpPr>
            <p:nvPr/>
          </p:nvSpPr>
          <p:spPr bwMode="auto">
            <a:xfrm>
              <a:off x="3646205" y="2482205"/>
              <a:ext cx="1439862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  <a:defRPr/>
              </a:pPr>
              <a:r>
                <a:rPr lang="tr-TR" sz="1600" dirty="0">
                  <a:latin typeface="Arial" panose="020B0604020202020204" pitchFamily="34" charset="0"/>
                  <a:cs typeface="Arial" panose="020B0604020202020204" pitchFamily="34" charset="0"/>
                </a:rPr>
                <a:t>Acemi Ocağı</a:t>
              </a:r>
            </a:p>
          </p:txBody>
        </p:sp>
        <p:pic>
          <p:nvPicPr>
            <p:cNvPr id="2" name="Resim 1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646207" y="1040806"/>
              <a:ext cx="1469468" cy="1476000"/>
            </a:xfrm>
            <a:prstGeom prst="roundRect">
              <a:avLst>
                <a:gd name="adj" fmla="val 8594"/>
              </a:avLst>
            </a:prstGeom>
            <a:solidFill>
              <a:srgbClr val="FFFFFF">
                <a:shade val="85000"/>
              </a:srgbClr>
            </a:solidFill>
            <a:ln>
              <a:noFill/>
            </a:ln>
            <a:effectLst/>
          </p:spPr>
        </p:pic>
      </p:grpSp>
      <p:sp>
        <p:nvSpPr>
          <p:cNvPr id="14" name="AutoShape 16"/>
          <p:cNvSpPr>
            <a:spLocks/>
          </p:cNvSpPr>
          <p:nvPr/>
        </p:nvSpPr>
        <p:spPr bwMode="auto">
          <a:xfrm>
            <a:off x="4980675" y="2859510"/>
            <a:ext cx="431800" cy="1512888"/>
          </a:xfrm>
          <a:prstGeom prst="rightBrace">
            <a:avLst>
              <a:gd name="adj1" fmla="val 29197"/>
              <a:gd name="adj2" fmla="val 50000"/>
            </a:avLst>
          </a:prstGeom>
          <a:noFill/>
          <a:ln w="25400">
            <a:solidFill>
              <a:srgbClr val="808080"/>
            </a:solidFill>
            <a:prstDash val="lg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tr-TR" altLang="tr-TR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AutoShape 17"/>
          <p:cNvSpPr>
            <a:spLocks noChangeArrowheads="1"/>
          </p:cNvSpPr>
          <p:nvPr/>
        </p:nvSpPr>
        <p:spPr bwMode="auto">
          <a:xfrm>
            <a:off x="5502962" y="3075410"/>
            <a:ext cx="6288703" cy="1081088"/>
          </a:xfrm>
          <a:prstGeom prst="roundRect">
            <a:avLst>
              <a:gd name="adj" fmla="val 16667"/>
            </a:avLst>
          </a:prstGeom>
          <a:solidFill>
            <a:schemeClr val="accent6">
              <a:lumMod val="60000"/>
              <a:lumOff val="40000"/>
              <a:alpha val="18039"/>
            </a:schemeClr>
          </a:solidFill>
          <a:ln w="19050">
            <a:solidFill>
              <a:srgbClr val="969696"/>
            </a:solidFill>
            <a:prstDash val="sysDot"/>
            <a:round/>
            <a:headEnd/>
            <a:tailEnd/>
          </a:ln>
        </p:spPr>
        <p:txBody>
          <a:bodyPr wrap="squar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tr-TR" sz="2000" dirty="0"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r>
              <a:rPr lang="tr-TR" sz="2000" b="1" dirty="0">
                <a:latin typeface="Arial" panose="020B0604020202020204" pitchFamily="34" charset="0"/>
                <a:cs typeface="Arial" panose="020B0604020202020204" pitchFamily="34" charset="0"/>
              </a:rPr>
              <a:t> Silahların temin edilmesi, korunması ve cepheye götürülmesiyle görevlidirler.</a:t>
            </a:r>
            <a:endParaRPr lang="tr-TR" altLang="tr-TR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9" name="Grup 18"/>
          <p:cNvGrpSpPr/>
          <p:nvPr/>
        </p:nvGrpSpPr>
        <p:grpSpPr>
          <a:xfrm>
            <a:off x="3646205" y="2907093"/>
            <a:ext cx="1469470" cy="1752465"/>
            <a:chOff x="3646205" y="3057221"/>
            <a:chExt cx="1469470" cy="1752465"/>
          </a:xfrm>
        </p:grpSpPr>
        <p:pic>
          <p:nvPicPr>
            <p:cNvPr id="13" name="Resim 12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646205" y="3057221"/>
              <a:ext cx="1469470" cy="1466904"/>
            </a:xfrm>
            <a:prstGeom prst="roundRect">
              <a:avLst>
                <a:gd name="adj" fmla="val 8594"/>
              </a:avLst>
            </a:prstGeom>
            <a:solidFill>
              <a:srgbClr val="FFFFFF">
                <a:shade val="85000"/>
              </a:srgbClr>
            </a:solidFill>
            <a:ln>
              <a:noFill/>
            </a:ln>
            <a:effectLst/>
          </p:spPr>
        </p:pic>
        <p:sp>
          <p:nvSpPr>
            <p:cNvPr id="17" name="Text Box 14"/>
            <p:cNvSpPr txBox="1">
              <a:spLocks noChangeArrowheads="1"/>
            </p:cNvSpPr>
            <p:nvPr/>
          </p:nvSpPr>
          <p:spPr bwMode="auto">
            <a:xfrm>
              <a:off x="3646205" y="4471132"/>
              <a:ext cx="1439862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  <a:defRPr/>
              </a:pPr>
              <a:r>
                <a:rPr lang="tr-TR" sz="1600" dirty="0">
                  <a:latin typeface="Arial" panose="020B0604020202020204" pitchFamily="34" charset="0"/>
                  <a:cs typeface="Arial" panose="020B0604020202020204" pitchFamily="34" charset="0"/>
                </a:rPr>
                <a:t>Cebeci Ocağı</a:t>
              </a:r>
            </a:p>
          </p:txBody>
        </p:sp>
      </p:grpSp>
      <p:sp>
        <p:nvSpPr>
          <p:cNvPr id="20" name="AutoShape 16"/>
          <p:cNvSpPr>
            <a:spLocks/>
          </p:cNvSpPr>
          <p:nvPr/>
        </p:nvSpPr>
        <p:spPr bwMode="auto">
          <a:xfrm>
            <a:off x="4980675" y="4757696"/>
            <a:ext cx="431800" cy="1512888"/>
          </a:xfrm>
          <a:prstGeom prst="rightBrace">
            <a:avLst>
              <a:gd name="adj1" fmla="val 29197"/>
              <a:gd name="adj2" fmla="val 50000"/>
            </a:avLst>
          </a:prstGeom>
          <a:noFill/>
          <a:ln w="25400">
            <a:solidFill>
              <a:srgbClr val="808080"/>
            </a:solidFill>
            <a:prstDash val="lg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tr-TR" altLang="tr-TR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AutoShape 17"/>
          <p:cNvSpPr>
            <a:spLocks noChangeArrowheads="1"/>
          </p:cNvSpPr>
          <p:nvPr/>
        </p:nvSpPr>
        <p:spPr bwMode="auto">
          <a:xfrm>
            <a:off x="5502962" y="4973596"/>
            <a:ext cx="6288703" cy="1081088"/>
          </a:xfrm>
          <a:prstGeom prst="roundRect">
            <a:avLst>
              <a:gd name="adj" fmla="val 16667"/>
            </a:avLst>
          </a:prstGeom>
          <a:solidFill>
            <a:schemeClr val="accent6">
              <a:lumMod val="60000"/>
              <a:lumOff val="40000"/>
              <a:alpha val="18039"/>
            </a:schemeClr>
          </a:solidFill>
          <a:ln w="19050">
            <a:solidFill>
              <a:srgbClr val="969696"/>
            </a:solidFill>
            <a:prstDash val="sysDot"/>
            <a:round/>
            <a:headEnd/>
            <a:tailEnd/>
          </a:ln>
        </p:spPr>
        <p:txBody>
          <a:bodyPr wrap="squar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tr-TR" sz="2000" dirty="0"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r>
              <a:rPr lang="tr-TR" sz="2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altLang="tr-TR" sz="2000" b="1" dirty="0">
                <a:latin typeface="Arial" panose="020B0604020202020204" pitchFamily="34" charset="0"/>
                <a:cs typeface="Arial" panose="020B0604020202020204" pitchFamily="34" charset="0"/>
              </a:rPr>
              <a:t>Top, top mermisi yapmak ve bunları kullanmakla görevliydi</a:t>
            </a:r>
            <a:r>
              <a:rPr lang="tr-TR" sz="2000" b="1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tr-TR" altLang="tr-TR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26" name="Grup 25"/>
          <p:cNvGrpSpPr/>
          <p:nvPr/>
        </p:nvGrpSpPr>
        <p:grpSpPr>
          <a:xfrm>
            <a:off x="3646205" y="4803680"/>
            <a:ext cx="1469470" cy="1754064"/>
            <a:chOff x="3646205" y="5008400"/>
            <a:chExt cx="1469470" cy="1754064"/>
          </a:xfrm>
        </p:grpSpPr>
        <p:pic>
          <p:nvPicPr>
            <p:cNvPr id="25" name="Resim 24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646205" y="5008400"/>
              <a:ext cx="1469470" cy="1463040"/>
            </a:xfrm>
            <a:prstGeom prst="roundRect">
              <a:avLst>
                <a:gd name="adj" fmla="val 8594"/>
              </a:avLst>
            </a:prstGeom>
            <a:solidFill>
              <a:srgbClr val="FFFFFF">
                <a:shade val="85000"/>
              </a:srgbClr>
            </a:solidFill>
            <a:ln>
              <a:noFill/>
            </a:ln>
            <a:effectLst/>
          </p:spPr>
        </p:pic>
        <p:sp>
          <p:nvSpPr>
            <p:cNvPr id="24" name="Text Box 14"/>
            <p:cNvSpPr txBox="1">
              <a:spLocks noChangeArrowheads="1"/>
            </p:cNvSpPr>
            <p:nvPr/>
          </p:nvSpPr>
          <p:spPr bwMode="auto">
            <a:xfrm>
              <a:off x="3646205" y="6423910"/>
              <a:ext cx="1439862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  <a:defRPr/>
              </a:pPr>
              <a:r>
                <a:rPr lang="tr-TR" sz="1600" dirty="0">
                  <a:latin typeface="Arial" panose="020B0604020202020204" pitchFamily="34" charset="0"/>
                  <a:cs typeface="Arial" panose="020B0604020202020204" pitchFamily="34" charset="0"/>
                </a:rPr>
                <a:t>Topçu Ocağı</a:t>
              </a:r>
            </a:p>
          </p:txBody>
        </p:sp>
      </p:grpSp>
      <p:sp>
        <p:nvSpPr>
          <p:cNvPr id="27" name="AutoShape 27"/>
          <p:cNvSpPr>
            <a:spLocks noChangeArrowheads="1"/>
          </p:cNvSpPr>
          <p:nvPr/>
        </p:nvSpPr>
        <p:spPr bwMode="auto">
          <a:xfrm>
            <a:off x="5502961" y="6172205"/>
            <a:ext cx="6288703" cy="558002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15875">
            <a:solidFill>
              <a:srgbClr val="FF0000"/>
            </a:solidFill>
            <a:prstDash val="dash"/>
            <a:round/>
            <a:headEnd/>
            <a:tailEnd/>
          </a:ln>
        </p:spPr>
        <p:txBody>
          <a:bodyPr wrap="squar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tr-TR" altLang="tr-TR" sz="1600" b="1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Osmanlılar’da</a:t>
            </a:r>
            <a:r>
              <a:rPr lang="tr-TR" altLang="tr-TR" sz="1600" b="1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altLang="tr-TR" sz="1600" b="1" dirty="0">
                <a:solidFill>
                  <a:srgbClr val="BD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İlk Top</a:t>
            </a:r>
            <a:r>
              <a:rPr lang="tr-TR" altLang="tr-TR" sz="1600" b="1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tr-TR" altLang="tr-TR" sz="1600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I.Murat</a:t>
            </a:r>
            <a:r>
              <a:rPr lang="tr-TR" altLang="tr-TR" sz="16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Zamanı</a:t>
            </a:r>
            <a:r>
              <a:rPr lang="tr-TR" altLang="tr-TR" sz="1600" b="1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nda </a:t>
            </a:r>
            <a:r>
              <a:rPr lang="tr-TR" altLang="tr-TR" sz="1600" b="1" dirty="0" err="1">
                <a:solidFill>
                  <a:srgbClr val="48365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I.Kosova</a:t>
            </a:r>
            <a:r>
              <a:rPr lang="tr-TR" altLang="tr-TR" sz="1600" b="1" dirty="0">
                <a:solidFill>
                  <a:srgbClr val="48365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Savaşı</a:t>
            </a:r>
            <a:r>
              <a:rPr lang="tr-TR" altLang="tr-TR" sz="1600" b="1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nda kullanılmıştır.</a:t>
            </a:r>
            <a:endParaRPr lang="tr-TR" altLang="tr-TR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86296307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000"/>
                            </p:stCondLst>
                            <p:childTnLst>
                              <p:par>
                                <p:cTn id="2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"/>
                            </p:stCondLst>
                            <p:childTnLst>
                              <p:par>
                                <p:cTn id="3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000"/>
                            </p:stCondLst>
                            <p:childTnLst>
                              <p:par>
                                <p:cTn id="3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00"/>
                            </p:stCondLst>
                            <p:childTnLst>
                              <p:par>
                                <p:cTn id="4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1000"/>
                            </p:stCondLst>
                            <p:childTnLst>
                              <p:par>
                                <p:cTn id="5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1500"/>
                            </p:stCondLst>
                            <p:childTnLst>
                              <p:par>
                                <p:cTn id="5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7" grpId="0" animBg="1"/>
      <p:bldP spid="14" grpId="0" animBg="1"/>
      <p:bldP spid="15" grpId="0" animBg="1"/>
      <p:bldP spid="20" grpId="0" animBg="1"/>
      <p:bldP spid="21" grpId="0" animBg="1"/>
      <p:bldP spid="27" grpId="0" animBg="1"/>
    </p:bldLst>
  </p:timing>
</p:sld>
</file>

<file path=ppt/theme/theme1.xml><?xml version="1.0" encoding="utf-8"?>
<a:theme xmlns:a="http://schemas.openxmlformats.org/drawingml/2006/main" name="Office Teması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3431</TotalTime>
  <Words>1000</Words>
  <Application>Microsoft Office PowerPoint</Application>
  <PresentationFormat>Geniş ekran</PresentationFormat>
  <Paragraphs>148</Paragraphs>
  <Slides>20</Slides>
  <Notes>0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5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20</vt:i4>
      </vt:variant>
    </vt:vector>
  </HeadingPairs>
  <TitlesOfParts>
    <vt:vector size="26" baseType="lpstr">
      <vt:lpstr>Arial</vt:lpstr>
      <vt:lpstr>Calibri</vt:lpstr>
      <vt:lpstr>Calibri Light</vt:lpstr>
      <vt:lpstr>Impact</vt:lpstr>
      <vt:lpstr>Tahoma</vt:lpstr>
      <vt:lpstr>Office Teması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Osmanlıda Ordu Teşkilatı</dc:title>
  <dc:creator>Zeus</dc:creator>
  <cp:keywords>osmanlı;ordu</cp:keywords>
  <cp:lastModifiedBy>mehmet genç</cp:lastModifiedBy>
  <cp:revision>71</cp:revision>
  <dcterms:created xsi:type="dcterms:W3CDTF">2016-11-06T06:13:10Z</dcterms:created>
  <dcterms:modified xsi:type="dcterms:W3CDTF">2018-06-06T14:06:58Z</dcterms:modified>
</cp:coreProperties>
</file>