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A72E3AF-3557-4A03-BB2C-A22C41B116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2E3FF3-986A-4435-B182-CE294CCE8D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AB71E72-632E-417C-B421-8BC6F01DF5C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56C3B3B-9B68-4158-A95C-89327CD07E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F8BEA85-B611-45E5-B1DD-0BFF6001CA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C327F00-9C2F-4629-8733-CD8F38BCD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FD7367-E453-426E-8FB9-D5E6003DAFB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495395-2D70-4346-8320-07B7D9340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925A4-F6C5-413E-93BA-B57CB8E0ED11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6146" name="1 Slayt Görüntüsü Yer Tutucusu">
            <a:extLst>
              <a:ext uri="{FF2B5EF4-FFF2-40B4-BE49-F238E27FC236}">
                <a16:creationId xmlns:a16="http://schemas.microsoft.com/office/drawing/2014/main" id="{6FF44633-EE8F-4A69-A50D-84C6E0485A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2 Not Yer Tutucusu">
            <a:extLst>
              <a:ext uri="{FF2B5EF4-FFF2-40B4-BE49-F238E27FC236}">
                <a16:creationId xmlns:a16="http://schemas.microsoft.com/office/drawing/2014/main" id="{EC337619-210C-4355-A25C-1852DE85D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148" name="3 Slayt Numarası Yer Tutucusu">
            <a:extLst>
              <a:ext uri="{FF2B5EF4-FFF2-40B4-BE49-F238E27FC236}">
                <a16:creationId xmlns:a16="http://schemas.microsoft.com/office/drawing/2014/main" id="{6AA441DD-465B-460D-8677-D68F6E819C8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BE449FC-5CB6-4C2D-A4B9-AB4A8A21FD77}" type="slidenum">
              <a:rPr lang="tr-TR" altLang="tr-TR" sz="1200"/>
              <a:pPr algn="r"/>
              <a:t>2</a:t>
            </a:fld>
            <a:endParaRPr lang="tr-TR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A845C39D-C4BA-4DE0-A058-8FE457ECC7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B973B288-B69E-4A3F-8FAF-B88391B004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7652" name="Rectangle 4">
              <a:extLst>
                <a:ext uri="{FF2B5EF4-FFF2-40B4-BE49-F238E27FC236}">
                  <a16:creationId xmlns:a16="http://schemas.microsoft.com/office/drawing/2014/main" id="{3A2E07E1-ABF4-4907-A378-73DE16AC53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7653" name="Group 5">
              <a:extLst>
                <a:ext uri="{FF2B5EF4-FFF2-40B4-BE49-F238E27FC236}">
                  <a16:creationId xmlns:a16="http://schemas.microsoft.com/office/drawing/2014/main" id="{0721C28A-53B5-4005-B47A-5C6B142398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>
                <a:extLst>
                  <a:ext uri="{FF2B5EF4-FFF2-40B4-BE49-F238E27FC236}">
                    <a16:creationId xmlns:a16="http://schemas.microsoft.com/office/drawing/2014/main" id="{AEBE7F1B-7D16-4F98-8AF0-93F928938A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5" name="Rectangle 7">
                <a:extLst>
                  <a:ext uri="{FF2B5EF4-FFF2-40B4-BE49-F238E27FC236}">
                    <a16:creationId xmlns:a16="http://schemas.microsoft.com/office/drawing/2014/main" id="{6796C6A6-F425-42FA-91EF-3FC542F215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6" name="Rectangle 8">
                <a:extLst>
                  <a:ext uri="{FF2B5EF4-FFF2-40B4-BE49-F238E27FC236}">
                    <a16:creationId xmlns:a16="http://schemas.microsoft.com/office/drawing/2014/main" id="{11F90D88-F70C-4099-9EAC-56424F32D6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7" name="Rectangle 9">
                <a:extLst>
                  <a:ext uri="{FF2B5EF4-FFF2-40B4-BE49-F238E27FC236}">
                    <a16:creationId xmlns:a16="http://schemas.microsoft.com/office/drawing/2014/main" id="{821FA6BA-F93B-45B7-B89C-DD108B5DE7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8" name="Rectangle 10">
                <a:extLst>
                  <a:ext uri="{FF2B5EF4-FFF2-40B4-BE49-F238E27FC236}">
                    <a16:creationId xmlns:a16="http://schemas.microsoft.com/office/drawing/2014/main" id="{B1DD12F2-48F7-44FE-99E4-C9D95A29CBD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9" name="Rectangle 11">
                <a:extLst>
                  <a:ext uri="{FF2B5EF4-FFF2-40B4-BE49-F238E27FC236}">
                    <a16:creationId xmlns:a16="http://schemas.microsoft.com/office/drawing/2014/main" id="{6B156DEB-879D-4F41-9F9E-E8AA7E696E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0" name="Rectangle 12">
                <a:extLst>
                  <a:ext uri="{FF2B5EF4-FFF2-40B4-BE49-F238E27FC236}">
                    <a16:creationId xmlns:a16="http://schemas.microsoft.com/office/drawing/2014/main" id="{8647D814-8C86-4A49-B207-9B618E0A36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1" name="Rectangle 13">
                <a:extLst>
                  <a:ext uri="{FF2B5EF4-FFF2-40B4-BE49-F238E27FC236}">
                    <a16:creationId xmlns:a16="http://schemas.microsoft.com/office/drawing/2014/main" id="{E16050E5-18CD-484A-A34F-7AFFECCA9D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2" name="Rectangle 14">
                <a:extLst>
                  <a:ext uri="{FF2B5EF4-FFF2-40B4-BE49-F238E27FC236}">
                    <a16:creationId xmlns:a16="http://schemas.microsoft.com/office/drawing/2014/main" id="{081ACAF1-8DC3-4EF6-AB24-A527D1459B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3" name="Rectangle 15">
                <a:extLst>
                  <a:ext uri="{FF2B5EF4-FFF2-40B4-BE49-F238E27FC236}">
                    <a16:creationId xmlns:a16="http://schemas.microsoft.com/office/drawing/2014/main" id="{95D6ADFB-2A16-44E8-AD70-48F292FBC6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7764E461-767B-49EC-AF0A-49FB31E382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26CCFCE8-E912-41D4-AA50-F862E3DBE3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F0B75418-9A91-41CC-A34A-5539C9D9DA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EC781A-CEF1-44FB-AE96-7F9FAEF421E6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A3D7E169-9A52-4BC9-9C24-B1C79D451F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9F44ADA0-4C5F-4227-874E-2F4C0C782F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FF035F-6C5B-4E99-A516-B47AF1BCD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CAAADC-5D59-4DB4-8BE4-5E9DCD7BE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A454BAC-07FD-40BC-8297-75D8F62A7B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6542096-3F4B-41EC-A453-B21E52A3F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BCCB66-9552-4900-BE94-9A194677FCA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832E371-3FD3-4B7C-829C-9628DF3808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482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A4D8D3F-6C16-4A1E-A0BB-43838BE28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F85266-696D-41C1-B7F8-3924CA322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3AC1586-0186-4870-86DE-B63ECCC98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86E9386-2A20-4A3D-8638-E04E40FC0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6AB80-FC2A-4122-BC69-B374E41343B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E1EAA106-E34D-4B02-B3EF-09CCF4E33C1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8926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EA6E87-6701-421F-811A-236572CF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058D71-9852-48F3-ACF1-BC745DFD3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AEDB816-F6BA-4EA9-91E8-9DE6244C92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77D9006-5E79-41A4-96C9-830036A66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843D6-5966-4EC2-BE3B-DFE4300EC573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C348C9A1-4944-423D-8301-E97D8C7FB05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968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9EF0CF-0BF9-4EAB-8449-83A16432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1469EC-4141-4453-BF04-B722A577B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8BC21D1-1EAA-4F5A-B1F7-C030E9A33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C3F58AD-A0EB-4C11-8AAA-A49A71683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8F91A-2134-4220-896E-E10E7D1251D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2E3BD262-00DD-42F6-AF0A-DC425F43DE9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812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49F77FB-09A5-4642-9464-DB996D02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B53CDF-68AE-48D5-9D50-6BA2B45A8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1DEFDF1-3B55-4737-B8AB-CA6BE42A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7A452A-B0E7-4470-993C-AF487B2FB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C31230-DC23-45EF-B11F-AE8E06BFD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4E7D23-EA6C-403A-8B38-D3DB1F2EE3A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56CFC7C-67F8-4614-8A30-2EF442AE548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30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BCEE4F-A200-4241-B871-F333D44C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207A14-BC0C-45D4-8B41-578F19ADE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757DEDB-1F80-4C73-93FA-977C7CC19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35200C8-CF86-4B7B-9EC5-1F1887839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AA334A2-58A3-47BD-BB06-EC244E9C8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CDE3FEA3-22F8-4906-A09C-65E1D710FD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E51BD883-20C8-4381-A6A7-7A881B85A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F29C08-066A-44DC-BC77-FD3D62FECF4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9" name="Veri Yer Tutucusu 8">
            <a:extLst>
              <a:ext uri="{FF2B5EF4-FFF2-40B4-BE49-F238E27FC236}">
                <a16:creationId xmlns:a16="http://schemas.microsoft.com/office/drawing/2014/main" id="{3264B858-E0BB-4F7C-B185-0A2B642946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23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57A0B7-F0C1-46E7-8D1E-7B88AE99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CCA6B99-28A7-4F3D-96AC-94E8EFB06F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31BD746-D730-4041-A1BC-4A6E79664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C5AF3F-1EFC-4A9C-B3DF-52B72E377872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824077-CD27-4EF9-9A0C-DB73FD95A28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03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CA5F0E8-43DD-4396-83CA-EA661DECCE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9F329225-78D0-4EC0-A9F5-A21F1DCCC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F4E16B-F511-4275-A0D6-08CEE574338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C73502-5A98-4249-AB37-C6BDC87F21E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828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EE00F8-B444-44D7-9E5B-B87C666F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E560B4-732D-4818-BCCD-4D0C3D1E8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87A229-65F3-4DAD-BBA4-2AC68E4D1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9E05CC-990A-4ECD-923F-220C54F810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070965-783E-4832-A969-7437ACC04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1390C-F1FA-4263-A27E-8DB23E98A28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2F92B5E-F5E5-4BA8-AB65-DBE072B0959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13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1F74F8-B8CF-4CBC-9CAD-31A28430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9D7A906-1DFB-493A-8619-3B16751AF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C7430BD-9BF0-44D9-98DB-7149CA904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F93F8C-747A-4949-9957-04B756AED5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D2DFD2-6331-4563-B854-4F400EA62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C3980B-AE6D-4117-97A6-67478C63806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154A19-26AB-4D15-BA2D-8BA42816DE2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33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2C6F0A-015A-43AA-AF83-09270CA7B4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tr-TR" altLang="tr-TR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BAC751E-0998-4F9E-B8C9-78AC148861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67649A7D-15AF-43DD-AC81-0979E1E9ABCA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26628" name="Group 4">
            <a:extLst>
              <a:ext uri="{FF2B5EF4-FFF2-40B4-BE49-F238E27FC236}">
                <a16:creationId xmlns:a16="http://schemas.microsoft.com/office/drawing/2014/main" id="{E2C56DA4-735B-44CC-B931-7D2EB372C7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298DD4B6-6579-4459-8628-4D6446E54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295BF370-F0E8-4A7E-BB09-8E9B7B47B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FD76D6B1-F726-4C9B-9AA6-18AAE33CF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</a:endParaRPr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EF747E7D-11CD-438D-A337-11B055765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</a:endParaRPr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4CBBA1EC-C8D7-40C9-898F-579B26692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</a:endParaRPr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1D8FD255-A869-4500-9A6B-C0EEE578E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</a:endParaRPr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C5851A39-0F8C-4BE9-B26D-14C4EA1F1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7EBFFA4C-D808-463A-A22C-C32522CC1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</a:endParaRPr>
            </a:p>
          </p:txBody>
        </p:sp>
        <p:sp>
          <p:nvSpPr>
            <p:cNvPr id="26637" name="Rectangle 13">
              <a:extLst>
                <a:ext uri="{FF2B5EF4-FFF2-40B4-BE49-F238E27FC236}">
                  <a16:creationId xmlns:a16="http://schemas.microsoft.com/office/drawing/2014/main" id="{D2F42DC4-5BD4-4270-A4C8-8FBB39F8A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</a:endParaRPr>
            </a:p>
          </p:txBody>
        </p:sp>
      </p:grp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B1751A9A-E5E5-43B0-9E31-305E4359E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2D6D7C4A-45D3-48B1-BF3D-9D07D5FB8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6948ACF1-6AE6-4244-92CF-C878428D0B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A919BF-2AC3-408B-8A24-A5BA55F6835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85800"/>
            <a:ext cx="7772400" cy="2127250"/>
          </a:xfrm>
        </p:spPr>
        <p:txBody>
          <a:bodyPr/>
          <a:lstStyle/>
          <a:p>
            <a:pPr algn="ctr"/>
            <a:r>
              <a:rPr lang="tr-TR" altLang="tr-TR" sz="3800" dirty="0"/>
              <a:t>BELEDİYENİN GÖREV VE YETKİLERİ </a:t>
            </a:r>
            <a:br>
              <a:rPr lang="tr-TR" altLang="tr-TR" sz="3800" dirty="0"/>
            </a:br>
            <a:endParaRPr lang="tr-TR" altLang="tr-TR" sz="38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035981C-42C4-470B-90D4-9D7909B4FD9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413125"/>
            <a:ext cx="6400800" cy="18954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tr-TR" altLang="tr-TR" sz="3000" b="1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tr-TR" altLang="tr-TR" sz="2600" b="1"/>
              <a:t>ZEKERİYA ŞARBAK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tr-TR" altLang="tr-TR" sz="3000" b="1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tr-TR" altLang="tr-TR" sz="1900"/>
              <a:t>28 Mayıs 2015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B7349D-F365-4398-AC40-42FFE95AEF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2800"/>
              <a:t>Belediyenin imtiyazlı yetkileri/madde-15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5BAEA26-9739-4C6A-B4E6-37BEC1BC7C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3556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000000"/>
                </a:solidFill>
              </a:rPr>
              <a:t>- </a:t>
            </a:r>
            <a:r>
              <a:rPr lang="tr-TR" altLang="tr-TR" sz="2400" b="1">
                <a:solidFill>
                  <a:srgbClr val="0070C0"/>
                </a:solidFill>
              </a:rPr>
              <a:t>içme, kullanma ve endüstri suyu sağlamak; atık su ve yağmur suyunun uzaklaştırmak</a:t>
            </a:r>
            <a:r>
              <a:rPr lang="tr-TR" altLang="tr-TR" sz="2400">
                <a:solidFill>
                  <a:srgbClr val="000000"/>
                </a:solidFill>
              </a:rPr>
              <a:t> (bunlar için gerekli tesisleri kurmak, kurdurmak, işletmek ve işlettirmek; kaynak sularını işletmek veya işlettirmek)</a:t>
            </a:r>
          </a:p>
          <a:p>
            <a:pPr marL="0" indent="355600" algn="just">
              <a:lnSpc>
                <a:spcPct val="90000"/>
              </a:lnSpc>
              <a:buFontTx/>
              <a:buChar char="-"/>
            </a:pPr>
            <a:r>
              <a:rPr lang="tr-TR" altLang="tr-TR" sz="2400" b="1">
                <a:solidFill>
                  <a:srgbClr val="000000"/>
                </a:solidFill>
              </a:rPr>
              <a:t>- </a:t>
            </a:r>
            <a:r>
              <a:rPr lang="tr-TR" altLang="tr-TR" sz="2400" b="1">
                <a:solidFill>
                  <a:srgbClr val="0070C0"/>
                </a:solidFill>
              </a:rPr>
              <a:t>toplu taşıma </a:t>
            </a:r>
            <a:r>
              <a:rPr lang="tr-TR" altLang="tr-TR" sz="2400">
                <a:solidFill>
                  <a:srgbClr val="000000"/>
                </a:solidFill>
              </a:rPr>
              <a:t>(bu amaçla otobüs, deniz ve su ulaşım araçları, tünel, </a:t>
            </a:r>
            <a:r>
              <a:rPr lang="tr-TR" altLang="tr-TR" sz="2400"/>
              <a:t>raylı sistem dâhil </a:t>
            </a:r>
            <a:r>
              <a:rPr lang="tr-TR" altLang="tr-TR" sz="2400">
                <a:solidFill>
                  <a:srgbClr val="000000"/>
                </a:solidFill>
              </a:rPr>
              <a:t>her türlü toplu taşıma sistemlerini kurmak, kurdurmak, işletmek ve işlettirmek)</a:t>
            </a:r>
          </a:p>
          <a:p>
            <a:pPr marL="0" indent="355600" algn="just">
              <a:lnSpc>
                <a:spcPct val="90000"/>
              </a:lnSpc>
              <a:buFontTx/>
              <a:buChar char="-"/>
            </a:pPr>
            <a:r>
              <a:rPr lang="tr-TR" altLang="tr-TR" sz="2400" b="1">
                <a:solidFill>
                  <a:srgbClr val="000000"/>
                </a:solidFill>
              </a:rPr>
              <a:t>- </a:t>
            </a:r>
            <a:r>
              <a:rPr lang="tr-TR" altLang="tr-TR" sz="2400" b="1">
                <a:solidFill>
                  <a:srgbClr val="0070C0"/>
                </a:solidFill>
              </a:rPr>
              <a:t>katı atıkların toplanması, taşınması, ayrıştırılması, geri kazanımı, ortadan kaldırılması ve depolanması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14031EE-86EA-4173-A4B6-93B61EADC1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Belediyenin imtiyaz devri/madde-15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C025A68-7429-45AD-8025-F44C133AD8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endParaRPr lang="tr-TR" altLang="tr-TR" sz="2400">
              <a:solidFill>
                <a:srgbClr val="000000"/>
              </a:solidFill>
            </a:endParaRPr>
          </a:p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rgbClr val="000000"/>
                </a:solidFill>
              </a:rPr>
              <a:t>15 inci maddenin (e), (f) ve (g) bentlerinde belirtilen imtiyazlarını, </a:t>
            </a:r>
            <a:r>
              <a:rPr lang="tr-TR" altLang="tr-TR" sz="2000" b="1">
                <a:solidFill>
                  <a:srgbClr val="000000"/>
                </a:solidFill>
              </a:rPr>
              <a:t>Danıştay</a:t>
            </a:r>
            <a:r>
              <a:rPr lang="tr-TR" altLang="tr-TR" sz="2000">
                <a:solidFill>
                  <a:srgbClr val="000000"/>
                </a:solidFill>
              </a:rPr>
              <a:t>’ın görüşü ve </a:t>
            </a:r>
            <a:r>
              <a:rPr lang="tr-TR" altLang="tr-TR" sz="2000" b="1">
                <a:solidFill>
                  <a:srgbClr val="000000"/>
                </a:solidFill>
              </a:rPr>
              <a:t>İçişleri Bakanlığının </a:t>
            </a:r>
            <a:r>
              <a:rPr lang="tr-TR" altLang="tr-TR" sz="2000">
                <a:solidFill>
                  <a:srgbClr val="000000"/>
                </a:solidFill>
              </a:rPr>
              <a:t>kararıyla süresi kırk dokuz (49) yılı geçmemek üzere devredebilir </a:t>
            </a:r>
            <a:r>
              <a:rPr lang="tr-TR" altLang="tr-TR" sz="2000" b="1">
                <a:solidFill>
                  <a:srgbClr val="000000"/>
                </a:solidFill>
              </a:rPr>
              <a:t>(imtiyaz devri)</a:t>
            </a:r>
          </a:p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rgbClr val="000000"/>
                </a:solidFill>
              </a:rPr>
              <a:t>toplu taşıma hizmetleri, imtiyaz veya tekel oluşturmayacak şekilde </a:t>
            </a:r>
            <a:r>
              <a:rPr lang="tr-TR" altLang="tr-TR" sz="2000" b="1">
                <a:solidFill>
                  <a:srgbClr val="000000"/>
                </a:solidFill>
              </a:rPr>
              <a:t>ruhsat vermek </a:t>
            </a:r>
            <a:r>
              <a:rPr lang="tr-TR" altLang="tr-TR" sz="2000">
                <a:solidFill>
                  <a:srgbClr val="000000"/>
                </a:solidFill>
              </a:rPr>
              <a:t>suretiyle yerine getirebileceği gibi toplu taşıma </a:t>
            </a:r>
            <a:r>
              <a:rPr lang="tr-TR" altLang="tr-TR" sz="2000" b="1">
                <a:solidFill>
                  <a:srgbClr val="000000"/>
                </a:solidFill>
              </a:rPr>
              <a:t>hatlarını kiraya verme </a:t>
            </a:r>
            <a:r>
              <a:rPr lang="tr-TR" altLang="tr-TR" sz="2000">
                <a:solidFill>
                  <a:srgbClr val="000000"/>
                </a:solidFill>
              </a:rPr>
              <a:t>veya 67’nci maddedeki esaslara göre </a:t>
            </a:r>
            <a:r>
              <a:rPr lang="tr-TR" altLang="tr-TR" sz="2000" b="1">
                <a:solidFill>
                  <a:srgbClr val="000000"/>
                </a:solidFill>
              </a:rPr>
              <a:t>hizmet satın alma </a:t>
            </a:r>
            <a:r>
              <a:rPr lang="tr-TR" altLang="tr-TR" sz="2000">
                <a:solidFill>
                  <a:srgbClr val="000000"/>
                </a:solidFill>
              </a:rPr>
              <a:t>yoluyla da  yerine getirilebilir.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B5C722-EDAA-433C-912E-1EA4DBF4A3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Belediyenin yetkileri /madde-15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6BDC735-6A88-423C-8B32-C2E337ED292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rgbClr val="000000"/>
                </a:solidFill>
              </a:rPr>
              <a:t>Büyükşehir belediyeleri, il belediyeleri ile nüfusu 10.000'i geçen belediyeler, </a:t>
            </a:r>
          </a:p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 u="sng">
                <a:solidFill>
                  <a:srgbClr val="000000"/>
                </a:solidFill>
              </a:rPr>
              <a:t>meclis kararıyla</a:t>
            </a:r>
            <a:r>
              <a:rPr lang="tr-TR" altLang="tr-TR" sz="2000">
                <a:solidFill>
                  <a:srgbClr val="000000"/>
                </a:solidFill>
              </a:rPr>
              <a:t>; </a:t>
            </a:r>
          </a:p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000000"/>
                </a:solidFill>
              </a:rPr>
              <a:t>turizm, sağlık, sanayi ve ticaret yatırımlarının ve eğitim kurumlarının </a:t>
            </a:r>
            <a:r>
              <a:rPr lang="tr-TR" altLang="tr-TR" sz="2000">
                <a:solidFill>
                  <a:srgbClr val="000000"/>
                </a:solidFill>
              </a:rPr>
              <a:t>su, termal su, kanalizasyon, doğal gaz, yol ve aydınlatma gibi </a:t>
            </a:r>
            <a:r>
              <a:rPr lang="tr-TR" altLang="tr-TR" sz="2000" b="1">
                <a:solidFill>
                  <a:srgbClr val="000000"/>
                </a:solidFill>
              </a:rPr>
              <a:t>alt yapı çalışmalarını </a:t>
            </a:r>
            <a:r>
              <a:rPr lang="tr-TR" altLang="tr-TR" sz="2000">
                <a:solidFill>
                  <a:srgbClr val="000000"/>
                </a:solidFill>
              </a:rPr>
              <a:t>faiz almaksızın on yıla kadar geri ödemeli veya ücretsiz olarak yapabilir veya yaptırabilir, bunun karşılığında yapılan tesislere ortak olabilir; </a:t>
            </a:r>
          </a:p>
          <a:p>
            <a:pPr marL="0" indent="444500" algn="just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rgbClr val="000000"/>
                </a:solidFill>
              </a:rPr>
              <a:t>sağlık, eğitim, sosyal hizmet ve turizmi geliştirecek projelere </a:t>
            </a:r>
            <a:r>
              <a:rPr lang="tr-TR" altLang="tr-TR" sz="2000">
                <a:solidFill>
                  <a:srgbClr val="000000"/>
                </a:solidFill>
              </a:rPr>
              <a:t>İçişleri Bakanlığının onayı ile ücretsiz veya düşük bir bedelle amacı dışında kullanılmamak kaydıyla </a:t>
            </a:r>
            <a:r>
              <a:rPr lang="tr-TR" altLang="tr-TR" sz="2000" b="1">
                <a:solidFill>
                  <a:srgbClr val="000000"/>
                </a:solidFill>
              </a:rPr>
              <a:t>TAŞINMAZ</a:t>
            </a:r>
            <a:r>
              <a:rPr lang="tr-TR" altLang="tr-TR" sz="2000">
                <a:solidFill>
                  <a:srgbClr val="000000"/>
                </a:solidFill>
              </a:rPr>
              <a:t> tahsis edebilir</a:t>
            </a:r>
            <a:r>
              <a:rPr lang="tr-TR" altLang="tr-TR" sz="2000"/>
              <a:t>. </a:t>
            </a:r>
            <a:r>
              <a:rPr lang="tr-TR" altLang="tr-TR" sz="1600"/>
              <a:t>(10/9/2014 tarihli ve 6552 sayılı Kanun)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0621FC-A00A-445F-94AF-3A0A0456E3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Belediyenin yetki ve imtiyazları /madde-15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B268355-8561-4F4A-A1EB-566A974504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355600" algn="just">
              <a:buFont typeface="Wingdings" panose="05000000000000000000" pitchFamily="2" charset="2"/>
              <a:buNone/>
            </a:pPr>
            <a:endParaRPr lang="tr-TR" altLang="tr-TR" sz="2000">
              <a:solidFill>
                <a:srgbClr val="000000"/>
              </a:solidFill>
            </a:endParaRPr>
          </a:p>
          <a:p>
            <a:pPr marL="0" indent="355600" algn="just"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rgbClr val="000000"/>
                </a:solidFill>
              </a:rPr>
              <a:t>Belediye, belde sakinlerinin belediye hizmetleriyle ilgili görüş ve düşüncelerini tespit etmek amacıyla </a:t>
            </a:r>
            <a:r>
              <a:rPr lang="tr-TR" altLang="tr-TR" sz="2000" b="1">
                <a:solidFill>
                  <a:srgbClr val="000000"/>
                </a:solidFill>
              </a:rPr>
              <a:t>kamuoyu yoklaması ve araştırması </a:t>
            </a:r>
            <a:r>
              <a:rPr lang="tr-TR" altLang="tr-TR" sz="2000">
                <a:solidFill>
                  <a:srgbClr val="000000"/>
                </a:solidFill>
              </a:rPr>
              <a:t>yapabilir.</a:t>
            </a:r>
          </a:p>
          <a:p>
            <a:pPr marL="0" indent="355600" algn="just">
              <a:buFont typeface="Wingdings" panose="05000000000000000000" pitchFamily="2" charset="2"/>
              <a:buNone/>
            </a:pPr>
            <a:r>
              <a:rPr lang="tr-TR" altLang="tr-TR" sz="2000"/>
              <a:t>Belediye mallarına karşı suç işleyenler Devlet malına karşı suç işlemiş sayılır. </a:t>
            </a:r>
          </a:p>
          <a:p>
            <a:pPr marL="0" indent="355600" algn="just">
              <a:buFont typeface="Wingdings" panose="05000000000000000000" pitchFamily="2" charset="2"/>
              <a:buNone/>
            </a:pPr>
            <a:r>
              <a:rPr lang="tr-TR" altLang="tr-TR" sz="2000"/>
              <a:t>2886 sayılı Devlet İhale Kanununun 75 inci maddesi hükümleri belediye taşınmazları hakkında da uygulanır. (kiracıların mülki amir tarafından tahliye edilmesi: Uyuşmazlık mahkemesinin 30.12.2013 tarihli kararı, 4 Eylül 2014 tarihli resmi gazetede yayımlandı)</a:t>
            </a:r>
          </a:p>
          <a:p>
            <a:pPr marL="0" indent="355600" algn="just">
              <a:buFont typeface="Wingdings" panose="05000000000000000000" pitchFamily="2" charset="2"/>
              <a:buNone/>
            </a:pPr>
            <a:r>
              <a:rPr lang="tr-TR" altLang="tr-TR" sz="2000"/>
              <a:t>Belediyenin proje karşılığı borçlanma yoluyla elde ettiği gelirleri, şartlı bağışlar ve kamu hizmetlerinde fiilen kullanılan malları ile belediye tarafından tahsil edilen vergi, resim ve harç gelirleri, diğer kurumlardan aldığı paylar </a:t>
            </a:r>
            <a:r>
              <a:rPr lang="tr-TR" altLang="tr-TR" sz="2000" b="1"/>
              <a:t>haczedilemez.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DA126F5-1E3C-4E57-ACD2-C20FD6ECFC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hizmet sunumunda kriterler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92551D-BBB9-4108-BDA1-E0D5C50105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355600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- </a:t>
            </a:r>
            <a:r>
              <a:rPr lang="tr-TR" altLang="tr-TR" sz="2000"/>
              <a:t>	hizmetlerin yerine getirilmesinde öncelik sırası, belediyenin </a:t>
            </a:r>
            <a:r>
              <a:rPr lang="tr-TR" altLang="tr-TR" sz="2000" b="1"/>
              <a:t>malî durumu </a:t>
            </a:r>
            <a:r>
              <a:rPr lang="tr-TR" altLang="tr-TR" sz="2000"/>
              <a:t>ve </a:t>
            </a:r>
            <a:r>
              <a:rPr lang="tr-TR" altLang="tr-TR" sz="2000" b="1"/>
              <a:t>hizmetin ivediliği </a:t>
            </a:r>
            <a:r>
              <a:rPr lang="tr-TR" altLang="tr-TR" sz="2000"/>
              <a:t>dikkate alınarak belirlenir.</a:t>
            </a:r>
          </a:p>
          <a:p>
            <a:pPr marL="0" indent="355600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r-TR" altLang="tr-TR" sz="2000"/>
              <a:t>- 	belediye hizmetleri, vatandaşlara en yakın yerlerde ve en uygun yöntemlerle sunulur. Hizmet sunumunda </a:t>
            </a:r>
            <a:r>
              <a:rPr lang="tr-TR" altLang="tr-TR" sz="2000" b="1"/>
              <a:t>engelli, yaşlı, düşkün ve dar gelirlilerin </a:t>
            </a:r>
            <a:r>
              <a:rPr lang="tr-TR" altLang="tr-TR" sz="2000"/>
              <a:t>durumuna uygun yöntemler uygulanır.</a:t>
            </a:r>
          </a:p>
          <a:p>
            <a:pPr marL="0" indent="355600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r-TR" altLang="tr-TR" sz="2000"/>
              <a:t>- 	belediyenin görev, sorumluluk ve yetki alanı </a:t>
            </a:r>
            <a:r>
              <a:rPr lang="tr-TR" altLang="tr-TR" sz="2000" b="1"/>
              <a:t>belediye sınırlarını </a:t>
            </a:r>
            <a:r>
              <a:rPr lang="tr-TR" altLang="tr-TR" sz="2000"/>
              <a:t>kapsar.</a:t>
            </a:r>
          </a:p>
          <a:p>
            <a:pPr marL="0" indent="355600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r-TR" altLang="tr-TR" sz="2000"/>
              <a:t>-	belediye meclisinin kararı ile </a:t>
            </a:r>
            <a:r>
              <a:rPr lang="tr-TR" altLang="tr-TR" sz="2000" b="1"/>
              <a:t>mücavir alanlara </a:t>
            </a:r>
            <a:r>
              <a:rPr lang="tr-TR" altLang="tr-TR" sz="2000"/>
              <a:t>da belediye hizmetleri götürülebilir.</a:t>
            </a:r>
          </a:p>
          <a:p>
            <a:pPr marL="0" indent="355600">
              <a:buClr>
                <a:srgbClr val="FF0000"/>
              </a:buClr>
              <a:buFont typeface="Wingdings" panose="05000000000000000000" pitchFamily="2" charset="2"/>
              <a:buNone/>
            </a:pPr>
            <a:endParaRPr lang="tr-TR" altLang="tr-TR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>
            <a:extLst>
              <a:ext uri="{FF2B5EF4-FFF2-40B4-BE49-F238E27FC236}">
                <a16:creationId xmlns:a16="http://schemas.microsoft.com/office/drawing/2014/main" id="{35D9CBD0-0DD0-41BB-80B0-831824D9213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Büyükşehirlerde belediyelerin görevleri</a:t>
            </a:r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55F087C4-3658-4608-8808-7C1B7B22ABCE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İMARLA İLGİLİ GÖREVLER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 b="1"/>
              <a:t>- Büyükşehir belediyeleri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Nazım imar planları (1/5.000-1/25.000 ölçekli)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İlçe belediyelerinin uygulama imar planlarını, parselasyon ve imar ıslah planlarını onaylamak,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Uygulama imar planlarının bir yıl içinde ilçe belediyesi yapmadığı takdirde bu planları yapmak,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İlçe belediyelerinin imar uygulamalarını denetlemek,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Düzenli kentleşme için konut, ticaret ve sanayi için imarlı ve altyapılı arsa üretmek, konut yapmak.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 b="1"/>
              <a:t>- İlçe belediyeleri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Uygulama imar planlarını, parselasyon planlarını ve imar ıslah planlarını yapmak,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000"/>
              <a:t>Yapılaşmayı denetlemek ve yapıları ruhsatlandırmak,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28EED5E9-6A0E-4BC7-A404-DB098C13ED6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Büyükşehirlerde belediyelerin görevleri</a:t>
            </a:r>
          </a:p>
        </p:txBody>
      </p:sp>
      <p:sp>
        <p:nvSpPr>
          <p:cNvPr id="20483" name="2 İçerik Yer Tutucusu">
            <a:extLst>
              <a:ext uri="{FF2B5EF4-FFF2-40B4-BE49-F238E27FC236}">
                <a16:creationId xmlns:a16="http://schemas.microsoft.com/office/drawing/2014/main" id="{DC394515-EC18-40CB-8914-9387A4294616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800"/>
              <a:t>SU VE KANALİZASYONLA İLGİLİ GÖREVLER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 b="1"/>
              <a:t>Büyükşehir Belediyeleri (İSKİ)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Bölgedeki su kaynaklarını korumak (Su Kanun Taslağı),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Kentin içme, kullanma ve endüstri suyunu temin etmek ve dağıtmak,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Kullanılmış suları uzaklaştırmak ve bertaraf etmek,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Yağmur sularını toplamak ve yerleşim yerlerinden uzaklaştırmak,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>
            <a:extLst>
              <a:ext uri="{FF2B5EF4-FFF2-40B4-BE49-F238E27FC236}">
                <a16:creationId xmlns:a16="http://schemas.microsoft.com/office/drawing/2014/main" id="{1E8DAF52-93FF-4272-9ED7-8C413FDD2AF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Büyükşehirlerde belediyelerin görevleri</a:t>
            </a:r>
          </a:p>
        </p:txBody>
      </p:sp>
      <p:sp>
        <p:nvSpPr>
          <p:cNvPr id="21507" name="2 İçerik Yer Tutucusu">
            <a:extLst>
              <a:ext uri="{FF2B5EF4-FFF2-40B4-BE49-F238E27FC236}">
                <a16:creationId xmlns:a16="http://schemas.microsoft.com/office/drawing/2014/main" id="{BCD8E4F2-2B5A-4548-93E1-B60CEDE20CE3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ULAŞIMLA İLGİLİ GÖREVLER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3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 b="1"/>
              <a:t>Büyükşehir Belediyesi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Ulaşım Koordinasyon Merkezi (UKOME)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Ulaşım ana planı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Ulaşım ve toplu taşıma hizmetleri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Trafik düzenlemeleri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Her türlü servis ve toplu taşıma araçları ve taksilerin sayısını ve tarifelerini belirlemek,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Araç park yerlerini belirlemek ve işletmek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id="{296A00B6-AE65-463F-8DE1-80EF08BF789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Büyükşehirlerde belediyelerin görevleri</a:t>
            </a:r>
          </a:p>
        </p:txBody>
      </p:sp>
      <p:sp>
        <p:nvSpPr>
          <p:cNvPr id="22531" name="2 İçerik Yer Tutucusu">
            <a:extLst>
              <a:ext uri="{FF2B5EF4-FFF2-40B4-BE49-F238E27FC236}">
                <a16:creationId xmlns:a16="http://schemas.microsoft.com/office/drawing/2014/main" id="{A796F9F4-2B4B-484E-B869-4E1110A8C46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/>
              <a:t>ALT YAPIYLA İLGİLİ GÖREVLER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 b="1"/>
              <a:t>Büyükşehir Belediyeleri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Alt Yapı Koordinasyon Merkezi (AYKOME)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800"/>
              <a:t>Meydan, bulvar, cadde ve anayolları yapmak, bakım ve onarımını sağlamak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>
            <a:extLst>
              <a:ext uri="{FF2B5EF4-FFF2-40B4-BE49-F238E27FC236}">
                <a16:creationId xmlns:a16="http://schemas.microsoft.com/office/drawing/2014/main" id="{9D3F0847-D498-4739-9C33-FC055B3AD45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600"/>
              <a:t>Büyükşehirlerde belediyelerin görevleri</a:t>
            </a:r>
          </a:p>
        </p:txBody>
      </p:sp>
      <p:sp>
        <p:nvSpPr>
          <p:cNvPr id="23555" name="2 İçerik Yer Tutucusu">
            <a:extLst>
              <a:ext uri="{FF2B5EF4-FFF2-40B4-BE49-F238E27FC236}">
                <a16:creationId xmlns:a16="http://schemas.microsoft.com/office/drawing/2014/main" id="{6B3293A4-C52B-4700-830C-9B75154D997C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200"/>
              <a:t>DİĞER GÖREVLER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200"/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200" b="1"/>
              <a:t>Büyükşehir Belediyeleri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Atık yönetimi (katı atık toplama hariç)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İtfaiye ve acil yardım hizmetleri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Mezarlıklar, yolcu ve yük terminalleri, açık ve kapalı otoparklar, toptancı halleri, mezbaha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Birinci sınıf gayrisıhhi işyerleri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Meydan, bulvar, cadde, yol ve sokak isimleri, bina numaralandırma,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Meydan, bulvar, cadde ve ana yollara cephesi olan binalarla ilgili düzenlemeler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A09E6F9-51E1-4801-9441-0917712A28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225550"/>
          </a:xfrm>
        </p:spPr>
        <p:txBody>
          <a:bodyPr/>
          <a:lstStyle/>
          <a:p>
            <a:pPr algn="ctr"/>
            <a:r>
              <a:rPr lang="tr-TR" altLang="tr-TR" sz="3600"/>
              <a:t>Belediye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75E36F-C14D-4AA1-B6F2-7506FD67C6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8001000" cy="3856038"/>
          </a:xfrm>
        </p:spPr>
        <p:txBody>
          <a:bodyPr/>
          <a:lstStyle/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tr-TR" altLang="tr-TR" sz="2000"/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tr-TR" altLang="tr-TR" sz="2000"/>
              <a:t>-	</a:t>
            </a:r>
            <a:r>
              <a:rPr lang="tr-TR" altLang="tr-TR" sz="2800"/>
              <a:t>Belde halkının, </a:t>
            </a:r>
            <a:r>
              <a:rPr lang="tr-TR" altLang="tr-TR" sz="2800" b="1"/>
              <a:t>mahalli ve müşterek </a:t>
            </a:r>
            <a:r>
              <a:rPr lang="tr-TR" altLang="tr-TR" sz="2800"/>
              <a:t>ihtiyaçları için, Doğumdan ölüme kadar,</a:t>
            </a:r>
            <a:r>
              <a:rPr lang="tr-TR" altLang="tr-TR" sz="3600"/>
              <a:t> </a:t>
            </a:r>
            <a:r>
              <a:rPr lang="tr-TR" altLang="tr-TR" sz="2800"/>
              <a:t>Geniş  ve dinamik bir alanda hizmet verir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07C40EDE-DB0F-4638-8B04-42EEB77C632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Büyükşehirlerde belediyelerin görevleri</a:t>
            </a:r>
          </a:p>
        </p:txBody>
      </p:sp>
      <p:sp>
        <p:nvSpPr>
          <p:cNvPr id="24579" name="2 İçerik Yer Tutucusu">
            <a:extLst>
              <a:ext uri="{FF2B5EF4-FFF2-40B4-BE49-F238E27FC236}">
                <a16:creationId xmlns:a16="http://schemas.microsoft.com/office/drawing/2014/main" id="{661A67F7-9566-4BBC-8F12-7A3A3DC4690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200" b="1"/>
              <a:t>ilçe belediyeleri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Katı atıkları toplamak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Sıhhi işyerlerini, 2. ve 3. sınıf gayrisıhhi işyerleri ruhsatlandırma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Kültür ve tabiat varlıklarını koruma ve yenileme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Devlete ait eğitim ve sağlık binalarının yapımı, bakım ve onarımı,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Sosyal görevler (gençlere, kadınlara, çocuklara yönelik hizmetler, meslek ve beceri kazandırma)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altLang="tr-TR" sz="2200"/>
              <a:t>Büyükşehir belediye meclisince devredilmesi halinde, terminaller, otoparklar, mezarlıklar, toptancı hali ve mezbahalar, temizlik hizmetleri, adres ve numaralandırma  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>
            <a:extLst>
              <a:ext uri="{FF2B5EF4-FFF2-40B4-BE49-F238E27FC236}">
                <a16:creationId xmlns:a16="http://schemas.microsoft.com/office/drawing/2014/main" id="{F3288455-3250-4C18-BB9F-EC2F8C511352}"/>
              </a:ext>
            </a:extLst>
          </p:cNvPr>
          <p:cNvSpPr/>
          <p:nvPr/>
        </p:nvSpPr>
        <p:spPr>
          <a:xfrm>
            <a:off x="3276600" y="2057400"/>
            <a:ext cx="2133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GÖREVLERİ</a:t>
            </a:r>
          </a:p>
        </p:txBody>
      </p:sp>
      <p:cxnSp>
        <p:nvCxnSpPr>
          <p:cNvPr id="4" name="3 Düz Bağlayıcı">
            <a:extLst>
              <a:ext uri="{FF2B5EF4-FFF2-40B4-BE49-F238E27FC236}">
                <a16:creationId xmlns:a16="http://schemas.microsoft.com/office/drawing/2014/main" id="{30C2A9F7-1726-4715-9DE1-9BDB63E0C9C9}"/>
              </a:ext>
            </a:extLst>
          </p:cNvPr>
          <p:cNvCxnSpPr>
            <a:stCxn id="2" idx="2"/>
          </p:cNvCxnSpPr>
          <p:nvPr/>
        </p:nvCxnSpPr>
        <p:spPr>
          <a:xfrm>
            <a:off x="4343400" y="2667000"/>
            <a:ext cx="0" cy="990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5 Düz Bağlayıcı">
            <a:extLst>
              <a:ext uri="{FF2B5EF4-FFF2-40B4-BE49-F238E27FC236}">
                <a16:creationId xmlns:a16="http://schemas.microsoft.com/office/drawing/2014/main" id="{66E0D2D2-895F-426D-B164-C67F1ABED4C1}"/>
              </a:ext>
            </a:extLst>
          </p:cNvPr>
          <p:cNvCxnSpPr/>
          <p:nvPr/>
        </p:nvCxnSpPr>
        <p:spPr>
          <a:xfrm>
            <a:off x="4343400" y="35814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>
            <a:extLst>
              <a:ext uri="{FF2B5EF4-FFF2-40B4-BE49-F238E27FC236}">
                <a16:creationId xmlns:a16="http://schemas.microsoft.com/office/drawing/2014/main" id="{8AB14B6D-6B1C-4604-A200-21B4BBAC7654}"/>
              </a:ext>
            </a:extLst>
          </p:cNvPr>
          <p:cNvCxnSpPr/>
          <p:nvPr/>
        </p:nvCxnSpPr>
        <p:spPr>
          <a:xfrm flipH="1">
            <a:off x="2362200" y="3657600"/>
            <a:ext cx="2057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Düz Bağlayıcı">
            <a:extLst>
              <a:ext uri="{FF2B5EF4-FFF2-40B4-BE49-F238E27FC236}">
                <a16:creationId xmlns:a16="http://schemas.microsoft.com/office/drawing/2014/main" id="{C0CCDFCD-5639-407A-A5D6-7E9337B921D7}"/>
              </a:ext>
            </a:extLst>
          </p:cNvPr>
          <p:cNvCxnSpPr/>
          <p:nvPr/>
        </p:nvCxnSpPr>
        <p:spPr>
          <a:xfrm>
            <a:off x="2362200" y="36576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13 Dikdörtgen">
            <a:extLst>
              <a:ext uri="{FF2B5EF4-FFF2-40B4-BE49-F238E27FC236}">
                <a16:creationId xmlns:a16="http://schemas.microsoft.com/office/drawing/2014/main" id="{4DD33001-AA71-4D36-AB89-1FE9DE960522}"/>
              </a:ext>
            </a:extLst>
          </p:cNvPr>
          <p:cNvSpPr/>
          <p:nvPr/>
        </p:nvSpPr>
        <p:spPr>
          <a:xfrm>
            <a:off x="1295400" y="4038600"/>
            <a:ext cx="2133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sorumlulukları</a:t>
            </a:r>
          </a:p>
        </p:txBody>
      </p:sp>
      <p:cxnSp>
        <p:nvCxnSpPr>
          <p:cNvPr id="18" name="17 Düz Bağlayıcı">
            <a:extLst>
              <a:ext uri="{FF2B5EF4-FFF2-40B4-BE49-F238E27FC236}">
                <a16:creationId xmlns:a16="http://schemas.microsoft.com/office/drawing/2014/main" id="{93BE5E7B-3B00-488D-9C7D-A2CEFD4EAF93}"/>
              </a:ext>
            </a:extLst>
          </p:cNvPr>
          <p:cNvCxnSpPr/>
          <p:nvPr/>
        </p:nvCxnSpPr>
        <p:spPr>
          <a:xfrm>
            <a:off x="4343400" y="3657600"/>
            <a:ext cx="2057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19 Düz Bağlayıcı">
            <a:extLst>
              <a:ext uri="{FF2B5EF4-FFF2-40B4-BE49-F238E27FC236}">
                <a16:creationId xmlns:a16="http://schemas.microsoft.com/office/drawing/2014/main" id="{849E30A6-2B16-4E76-8D57-A590C5871977}"/>
              </a:ext>
            </a:extLst>
          </p:cNvPr>
          <p:cNvCxnSpPr/>
          <p:nvPr/>
        </p:nvCxnSpPr>
        <p:spPr>
          <a:xfrm>
            <a:off x="6400800" y="36576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Dikdörtgen">
            <a:extLst>
              <a:ext uri="{FF2B5EF4-FFF2-40B4-BE49-F238E27FC236}">
                <a16:creationId xmlns:a16="http://schemas.microsoft.com/office/drawing/2014/main" id="{DA03CDAE-33E2-4680-B1EC-45A23C8CDFEA}"/>
              </a:ext>
            </a:extLst>
          </p:cNvPr>
          <p:cNvSpPr/>
          <p:nvPr/>
        </p:nvSpPr>
        <p:spPr>
          <a:xfrm>
            <a:off x="5486400" y="4038600"/>
            <a:ext cx="1905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yetkileri</a:t>
            </a:r>
          </a:p>
        </p:txBody>
      </p:sp>
      <p:cxnSp>
        <p:nvCxnSpPr>
          <p:cNvPr id="25" name="24 Düz Bağlayıcı">
            <a:extLst>
              <a:ext uri="{FF2B5EF4-FFF2-40B4-BE49-F238E27FC236}">
                <a16:creationId xmlns:a16="http://schemas.microsoft.com/office/drawing/2014/main" id="{022FD8C1-01CB-4534-8D20-9FD1547B029F}"/>
              </a:ext>
            </a:extLst>
          </p:cNvPr>
          <p:cNvCxnSpPr/>
          <p:nvPr/>
        </p:nvCxnSpPr>
        <p:spPr>
          <a:xfrm>
            <a:off x="6400800" y="46482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35 Dikdörtgen">
            <a:extLst>
              <a:ext uri="{FF2B5EF4-FFF2-40B4-BE49-F238E27FC236}">
                <a16:creationId xmlns:a16="http://schemas.microsoft.com/office/drawing/2014/main" id="{86641CA2-F9EF-4771-B2D8-DA9690ECCDE3}"/>
              </a:ext>
            </a:extLst>
          </p:cNvPr>
          <p:cNvSpPr/>
          <p:nvPr/>
        </p:nvSpPr>
        <p:spPr>
          <a:xfrm>
            <a:off x="5486400" y="5181600"/>
            <a:ext cx="1905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imtiyazları</a:t>
            </a:r>
          </a:p>
        </p:txBody>
      </p:sp>
      <p:sp>
        <p:nvSpPr>
          <p:cNvPr id="7181" name="38 Başlık">
            <a:extLst>
              <a:ext uri="{FF2B5EF4-FFF2-40B4-BE49-F238E27FC236}">
                <a16:creationId xmlns:a16="http://schemas.microsoft.com/office/drawing/2014/main" id="{B69C3357-6A8E-44F3-AB2D-3DFEAB9723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225550"/>
          </a:xfrm>
        </p:spPr>
        <p:txBody>
          <a:bodyPr/>
          <a:lstStyle/>
          <a:p>
            <a:pPr algn="ctr"/>
            <a:r>
              <a:rPr lang="tr-TR" altLang="tr-TR" sz="4000"/>
              <a:t>Belediyenin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966B03-4A9F-4F66-BC8E-CF680E39D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Belediyenin Görevleri</a:t>
            </a:r>
            <a:br>
              <a:rPr lang="tr-TR" altLang="tr-TR" sz="3200"/>
            </a:br>
            <a:r>
              <a:rPr lang="tr-TR" altLang="tr-TR" sz="2400" b="1"/>
              <a:t>5393 sayılı kanun 14/a madde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7F06D70-01AE-46CE-92FD-79A9CC7920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tr-TR" altLang="tr-TR" sz="2000" b="1"/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tr-TR" altLang="tr-TR" sz="2000" b="1"/>
              <a:t>MADDE 14-</a:t>
            </a:r>
            <a:r>
              <a:rPr lang="tr-TR" altLang="tr-TR" sz="2000"/>
              <a:t> </a:t>
            </a:r>
            <a:r>
              <a:rPr lang="tr-TR" altLang="tr-TR" sz="2000" u="sng"/>
              <a:t>Belediye, mahallî müşterek nitelikte olmak şartıyla;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tr-TR" altLang="tr-TR" sz="2000"/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imar, su ve kanalizasyon, ulaşım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coğrafî ve kent bilgi sistemleri 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çevre ve çevre sağlığı 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temizlik ve katı atık 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zabıta, itfaiye, acil yardım, kurtarma ve ambulans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şehir içi trafik (trafik araçları hariç)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defin ve mezarlıklar</a:t>
            </a:r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tr-TR" altLang="tr-TR" sz="2000"/>
              <a:t>ağaçlandırma, park ve yeşil alanlar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>
            <a:extLst>
              <a:ext uri="{FF2B5EF4-FFF2-40B4-BE49-F238E27FC236}">
                <a16:creationId xmlns:a16="http://schemas.microsoft.com/office/drawing/2014/main" id="{0852FA82-5F89-4172-88E7-A7864B525EC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3200"/>
              <a:t>Belediyenin Görevleri</a:t>
            </a:r>
            <a:br>
              <a:rPr lang="tr-TR" altLang="tr-TR" sz="5400"/>
            </a:br>
            <a:r>
              <a:rPr lang="tr-TR" altLang="tr-TR" sz="2800" b="1"/>
              <a:t>5393 sayılı kanun 14/a maddesi</a:t>
            </a:r>
            <a:endParaRPr lang="tr-TR" altLang="tr-TR" sz="2800"/>
          </a:p>
        </p:txBody>
      </p:sp>
      <p:sp>
        <p:nvSpPr>
          <p:cNvPr id="3" name="2 Dikdörtgen">
            <a:extLst>
              <a:ext uri="{FF2B5EF4-FFF2-40B4-BE49-F238E27FC236}">
                <a16:creationId xmlns:a16="http://schemas.microsoft.com/office/drawing/2014/main" id="{9FB6EBB0-48F0-47DF-BCA9-91537318D09F}"/>
              </a:ext>
            </a:extLst>
          </p:cNvPr>
          <p:cNvSpPr/>
          <p:nvPr/>
        </p:nvSpPr>
        <p:spPr>
          <a:xfrm>
            <a:off x="457200" y="1524000"/>
            <a:ext cx="8077200" cy="568166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tr-TR" altLang="tr-TR" sz="2400">
              <a:latin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konut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kültür ve sanat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turizm ve tanıtım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gençlik ve spor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orta ve yüksek öğrenim öğrenci yurtları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sosyal hizmet ve yardım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nikâh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meslek ve beceri kazandırma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ekonomi ve ticaretin geliştirilmesi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tr-TR" altLang="tr-TR" sz="2000">
                <a:latin typeface="Tahoma" panose="020B0604030504040204" pitchFamily="34" charset="0"/>
                <a:cs typeface="Tahoma" panose="020B0604030504040204" pitchFamily="34" charset="0"/>
              </a:rPr>
              <a:t>kadınlar ve çocuklar için koruma evleri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altLang="tr-TR" sz="1400">
                <a:latin typeface="Tahoma" panose="020B0604030504040204" pitchFamily="34" charset="0"/>
                <a:cs typeface="Tahoma" panose="020B0604030504040204" pitchFamily="34" charset="0"/>
              </a:rPr>
              <a:t>(Büyükşehir </a:t>
            </a:r>
            <a:r>
              <a:rPr lang="tr-TR" altLang="tr-TR" sz="1400">
                <a:latin typeface="Verdana" panose="020B0604030504040204" pitchFamily="34" charset="0"/>
              </a:rPr>
              <a:t>belediyeleri ile nüfusu 100.000'i geçen belediyeler)</a:t>
            </a:r>
          </a:p>
          <a:p>
            <a:endParaRPr lang="tr-TR" altLang="tr-TR" sz="2400">
              <a:latin typeface="Verdana" panose="020B0604030504040204" pitchFamily="34" charset="0"/>
            </a:endParaRPr>
          </a:p>
          <a:p>
            <a:endParaRPr lang="tr-TR" altLang="tr-TR" sz="24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9CE851C-1B57-4A0B-9044-89D254F7AB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3200"/>
              <a:t>Belediyenin görevleri/ihtiyari</a:t>
            </a:r>
            <a:br>
              <a:rPr lang="tr-TR" altLang="tr-TR" sz="3200"/>
            </a:br>
            <a:r>
              <a:rPr lang="tr-TR" altLang="tr-TR" sz="3200"/>
              <a:t>madde 14/b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9665CFE-F5AE-42D2-B56C-D59452E8CF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blackGray">
          <a:xfrm>
            <a:off x="457200" y="1600200"/>
            <a:ext cx="8229600" cy="4800600"/>
          </a:xfrm>
        </p:spPr>
        <p:txBody>
          <a:bodyPr/>
          <a:lstStyle/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tr-TR" altLang="tr-TR" sz="2400" b="1"/>
          </a:p>
          <a:p>
            <a:pPr marL="0" indent="355600" algn="just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tr-TR" altLang="tr-TR" sz="2400" u="sng"/>
              <a:t>Belediye, mahallî müşterek nitelikte olmak şartıyla;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/>
              <a:t>Devlete ait her derecedeki </a:t>
            </a:r>
            <a:r>
              <a:rPr lang="tr-TR" altLang="tr-TR" sz="2000" b="1"/>
              <a:t>okul binalarının</a:t>
            </a:r>
            <a:r>
              <a:rPr lang="tr-TR" altLang="tr-TR" sz="2000"/>
              <a:t> yapımı, bakım ve onarımı, araç, gereç ve malzeme ihtiyaçlarının karşılanması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 b="1"/>
              <a:t>sağlıkla</a:t>
            </a:r>
            <a:r>
              <a:rPr lang="tr-TR" altLang="tr-TR" sz="2000"/>
              <a:t> ilgili her türlü tesis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 b="1"/>
              <a:t> mabetlerin </a:t>
            </a:r>
            <a:r>
              <a:rPr lang="tr-TR" altLang="tr-TR" sz="2000"/>
              <a:t>inşaatı, bakımı ve onarımını 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/>
              <a:t> kültür ve tabiat varlıklarının korunması, yenilenmesi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 b="1"/>
              <a:t>amatör sporu teşvik etmek</a:t>
            </a:r>
            <a:r>
              <a:rPr lang="tr-TR" altLang="tr-TR" sz="2000"/>
              <a:t> (gençlere spor malzemesi vermek,amatör 	spor kulüplerine ayni ve nakdî yardım </a:t>
            </a:r>
            <a:r>
              <a:rPr lang="tr-TR" altLang="tr-TR" sz="1600"/>
              <a:t>(bir önceki yıl gelirlerinin büyükşehir bel 	için %0,7-diğer belediyelerde %0,12’yi aşmamak üzere)</a:t>
            </a:r>
          </a:p>
          <a:p>
            <a:pPr marL="0" indent="355600" algn="just">
              <a:buFont typeface="Wingdings" panose="05000000000000000000" pitchFamily="2" charset="2"/>
              <a:buChar char="ü"/>
            </a:pPr>
            <a:r>
              <a:rPr lang="tr-TR" altLang="tr-TR" sz="2000"/>
              <a:t>sporcuların ödüllendirilmesi</a:t>
            </a:r>
          </a:p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 b="1"/>
              <a:t>Gıda bankacılığı</a:t>
            </a:r>
            <a:br>
              <a:rPr lang="tr-TR" altLang="tr-TR" sz="2400"/>
            </a:br>
            <a:endParaRPr lang="tr-TR" altLang="tr-T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5DA96A9-4A35-4428-AF55-880CF41E04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Belediyenin yetkileri  (madde-15)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3215CC2-3038-44EC-AE87-115A604465D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000000"/>
                </a:solidFill>
              </a:rPr>
              <a:t>Kanunla verilen görevleri yerine getirmek amacıyla </a:t>
            </a:r>
            <a:r>
              <a:rPr lang="tr-TR" altLang="tr-TR" sz="2000" b="1">
                <a:solidFill>
                  <a:srgbClr val="000000"/>
                </a:solidFill>
              </a:rPr>
              <a:t>her türlü faaliyet ve girişimde </a:t>
            </a:r>
            <a:r>
              <a:rPr lang="tr-TR" altLang="tr-TR" sz="2000">
                <a:solidFill>
                  <a:srgbClr val="000000"/>
                </a:solidFill>
              </a:rPr>
              <a:t>bulunmak. İşletme ve şirket kurmak.</a:t>
            </a:r>
          </a:p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000000"/>
                </a:solidFill>
              </a:rPr>
              <a:t>Kanunların belediyeye verdiği yetki çerçevesinde </a:t>
            </a:r>
            <a:r>
              <a:rPr lang="tr-TR" altLang="tr-TR" sz="2000" b="1">
                <a:solidFill>
                  <a:srgbClr val="000000"/>
                </a:solidFill>
              </a:rPr>
              <a:t>yönetmelik çıkarmak</a:t>
            </a:r>
            <a:r>
              <a:rPr lang="tr-TR" altLang="tr-TR" sz="2000">
                <a:solidFill>
                  <a:srgbClr val="000000"/>
                </a:solidFill>
              </a:rPr>
              <a:t>, belediye </a:t>
            </a:r>
            <a:r>
              <a:rPr lang="tr-TR" altLang="tr-TR" sz="2000" b="1">
                <a:solidFill>
                  <a:srgbClr val="000000"/>
                </a:solidFill>
              </a:rPr>
              <a:t>yasakları koymak </a:t>
            </a:r>
            <a:r>
              <a:rPr lang="tr-TR" altLang="tr-TR" sz="2000">
                <a:solidFill>
                  <a:srgbClr val="000000"/>
                </a:solidFill>
              </a:rPr>
              <a:t>ve uygulamak, 	kanunlarda belirtilen </a:t>
            </a:r>
            <a:r>
              <a:rPr lang="tr-TR" altLang="tr-TR" sz="2000" b="1">
                <a:solidFill>
                  <a:srgbClr val="000000"/>
                </a:solidFill>
              </a:rPr>
              <a:t>cezaları vermek</a:t>
            </a:r>
            <a:r>
              <a:rPr lang="tr-TR" altLang="tr-TR" sz="2000">
                <a:solidFill>
                  <a:srgbClr val="000000"/>
                </a:solidFill>
              </a:rPr>
              <a:t>.</a:t>
            </a:r>
          </a:p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000000"/>
                </a:solidFill>
              </a:rPr>
              <a:t>Gerçek ve tüzel kişilerin faaliyetleri ile ilgili olarak kanunlarda belirtilen </a:t>
            </a:r>
            <a:r>
              <a:rPr lang="tr-TR" altLang="tr-TR" sz="2000" b="1">
                <a:solidFill>
                  <a:srgbClr val="000000"/>
                </a:solidFill>
              </a:rPr>
              <a:t>izin veya ruhsatı vermek.</a:t>
            </a:r>
          </a:p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000000"/>
                </a:solidFill>
              </a:rPr>
              <a:t>Özel kanunları gereğince belediyeye ait </a:t>
            </a:r>
            <a:r>
              <a:rPr lang="tr-TR" altLang="tr-TR" sz="2000" b="1">
                <a:solidFill>
                  <a:srgbClr val="000000"/>
                </a:solidFill>
              </a:rPr>
              <a:t>vergi, resim, harç, katkı ve katılma paylarını</a:t>
            </a:r>
            <a:r>
              <a:rPr lang="tr-TR" altLang="tr-TR" sz="2000">
                <a:solidFill>
                  <a:srgbClr val="000000"/>
                </a:solidFill>
              </a:rPr>
              <a:t> tahsilini etmek; özel hukuk hükümlerine göre verdiği hizmetlerin (doğal gaz, su, atık su ve diğerleri) bedelini tahsil etmek.</a:t>
            </a:r>
          </a:p>
          <a:p>
            <a:pPr marL="0" indent="355600">
              <a:buFont typeface="Wingdings" panose="05000000000000000000" pitchFamily="2" charset="2"/>
              <a:buChar char="ü"/>
            </a:pPr>
            <a:r>
              <a:rPr lang="tr-TR" altLang="tr-TR" sz="2000">
                <a:solidFill>
                  <a:srgbClr val="000000"/>
                </a:solidFill>
              </a:rPr>
              <a:t>Görevlerin yerine getirilmesi amacıyla belediye ve mücavir alan sınırları içerisinde taşınmaz almak, </a:t>
            </a:r>
            <a:r>
              <a:rPr lang="tr-TR" altLang="tr-TR" sz="2000" b="1">
                <a:solidFill>
                  <a:srgbClr val="000000"/>
                </a:solidFill>
              </a:rPr>
              <a:t>kamulaştırmak</a:t>
            </a:r>
            <a:r>
              <a:rPr lang="tr-TR" altLang="tr-TR" sz="2000">
                <a:solidFill>
                  <a:srgbClr val="000000"/>
                </a:solidFill>
              </a:rPr>
              <a:t>, satmak, kiralamak veya kiraya vermek, trampa etmek, tahsis etmek, bunlar 	üzerinde sınırlı aynî hak tesis etmek.</a:t>
            </a:r>
          </a:p>
          <a:p>
            <a:pPr marL="0" indent="355600">
              <a:buFontTx/>
              <a:buChar char="-"/>
            </a:pPr>
            <a:endParaRPr lang="tr-TR" altLang="tr-TR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CB6420-7FE0-49BE-98C1-C080368464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tr-TR" altLang="tr-TR" sz="2800"/>
              <a:t>belediyenin yetkileri /madde-15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460A177-97E0-4C99-BEC0-CE990305F6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153400" cy="5029200"/>
          </a:xfrm>
        </p:spPr>
        <p:txBody>
          <a:bodyPr/>
          <a:lstStyle/>
          <a:p>
            <a:pPr marL="0" indent="355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>
                <a:solidFill>
                  <a:srgbClr val="000000"/>
                </a:solidFill>
              </a:rPr>
              <a:t>- 	</a:t>
            </a:r>
            <a:r>
              <a:rPr lang="tr-TR" altLang="tr-TR" sz="2200" b="1">
                <a:solidFill>
                  <a:srgbClr val="000000"/>
                </a:solidFill>
              </a:rPr>
              <a:t>borç almak</a:t>
            </a:r>
            <a:r>
              <a:rPr lang="tr-TR" altLang="tr-TR" sz="2200">
                <a:solidFill>
                  <a:srgbClr val="000000"/>
                </a:solidFill>
              </a:rPr>
              <a:t>, bağış kabul etmek.</a:t>
            </a:r>
          </a:p>
          <a:p>
            <a:pPr marL="0" indent="355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>
                <a:solidFill>
                  <a:srgbClr val="000000"/>
                </a:solidFill>
              </a:rPr>
              <a:t>- 	toptancı ve perakendeci </a:t>
            </a:r>
            <a:r>
              <a:rPr lang="tr-TR" altLang="tr-TR" sz="2200" b="1">
                <a:solidFill>
                  <a:srgbClr val="000000"/>
                </a:solidFill>
              </a:rPr>
              <a:t>hâlleri, otobüs terminali, </a:t>
            </a:r>
            <a:r>
              <a:rPr lang="tr-TR" altLang="tr-TR" sz="2200">
                <a:solidFill>
                  <a:srgbClr val="000000"/>
                </a:solidFill>
              </a:rPr>
              <a:t>fuar alanı, </a:t>
            </a:r>
            <a:r>
              <a:rPr lang="tr-TR" altLang="tr-TR" sz="2200" b="1">
                <a:solidFill>
                  <a:srgbClr val="000000"/>
                </a:solidFill>
              </a:rPr>
              <a:t>mezbaha</a:t>
            </a:r>
            <a:r>
              <a:rPr lang="tr-TR" altLang="tr-TR" sz="2200">
                <a:solidFill>
                  <a:srgbClr val="000000"/>
                </a:solidFill>
              </a:rPr>
              <a:t>, yat limanı ve iskele kurmak, gerçek ve tüzel kişilerce açılacak bu yerlere izin vermek.</a:t>
            </a:r>
          </a:p>
          <a:p>
            <a:pPr marL="0" indent="355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>
                <a:solidFill>
                  <a:srgbClr val="000000"/>
                </a:solidFill>
              </a:rPr>
              <a:t>- 	vergi, resim ve harçlar dışında kalan dava konusu uyuşmazlıkları anlaşmayla tasfiye etmek.</a:t>
            </a:r>
          </a:p>
          <a:p>
            <a:pPr marL="0" indent="355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>
                <a:solidFill>
                  <a:srgbClr val="000000"/>
                </a:solidFill>
              </a:rPr>
              <a:t>- 	gayrisıhhî müesseseler ile umuma açık istirahat ve eğlence yerlerini </a:t>
            </a:r>
            <a:r>
              <a:rPr lang="tr-TR" altLang="tr-TR" sz="2200" b="1">
                <a:solidFill>
                  <a:srgbClr val="000000"/>
                </a:solidFill>
              </a:rPr>
              <a:t>ruhsatlandırmak</a:t>
            </a:r>
            <a:endParaRPr lang="tr-TR" altLang="tr-TR" sz="2200">
              <a:solidFill>
                <a:srgbClr val="000000"/>
              </a:solidFill>
            </a:endParaRPr>
          </a:p>
          <a:p>
            <a:pPr marL="0" indent="355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200">
                <a:solidFill>
                  <a:srgbClr val="000000"/>
                </a:solidFill>
              </a:rPr>
              <a:t>- 	izinsiz satış yapan </a:t>
            </a:r>
            <a:r>
              <a:rPr lang="tr-TR" altLang="tr-TR" sz="2200" b="1">
                <a:solidFill>
                  <a:srgbClr val="000000"/>
                </a:solidFill>
              </a:rPr>
              <a:t>seyyar satıcıları faaliyetten men </a:t>
            </a:r>
            <a:r>
              <a:rPr lang="tr-TR" altLang="tr-TR" sz="2200">
                <a:solidFill>
                  <a:srgbClr val="000000"/>
                </a:solidFill>
              </a:rPr>
              <a:t>etmek, (iki gün içinde geri alınmayan gıda maddelerini gıda bankalarına, cezası ödenmeyerek otuz gün içinde geri alınmayan gıda dışı malları yoksullara vermek)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tr-TR" altLang="tr-TR" sz="2200" b="1">
                <a:solidFill>
                  <a:srgbClr val="000000"/>
                </a:solidFill>
              </a:rPr>
              <a:t>- 	reklam panoları ve tanıtıcı tabelalar </a:t>
            </a:r>
            <a:r>
              <a:rPr lang="tr-TR" altLang="tr-TR" sz="2200">
                <a:solidFill>
                  <a:srgbClr val="000000"/>
                </a:solidFill>
              </a:rPr>
              <a:t>konusunda standartlar belirlemek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415F91-BC6F-4FF3-99D6-EC53503276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ctr"/>
            <a:r>
              <a:rPr lang="tr-TR" altLang="tr-TR" sz="3200"/>
              <a:t>belediyenin yetkileri /madde-15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230352-4173-4068-AD19-5E98FD4045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355600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b="1">
              <a:solidFill>
                <a:srgbClr val="000000"/>
              </a:solidFill>
            </a:endParaRPr>
          </a:p>
          <a:p>
            <a:pPr marL="0" indent="355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000000"/>
                </a:solidFill>
              </a:rPr>
              <a:t>-      gayrisıhhî işyerlerini, eğlence yerlerini, </a:t>
            </a:r>
            <a:r>
              <a:rPr lang="tr-TR" altLang="tr-TR" sz="2400">
                <a:solidFill>
                  <a:srgbClr val="000000"/>
                </a:solidFill>
              </a:rPr>
              <a:t>halk sağlığına ve 	çevreye etkisi olan diğer işyerlerini </a:t>
            </a:r>
            <a:r>
              <a:rPr lang="tr-TR" altLang="tr-TR" sz="2400" b="1">
                <a:solidFill>
                  <a:srgbClr val="000000"/>
                </a:solidFill>
              </a:rPr>
              <a:t>kentin belirli yerlerinde 	toplamak</a:t>
            </a:r>
            <a:r>
              <a:rPr lang="tr-TR" altLang="tr-TR" sz="2400">
                <a:solidFill>
                  <a:srgbClr val="000000"/>
                </a:solidFill>
              </a:rPr>
              <a:t>; hafriyat toprağı ve moloz döküm alanlarını; 	sıvılaştırılmış petrol gazı (LPG) depolama sahalarını; inşaat malzemeleri, odun, kömür ve hurda depolama alanları ve </a:t>
            </a:r>
            <a:r>
              <a:rPr lang="tr-TR" altLang="tr-TR" sz="2400" b="1">
                <a:solidFill>
                  <a:srgbClr val="000000"/>
                </a:solidFill>
              </a:rPr>
              <a:t>satış yerlerini belirlemek</a:t>
            </a:r>
            <a:r>
              <a:rPr lang="tr-TR" altLang="tr-TR" sz="2400">
                <a:solidFill>
                  <a:srgbClr val="000000"/>
                </a:solidFill>
              </a:rPr>
              <a:t>.</a:t>
            </a:r>
          </a:p>
          <a:p>
            <a:pPr marL="0" indent="355600">
              <a:lnSpc>
                <a:spcPct val="80000"/>
              </a:lnSpc>
              <a:buFontTx/>
              <a:buChar char="-"/>
            </a:pPr>
            <a:endParaRPr lang="tr-TR" altLang="tr-TR" sz="2400">
              <a:solidFill>
                <a:srgbClr val="000000"/>
              </a:solidFill>
            </a:endParaRP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tr-TR" altLang="tr-TR" sz="2400" b="1">
                <a:solidFill>
                  <a:srgbClr val="000000"/>
                </a:solidFill>
              </a:rPr>
              <a:t>-</a:t>
            </a:r>
            <a:r>
              <a:rPr lang="tr-TR" altLang="tr-TR" sz="2400">
                <a:solidFill>
                  <a:srgbClr val="000000"/>
                </a:solidFill>
              </a:rPr>
              <a:t>	kara, deniz, su ve demiryolu üzerinde işletilen </a:t>
            </a:r>
            <a:r>
              <a:rPr lang="tr-TR" altLang="tr-TR" sz="2400" b="1">
                <a:solidFill>
                  <a:srgbClr val="000000"/>
                </a:solidFill>
              </a:rPr>
              <a:t>her türlü servis ve toplu taşıma araçları ile taksi sayılarını, bilet ücret ve tarifelerini, zaman ve güzergâhlarını belirlemek; 	</a:t>
            </a:r>
            <a:r>
              <a:rPr lang="tr-TR" altLang="tr-TR" sz="2400">
                <a:solidFill>
                  <a:srgbClr val="000000"/>
                </a:solidFill>
              </a:rPr>
              <a:t>durak yerleri 	ile karayolu, yol, cadde, sokak, meydan ve benzeri yerler üzerinde araç park yerlerini tespit etmek.</a:t>
            </a:r>
            <a:endParaRPr lang="tr-TR" altLang="tr-TR" sz="2000">
              <a:solidFill>
                <a:srgbClr val="000000"/>
              </a:solidFill>
            </a:endParaRPr>
          </a:p>
          <a:p>
            <a:pPr marL="0" indent="355600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>
              <a:solidFill>
                <a:srgbClr val="000000"/>
              </a:solidFill>
            </a:endParaRPr>
          </a:p>
          <a:p>
            <a:pPr marL="0" indent="355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</TotalTime>
  <Words>973</Words>
  <Application>Microsoft Office PowerPoint</Application>
  <PresentationFormat>Ekran Gösterisi (4:3)</PresentationFormat>
  <Paragraphs>146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Wingdings</vt:lpstr>
      <vt:lpstr>Arial Black</vt:lpstr>
      <vt:lpstr>Verdana</vt:lpstr>
      <vt:lpstr>Tahoma</vt:lpstr>
      <vt:lpstr>Piksel</vt:lpstr>
      <vt:lpstr>BELEDİYENİN GÖREV VE YETKİLERİ  </vt:lpstr>
      <vt:lpstr>Belediye</vt:lpstr>
      <vt:lpstr>Belediyenin</vt:lpstr>
      <vt:lpstr>Belediyenin Görevleri 5393 sayılı kanun 14/a madde</vt:lpstr>
      <vt:lpstr>Belediyenin Görevleri 5393 sayılı kanun 14/a maddesi</vt:lpstr>
      <vt:lpstr>Belediyenin görevleri/ihtiyari madde 14/b</vt:lpstr>
      <vt:lpstr>Belediyenin yetkileri  (madde-15)</vt:lpstr>
      <vt:lpstr>belediyenin yetkileri /madde-15</vt:lpstr>
      <vt:lpstr>belediyenin yetkileri /madde-15</vt:lpstr>
      <vt:lpstr>Belediyenin imtiyazlı yetkileri/madde-15</vt:lpstr>
      <vt:lpstr>Belediyenin imtiyaz devri/madde-15</vt:lpstr>
      <vt:lpstr>Belediyenin yetkileri /madde-15</vt:lpstr>
      <vt:lpstr>Belediyenin yetki ve imtiyazları /madde-15</vt:lpstr>
      <vt:lpstr>hizmet sunumunda kriterler</vt:lpstr>
      <vt:lpstr>Büyükşehirlerde belediyelerin görevleri</vt:lpstr>
      <vt:lpstr>Büyükşehirlerde belediyelerin görevleri</vt:lpstr>
      <vt:lpstr>Büyükşehirlerde belediyelerin görevleri</vt:lpstr>
      <vt:lpstr>Büyükşehirlerde belediyelerin görevleri</vt:lpstr>
      <vt:lpstr>Büyükşehirlerde belediyelerin görevleri</vt:lpstr>
      <vt:lpstr>Büyükşehirlerde belediyelerin görevleri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BELEDİYENİN GÖREV VE YETKİLERİ</dc:title>
  <dc:creator>http://www.nedir.org</dc:creator>
  <cp:lastModifiedBy>mehmet genç</cp:lastModifiedBy>
  <cp:revision>2</cp:revision>
  <dcterms:created xsi:type="dcterms:W3CDTF">2015-06-17T19:24:42Z</dcterms:created>
  <dcterms:modified xsi:type="dcterms:W3CDTF">2018-11-08T09:06:33Z</dcterms:modified>
</cp:coreProperties>
</file>