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93" r:id="rId2"/>
    <p:sldId id="294" r:id="rId3"/>
    <p:sldId id="295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56" autoAdjust="0"/>
    <p:restoredTop sz="96812" autoAdjust="0"/>
  </p:normalViewPr>
  <p:slideViewPr>
    <p:cSldViewPr>
      <p:cViewPr>
        <p:scale>
          <a:sx n="46" d="100"/>
          <a:sy n="46" d="100"/>
        </p:scale>
        <p:origin x="-2784" y="-10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F2E2BA-533E-432E-BAF3-7F35E66BFC1E}" type="datetimeFigureOut">
              <a:rPr lang="tr-TR" smtClean="0"/>
              <a:t>4.10.2016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F36A66-92FB-4E99-B3BD-55FFB9A60C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8696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1E5C-1012-4B3E-8F0E-687E123BE10C}" type="datetime1">
              <a:rPr lang="tr-TR" smtClean="0"/>
              <a:t>4.10.2016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...www.egitimhane.com...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828A2-373A-44D2-922D-48F5DEDE998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8C2B5-36F5-4ECD-B014-3155A5F6D9A0}" type="datetime1">
              <a:rPr lang="tr-TR" smtClean="0"/>
              <a:t>4.10.2016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...www.egitimhane.com...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828A2-373A-44D2-922D-48F5DEDE998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C53D8-7529-4243-84ED-B58AE3DFE523}" type="datetime1">
              <a:rPr lang="tr-TR" smtClean="0"/>
              <a:t>4.10.2016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...www.egitimhane.com...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828A2-373A-44D2-922D-48F5DEDE998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08B98-3919-4E78-9129-D051FD6DA890}" type="datetime1">
              <a:rPr lang="tr-TR" smtClean="0"/>
              <a:t>4.10.2016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...www.egitimhane.com...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828A2-373A-44D2-922D-48F5DEDE998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C072-1032-4E34-8B38-8D613B1ED756}" type="datetime1">
              <a:rPr lang="tr-TR" smtClean="0"/>
              <a:t>4.10.2016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...www.egitimhane.com...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828A2-373A-44D2-922D-48F5DEDE998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2B0C-37A5-4579-9B88-7C76F50E6B56}" type="datetime1">
              <a:rPr lang="tr-TR" smtClean="0"/>
              <a:t>4.10.2016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...www.egitimhane.com...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828A2-373A-44D2-922D-48F5DEDE998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D832-ADF7-4A54-AF92-B32872C1DDE8}" type="datetime1">
              <a:rPr lang="tr-TR" smtClean="0"/>
              <a:t>4.10.2016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...www.egitimhane.com...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828A2-373A-44D2-922D-48F5DEDE998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D9C3-F196-4CFA-B03D-B2012E4A5F60}" type="datetime1">
              <a:rPr lang="tr-TR" smtClean="0"/>
              <a:t>4.10.2016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...www.egitimhane.com...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828A2-373A-44D2-922D-48F5DEDE998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48FEF-C893-4039-9099-79F7846981F8}" type="datetime1">
              <a:rPr lang="tr-TR" smtClean="0"/>
              <a:t>4.10.2016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...www.egitimhane.com...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828A2-373A-44D2-922D-48F5DEDE998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0AB61-3DBE-4A6B-BECB-63216B286956}" type="datetime1">
              <a:rPr lang="tr-TR" smtClean="0"/>
              <a:t>4.10.2016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...www.egitimhane.com...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828A2-373A-44D2-922D-48F5DEDE998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5D10-B8AF-4315-BEF2-577029DB1E63}" type="datetime1">
              <a:rPr lang="tr-TR" smtClean="0"/>
              <a:t>4.10.2016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...www.egitimhane.com...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828A2-373A-44D2-922D-48F5DEDE998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50E99-4455-4702-8234-BF665A8BE82F}" type="datetime1">
              <a:rPr lang="tr-TR" smtClean="0"/>
              <a:t>4.10.2016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...www.egitimhane.com...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828A2-373A-44D2-922D-48F5DEDE998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07504" y="188641"/>
            <a:ext cx="88569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Türk </a:t>
            </a:r>
            <a:r>
              <a:rPr lang="tr-TR" sz="2800" b="1" dirty="0">
                <a:solidFill>
                  <a:srgbClr val="FF0000"/>
                </a:solidFill>
              </a:rPr>
              <a:t>Medeni Kanununun Kabulü (17 Şubat 1926):</a:t>
            </a:r>
            <a:r>
              <a:rPr lang="tr-TR" sz="2800" dirty="0"/>
              <a:t/>
            </a:r>
            <a:br>
              <a:rPr lang="tr-TR" sz="2800" dirty="0"/>
            </a:br>
            <a:r>
              <a:rPr lang="tr-TR" sz="2800" dirty="0"/>
              <a:t>Evlenme, boşanma, miras ve aile hukuku ile ilgili kanunlar medeni hukuk kapsamındadır.</a:t>
            </a:r>
            <a:br>
              <a:rPr lang="tr-TR" sz="2800" dirty="0"/>
            </a:br>
            <a:r>
              <a:rPr lang="tr-TR" sz="2800" dirty="0"/>
              <a:t>Avrupa devletlerinde modern hukuk kuralları uygulanırken Osmanlı Devleti’nde Tanzimat döneminde dini kurallara dayalı </a:t>
            </a:r>
            <a:r>
              <a:rPr lang="tr-TR" sz="2800" b="1" dirty="0"/>
              <a:t>“MECELLE”</a:t>
            </a:r>
            <a:r>
              <a:rPr lang="tr-TR" sz="2800" dirty="0"/>
              <a:t> adı verilen kanun hazırlanmıştı. Mecelle ihtiyaçlara cevap veremediği için 1926 yılında Türk milletinin örf ve hukukuna en yakın olan ve Avrupa’daki en yeni medeni kanun olan </a:t>
            </a:r>
            <a:r>
              <a:rPr lang="tr-TR" sz="2800" b="1" dirty="0"/>
              <a:t>İsviçre</a:t>
            </a:r>
            <a:r>
              <a:rPr lang="tr-TR" sz="2800" dirty="0"/>
              <a:t> Medeni Kanunundan alınarak hazırlandı</a:t>
            </a:r>
          </a:p>
        </p:txBody>
      </p:sp>
      <p:pic>
        <p:nvPicPr>
          <p:cNvPr id="49154" name="Picture 2" descr="http://www.bhaber.net/upload/resimler/haber/medeni%20kanu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4149080"/>
            <a:ext cx="3672408" cy="2708920"/>
          </a:xfrm>
          <a:prstGeom prst="rect">
            <a:avLst/>
          </a:prstGeom>
          <a:noFill/>
        </p:spPr>
      </p:pic>
      <p:pic>
        <p:nvPicPr>
          <p:cNvPr id="49156" name="Picture 4" descr="http://3.bp.blogspot.com/_e0GvDEcJ-Js/TNr2XVFvdyI/AAAAAAAAAuA/Z6G4BUFSaUg/s640/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4149080"/>
            <a:ext cx="3632473" cy="2708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79512" y="116633"/>
            <a:ext cx="8856984" cy="6741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 smtClean="0">
                <a:solidFill>
                  <a:srgbClr val="FF0000"/>
                </a:solidFill>
              </a:rPr>
              <a:t>Medeni </a:t>
            </a:r>
            <a:r>
              <a:rPr lang="tr-TR" sz="3600" b="1" dirty="0">
                <a:solidFill>
                  <a:srgbClr val="FF0000"/>
                </a:solidFill>
              </a:rPr>
              <a:t>Kanun’un Getirdiği Yenilikler</a:t>
            </a:r>
            <a:r>
              <a:rPr lang="tr-TR" sz="3600" dirty="0"/>
              <a:t/>
            </a:r>
            <a:br>
              <a:rPr lang="tr-TR" sz="3600" dirty="0"/>
            </a:br>
            <a:r>
              <a:rPr lang="tr-TR" sz="3600" dirty="0">
                <a:solidFill>
                  <a:srgbClr val="FF0000"/>
                </a:solidFill>
              </a:rPr>
              <a:t>1.</a:t>
            </a:r>
            <a:r>
              <a:rPr lang="tr-TR" sz="3600" dirty="0"/>
              <a:t>Aile hukukunda kadın-erkek eşitliği sağlandı.</a:t>
            </a:r>
            <a:br>
              <a:rPr lang="tr-TR" sz="3600" dirty="0"/>
            </a:br>
            <a:r>
              <a:rPr lang="tr-TR" sz="3600" dirty="0">
                <a:solidFill>
                  <a:srgbClr val="FF0000"/>
                </a:solidFill>
              </a:rPr>
              <a:t>2.</a:t>
            </a:r>
            <a:r>
              <a:rPr lang="tr-TR" sz="3600" dirty="0"/>
              <a:t>Resmi nikah ve tek kadınla evlilik esası kabul edildi.</a:t>
            </a:r>
            <a:br>
              <a:rPr lang="tr-TR" sz="3600" dirty="0"/>
            </a:br>
            <a:r>
              <a:rPr lang="tr-TR" sz="3600" dirty="0">
                <a:solidFill>
                  <a:srgbClr val="FF0000"/>
                </a:solidFill>
              </a:rPr>
              <a:t>3.</a:t>
            </a:r>
            <a:r>
              <a:rPr lang="tr-TR" sz="3600" dirty="0"/>
              <a:t>Kadına da boşanma hakkı verildi.</a:t>
            </a:r>
            <a:br>
              <a:rPr lang="tr-TR" sz="3600" dirty="0"/>
            </a:br>
            <a:r>
              <a:rPr lang="tr-TR" sz="3600" dirty="0">
                <a:solidFill>
                  <a:srgbClr val="FF0000"/>
                </a:solidFill>
              </a:rPr>
              <a:t>4.</a:t>
            </a:r>
            <a:r>
              <a:rPr lang="tr-TR" sz="3600" dirty="0"/>
              <a:t>Mirasta kadın erkek eşitliği sağlandı.</a:t>
            </a:r>
            <a:br>
              <a:rPr lang="tr-TR" sz="3600" dirty="0"/>
            </a:br>
            <a:r>
              <a:rPr lang="tr-TR" sz="3600" dirty="0">
                <a:solidFill>
                  <a:srgbClr val="FF0000"/>
                </a:solidFill>
              </a:rPr>
              <a:t>5.</a:t>
            </a:r>
            <a:r>
              <a:rPr lang="tr-TR" sz="3600" dirty="0"/>
              <a:t>Mahkemelerdeki şahitlikte kadın erkek eşitliği getirildi.</a:t>
            </a:r>
            <a:br>
              <a:rPr lang="tr-TR" sz="3600" dirty="0"/>
            </a:br>
            <a:r>
              <a:rPr lang="tr-TR" sz="3600" dirty="0">
                <a:solidFill>
                  <a:srgbClr val="FF0000"/>
                </a:solidFill>
              </a:rPr>
              <a:t>6.</a:t>
            </a:r>
            <a:r>
              <a:rPr lang="tr-TR" sz="3600" dirty="0"/>
              <a:t>Kadınlara istediği mesleğe girebilme hakkı tanındı.</a:t>
            </a:r>
            <a:br>
              <a:rPr lang="tr-TR" sz="3600" dirty="0"/>
            </a:br>
            <a:r>
              <a:rPr lang="tr-TR" sz="3600" dirty="0">
                <a:solidFill>
                  <a:srgbClr val="FF0000"/>
                </a:solidFill>
              </a:rPr>
              <a:t>7.</a:t>
            </a:r>
            <a:r>
              <a:rPr lang="tr-TR" sz="3600" dirty="0"/>
              <a:t>Boşanma durumunda çocukların hakları güvence altına alındı.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51520" y="188640"/>
            <a:ext cx="87129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 smtClean="0">
                <a:solidFill>
                  <a:srgbClr val="FF0000"/>
                </a:solidFill>
              </a:rPr>
              <a:t>Hukuk </a:t>
            </a:r>
            <a:r>
              <a:rPr lang="tr-TR" sz="3600" b="1" dirty="0">
                <a:solidFill>
                  <a:srgbClr val="FF0000"/>
                </a:solidFill>
              </a:rPr>
              <a:t>alanında diğer yenilikler: </a:t>
            </a:r>
            <a:r>
              <a:rPr lang="tr-TR" sz="3600" dirty="0"/>
              <a:t/>
            </a:r>
            <a:br>
              <a:rPr lang="tr-TR" sz="3600" dirty="0"/>
            </a:br>
            <a:r>
              <a:rPr lang="tr-TR" sz="3600" b="1" dirty="0">
                <a:solidFill>
                  <a:srgbClr val="FF0000"/>
                </a:solidFill>
              </a:rPr>
              <a:t>- Türk Ceza Kanunu : </a:t>
            </a:r>
            <a:r>
              <a:rPr lang="tr-TR" sz="3600" dirty="0"/>
              <a:t>İtalya’dan alınıp hazırlanmıştır.</a:t>
            </a:r>
            <a:br>
              <a:rPr lang="tr-TR" sz="3600" dirty="0"/>
            </a:br>
            <a:r>
              <a:rPr lang="tr-TR" sz="3600" b="1" dirty="0">
                <a:solidFill>
                  <a:srgbClr val="FF0000"/>
                </a:solidFill>
              </a:rPr>
              <a:t>- Borçlar Kanunu: </a:t>
            </a:r>
            <a:r>
              <a:rPr lang="tr-TR" sz="3600" dirty="0"/>
              <a:t>İsviçre’den alındı.</a:t>
            </a:r>
            <a:br>
              <a:rPr lang="tr-TR" sz="3600" dirty="0"/>
            </a:br>
            <a:r>
              <a:rPr lang="tr-TR" sz="3600" b="1" dirty="0">
                <a:solidFill>
                  <a:srgbClr val="FF0000"/>
                </a:solidFill>
              </a:rPr>
              <a:t>- Türk Ticaret Kanunu</a:t>
            </a:r>
            <a:r>
              <a:rPr lang="tr-TR" sz="3600" b="1" dirty="0" smtClean="0">
                <a:solidFill>
                  <a:srgbClr val="FF0000"/>
                </a:solidFill>
              </a:rPr>
              <a:t>: </a:t>
            </a:r>
            <a:r>
              <a:rPr lang="tr-TR" sz="3600" dirty="0" smtClean="0"/>
              <a:t>Almanya’dan </a:t>
            </a:r>
            <a:r>
              <a:rPr lang="tr-TR" sz="3600" dirty="0"/>
              <a:t>alındı.</a:t>
            </a:r>
            <a:br>
              <a:rPr lang="tr-TR" sz="3600" dirty="0"/>
            </a:br>
            <a:r>
              <a:rPr lang="tr-TR" sz="3600" b="1" dirty="0">
                <a:solidFill>
                  <a:srgbClr val="FF0000"/>
                </a:solidFill>
              </a:rPr>
              <a:t>- İcra ve İflas Kanunu</a:t>
            </a:r>
            <a:endParaRPr lang="tr-TR" sz="3600" dirty="0">
              <a:solidFill>
                <a:srgbClr val="FF0000"/>
              </a:solidFill>
            </a:endParaRPr>
          </a:p>
        </p:txBody>
      </p:sp>
      <p:pic>
        <p:nvPicPr>
          <p:cNvPr id="52226" name="Picture 2" descr="https://www.hukukmarket.com/images/large/0018/9789750205606_L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01008"/>
            <a:ext cx="2400300" cy="3356992"/>
          </a:xfrm>
          <a:prstGeom prst="rect">
            <a:avLst/>
          </a:prstGeom>
          <a:noFill/>
        </p:spPr>
      </p:pic>
      <p:pic>
        <p:nvPicPr>
          <p:cNvPr id="52228" name="Picture 4" descr="http://www.gencbaro.org/wp-content/uploads/2011/12/bor%C3%A7larkanunu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3501008"/>
            <a:ext cx="2232248" cy="3356992"/>
          </a:xfrm>
          <a:prstGeom prst="rect">
            <a:avLst/>
          </a:prstGeom>
          <a:noFill/>
        </p:spPr>
      </p:pic>
      <p:pic>
        <p:nvPicPr>
          <p:cNvPr id="52230" name="Picture 6" descr="http://medya.zaman.com.tr/2012/05/21/TurkTicaretKanunu_vinye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3573016"/>
            <a:ext cx="2232248" cy="3284984"/>
          </a:xfrm>
          <a:prstGeom prst="rect">
            <a:avLst/>
          </a:prstGeom>
          <a:noFill/>
        </p:spPr>
      </p:pic>
      <p:pic>
        <p:nvPicPr>
          <p:cNvPr id="52232" name="Picture 8" descr="http://www.kitapdenizi.com/resim/urun/319412icrab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3356992"/>
            <a:ext cx="2232248" cy="3501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18</Words>
  <Application>Microsoft Office PowerPoint</Application>
  <PresentationFormat>Ekran Gösterisi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Çağdaş Türkiye Yolunda Adımlar</dc:title>
  <dc:creator>7</dc:creator>
  <cp:lastModifiedBy>mehmet genç</cp:lastModifiedBy>
  <cp:revision>21</cp:revision>
  <dcterms:created xsi:type="dcterms:W3CDTF">2012-12-29T19:39:50Z</dcterms:created>
  <dcterms:modified xsi:type="dcterms:W3CDTF">2016-10-04T11:08:27Z</dcterms:modified>
</cp:coreProperties>
</file>